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24"/>
  </p:handoutMasterIdLst>
  <p:sldIdLst>
    <p:sldId id="535" r:id="rId4"/>
    <p:sldId id="423" r:id="rId5"/>
    <p:sldId id="608" r:id="rId7"/>
    <p:sldId id="602" r:id="rId8"/>
    <p:sldId id="655" r:id="rId9"/>
    <p:sldId id="658" r:id="rId10"/>
    <p:sldId id="659" r:id="rId11"/>
    <p:sldId id="642" r:id="rId12"/>
    <p:sldId id="661" r:id="rId13"/>
    <p:sldId id="643" r:id="rId14"/>
    <p:sldId id="645" r:id="rId15"/>
    <p:sldId id="644" r:id="rId16"/>
    <p:sldId id="646" r:id="rId17"/>
    <p:sldId id="647" r:id="rId18"/>
    <p:sldId id="648" r:id="rId19"/>
    <p:sldId id="628" r:id="rId20"/>
    <p:sldId id="631" r:id="rId21"/>
    <p:sldId id="534" r:id="rId22"/>
    <p:sldId id="630" r:id="rId23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B43"/>
    <a:srgbClr val="E5F9FF"/>
    <a:srgbClr val="0099CC"/>
    <a:srgbClr val="F9A091"/>
    <a:srgbClr val="F98973"/>
    <a:srgbClr val="F07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1"/>
    <p:restoredTop sz="93653"/>
  </p:normalViewPr>
  <p:slideViewPr>
    <p:cSldViewPr snapToObjects="1" showGuides="1">
      <p:cViewPr varScale="1">
        <p:scale>
          <a:sx n="63" d="100"/>
          <a:sy n="63" d="100"/>
        </p:scale>
        <p:origin x="744" y="48"/>
      </p:cViewPr>
      <p:guideLst>
        <p:guide orient="horz" pos="2124"/>
        <p:guide pos="38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8672A-1C6A-4B2B-960E-EBF5533B3D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DD00E-F8E6-4C85-91D1-4995D36500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3ACFF6-3118-4C18-9BB1-A3ABB707AFA3}" type="slidenum">
              <a:rPr kumimoji="0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92CCE4-E0A4-481D-9530-92D5BF0EACF2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5350A9-C5A0-41C2-823D-BE0E3989DF4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E042C1-5CF8-4C8E-9F92-6DC17DFA9A9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7ABE5-CCE0-4350-855C-BAEA91EB5424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602BEA-942D-4E7D-ACDB-738D1607D09A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481685" y="172512"/>
            <a:ext cx="648675" cy="648672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5088" y="696913"/>
            <a:ext cx="98996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1350625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507788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64950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86687"/>
            <a:ext cx="3655808" cy="369524"/>
          </a:xfrm>
        </p:spPr>
        <p:txBody>
          <a:bodyPr/>
          <a:lstStyle>
            <a:lvl1pPr algn="l">
              <a:defRPr sz="213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B5B555-ECD4-4E27-A819-91CA47D23BB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6"/>
          <p:cNvSpPr/>
          <p:nvPr/>
        </p:nvSpPr>
        <p:spPr>
          <a:xfrm>
            <a:off x="263525" y="433388"/>
            <a:ext cx="573088" cy="431800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763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23"/>
            <a:ext cx="5040560" cy="504055"/>
          </a:xfrm>
        </p:spPr>
        <p:txBody>
          <a:bodyPr lIns="0" tIns="0" rIns="0" bIns="0" anchor="t"/>
          <a:lstStyle>
            <a:lvl1pPr algn="l">
              <a:defRPr sz="32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29B4F7-BA17-4604-8B9D-C2AA2B370FE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985676-7ACF-4A4F-8E6D-E95F7E10E50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01BB0C-759E-49D3-B211-DCA0BD9516F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FD8C8-2E6D-4BE2-A6D2-04DF10E5FD7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7809CF-BB83-4E3A-8C0B-A7397A9A3AD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1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B2BE32-E3D4-432F-B7B0-0E9309C979A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04C97D-A26D-423C-A72B-35C6D95D4845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A68E1C-66ED-42C1-8FEE-8FFCEAA6D74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 advTm="0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>
          <a:xfrm>
            <a:off x="0" y="0"/>
            <a:ext cx="12192000" cy="7100888"/>
            <a:chOff x="0" y="0"/>
            <a:chExt cx="12192000" cy="7109267"/>
          </a:xfrm>
        </p:grpSpPr>
        <p:pic>
          <p:nvPicPr>
            <p:cNvPr id="17415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 rot="2700000">
              <a:off x="5622832" y="1957488"/>
              <a:ext cx="4549730" cy="5753827"/>
            </a:xfrm>
            <a:prstGeom prst="rect">
              <a:avLst/>
            </a:prstGeom>
            <a:gradFill>
              <a:gsLst>
                <a:gs pos="0">
                  <a:srgbClr val="79111D">
                    <a:alpha val="75000"/>
                  </a:srgbClr>
                </a:gs>
                <a:gs pos="100000">
                  <a:srgbClr val="D52833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678488" y="2967038"/>
            <a:ext cx="185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3223" y="2109153"/>
            <a:ext cx="8702675" cy="11068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关于清理业务系统滞留信息的通知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359785" y="5060633"/>
            <a:ext cx="5472113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文本框 3"/>
          <p:cNvSpPr txBox="1"/>
          <p:nvPr/>
        </p:nvSpPr>
        <p:spPr>
          <a:xfrm>
            <a:off x="4094798" y="5371783"/>
            <a:ext cx="38560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中国职工保险互助会北京办事处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2020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14033" y="37909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工作内容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6175" y="1868170"/>
            <a:ext cx="9846369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endParaRPr lang="zh-CN" sz="16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sz="3200" dirty="0">
                <a:solidFill>
                  <a:srgbClr val="002060"/>
                </a:solidFill>
                <a:ea typeface="宋体" panose="02010600030101010101" pitchFamily="2" charset="-122"/>
              </a:rPr>
              <a:t>未逾期的业务电子单保留其当前状态；</a:t>
            </a:r>
            <a:endParaRPr lang="zh-CN" sz="3200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zh-CN" sz="3200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sz="3200" dirty="0">
                <a:solidFill>
                  <a:srgbClr val="002060"/>
                </a:solidFill>
                <a:ea typeface="宋体" panose="02010600030101010101" pitchFamily="2" charset="-122"/>
              </a:rPr>
              <a:t>逾期的应由基层单位及时处理，未处理的，办事处将统一进行清理。</a:t>
            </a:r>
            <a:endParaRPr lang="zh-CN" sz="3200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0985" y="455930"/>
            <a:ext cx="28682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规范流程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工作内容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4940" y="455930"/>
            <a:ext cx="37312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滞留信息处理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65480" y="1473279"/>
          <a:ext cx="10700385" cy="454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95"/>
                <a:gridCol w="7717790"/>
              </a:tblGrid>
              <a:tr h="14922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确认放弃申报的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电子单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基层单位予以删除。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1243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“打回”状态的</a:t>
                      </a:r>
                      <a:endParaRPr lang="zh-CN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业务信息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符合理赔条件的：</a:t>
                      </a:r>
                      <a:endParaRPr lang="zh-CN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需要重新上报的，基层单位应及时处理重新上报；</a:t>
                      </a:r>
                      <a:endParaRPr lang="zh-CN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若无法重新上报并放弃申报的，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应由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基层单位予以删除。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4516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不符合理赔条件的：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应由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基层单位予以删除。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2230" y="455930"/>
            <a:ext cx="395414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打款失败信息核实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97255" y="1375410"/>
          <a:ext cx="10166985" cy="283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805"/>
                <a:gridCol w="7282180"/>
              </a:tblGrid>
              <a:tr h="1310005"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会费型保障活动、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非工伤综合计划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（1）发送短信提示。</a:t>
                      </a:r>
                      <a:endParaRPr lang="zh-CN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办事处将于每月底向会员本人发送短信提示，连续提醒三个月（即累计发送三次短信），并电话告知基层单位经办人员。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8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（2）官网发布通知。</a:t>
                      </a:r>
                      <a:endParaRPr lang="zh-CN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对于前述三次短信提示后仍未处理的，办事处将于每季度在办事处官网“通知公告”栏目中发布打款失败信息核实的通知并附名单督促办理。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897255" y="4561205"/>
            <a:ext cx="101669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en-US" altLang="zh-CN" sz="2400" dirty="0">
                <a:ea typeface="宋体" panose="02010600030101010101" pitchFamily="2" charset="-122"/>
              </a:rPr>
              <a:t>  </a:t>
            </a:r>
            <a:r>
              <a:rPr lang="zh-CN" sz="2400" dirty="0">
                <a:solidFill>
                  <a:srgbClr val="002060"/>
                </a:solidFill>
                <a:ea typeface="宋体" panose="02010600030101010101" pitchFamily="2" charset="-122"/>
              </a:rPr>
              <a:t>对于未按要求核实的打款失败信息，超过两年业务申报时限的，原则上视为自动放弃，办事处将定期进行统一清理，出现任何问题由基层单位自行解决。</a:t>
            </a:r>
            <a:endParaRPr lang="zh-CN" altLang="en-US" sz="2400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27960" y="454025"/>
            <a:ext cx="514604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打款失败信息核实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03568" y="1725930"/>
          <a:ext cx="10143490" cy="32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405"/>
                <a:gridCol w="7919085"/>
              </a:tblGrid>
              <a:tr h="15621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暖·互助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“二次报销”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每季度打款后，办事处将打款失败信息核实的通知及名单发布在办事处官网“通知公告”栏目和市总工会三级服务体系平台上，并电话告知基层单位经办人员。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若在规定时间内未予核实处理，则在暖·互助“二次报销”每一医疗年度最后一次打款结束后，办事处将统一进行清理，出现任何问题由基层单位自行解决。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4305" y="454025"/>
            <a:ext cx="514604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打款失败信息核实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509905" y="1423670"/>
          <a:ext cx="11024870" cy="450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9008745"/>
              </a:tblGrid>
              <a:tr h="16046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年度互助互济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救助慰问活动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（1）办事处将打款失败信息打回至申报单位，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电话告知基层单位经办人员，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同时在办事处官网“通知公告”栏目发布打款失败信息核实通知及名单。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40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（2）在通知规定的信息核实截止时间后，进行第二次打款，对二次打款失败信息打回至申报单位，电话联系基层单位经办人员，告知最后一次重新申报信息时间。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4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（3）对于最后一次打款（即第三次）仍然失败的，视为自动放弃。办事处将统一清理，出现任何问题由基层单位自行解决。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6850" y="454025"/>
            <a:ext cx="514604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滞留信息清理时间</a:t>
            </a:r>
            <a:endParaRPr 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509905" y="1658620"/>
          <a:ext cx="10645775" cy="393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175"/>
                <a:gridCol w="7594600"/>
              </a:tblGrid>
              <a:tr h="204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会费型保障活动、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非工伤综合计划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</a:t>
                      </a:r>
                      <a:r>
                        <a:rPr lang="zh-CN" sz="2400" b="1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每年1月31日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对会费型保障活动承保、理赔业务、非工伤综合计划理赔业务流程中的新建、上报、待受理、打回、打款失败等状态中的滞留信息进行清理。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暖·互助“二次报销”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</a:t>
                      </a:r>
                      <a:r>
                        <a:rPr lang="zh-CN" sz="2400" b="1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每一医疗年度的最后一次打款结束后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，对滞留信息进行清理。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2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年度互助互济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救助慰问活动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办事处将于</a:t>
                      </a:r>
                      <a:r>
                        <a:rPr lang="zh-CN" sz="2400" b="1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每年度互助互济救助慰问活动最后一次打款结束后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，对滞留信息进行清理。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7335" y="1656715"/>
            <a:ext cx="815975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高度重视，强化落实。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明确工作时限，加强业务指导。</a:t>
            </a: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endParaRPr lang="zh-CN" sz="320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加强考核，确保实效。</a:t>
            </a:r>
            <a:endParaRPr lang="zh-CN" altLang="en-US" sz="320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50190"/>
            <a:ext cx="219583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联系方式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9380" y="1342390"/>
            <a:ext cx="866521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徐晓靓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6765.8865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审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巩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楠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8357.0346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益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陈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6768.2932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会员服务部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陈子田</a:t>
            </a:r>
            <a:r>
              <a:rPr lang="en-US" sz="320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8357.0167</a:t>
            </a:r>
            <a:endParaRPr lang="en-US" altLang="en-US" sz="320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33796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798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9" name="文本框 46"/>
            <p:cNvSpPr txBox="1"/>
            <p:nvPr/>
          </p:nvSpPr>
          <p:spPr>
            <a:xfrm>
              <a:off x="911424" y="2204864"/>
              <a:ext cx="10226675" cy="1938992"/>
            </a:xfrm>
            <a:prstGeom prst="rect">
              <a:avLst/>
            </a:prstGeom>
            <a:solidFill>
              <a:srgbClr val="DB5355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</a:t>
              </a:r>
              <a:endPara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对互助保障工作的大力支持！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00" name="Picture 6" descr="C:\Users\Administrator\Desktop\保障中心微信公众号“北京市职工互助保障”二维码\二维码（30cm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0474" y="4429745"/>
              <a:ext cx="2290321" cy="20882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0825" y="20415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www.1ppt.com/moban/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素材：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www.1ppt.com/sucai/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背景：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www.1ppt.com/beijing/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图表：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www.1ppt.com/tubiao/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www.1ppt.com/xiazai/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www.1ppt.com/ziliao/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范文下载：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www.1ppt.com/fanwen/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www.1ppt.com/shiti/  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www.1ppt.com/jiaoan/  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论坛：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www.1ppt.cn                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语文课件：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www.1ppt.com/kejian/yuwen/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数学课件：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www.1ppt.com/kejian/shuxue/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英语课件：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www.1ppt.com/kejian/yingyu/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美术课件：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www.1ppt.com/kejian/meishu/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科学课件：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www.1ppt.com/kejian/kexue/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物理课件：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www.1ppt.com/kejian/wuli/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化学课件：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www.1ppt.com/kejian/huaxue/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生物课件：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www.1ppt.com/kejian/shengwu/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地理课件：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www.1ppt.com/kejian/dili/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历史课件：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www.1ppt.com/kejian/lishi/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8435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-40322"/>
            <a:ext cx="12192000" cy="688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3"/>
          <p:cNvSpPr/>
          <p:nvPr/>
        </p:nvSpPr>
        <p:spPr>
          <a:xfrm>
            <a:off x="19050" y="-20637"/>
            <a:ext cx="2928938" cy="68484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</a:ln>
        </p:spPr>
        <p:txBody>
          <a:bodyPr anchor="ctr" anchorCtr="0"/>
          <a:lstStyle/>
          <a:p>
            <a:pPr algn="ctr" defTabSz="913130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6"/>
          <p:cNvSpPr>
            <a:spLocks noChangeArrowheads="1"/>
          </p:cNvSpPr>
          <p:nvPr/>
        </p:nvSpPr>
        <p:spPr bwMode="auto">
          <a:xfrm>
            <a:off x="471488" y="2825750"/>
            <a:ext cx="1687513" cy="995363"/>
          </a:xfrm>
          <a:prstGeom prst="rect">
            <a:avLst/>
          </a:prstGeom>
          <a:solidFill>
            <a:srgbClr val="FF5D58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目录</a:t>
            </a:r>
            <a:endParaRPr kumimoji="0" lang="zh-CN" altLang="en-US" sz="58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12"/>
          <p:cNvSpPr>
            <a:spLocks noChangeArrowheads="1"/>
          </p:cNvSpPr>
          <p:nvPr/>
        </p:nvSpPr>
        <p:spPr bwMode="auto">
          <a:xfrm>
            <a:off x="3410585" y="2507298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3923030" y="2461578"/>
            <a:ext cx="7504430" cy="42037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相关说明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椭圆 12"/>
          <p:cNvSpPr>
            <a:spLocks noChangeArrowheads="1"/>
          </p:cNvSpPr>
          <p:nvPr/>
        </p:nvSpPr>
        <p:spPr bwMode="auto">
          <a:xfrm>
            <a:off x="3399155" y="1203960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3923030" y="1128395"/>
            <a:ext cx="7505700" cy="48069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业务范围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3943806" y="5174298"/>
            <a:ext cx="7505700" cy="4184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工作要求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椭圆 12"/>
          <p:cNvSpPr>
            <a:spLocks noChangeArrowheads="1"/>
          </p:cNvSpPr>
          <p:nvPr/>
        </p:nvSpPr>
        <p:spPr bwMode="auto">
          <a:xfrm>
            <a:off x="3386331" y="3800793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3897506" y="3750310"/>
            <a:ext cx="7505700" cy="4311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工作内容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椭圆 12"/>
          <p:cNvSpPr>
            <a:spLocks noChangeArrowheads="1"/>
          </p:cNvSpPr>
          <p:nvPr/>
        </p:nvSpPr>
        <p:spPr bwMode="auto">
          <a:xfrm>
            <a:off x="3430409" y="5263833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7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业务范围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239010" y="2374900"/>
          <a:ext cx="68326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0"/>
              </a:tblGrid>
              <a:tr h="11557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zh-CN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保险</a:t>
                      </a:r>
                      <a:r>
                        <a:rPr lang="zh-CN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业务系统</a:t>
                      </a:r>
                      <a:endParaRPr lang="zh-CN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endParaRPr lang="zh-CN" alt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zh-CN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超封顶线申报系统</a:t>
                      </a:r>
                      <a:endParaRPr lang="zh-CN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endParaRPr lang="zh-CN" alt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zh-CN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互助互济救助慰问系统</a:t>
                      </a:r>
                      <a:endParaRPr lang="zh-CN" alt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671955" y="1494155"/>
            <a:ext cx="6506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3200">
                <a:solidFill>
                  <a:srgbClr val="002060"/>
                </a:solidFill>
                <a:ea typeface="宋体" panose="02010600030101010101" pitchFamily="2" charset="-122"/>
              </a:rPr>
              <a:t>搭载在以下系统的各类业务。</a:t>
            </a:r>
            <a:endParaRPr lang="zh-CN" altLang="en-US" sz="320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55700" y="1802765"/>
            <a:ext cx="95846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 dirty="0">
                <a:solidFill>
                  <a:srgbClr val="002060"/>
                </a:solidFill>
                <a:ea typeface="宋体" panose="02010600030101010101" pitchFamily="2" charset="-122"/>
              </a:rPr>
              <a:t>根据互助保障活动（计划）条款和其他有关规定，在业务系统中的参保、理赔、救助慰问业务流程的全部状态下，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逾期未办结的业务信息</a:t>
            </a:r>
            <a:r>
              <a:rPr lang="zh-CN" sz="3200" dirty="0">
                <a:solidFill>
                  <a:srgbClr val="002060"/>
                </a:solidFill>
                <a:ea typeface="宋体" panose="02010600030101010101" pitchFamily="2" charset="-122"/>
              </a:rPr>
              <a:t>。</a:t>
            </a:r>
            <a:endParaRPr lang="zh-CN" sz="3200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6395" y="424815"/>
            <a:ext cx="2868295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滞留信息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220" y="486410"/>
            <a:ext cx="110236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示例图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257300"/>
            <a:ext cx="11614785" cy="521843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业务滞留信息清理-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162050"/>
            <a:ext cx="11674475" cy="5499100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220" y="486410"/>
            <a:ext cx="110236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示例图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业务滞留信息清理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199515"/>
            <a:ext cx="11522710" cy="5327650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220" y="486410"/>
            <a:ext cx="110236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示例图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相关说明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3520" y="454025"/>
            <a:ext cx="748411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判断是否为“滞留信息”的业务申报时限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15315" y="1595755"/>
          <a:ext cx="10722610" cy="451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230"/>
                <a:gridCol w="7231380"/>
              </a:tblGrid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业务内容</a:t>
                      </a:r>
                      <a:endParaRPr lang="zh-CN" altLang="zh-CN" sz="2800" b="1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申报时限</a:t>
                      </a:r>
                      <a:endParaRPr lang="zh-CN" altLang="en-US" sz="2800" b="1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承保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按照电子保单创建时间，承保业务申报时限为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两年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会费型保障活动、</a:t>
                      </a:r>
                      <a:endParaRPr lang="zh-CN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非工伤综合计划理赔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按照电子理赔单创建时间，理赔业务申报时限为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两年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暖·互助“二次报销”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业务申报时限为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每一医疗年度的最后一次打款时间</a:t>
                      </a: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（具体时间以办事处通知为准）。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互助互济救助慰问</a:t>
                      </a:r>
                      <a:endParaRPr lang="zh-CN" altLang="en-US" sz="2400" b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业务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申报时限为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每年度最后一次打款时间</a:t>
                      </a:r>
                      <a:r>
                        <a:rPr lang="zh-CN" sz="2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（具体时间以办事处通知为准）。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14033" y="37909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工作内容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9855" y="1704340"/>
            <a:ext cx="550418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规范业务流程管理</a:t>
            </a: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定期处理滞留信息</a:t>
            </a: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及时完成打款失败信息核实工作</a:t>
            </a: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sz="28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sz="2800">
                <a:solidFill>
                  <a:schemeClr val="accent6">
                    <a:lumMod val="50000"/>
                  </a:schemeClr>
                </a:solidFill>
                <a:sym typeface="+mn-ea"/>
              </a:rPr>
              <a:t>滞留信息清理时间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D3D3D3"/>
            </a:gs>
          </a:gsLst>
          <a:lin ang="2700000" scaled="1"/>
          <a:tileRect/>
        </a:gradFill>
        <a:ln w="19050"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</a:ln>
        <a:effectLst>
          <a:outerShdw blurRad="127000" dist="50800" dir="2700000" algn="tl" rotWithShape="0">
            <a:prstClr val="black">
              <a:alpha val="40000"/>
            </a:prstClr>
          </a:outerShdw>
        </a:effectLst>
      </a:spPr>
      <a:bodyPr vert="horz" wrap="square" lIns="68580" tIns="34290" rIns="68580" bIns="34290" numCol="1" anchor="t" anchorCtr="0" compatLnSpc="1">
        <a:noAutofit/>
      </a:bodyPr>
      <a:lstStyle>
        <a:defPPr>
          <a:defRPr>
            <a:solidFill>
              <a:prstClr val="black"/>
            </a:solidFill>
          </a:defRPr>
        </a:defPPr>
      </a:lst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Facet_16x9</Template>
  <TotalTime>0</TotalTime>
  <Words>2461</Words>
  <Application>WPS 演示</Application>
  <PresentationFormat>宽屏</PresentationFormat>
  <Paragraphs>205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Calibri Light</vt:lpstr>
      <vt:lpstr>Arial</vt:lpstr>
      <vt:lpstr>黑体</vt:lpstr>
      <vt:lpstr>Calibri</vt:lpstr>
      <vt:lpstr>Wingdings</vt:lpstr>
      <vt:lpstr>Arial Unicode MS</vt:lpstr>
      <vt:lpstr>Office 主题​​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秦晶铂</dc:creator>
  <cp:lastModifiedBy>nice</cp:lastModifiedBy>
  <cp:revision>1412</cp:revision>
  <dcterms:created xsi:type="dcterms:W3CDTF">2015-04-27T00:24:00Z</dcterms:created>
  <dcterms:modified xsi:type="dcterms:W3CDTF">2020-11-13T03:13:49Z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