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24"/>
  </p:notesMasterIdLst>
  <p:sldIdLst>
    <p:sldId id="256" r:id="rId3"/>
    <p:sldId id="912" r:id="rId4"/>
    <p:sldId id="949" r:id="rId5"/>
    <p:sldId id="948" r:id="rId6"/>
    <p:sldId id="950" r:id="rId7"/>
    <p:sldId id="980" r:id="rId8"/>
    <p:sldId id="981" r:id="rId9"/>
    <p:sldId id="982" r:id="rId10"/>
    <p:sldId id="983" r:id="rId11"/>
    <p:sldId id="984" r:id="rId12"/>
    <p:sldId id="985" r:id="rId13"/>
    <p:sldId id="992" r:id="rId14"/>
    <p:sldId id="993" r:id="rId15"/>
    <p:sldId id="994" r:id="rId16"/>
    <p:sldId id="995" r:id="rId17"/>
    <p:sldId id="986" r:id="rId18"/>
    <p:sldId id="987" r:id="rId19"/>
    <p:sldId id="988" r:id="rId20"/>
    <p:sldId id="989" r:id="rId21"/>
    <p:sldId id="990" r:id="rId22"/>
    <p:sldId id="276" r:id="rId23"/>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hlink"/>
        </a:solidFill>
        <a:latin typeface="Arial" charset="0"/>
        <a:ea typeface="+mn-ea"/>
        <a:cs typeface="+mn-cs"/>
      </a:defRPr>
    </a:lvl1pPr>
    <a:lvl2pPr marL="457200" algn="l" rtl="0" eaLnBrk="0" fontAlgn="base" hangingPunct="0">
      <a:spcBef>
        <a:spcPct val="0"/>
      </a:spcBef>
      <a:spcAft>
        <a:spcPct val="0"/>
      </a:spcAft>
      <a:defRPr b="1" kern="1200">
        <a:solidFill>
          <a:schemeClr val="hlink"/>
        </a:solidFill>
        <a:latin typeface="Arial" charset="0"/>
        <a:ea typeface="+mn-ea"/>
        <a:cs typeface="+mn-cs"/>
      </a:defRPr>
    </a:lvl2pPr>
    <a:lvl3pPr marL="914400" algn="l" rtl="0" eaLnBrk="0" fontAlgn="base" hangingPunct="0">
      <a:spcBef>
        <a:spcPct val="0"/>
      </a:spcBef>
      <a:spcAft>
        <a:spcPct val="0"/>
      </a:spcAft>
      <a:defRPr b="1" kern="1200">
        <a:solidFill>
          <a:schemeClr val="hlink"/>
        </a:solidFill>
        <a:latin typeface="Arial" charset="0"/>
        <a:ea typeface="+mn-ea"/>
        <a:cs typeface="+mn-cs"/>
      </a:defRPr>
    </a:lvl3pPr>
    <a:lvl4pPr marL="1371600" algn="l" rtl="0" eaLnBrk="0" fontAlgn="base" hangingPunct="0">
      <a:spcBef>
        <a:spcPct val="0"/>
      </a:spcBef>
      <a:spcAft>
        <a:spcPct val="0"/>
      </a:spcAft>
      <a:defRPr b="1" kern="1200">
        <a:solidFill>
          <a:schemeClr val="hlink"/>
        </a:solidFill>
        <a:latin typeface="Arial" charset="0"/>
        <a:ea typeface="+mn-ea"/>
        <a:cs typeface="+mn-cs"/>
      </a:defRPr>
    </a:lvl4pPr>
    <a:lvl5pPr marL="1828800" algn="l" rtl="0" eaLnBrk="0" fontAlgn="base" hangingPunct="0">
      <a:spcBef>
        <a:spcPct val="0"/>
      </a:spcBef>
      <a:spcAft>
        <a:spcPct val="0"/>
      </a:spcAft>
      <a:defRPr b="1" kern="1200">
        <a:solidFill>
          <a:schemeClr val="hlink"/>
        </a:solidFill>
        <a:latin typeface="Arial" charset="0"/>
        <a:ea typeface="+mn-ea"/>
        <a:cs typeface="+mn-cs"/>
      </a:defRPr>
    </a:lvl5pPr>
    <a:lvl6pPr marL="2286000" algn="l" defTabSz="914400" rtl="0" eaLnBrk="1" latinLnBrk="0" hangingPunct="1">
      <a:defRPr b="1" kern="1200">
        <a:solidFill>
          <a:schemeClr val="hlink"/>
        </a:solidFill>
        <a:latin typeface="Arial" charset="0"/>
        <a:ea typeface="+mn-ea"/>
        <a:cs typeface="+mn-cs"/>
      </a:defRPr>
    </a:lvl6pPr>
    <a:lvl7pPr marL="2743200" algn="l" defTabSz="914400" rtl="0" eaLnBrk="1" latinLnBrk="0" hangingPunct="1">
      <a:defRPr b="1" kern="1200">
        <a:solidFill>
          <a:schemeClr val="hlink"/>
        </a:solidFill>
        <a:latin typeface="Arial" charset="0"/>
        <a:ea typeface="+mn-ea"/>
        <a:cs typeface="+mn-cs"/>
      </a:defRPr>
    </a:lvl7pPr>
    <a:lvl8pPr marL="3200400" algn="l" defTabSz="914400" rtl="0" eaLnBrk="1" latinLnBrk="0" hangingPunct="1">
      <a:defRPr b="1" kern="1200">
        <a:solidFill>
          <a:schemeClr val="hlink"/>
        </a:solidFill>
        <a:latin typeface="Arial" charset="0"/>
        <a:ea typeface="+mn-ea"/>
        <a:cs typeface="+mn-cs"/>
      </a:defRPr>
    </a:lvl8pPr>
    <a:lvl9pPr marL="3657600" algn="l" defTabSz="914400" rtl="0" eaLnBrk="1" latinLnBrk="0" hangingPunct="1">
      <a:defRPr b="1" kern="1200">
        <a:solidFill>
          <a:schemeClr val="hlink"/>
        </a:solidFill>
        <a:latin typeface="Arial" charset="0"/>
        <a:ea typeface="+mn-ea"/>
        <a:cs typeface="+mn-cs"/>
      </a:defRPr>
    </a:lvl9pPr>
  </p:defaultTextStyle>
  <p:extLst>
    <p:ext uri="{EFAFB233-063F-42B5-8137-9DF3F51BA10A}">
      <p15:sldGuideLst xmlns:p15="http://schemas.microsoft.com/office/powerpoint/2012/main">
        <p15:guide id="1" orient="horz" pos="2159">
          <p15:clr>
            <a:srgbClr val="A4A3A4"/>
          </p15:clr>
        </p15:guide>
        <p15:guide id="2" pos="28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9933"/>
    <a:srgbClr val="CC0000"/>
    <a:srgbClr val="CC66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67" autoAdjust="0"/>
    <p:restoredTop sz="93625" autoAdjust="0"/>
  </p:normalViewPr>
  <p:slideViewPr>
    <p:cSldViewPr>
      <p:cViewPr varScale="1">
        <p:scale>
          <a:sx n="86" d="100"/>
          <a:sy n="86" d="100"/>
        </p:scale>
        <p:origin x="1482" y="84"/>
      </p:cViewPr>
      <p:guideLst>
        <p:guide orient="horz" pos="2159"/>
        <p:guide pos="2868"/>
      </p:guideLst>
    </p:cSldViewPr>
  </p:slideViewPr>
  <p:notesTextViewPr>
    <p:cViewPr>
      <p:scale>
        <a:sx n="100" d="100"/>
        <a:sy n="100" d="100"/>
      </p:scale>
      <p:origin x="0" y="0"/>
    </p:cViewPr>
  </p:notesTextViewPr>
  <p:sorterViewPr>
    <p:cViewPr>
      <p:scale>
        <a:sx n="66" d="100"/>
        <a:sy n="66" d="100"/>
      </p:scale>
      <p:origin x="0" y="154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eaLnBrk="1" hangingPunct="1">
              <a:defRPr sz="1200" b="0">
                <a:solidFill>
                  <a:schemeClr val="tx1"/>
                </a:solidFill>
              </a:defRPr>
            </a:lvl1pPr>
          </a:lstStyle>
          <a:p>
            <a:pPr>
              <a:defRPr/>
            </a:pPr>
            <a:endParaRPr lang="zh-CN" altLang="en-US"/>
          </a:p>
        </p:txBody>
      </p:sp>
      <p:sp>
        <p:nvSpPr>
          <p:cNvPr id="100355"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00" b="0">
                <a:solidFill>
                  <a:schemeClr val="tx1"/>
                </a:solidFill>
              </a:defRPr>
            </a:lvl1pPr>
          </a:lstStyle>
          <a:p>
            <a:pPr>
              <a:defRPr/>
            </a:pPr>
            <a:endParaRPr lang="en-US" altLang="zh-CN"/>
          </a:p>
        </p:txBody>
      </p:sp>
      <p:sp>
        <p:nvSpPr>
          <p:cNvPr id="1208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ln>
        </p:spPr>
      </p:sp>
      <p:sp>
        <p:nvSpPr>
          <p:cNvPr id="100357"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100358"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eaLnBrk="1" hangingPunct="1">
              <a:defRPr sz="1200" b="0">
                <a:solidFill>
                  <a:schemeClr val="tx1"/>
                </a:solidFill>
              </a:defRPr>
            </a:lvl1pPr>
          </a:lstStyle>
          <a:p>
            <a:pPr>
              <a:defRPr/>
            </a:pPr>
            <a:endParaRPr lang="en-US" altLang="zh-CN"/>
          </a:p>
        </p:txBody>
      </p:sp>
      <p:sp>
        <p:nvSpPr>
          <p:cNvPr id="100359"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lstStyle>
            <a:lvl1pPr algn="r" eaLnBrk="1" hangingPunct="1">
              <a:defRPr sz="1200" b="0">
                <a:solidFill>
                  <a:schemeClr val="tx1"/>
                </a:solidFill>
              </a:defRPr>
            </a:lvl1pPr>
          </a:lstStyle>
          <a:p>
            <a:pPr>
              <a:defRPr/>
            </a:pPr>
            <a:fld id="{C48A8E5A-DCB8-4992-B257-B6ABD531F079}"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6F0A493F-D9E7-42FC-A259-4F233A2852C9}" type="slidenum">
              <a:rPr lang="zh-CN" altLang="en-US" smtClean="0"/>
              <a:pPr/>
              <a:t>1</a:t>
            </a:fld>
            <a:endParaRPr lang="en-US" altLang="zh-CN"/>
          </a:p>
        </p:txBody>
      </p:sp>
      <p:sp>
        <p:nvSpPr>
          <p:cNvPr id="121859" name="Rectangle 2"/>
          <p:cNvSpPr>
            <a:spLocks noGrp="1" noRot="1" noChangeAspect="1" noChangeArrowheads="1" noTextEdit="1"/>
          </p:cNvSpPr>
          <p:nvPr>
            <p:ph type="sldImg"/>
          </p:nvPr>
        </p:nvSpPr>
        <p:spPr/>
      </p:sp>
      <p:sp>
        <p:nvSpPr>
          <p:cNvPr id="121860" name="Rectangle 3"/>
          <p:cNvSpPr>
            <a:spLocks noGrp="1" noChangeArrowheads="1"/>
          </p:cNvSpPr>
          <p:nvPr>
            <p:ph type="body" idx="1"/>
          </p:nvPr>
        </p:nvSpPr>
        <p:spPr>
          <a:noFill/>
        </p:spPr>
        <p:txBody>
          <a:bodyPr/>
          <a:lstStyle/>
          <a:p>
            <a:pPr eaLnBrk="1" hangingPunct="1"/>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48A8E5A-DCB8-4992-B257-B6ABD531F079}" type="slidenum">
              <a:rPr kumimoji="0" lang="zh-CN" altLang="en-US" sz="1200" b="0" i="0" u="none" strike="noStrike" kern="1200" cap="none" spc="0" normalizeH="0" baseline="0" noProof="0" smtClean="0">
                <a:ln>
                  <a:noFill/>
                </a:ln>
                <a:solidFill>
                  <a:srgbClr val="000000"/>
                </a:solidFill>
                <a:effectLst/>
                <a:uLnTx/>
                <a:uFillTx/>
                <a:latin typeface="Arial"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zh-CN" sz="1200" b="0" i="0" u="none" strike="noStrike" kern="1200" cap="none" spc="0" normalizeH="0" baseline="0" noProof="0">
              <a:ln>
                <a:noFill/>
              </a:ln>
              <a:solidFill>
                <a:srgbClr val="000000"/>
              </a:solidFill>
              <a:effectLst/>
              <a:uLnTx/>
              <a:uFillTx/>
              <a:latin typeface="Arial" charset="0"/>
              <a:ea typeface="宋体" panose="02010600030101010101" pitchFamily="2" charset="-122"/>
              <a:cs typeface="+mn-cs"/>
            </a:endParaRPr>
          </a:p>
        </p:txBody>
      </p:sp>
    </p:spTree>
    <p:extLst>
      <p:ext uri="{BB962C8B-B14F-4D97-AF65-F5344CB8AC3E}">
        <p14:creationId xmlns:p14="http://schemas.microsoft.com/office/powerpoint/2010/main" val="576009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48A8E5A-DCB8-4992-B257-B6ABD531F079}" type="slidenum">
              <a:rPr kumimoji="0" lang="zh-CN" altLang="en-US" sz="1200" b="0" i="0" u="none" strike="noStrike" kern="1200" cap="none" spc="0" normalizeH="0" baseline="0" noProof="0" smtClean="0">
                <a:ln>
                  <a:noFill/>
                </a:ln>
                <a:solidFill>
                  <a:srgbClr val="000000"/>
                </a:solidFill>
                <a:effectLst/>
                <a:uLnTx/>
                <a:uFillTx/>
                <a:latin typeface="Arial"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zh-CN" sz="1200" b="0" i="0" u="none" strike="noStrike" kern="1200" cap="none" spc="0" normalizeH="0" baseline="0" noProof="0">
              <a:ln>
                <a:noFill/>
              </a:ln>
              <a:solidFill>
                <a:srgbClr val="000000"/>
              </a:solidFill>
              <a:effectLst/>
              <a:uLnTx/>
              <a:uFillTx/>
              <a:latin typeface="Arial" charset="0"/>
              <a:ea typeface="宋体" panose="02010600030101010101" pitchFamily="2" charset="-122"/>
              <a:cs typeface="+mn-cs"/>
            </a:endParaRPr>
          </a:p>
        </p:txBody>
      </p:sp>
    </p:spTree>
    <p:extLst>
      <p:ext uri="{BB962C8B-B14F-4D97-AF65-F5344CB8AC3E}">
        <p14:creationId xmlns:p14="http://schemas.microsoft.com/office/powerpoint/2010/main" val="32941006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48A8E5A-DCB8-4992-B257-B6ABD531F079}" type="slidenum">
              <a:rPr kumimoji="0" lang="zh-CN" altLang="en-US" sz="1200" b="0" i="0" u="none" strike="noStrike" kern="1200" cap="none" spc="0" normalizeH="0" baseline="0" noProof="0" smtClean="0">
                <a:ln>
                  <a:noFill/>
                </a:ln>
                <a:solidFill>
                  <a:srgbClr val="000000"/>
                </a:solidFill>
                <a:effectLst/>
                <a:uLnTx/>
                <a:uFillTx/>
                <a:latin typeface="Arial"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zh-CN" sz="1200" b="0" i="0" u="none" strike="noStrike" kern="1200" cap="none" spc="0" normalizeH="0" baseline="0" noProof="0">
              <a:ln>
                <a:noFill/>
              </a:ln>
              <a:solidFill>
                <a:srgbClr val="000000"/>
              </a:solidFill>
              <a:effectLst/>
              <a:uLnTx/>
              <a:uFillTx/>
              <a:latin typeface="Arial" charset="0"/>
              <a:ea typeface="宋体" panose="02010600030101010101" pitchFamily="2" charset="-122"/>
              <a:cs typeface="+mn-cs"/>
            </a:endParaRPr>
          </a:p>
        </p:txBody>
      </p:sp>
    </p:spTree>
    <p:extLst>
      <p:ext uri="{BB962C8B-B14F-4D97-AF65-F5344CB8AC3E}">
        <p14:creationId xmlns:p14="http://schemas.microsoft.com/office/powerpoint/2010/main" val="35269114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48A8E5A-DCB8-4992-B257-B6ABD531F079}" type="slidenum">
              <a:rPr kumimoji="0" lang="zh-CN" altLang="en-US" sz="1200" b="0" i="0" u="none" strike="noStrike" kern="1200" cap="none" spc="0" normalizeH="0" baseline="0" noProof="0" smtClean="0">
                <a:ln>
                  <a:noFill/>
                </a:ln>
                <a:solidFill>
                  <a:srgbClr val="000000"/>
                </a:solidFill>
                <a:effectLst/>
                <a:uLnTx/>
                <a:uFillTx/>
                <a:latin typeface="Arial"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zh-CN" sz="1200" b="0" i="0" u="none" strike="noStrike" kern="1200" cap="none" spc="0" normalizeH="0" baseline="0" noProof="0">
              <a:ln>
                <a:noFill/>
              </a:ln>
              <a:solidFill>
                <a:srgbClr val="000000"/>
              </a:solidFill>
              <a:effectLst/>
              <a:uLnTx/>
              <a:uFillTx/>
              <a:latin typeface="Arial" charset="0"/>
              <a:ea typeface="宋体" panose="02010600030101010101" pitchFamily="2" charset="-122"/>
              <a:cs typeface="+mn-cs"/>
            </a:endParaRPr>
          </a:p>
        </p:txBody>
      </p:sp>
    </p:spTree>
    <p:extLst>
      <p:ext uri="{BB962C8B-B14F-4D97-AF65-F5344CB8AC3E}">
        <p14:creationId xmlns:p14="http://schemas.microsoft.com/office/powerpoint/2010/main" val="37764207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48A8E5A-DCB8-4992-B257-B6ABD531F079}" type="slidenum">
              <a:rPr kumimoji="0" lang="zh-CN" altLang="en-US" sz="1200" b="0" i="0" u="none" strike="noStrike" kern="1200" cap="none" spc="0" normalizeH="0" baseline="0" noProof="0" smtClean="0">
                <a:ln>
                  <a:noFill/>
                </a:ln>
                <a:solidFill>
                  <a:srgbClr val="000000"/>
                </a:solidFill>
                <a:effectLst/>
                <a:uLnTx/>
                <a:uFillTx/>
                <a:latin typeface="Arial"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zh-CN" sz="1200" b="0" i="0" u="none" strike="noStrike" kern="1200" cap="none" spc="0" normalizeH="0" baseline="0" noProof="0">
              <a:ln>
                <a:noFill/>
              </a:ln>
              <a:solidFill>
                <a:srgbClr val="000000"/>
              </a:solidFill>
              <a:effectLst/>
              <a:uLnTx/>
              <a:uFillTx/>
              <a:latin typeface="Arial" charset="0"/>
              <a:ea typeface="宋体" panose="02010600030101010101" pitchFamily="2" charset="-122"/>
              <a:cs typeface="+mn-cs"/>
            </a:endParaRPr>
          </a:p>
        </p:txBody>
      </p:sp>
    </p:spTree>
    <p:extLst>
      <p:ext uri="{BB962C8B-B14F-4D97-AF65-F5344CB8AC3E}">
        <p14:creationId xmlns:p14="http://schemas.microsoft.com/office/powerpoint/2010/main" val="42944121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48A8E5A-DCB8-4992-B257-B6ABD531F079}" type="slidenum">
              <a:rPr kumimoji="0" lang="zh-CN" altLang="en-US" sz="1200" b="0" i="0" u="none" strike="noStrike" kern="1200" cap="none" spc="0" normalizeH="0" baseline="0" noProof="0" smtClean="0">
                <a:ln>
                  <a:noFill/>
                </a:ln>
                <a:solidFill>
                  <a:srgbClr val="000000"/>
                </a:solidFill>
                <a:effectLst/>
                <a:uLnTx/>
                <a:uFillTx/>
                <a:latin typeface="Arial"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zh-CN" sz="1200" b="0" i="0" u="none" strike="noStrike" kern="1200" cap="none" spc="0" normalizeH="0" baseline="0" noProof="0">
              <a:ln>
                <a:noFill/>
              </a:ln>
              <a:solidFill>
                <a:srgbClr val="000000"/>
              </a:solidFill>
              <a:effectLst/>
              <a:uLnTx/>
              <a:uFillTx/>
              <a:latin typeface="Arial" charset="0"/>
              <a:ea typeface="宋体" panose="02010600030101010101" pitchFamily="2" charset="-122"/>
              <a:cs typeface="+mn-cs"/>
            </a:endParaRPr>
          </a:p>
        </p:txBody>
      </p:sp>
    </p:spTree>
    <p:extLst>
      <p:ext uri="{BB962C8B-B14F-4D97-AF65-F5344CB8AC3E}">
        <p14:creationId xmlns:p14="http://schemas.microsoft.com/office/powerpoint/2010/main" val="27311154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48A8E5A-DCB8-4992-B257-B6ABD531F079}" type="slidenum">
              <a:rPr kumimoji="0" lang="zh-CN" altLang="en-US" sz="1200" b="0" i="0" u="none" strike="noStrike" kern="1200" cap="none" spc="0" normalizeH="0" baseline="0" noProof="0" smtClean="0">
                <a:ln>
                  <a:noFill/>
                </a:ln>
                <a:solidFill>
                  <a:srgbClr val="000000"/>
                </a:solidFill>
                <a:effectLst/>
                <a:uLnTx/>
                <a:uFillTx/>
                <a:latin typeface="Arial"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zh-CN" sz="1200" b="0" i="0" u="none" strike="noStrike" kern="1200" cap="none" spc="0" normalizeH="0" baseline="0" noProof="0">
              <a:ln>
                <a:noFill/>
              </a:ln>
              <a:solidFill>
                <a:srgbClr val="000000"/>
              </a:solidFill>
              <a:effectLst/>
              <a:uLnTx/>
              <a:uFillTx/>
              <a:latin typeface="Arial" charset="0"/>
              <a:ea typeface="宋体" panose="02010600030101010101" pitchFamily="2" charset="-122"/>
              <a:cs typeface="+mn-cs"/>
            </a:endParaRPr>
          </a:p>
        </p:txBody>
      </p:sp>
    </p:spTree>
    <p:extLst>
      <p:ext uri="{BB962C8B-B14F-4D97-AF65-F5344CB8AC3E}">
        <p14:creationId xmlns:p14="http://schemas.microsoft.com/office/powerpoint/2010/main" val="19937080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p:spPr>
        <p:txBody>
          <a:bodyPr/>
          <a:lstStyle/>
          <a:p>
            <a:fld id="{C46058DD-F279-4BF8-856F-33B019199A08}" type="slidenum">
              <a:rPr lang="zh-CN" altLang="en-US" smtClean="0"/>
              <a:pPr/>
              <a:t>21</a:t>
            </a:fld>
            <a:endParaRPr lang="en-US" altLang="zh-CN"/>
          </a:p>
        </p:txBody>
      </p:sp>
      <p:sp>
        <p:nvSpPr>
          <p:cNvPr id="122883" name="Rectangle 2"/>
          <p:cNvSpPr>
            <a:spLocks noGrp="1" noRot="1" noChangeAspect="1" noChangeArrowheads="1" noTextEdit="1"/>
          </p:cNvSpPr>
          <p:nvPr>
            <p:ph type="sldImg"/>
          </p:nvPr>
        </p:nvSpPr>
        <p:spPr/>
      </p:sp>
      <p:sp>
        <p:nvSpPr>
          <p:cNvPr id="122884" name="Rectangle 3"/>
          <p:cNvSpPr>
            <a:spLocks noGrp="1" noChangeArrowheads="1"/>
          </p:cNvSpPr>
          <p:nvPr>
            <p:ph type="body" idx="1"/>
          </p:nvPr>
        </p:nvSpPr>
        <p:spPr>
          <a:noFill/>
        </p:spPr>
        <p:txBody>
          <a:bodyPr/>
          <a:lstStyle/>
          <a:p>
            <a:pPr eaLnBrk="1" hangingPunct="1"/>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a:defRPr/>
            </a:pPr>
            <a:fld id="{C48A8E5A-DCB8-4992-B257-B6ABD531F079}" type="slidenum">
              <a:rPr lang="zh-CN" altLang="en-US" smtClean="0"/>
              <a:pPr>
                <a:defRPr/>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48A8E5A-DCB8-4992-B257-B6ABD531F079}" type="slidenum">
              <a:rPr kumimoji="0" lang="zh-CN" altLang="en-US" sz="1200" b="0" i="0" u="none" strike="noStrike" kern="1200" cap="none" spc="0" normalizeH="0" baseline="0" noProof="0" smtClean="0">
                <a:ln>
                  <a:noFill/>
                </a:ln>
                <a:solidFill>
                  <a:srgbClr val="000000"/>
                </a:solidFill>
                <a:effectLst/>
                <a:uLnTx/>
                <a:uFillTx/>
                <a:latin typeface="Arial"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zh-CN" sz="1200" b="0" i="0" u="none" strike="noStrike" kern="1200" cap="none" spc="0" normalizeH="0" baseline="0" noProof="0">
              <a:ln>
                <a:noFill/>
              </a:ln>
              <a:solidFill>
                <a:srgbClr val="000000"/>
              </a:solidFill>
              <a:effectLst/>
              <a:uLnTx/>
              <a:uFillTx/>
              <a:latin typeface="Arial" charset="0"/>
              <a:ea typeface="宋体" panose="02010600030101010101" pitchFamily="2" charset="-122"/>
              <a:cs typeface="+mn-cs"/>
            </a:endParaRPr>
          </a:p>
        </p:txBody>
      </p:sp>
    </p:spTree>
    <p:extLst>
      <p:ext uri="{BB962C8B-B14F-4D97-AF65-F5344CB8AC3E}">
        <p14:creationId xmlns:p14="http://schemas.microsoft.com/office/powerpoint/2010/main" val="38284995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48A8E5A-DCB8-4992-B257-B6ABD531F079}" type="slidenum">
              <a:rPr kumimoji="0" lang="zh-CN" altLang="en-US" sz="1200" b="0" i="0" u="none" strike="noStrike" kern="1200" cap="none" spc="0" normalizeH="0" baseline="0" noProof="0" smtClean="0">
                <a:ln>
                  <a:noFill/>
                </a:ln>
                <a:solidFill>
                  <a:srgbClr val="000000"/>
                </a:solidFill>
                <a:effectLst/>
                <a:uLnTx/>
                <a:uFillTx/>
                <a:latin typeface="Arial"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zh-CN" sz="1200" b="0" i="0" u="none" strike="noStrike" kern="1200" cap="none" spc="0" normalizeH="0" baseline="0" noProof="0">
              <a:ln>
                <a:noFill/>
              </a:ln>
              <a:solidFill>
                <a:srgbClr val="000000"/>
              </a:solidFill>
              <a:effectLst/>
              <a:uLnTx/>
              <a:uFillTx/>
              <a:latin typeface="Arial" charset="0"/>
              <a:ea typeface="宋体" panose="02010600030101010101" pitchFamily="2" charset="-122"/>
              <a:cs typeface="+mn-cs"/>
            </a:endParaRPr>
          </a:p>
        </p:txBody>
      </p:sp>
    </p:spTree>
    <p:extLst>
      <p:ext uri="{BB962C8B-B14F-4D97-AF65-F5344CB8AC3E}">
        <p14:creationId xmlns:p14="http://schemas.microsoft.com/office/powerpoint/2010/main" val="7471737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48A8E5A-DCB8-4992-B257-B6ABD531F079}" type="slidenum">
              <a:rPr kumimoji="0" lang="zh-CN" altLang="en-US" sz="1200" b="0" i="0" u="none" strike="noStrike" kern="1200" cap="none" spc="0" normalizeH="0" baseline="0" noProof="0" smtClean="0">
                <a:ln>
                  <a:noFill/>
                </a:ln>
                <a:solidFill>
                  <a:srgbClr val="000000"/>
                </a:solidFill>
                <a:effectLst/>
                <a:uLnTx/>
                <a:uFillTx/>
                <a:latin typeface="Arial"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zh-CN" sz="1200" b="0" i="0" u="none" strike="noStrike" kern="1200" cap="none" spc="0" normalizeH="0" baseline="0" noProof="0">
              <a:ln>
                <a:noFill/>
              </a:ln>
              <a:solidFill>
                <a:srgbClr val="000000"/>
              </a:solidFill>
              <a:effectLst/>
              <a:uLnTx/>
              <a:uFillTx/>
              <a:latin typeface="Arial" charset="0"/>
              <a:ea typeface="宋体" panose="02010600030101010101" pitchFamily="2" charset="-122"/>
              <a:cs typeface="+mn-cs"/>
            </a:endParaRPr>
          </a:p>
        </p:txBody>
      </p:sp>
    </p:spTree>
    <p:extLst>
      <p:ext uri="{BB962C8B-B14F-4D97-AF65-F5344CB8AC3E}">
        <p14:creationId xmlns:p14="http://schemas.microsoft.com/office/powerpoint/2010/main" val="24893608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48A8E5A-DCB8-4992-B257-B6ABD531F079}" type="slidenum">
              <a:rPr kumimoji="0" lang="zh-CN" altLang="en-US" sz="1200" b="0" i="0" u="none" strike="noStrike" kern="1200" cap="none" spc="0" normalizeH="0" baseline="0" noProof="0" smtClean="0">
                <a:ln>
                  <a:noFill/>
                </a:ln>
                <a:solidFill>
                  <a:srgbClr val="000000"/>
                </a:solidFill>
                <a:effectLst/>
                <a:uLnTx/>
                <a:uFillTx/>
                <a:latin typeface="Arial"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zh-CN" sz="1200" b="0" i="0" u="none" strike="noStrike" kern="1200" cap="none" spc="0" normalizeH="0" baseline="0" noProof="0">
              <a:ln>
                <a:noFill/>
              </a:ln>
              <a:solidFill>
                <a:srgbClr val="000000"/>
              </a:solidFill>
              <a:effectLst/>
              <a:uLnTx/>
              <a:uFillTx/>
              <a:latin typeface="Arial" charset="0"/>
              <a:ea typeface="宋体" panose="02010600030101010101" pitchFamily="2" charset="-122"/>
              <a:cs typeface="+mn-cs"/>
            </a:endParaRPr>
          </a:p>
        </p:txBody>
      </p:sp>
    </p:spTree>
    <p:extLst>
      <p:ext uri="{BB962C8B-B14F-4D97-AF65-F5344CB8AC3E}">
        <p14:creationId xmlns:p14="http://schemas.microsoft.com/office/powerpoint/2010/main" val="15125385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48A8E5A-DCB8-4992-B257-B6ABD531F079}" type="slidenum">
              <a:rPr kumimoji="0" lang="zh-CN" altLang="en-US" sz="1200" b="0" i="0" u="none" strike="noStrike" kern="1200" cap="none" spc="0" normalizeH="0" baseline="0" noProof="0" smtClean="0">
                <a:ln>
                  <a:noFill/>
                </a:ln>
                <a:solidFill>
                  <a:srgbClr val="000000"/>
                </a:solidFill>
                <a:effectLst/>
                <a:uLnTx/>
                <a:uFillTx/>
                <a:latin typeface="Arial"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zh-CN" sz="1200" b="0" i="0" u="none" strike="noStrike" kern="1200" cap="none" spc="0" normalizeH="0" baseline="0" noProof="0">
              <a:ln>
                <a:noFill/>
              </a:ln>
              <a:solidFill>
                <a:srgbClr val="000000"/>
              </a:solidFill>
              <a:effectLst/>
              <a:uLnTx/>
              <a:uFillTx/>
              <a:latin typeface="Arial" charset="0"/>
              <a:ea typeface="宋体" panose="02010600030101010101" pitchFamily="2" charset="-122"/>
              <a:cs typeface="+mn-cs"/>
            </a:endParaRPr>
          </a:p>
        </p:txBody>
      </p:sp>
    </p:spTree>
    <p:extLst>
      <p:ext uri="{BB962C8B-B14F-4D97-AF65-F5344CB8AC3E}">
        <p14:creationId xmlns:p14="http://schemas.microsoft.com/office/powerpoint/2010/main" val="163995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48A8E5A-DCB8-4992-B257-B6ABD531F079}" type="slidenum">
              <a:rPr kumimoji="0" lang="zh-CN" altLang="en-US" sz="1200" b="0" i="0" u="none" strike="noStrike" kern="1200" cap="none" spc="0" normalizeH="0" baseline="0" noProof="0" smtClean="0">
                <a:ln>
                  <a:noFill/>
                </a:ln>
                <a:solidFill>
                  <a:srgbClr val="000000"/>
                </a:solidFill>
                <a:effectLst/>
                <a:uLnTx/>
                <a:uFillTx/>
                <a:latin typeface="Arial"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zh-CN" sz="1200" b="0" i="0" u="none" strike="noStrike" kern="1200" cap="none" spc="0" normalizeH="0" baseline="0" noProof="0">
              <a:ln>
                <a:noFill/>
              </a:ln>
              <a:solidFill>
                <a:srgbClr val="000000"/>
              </a:solidFill>
              <a:effectLst/>
              <a:uLnTx/>
              <a:uFillTx/>
              <a:latin typeface="Arial" charset="0"/>
              <a:ea typeface="宋体" panose="02010600030101010101" pitchFamily="2" charset="-122"/>
              <a:cs typeface="+mn-cs"/>
            </a:endParaRPr>
          </a:p>
        </p:txBody>
      </p:sp>
    </p:spTree>
    <p:extLst>
      <p:ext uri="{BB962C8B-B14F-4D97-AF65-F5344CB8AC3E}">
        <p14:creationId xmlns:p14="http://schemas.microsoft.com/office/powerpoint/2010/main" val="502068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48A8E5A-DCB8-4992-B257-B6ABD531F079}" type="slidenum">
              <a:rPr kumimoji="0" lang="zh-CN" altLang="en-US" sz="1200" b="0" i="0" u="none" strike="noStrike" kern="1200" cap="none" spc="0" normalizeH="0" baseline="0" noProof="0" smtClean="0">
                <a:ln>
                  <a:noFill/>
                </a:ln>
                <a:solidFill>
                  <a:srgbClr val="000000"/>
                </a:solidFill>
                <a:effectLst/>
                <a:uLnTx/>
                <a:uFillTx/>
                <a:latin typeface="Arial"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zh-CN" sz="1200" b="0" i="0" u="none" strike="noStrike" kern="1200" cap="none" spc="0" normalizeH="0" baseline="0" noProof="0">
              <a:ln>
                <a:noFill/>
              </a:ln>
              <a:solidFill>
                <a:srgbClr val="000000"/>
              </a:solidFill>
              <a:effectLst/>
              <a:uLnTx/>
              <a:uFillTx/>
              <a:latin typeface="Arial" charset="0"/>
              <a:ea typeface="宋体" panose="02010600030101010101" pitchFamily="2" charset="-122"/>
              <a:cs typeface="+mn-cs"/>
            </a:endParaRPr>
          </a:p>
        </p:txBody>
      </p:sp>
    </p:spTree>
    <p:extLst>
      <p:ext uri="{BB962C8B-B14F-4D97-AF65-F5344CB8AC3E}">
        <p14:creationId xmlns:p14="http://schemas.microsoft.com/office/powerpoint/2010/main" val="33667099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Rectangle 2"/>
          <p:cNvSpPr>
            <a:spLocks noChangeArrowheads="1"/>
          </p:cNvSpPr>
          <p:nvPr/>
        </p:nvSpPr>
        <p:spPr bwMode="ltGray">
          <a:xfrm>
            <a:off x="0" y="6611938"/>
            <a:ext cx="9144000" cy="260350"/>
          </a:xfrm>
          <a:prstGeom prst="rect">
            <a:avLst/>
          </a:prstGeom>
          <a:solidFill>
            <a:schemeClr val="accent2"/>
          </a:solidFill>
          <a:ln w="9525">
            <a:noFill/>
            <a:miter lim="800000"/>
          </a:ln>
          <a:effectLst/>
        </p:spPr>
        <p:txBody>
          <a:bodyPr wrap="none" anchor="ctr"/>
          <a:lstStyle/>
          <a:p>
            <a:pPr>
              <a:defRPr/>
            </a:pPr>
            <a:endParaRPr lang="zh-CN" altLang="en-US">
              <a:ea typeface="宋体" pitchFamily="2" charset="-122"/>
            </a:endParaRPr>
          </a:p>
        </p:txBody>
      </p:sp>
      <p:pic>
        <p:nvPicPr>
          <p:cNvPr id="5" name="Picture 3"/>
          <p:cNvPicPr>
            <a:picLocks noChangeAspect="1" noChangeArrowheads="1"/>
          </p:cNvPicPr>
          <p:nvPr/>
        </p:nvPicPr>
        <p:blipFill>
          <a:blip r:embed="rId2" cstate="print"/>
          <a:srcRect/>
          <a:stretch>
            <a:fillRect/>
          </a:stretch>
        </p:blipFill>
        <p:spPr bwMode="auto">
          <a:xfrm>
            <a:off x="0" y="0"/>
            <a:ext cx="9144000" cy="5373688"/>
          </a:xfrm>
          <a:prstGeom prst="rect">
            <a:avLst/>
          </a:prstGeom>
          <a:noFill/>
          <a:ln w="9525">
            <a:noFill/>
            <a:miter lim="800000"/>
            <a:headEnd/>
            <a:tailEnd/>
          </a:ln>
        </p:spPr>
      </p:pic>
      <p:sp>
        <p:nvSpPr>
          <p:cNvPr id="370692" name="Rectangle 4"/>
          <p:cNvSpPr>
            <a:spLocks noGrp="1" noChangeArrowheads="1"/>
          </p:cNvSpPr>
          <p:nvPr>
            <p:ph type="subTitle" idx="1"/>
          </p:nvPr>
        </p:nvSpPr>
        <p:spPr bwMode="gray">
          <a:xfrm>
            <a:off x="1371600" y="5867400"/>
            <a:ext cx="6553200" cy="533400"/>
          </a:xfrm>
        </p:spPr>
        <p:txBody>
          <a:bodyPr/>
          <a:lstStyle>
            <a:lvl1pPr marL="0" indent="0" algn="ctr">
              <a:buFont typeface="Wingdings" pitchFamily="2" charset="2"/>
              <a:buNone/>
              <a:defRPr/>
            </a:lvl1pPr>
          </a:lstStyle>
          <a:p>
            <a:r>
              <a:rPr lang="en-US" altLang="zh-CN"/>
              <a:t>Click to edit Master subtitle style</a:t>
            </a:r>
          </a:p>
        </p:txBody>
      </p:sp>
      <p:sp>
        <p:nvSpPr>
          <p:cNvPr id="370693" name="Rectangle 5"/>
          <p:cNvSpPr>
            <a:spLocks noGrp="1" noChangeArrowheads="1"/>
          </p:cNvSpPr>
          <p:nvPr>
            <p:ph type="ctrTitle" sz="quarter" hasCustomPrompt="1"/>
          </p:nvPr>
        </p:nvSpPr>
        <p:spPr bwMode="gray">
          <a:xfrm>
            <a:off x="0" y="4868863"/>
            <a:ext cx="9144000" cy="720725"/>
          </a:xfrm>
          <a:gradFill rotWithShape="1">
            <a:gsLst>
              <a:gs pos="0">
                <a:schemeClr val="tx1">
                  <a:gamma/>
                  <a:shade val="46275"/>
                  <a:invGamma/>
                </a:schemeClr>
              </a:gs>
              <a:gs pos="50000">
                <a:schemeClr val="tx1"/>
              </a:gs>
              <a:gs pos="100000">
                <a:schemeClr val="tx1">
                  <a:gamma/>
                  <a:shade val="46275"/>
                  <a:invGamma/>
                </a:schemeClr>
              </a:gs>
            </a:gsLst>
            <a:lin ang="0" scaled="1"/>
          </a:gradFill>
        </p:spPr>
        <p:txBody>
          <a:bodyPr/>
          <a:lstStyle>
            <a:lvl1pPr>
              <a:defRPr/>
            </a:lvl1pPr>
          </a:lstStyle>
          <a:p>
            <a:r>
              <a:rPr lang="en-US" altLang="ko-KR"/>
              <a:t>Click to edit Master title</a:t>
            </a:r>
            <a:br>
              <a:rPr lang="en-US" altLang="ko-KR"/>
            </a:br>
            <a:r>
              <a:rPr lang="en-US" altLang="ko-KR"/>
              <a:t> style</a:t>
            </a:r>
          </a:p>
        </p:txBody>
      </p:sp>
      <p:sp>
        <p:nvSpPr>
          <p:cNvPr id="6" name="Rectangle 6"/>
          <p:cNvSpPr>
            <a:spLocks noGrp="1" noChangeArrowheads="1"/>
          </p:cNvSpPr>
          <p:nvPr>
            <p:ph type="dt" sz="half" idx="10"/>
          </p:nvPr>
        </p:nvSpPr>
        <p:spPr/>
        <p:txBody>
          <a:bodyPr/>
          <a:lstStyle>
            <a:lvl1pPr algn="l">
              <a:defRPr/>
            </a:lvl1pPr>
          </a:lstStyle>
          <a:p>
            <a:pPr>
              <a:defRPr/>
            </a:pPr>
            <a:r>
              <a:rPr lang="en-US" altLang="zh-CN" dirty="0"/>
              <a:t>www.bjzghzbx.com                                                                                                                                                                      </a:t>
            </a:r>
            <a:r>
              <a:rPr lang="zh-CN" altLang="en-US" dirty="0"/>
              <a:t> </a:t>
            </a:r>
            <a:endParaRPr lang="en-US" altLang="zh-CN"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6"/>
          <p:cNvSpPr>
            <a:spLocks noGrp="1" noChangeArrowheads="1"/>
          </p:cNvSpPr>
          <p:nvPr>
            <p:ph type="dt" sz="half" idx="10"/>
          </p:nvPr>
        </p:nvSpPr>
        <p:spPr/>
        <p:txBody>
          <a:bodyPr/>
          <a:lstStyle>
            <a:lvl1pPr>
              <a:defRPr/>
            </a:lvl1pPr>
          </a:lstStyle>
          <a:p>
            <a:pPr>
              <a:defRPr/>
            </a:pPr>
            <a:r>
              <a:rPr lang="en-US" altLang="zh-CN" dirty="0"/>
              <a:t>www.bjzghzbx.com                                                                                                                                                                      </a:t>
            </a:r>
            <a:fld id="{DAB7EAD8-5F64-4966-9209-2398F567666B}" type="slidenum">
              <a:rPr lang="zh-CN" altLang="en-US" dirty="0" smtClean="0"/>
              <a:pPr>
                <a:defRPr/>
              </a:pPr>
              <a:t>‹#›</a:t>
            </a:fld>
            <a:endParaRPr lang="en-US" altLang="zh-CN"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48450" y="152400"/>
            <a:ext cx="2114550" cy="6248400"/>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304800" y="152400"/>
            <a:ext cx="6191250" cy="6248400"/>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6"/>
          <p:cNvSpPr>
            <a:spLocks noGrp="1" noChangeArrowheads="1"/>
          </p:cNvSpPr>
          <p:nvPr>
            <p:ph type="dt" sz="half" idx="10"/>
          </p:nvPr>
        </p:nvSpPr>
        <p:spPr/>
        <p:txBody>
          <a:bodyPr/>
          <a:lstStyle>
            <a:lvl1pPr>
              <a:defRPr/>
            </a:lvl1pPr>
          </a:lstStyle>
          <a:p>
            <a:pPr>
              <a:defRPr/>
            </a:pPr>
            <a:r>
              <a:rPr lang="en-US" altLang="zh-CN" dirty="0"/>
              <a:t>www.bjzghzbx.com                                                                                                                                                                      </a:t>
            </a:r>
            <a:fld id="{9456F67D-CEA8-4E08-9014-9BF76C4F33C5}" type="slidenum">
              <a:rPr lang="zh-CN" altLang="en-US" dirty="0" smtClean="0"/>
              <a:pPr>
                <a:defRPr/>
              </a:pPr>
              <a:t>‹#›</a:t>
            </a:fld>
            <a:endParaRPr lang="en-US" altLang="zh-CN" dirty="0"/>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Rectangle 2"/>
          <p:cNvSpPr>
            <a:spLocks noChangeArrowheads="1"/>
          </p:cNvSpPr>
          <p:nvPr/>
        </p:nvSpPr>
        <p:spPr bwMode="ltGray">
          <a:xfrm>
            <a:off x="0" y="6611938"/>
            <a:ext cx="9144000" cy="260350"/>
          </a:xfrm>
          <a:prstGeom prst="rect">
            <a:avLst/>
          </a:prstGeom>
          <a:solidFill>
            <a:schemeClr val="accent2"/>
          </a:solidFill>
          <a:ln w="9525">
            <a:noFill/>
            <a:miter lim="800000"/>
            <a:headEnd/>
            <a:tailEnd/>
          </a:ln>
          <a:effectLst/>
        </p:spPr>
        <p:txBody>
          <a:bodyPr wrap="none" anchor="ctr"/>
          <a:lstStyle/>
          <a:p>
            <a:pPr>
              <a:defRPr/>
            </a:pPr>
            <a:endParaRPr lang="zh-CN" altLang="en-US">
              <a:ea typeface="宋体" pitchFamily="2" charset="-122"/>
            </a:endParaRPr>
          </a:p>
        </p:txBody>
      </p:sp>
      <p:pic>
        <p:nvPicPr>
          <p:cNvPr id="5" name="Picture 3"/>
          <p:cNvPicPr>
            <a:picLocks noChangeAspect="1" noChangeArrowheads="1"/>
          </p:cNvPicPr>
          <p:nvPr/>
        </p:nvPicPr>
        <p:blipFill>
          <a:blip r:embed="rId2" cstate="print"/>
          <a:srcRect/>
          <a:stretch>
            <a:fillRect/>
          </a:stretch>
        </p:blipFill>
        <p:spPr bwMode="auto">
          <a:xfrm>
            <a:off x="0" y="0"/>
            <a:ext cx="9144000" cy="5373688"/>
          </a:xfrm>
          <a:prstGeom prst="rect">
            <a:avLst/>
          </a:prstGeom>
          <a:noFill/>
          <a:ln w="9525">
            <a:noFill/>
            <a:miter lim="800000"/>
            <a:headEnd/>
            <a:tailEnd/>
          </a:ln>
        </p:spPr>
      </p:pic>
      <p:sp>
        <p:nvSpPr>
          <p:cNvPr id="370692" name="Rectangle 4"/>
          <p:cNvSpPr>
            <a:spLocks noGrp="1" noChangeArrowheads="1"/>
          </p:cNvSpPr>
          <p:nvPr>
            <p:ph type="subTitle" idx="1"/>
          </p:nvPr>
        </p:nvSpPr>
        <p:spPr bwMode="gray">
          <a:xfrm>
            <a:off x="1371600" y="5867400"/>
            <a:ext cx="6553200" cy="533400"/>
          </a:xfrm>
        </p:spPr>
        <p:txBody>
          <a:bodyPr/>
          <a:lstStyle>
            <a:lvl1pPr marL="0" indent="0" algn="ctr">
              <a:buFont typeface="Wingdings" pitchFamily="2" charset="2"/>
              <a:buNone/>
              <a:defRPr/>
            </a:lvl1pPr>
          </a:lstStyle>
          <a:p>
            <a:r>
              <a:rPr lang="en-US" altLang="zh-CN"/>
              <a:t>Click to edit Master subtitle style</a:t>
            </a:r>
          </a:p>
        </p:txBody>
      </p:sp>
      <p:sp>
        <p:nvSpPr>
          <p:cNvPr id="370693" name="Rectangle 5"/>
          <p:cNvSpPr>
            <a:spLocks noGrp="1" noChangeArrowheads="1"/>
          </p:cNvSpPr>
          <p:nvPr>
            <p:ph type="ctrTitle" sz="quarter"/>
          </p:nvPr>
        </p:nvSpPr>
        <p:spPr bwMode="gray">
          <a:xfrm>
            <a:off x="0" y="4868863"/>
            <a:ext cx="9144000" cy="720725"/>
          </a:xfrm>
          <a:gradFill rotWithShape="1">
            <a:gsLst>
              <a:gs pos="0">
                <a:schemeClr val="tx1">
                  <a:gamma/>
                  <a:shade val="46275"/>
                  <a:invGamma/>
                </a:schemeClr>
              </a:gs>
              <a:gs pos="50000">
                <a:schemeClr val="tx1"/>
              </a:gs>
              <a:gs pos="100000">
                <a:schemeClr val="tx1">
                  <a:gamma/>
                  <a:shade val="46275"/>
                  <a:invGamma/>
                </a:schemeClr>
              </a:gs>
            </a:gsLst>
            <a:lin ang="0" scaled="1"/>
          </a:gradFill>
        </p:spPr>
        <p:txBody>
          <a:bodyPr/>
          <a:lstStyle>
            <a:lvl1pPr>
              <a:defRPr/>
            </a:lvl1pPr>
          </a:lstStyle>
          <a:p>
            <a:r>
              <a:rPr lang="en-US" altLang="ko-KR"/>
              <a:t>Click to edit Master title</a:t>
            </a:r>
            <a:br>
              <a:rPr lang="en-US" altLang="ko-KR"/>
            </a:br>
            <a:r>
              <a:rPr lang="en-US" altLang="ko-KR"/>
              <a:t> style</a:t>
            </a:r>
          </a:p>
        </p:txBody>
      </p:sp>
      <p:sp>
        <p:nvSpPr>
          <p:cNvPr id="6" name="Rectangle 6"/>
          <p:cNvSpPr>
            <a:spLocks noGrp="1" noChangeArrowheads="1"/>
          </p:cNvSpPr>
          <p:nvPr>
            <p:ph type="dt" sz="half" idx="10"/>
          </p:nvPr>
        </p:nvSpPr>
        <p:spPr/>
        <p:txBody>
          <a:bodyPr/>
          <a:lstStyle>
            <a:lvl1pPr algn="l">
              <a:defRPr/>
            </a:lvl1pPr>
          </a:lstStyle>
          <a:p>
            <a:pPr>
              <a:defRPr/>
            </a:pPr>
            <a:r>
              <a:rPr lang="en-US" altLang="zh-CN" dirty="0"/>
              <a:t>www.bjzghzbx.com                                                                                                                                                                      </a:t>
            </a:r>
            <a:r>
              <a:rPr lang="zh-CN" altLang="en-US" dirty="0"/>
              <a:t> </a:t>
            </a:r>
            <a:endParaRPr lang="en-US" altLang="zh-CN" dirty="0"/>
          </a:p>
        </p:txBody>
      </p:sp>
    </p:spTree>
    <p:extLst>
      <p:ext uri="{BB962C8B-B14F-4D97-AF65-F5344CB8AC3E}">
        <p14:creationId xmlns:p14="http://schemas.microsoft.com/office/powerpoint/2010/main" val="3817479381"/>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6"/>
          <p:cNvSpPr>
            <a:spLocks noGrp="1" noChangeArrowheads="1"/>
          </p:cNvSpPr>
          <p:nvPr>
            <p:ph type="dt" sz="half" idx="10"/>
          </p:nvPr>
        </p:nvSpPr>
        <p:spPr>
          <a:ln/>
        </p:spPr>
        <p:txBody>
          <a:bodyPr/>
          <a:lstStyle>
            <a:lvl1pPr>
              <a:defRPr/>
            </a:lvl1pPr>
          </a:lstStyle>
          <a:p>
            <a:pPr>
              <a:defRPr/>
            </a:pPr>
            <a:r>
              <a:rPr lang="en-US" altLang="zh-CN" dirty="0"/>
              <a:t>www.bjzghzbx.com                                                                                                                                                                      </a:t>
            </a:r>
            <a:fld id="{60111870-AA90-490C-A807-CED1C565F592}" type="slidenum">
              <a:rPr lang="zh-CN" altLang="en-US"/>
              <a:pPr>
                <a:defRPr/>
              </a:pPr>
              <a:t>‹#›</a:t>
            </a:fld>
            <a:endParaRPr lang="en-US" altLang="zh-CN" dirty="0"/>
          </a:p>
        </p:txBody>
      </p:sp>
    </p:spTree>
    <p:extLst>
      <p:ext uri="{BB962C8B-B14F-4D97-AF65-F5344CB8AC3E}">
        <p14:creationId xmlns:p14="http://schemas.microsoft.com/office/powerpoint/2010/main" val="2204877632"/>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Rectangle 6"/>
          <p:cNvSpPr>
            <a:spLocks noGrp="1" noChangeArrowheads="1"/>
          </p:cNvSpPr>
          <p:nvPr>
            <p:ph type="dt" sz="half" idx="10"/>
          </p:nvPr>
        </p:nvSpPr>
        <p:spPr>
          <a:ln/>
        </p:spPr>
        <p:txBody>
          <a:bodyPr/>
          <a:lstStyle>
            <a:lvl1pPr>
              <a:defRPr/>
            </a:lvl1pPr>
          </a:lstStyle>
          <a:p>
            <a:pPr>
              <a:defRPr/>
            </a:pPr>
            <a:r>
              <a:rPr lang="en-US" altLang="zh-CN" dirty="0"/>
              <a:t>www.bjzghzbx.com                                                                                                                                                                      </a:t>
            </a:r>
            <a:fld id="{1730240B-D774-4A5B-975F-8FAC8EEF4EF3}" type="slidenum">
              <a:rPr lang="zh-CN" altLang="en-US"/>
              <a:pPr>
                <a:defRPr/>
              </a:pPr>
              <a:t>‹#›</a:t>
            </a:fld>
            <a:endParaRPr lang="en-US" altLang="zh-CN" dirty="0"/>
          </a:p>
        </p:txBody>
      </p:sp>
    </p:spTree>
    <p:extLst>
      <p:ext uri="{BB962C8B-B14F-4D97-AF65-F5344CB8AC3E}">
        <p14:creationId xmlns:p14="http://schemas.microsoft.com/office/powerpoint/2010/main" val="985453392"/>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152525"/>
            <a:ext cx="4038600" cy="524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152525"/>
            <a:ext cx="4038600" cy="524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6"/>
          <p:cNvSpPr>
            <a:spLocks noGrp="1" noChangeArrowheads="1"/>
          </p:cNvSpPr>
          <p:nvPr>
            <p:ph type="dt" sz="half" idx="10"/>
          </p:nvPr>
        </p:nvSpPr>
        <p:spPr>
          <a:ln/>
        </p:spPr>
        <p:txBody>
          <a:bodyPr/>
          <a:lstStyle>
            <a:lvl1pPr>
              <a:defRPr/>
            </a:lvl1pPr>
          </a:lstStyle>
          <a:p>
            <a:pPr>
              <a:defRPr/>
            </a:pPr>
            <a:r>
              <a:rPr lang="en-US" altLang="zh-CN" dirty="0"/>
              <a:t>www.bjzghzbx.com                                                                                                                                                                      </a:t>
            </a:r>
            <a:fld id="{6845D308-4927-4C9D-974F-FE7CB13F1AFC}" type="slidenum">
              <a:rPr lang="zh-CN" altLang="en-US"/>
              <a:pPr>
                <a:defRPr/>
              </a:pPr>
              <a:t>‹#›</a:t>
            </a:fld>
            <a:endParaRPr lang="en-US" altLang="zh-CN" dirty="0"/>
          </a:p>
        </p:txBody>
      </p:sp>
    </p:spTree>
    <p:extLst>
      <p:ext uri="{BB962C8B-B14F-4D97-AF65-F5344CB8AC3E}">
        <p14:creationId xmlns:p14="http://schemas.microsoft.com/office/powerpoint/2010/main" val="1885874683"/>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Rectangle 6"/>
          <p:cNvSpPr>
            <a:spLocks noGrp="1" noChangeArrowheads="1"/>
          </p:cNvSpPr>
          <p:nvPr>
            <p:ph type="dt" sz="half" idx="10"/>
          </p:nvPr>
        </p:nvSpPr>
        <p:spPr>
          <a:ln/>
        </p:spPr>
        <p:txBody>
          <a:bodyPr/>
          <a:lstStyle>
            <a:lvl1pPr>
              <a:defRPr/>
            </a:lvl1pPr>
          </a:lstStyle>
          <a:p>
            <a:pPr>
              <a:defRPr/>
            </a:pPr>
            <a:r>
              <a:rPr lang="en-US" altLang="zh-CN" dirty="0"/>
              <a:t>www.bjzghzbx.com                                                                                                                                                                      </a:t>
            </a:r>
            <a:fld id="{44EA8452-4BF2-44B9-8931-95287FC37002}" type="slidenum">
              <a:rPr lang="zh-CN" altLang="en-US"/>
              <a:pPr>
                <a:defRPr/>
              </a:pPr>
              <a:t>‹#›</a:t>
            </a:fld>
            <a:endParaRPr lang="en-US" altLang="zh-CN" dirty="0"/>
          </a:p>
        </p:txBody>
      </p:sp>
    </p:spTree>
    <p:extLst>
      <p:ext uri="{BB962C8B-B14F-4D97-AF65-F5344CB8AC3E}">
        <p14:creationId xmlns:p14="http://schemas.microsoft.com/office/powerpoint/2010/main" val="1966111935"/>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Rectangle 6"/>
          <p:cNvSpPr>
            <a:spLocks noGrp="1" noChangeArrowheads="1"/>
          </p:cNvSpPr>
          <p:nvPr>
            <p:ph type="dt" sz="half" idx="10"/>
          </p:nvPr>
        </p:nvSpPr>
        <p:spPr>
          <a:ln/>
        </p:spPr>
        <p:txBody>
          <a:bodyPr/>
          <a:lstStyle>
            <a:lvl1pPr>
              <a:defRPr/>
            </a:lvl1pPr>
          </a:lstStyle>
          <a:p>
            <a:pPr>
              <a:defRPr/>
            </a:pPr>
            <a:r>
              <a:rPr lang="en-US" altLang="zh-CN" dirty="0"/>
              <a:t>www.bjzghzbx.com                                                                                                                                                                      </a:t>
            </a:r>
            <a:fld id="{776247BC-5F02-4B08-8F4E-836E61035D2D}" type="slidenum">
              <a:rPr lang="zh-CN" altLang="en-US"/>
              <a:pPr>
                <a:defRPr/>
              </a:pPr>
              <a:t>‹#›</a:t>
            </a:fld>
            <a:endParaRPr lang="en-US" altLang="zh-CN" dirty="0"/>
          </a:p>
        </p:txBody>
      </p:sp>
    </p:spTree>
    <p:extLst>
      <p:ext uri="{BB962C8B-B14F-4D97-AF65-F5344CB8AC3E}">
        <p14:creationId xmlns:p14="http://schemas.microsoft.com/office/powerpoint/2010/main" val="1237141771"/>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r>
              <a:rPr lang="en-US" altLang="zh-CN" dirty="0"/>
              <a:t>www.bjzghzbx.com                                                                                                                                                                      </a:t>
            </a:r>
            <a:fld id="{1A7992A9-8956-46EF-A7A8-17D3B862A68F}" type="slidenum">
              <a:rPr lang="zh-CN" altLang="en-US"/>
              <a:pPr>
                <a:defRPr/>
              </a:pPr>
              <a:t>‹#›</a:t>
            </a:fld>
            <a:endParaRPr lang="en-US" altLang="zh-CN" dirty="0"/>
          </a:p>
        </p:txBody>
      </p:sp>
    </p:spTree>
    <p:extLst>
      <p:ext uri="{BB962C8B-B14F-4D97-AF65-F5344CB8AC3E}">
        <p14:creationId xmlns:p14="http://schemas.microsoft.com/office/powerpoint/2010/main" val="3726430066"/>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6"/>
          <p:cNvSpPr>
            <a:spLocks noGrp="1" noChangeArrowheads="1"/>
          </p:cNvSpPr>
          <p:nvPr>
            <p:ph type="dt" sz="half" idx="10"/>
          </p:nvPr>
        </p:nvSpPr>
        <p:spPr>
          <a:ln/>
        </p:spPr>
        <p:txBody>
          <a:bodyPr/>
          <a:lstStyle>
            <a:lvl1pPr>
              <a:defRPr/>
            </a:lvl1pPr>
          </a:lstStyle>
          <a:p>
            <a:pPr>
              <a:defRPr/>
            </a:pPr>
            <a:r>
              <a:rPr lang="en-US" altLang="zh-CN" dirty="0"/>
              <a:t>www.bjzghzbx.com                                                                                                                                                                      </a:t>
            </a:r>
            <a:fld id="{B8BC9CF6-6902-4CE0-9682-1ADE0A649B9F}" type="slidenum">
              <a:rPr lang="zh-CN" altLang="en-US"/>
              <a:pPr>
                <a:defRPr/>
              </a:pPr>
              <a:t>‹#›</a:t>
            </a:fld>
            <a:endParaRPr lang="en-US" altLang="zh-CN" dirty="0"/>
          </a:p>
        </p:txBody>
      </p:sp>
    </p:spTree>
    <p:extLst>
      <p:ext uri="{BB962C8B-B14F-4D97-AF65-F5344CB8AC3E}">
        <p14:creationId xmlns:p14="http://schemas.microsoft.com/office/powerpoint/2010/main" val="2569976036"/>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6"/>
          <p:cNvSpPr>
            <a:spLocks noGrp="1" noChangeArrowheads="1"/>
          </p:cNvSpPr>
          <p:nvPr>
            <p:ph type="dt" sz="half" idx="10"/>
          </p:nvPr>
        </p:nvSpPr>
        <p:spPr/>
        <p:txBody>
          <a:bodyPr/>
          <a:lstStyle>
            <a:lvl1pPr>
              <a:defRPr/>
            </a:lvl1pPr>
          </a:lstStyle>
          <a:p>
            <a:pPr>
              <a:defRPr/>
            </a:pPr>
            <a:r>
              <a:rPr lang="en-US" altLang="zh-CN" dirty="0"/>
              <a:t>www.bjzghzbx.com                                                                                                                                                                      </a:t>
            </a:r>
            <a:fld id="{60111870-AA90-490C-A807-CED1C565F592}" type="slidenum">
              <a:rPr lang="zh-CN" altLang="en-US" dirty="0" smtClean="0"/>
              <a:pPr>
                <a:defRPr/>
              </a:pPr>
              <a:t>‹#›</a:t>
            </a:fld>
            <a:endParaRPr lang="en-US" altLang="zh-CN" dirty="0"/>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6"/>
          <p:cNvSpPr>
            <a:spLocks noGrp="1" noChangeArrowheads="1"/>
          </p:cNvSpPr>
          <p:nvPr>
            <p:ph type="dt" sz="half" idx="10"/>
          </p:nvPr>
        </p:nvSpPr>
        <p:spPr>
          <a:ln/>
        </p:spPr>
        <p:txBody>
          <a:bodyPr/>
          <a:lstStyle>
            <a:lvl1pPr>
              <a:defRPr/>
            </a:lvl1pPr>
          </a:lstStyle>
          <a:p>
            <a:pPr>
              <a:defRPr/>
            </a:pPr>
            <a:r>
              <a:rPr lang="en-US" altLang="zh-CN" dirty="0"/>
              <a:t>www.bjzghzbx.com                                                                                                                                                                      </a:t>
            </a:r>
            <a:fld id="{9899E1C8-0E6C-47CB-9C8F-066517D9CE5A}" type="slidenum">
              <a:rPr lang="zh-CN" altLang="en-US"/>
              <a:pPr>
                <a:defRPr/>
              </a:pPr>
              <a:t>‹#›</a:t>
            </a:fld>
            <a:endParaRPr lang="en-US" altLang="zh-CN" dirty="0"/>
          </a:p>
        </p:txBody>
      </p:sp>
    </p:spTree>
    <p:extLst>
      <p:ext uri="{BB962C8B-B14F-4D97-AF65-F5344CB8AC3E}">
        <p14:creationId xmlns:p14="http://schemas.microsoft.com/office/powerpoint/2010/main" val="1370809979"/>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6"/>
          <p:cNvSpPr>
            <a:spLocks noGrp="1" noChangeArrowheads="1"/>
          </p:cNvSpPr>
          <p:nvPr>
            <p:ph type="dt" sz="half" idx="10"/>
          </p:nvPr>
        </p:nvSpPr>
        <p:spPr>
          <a:ln/>
        </p:spPr>
        <p:txBody>
          <a:bodyPr/>
          <a:lstStyle>
            <a:lvl1pPr>
              <a:defRPr/>
            </a:lvl1pPr>
          </a:lstStyle>
          <a:p>
            <a:pPr>
              <a:defRPr/>
            </a:pPr>
            <a:r>
              <a:rPr lang="en-US" altLang="zh-CN" dirty="0"/>
              <a:t>www.bjzghzbx.com                                                                                                                                                                      </a:t>
            </a:r>
            <a:fld id="{DAB7EAD8-5F64-4966-9209-2398F567666B}" type="slidenum">
              <a:rPr lang="zh-CN" altLang="en-US"/>
              <a:pPr>
                <a:defRPr/>
              </a:pPr>
              <a:t>‹#›</a:t>
            </a:fld>
            <a:endParaRPr lang="en-US" altLang="zh-CN" dirty="0"/>
          </a:p>
        </p:txBody>
      </p:sp>
    </p:spTree>
    <p:extLst>
      <p:ext uri="{BB962C8B-B14F-4D97-AF65-F5344CB8AC3E}">
        <p14:creationId xmlns:p14="http://schemas.microsoft.com/office/powerpoint/2010/main" val="3994822932"/>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48450" y="152400"/>
            <a:ext cx="2114550" cy="6248400"/>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304800" y="152400"/>
            <a:ext cx="6191250" cy="6248400"/>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6"/>
          <p:cNvSpPr>
            <a:spLocks noGrp="1" noChangeArrowheads="1"/>
          </p:cNvSpPr>
          <p:nvPr>
            <p:ph type="dt" sz="half" idx="10"/>
          </p:nvPr>
        </p:nvSpPr>
        <p:spPr>
          <a:ln/>
        </p:spPr>
        <p:txBody>
          <a:bodyPr/>
          <a:lstStyle>
            <a:lvl1pPr>
              <a:defRPr/>
            </a:lvl1pPr>
          </a:lstStyle>
          <a:p>
            <a:pPr>
              <a:defRPr/>
            </a:pPr>
            <a:r>
              <a:rPr lang="en-US" altLang="zh-CN" dirty="0"/>
              <a:t>www.bjzghzbx.com                                                                                                                                                                      </a:t>
            </a:r>
            <a:fld id="{9456F67D-CEA8-4E08-9014-9BF76C4F33C5}" type="slidenum">
              <a:rPr lang="zh-CN" altLang="en-US"/>
              <a:pPr>
                <a:defRPr/>
              </a:pPr>
              <a:t>‹#›</a:t>
            </a:fld>
            <a:endParaRPr lang="en-US" altLang="zh-CN" dirty="0"/>
          </a:p>
        </p:txBody>
      </p:sp>
    </p:spTree>
    <p:extLst>
      <p:ext uri="{BB962C8B-B14F-4D97-AF65-F5344CB8AC3E}">
        <p14:creationId xmlns:p14="http://schemas.microsoft.com/office/powerpoint/2010/main" val="98201451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Rectangle 6"/>
          <p:cNvSpPr>
            <a:spLocks noGrp="1" noChangeArrowheads="1"/>
          </p:cNvSpPr>
          <p:nvPr>
            <p:ph type="dt" sz="half" idx="10"/>
          </p:nvPr>
        </p:nvSpPr>
        <p:spPr/>
        <p:txBody>
          <a:bodyPr/>
          <a:lstStyle>
            <a:lvl1pPr>
              <a:defRPr/>
            </a:lvl1pPr>
          </a:lstStyle>
          <a:p>
            <a:pPr>
              <a:defRPr/>
            </a:pPr>
            <a:r>
              <a:rPr lang="en-US" altLang="zh-CN" dirty="0"/>
              <a:t>www.bjzghzbx.com                                                                                                                                                                      </a:t>
            </a:r>
            <a:fld id="{1730240B-D774-4A5B-975F-8FAC8EEF4EF3}" type="slidenum">
              <a:rPr lang="zh-CN" altLang="en-US" dirty="0" smtClean="0"/>
              <a:pPr>
                <a:defRPr/>
              </a:pPr>
              <a:t>‹#›</a:t>
            </a:fld>
            <a:endParaRPr lang="en-US" altLang="zh-CN"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152525"/>
            <a:ext cx="4038600" cy="524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152525"/>
            <a:ext cx="4038600" cy="524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6"/>
          <p:cNvSpPr>
            <a:spLocks noGrp="1" noChangeArrowheads="1"/>
          </p:cNvSpPr>
          <p:nvPr>
            <p:ph type="dt" sz="half" idx="10"/>
          </p:nvPr>
        </p:nvSpPr>
        <p:spPr/>
        <p:txBody>
          <a:bodyPr/>
          <a:lstStyle>
            <a:lvl1pPr>
              <a:defRPr/>
            </a:lvl1pPr>
          </a:lstStyle>
          <a:p>
            <a:pPr>
              <a:defRPr/>
            </a:pPr>
            <a:r>
              <a:rPr lang="en-US" altLang="zh-CN" dirty="0"/>
              <a:t>www.bjzghzbx.com                                                                                                                                                                      </a:t>
            </a:r>
            <a:fld id="{6845D308-4927-4C9D-974F-FE7CB13F1AFC}" type="slidenum">
              <a:rPr lang="zh-CN" altLang="en-US" dirty="0" smtClean="0"/>
              <a:pPr>
                <a:defRPr/>
              </a:pPr>
              <a:t>‹#›</a:t>
            </a:fld>
            <a:endParaRPr lang="en-US" altLang="zh-CN"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Rectangle 6"/>
          <p:cNvSpPr>
            <a:spLocks noGrp="1" noChangeArrowheads="1"/>
          </p:cNvSpPr>
          <p:nvPr>
            <p:ph type="dt" sz="half" idx="10"/>
          </p:nvPr>
        </p:nvSpPr>
        <p:spPr/>
        <p:txBody>
          <a:bodyPr/>
          <a:lstStyle>
            <a:lvl1pPr>
              <a:defRPr/>
            </a:lvl1pPr>
          </a:lstStyle>
          <a:p>
            <a:pPr>
              <a:defRPr/>
            </a:pPr>
            <a:r>
              <a:rPr lang="en-US" altLang="zh-CN" dirty="0"/>
              <a:t>www.bjzghzbx.com                                                                                                                                                                      </a:t>
            </a:r>
            <a:fld id="{44EA8452-4BF2-44B9-8931-95287FC37002}" type="slidenum">
              <a:rPr lang="zh-CN" altLang="en-US" dirty="0" smtClean="0"/>
              <a:pPr>
                <a:defRPr/>
              </a:pPr>
              <a:t>‹#›</a:t>
            </a:fld>
            <a:endParaRPr lang="en-US" altLang="zh-CN"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Rectangle 6"/>
          <p:cNvSpPr>
            <a:spLocks noGrp="1" noChangeArrowheads="1"/>
          </p:cNvSpPr>
          <p:nvPr>
            <p:ph type="dt" sz="half" idx="10"/>
          </p:nvPr>
        </p:nvSpPr>
        <p:spPr/>
        <p:txBody>
          <a:bodyPr/>
          <a:lstStyle>
            <a:lvl1pPr>
              <a:defRPr/>
            </a:lvl1pPr>
          </a:lstStyle>
          <a:p>
            <a:pPr>
              <a:defRPr/>
            </a:pPr>
            <a:r>
              <a:rPr lang="en-US" altLang="zh-CN" dirty="0"/>
              <a:t>www.bjzghzbx.com                                                                                                                                                                      </a:t>
            </a:r>
            <a:fld id="{776247BC-5F02-4B08-8F4E-836E61035D2D}" type="slidenum">
              <a:rPr lang="zh-CN" altLang="en-US" dirty="0" smtClean="0"/>
              <a:pPr>
                <a:defRPr/>
              </a:pPr>
              <a:t>‹#›</a:t>
            </a:fld>
            <a:endParaRPr lang="en-US" altLang="zh-CN"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p:txBody>
          <a:bodyPr/>
          <a:lstStyle>
            <a:lvl1pPr>
              <a:defRPr/>
            </a:lvl1pPr>
          </a:lstStyle>
          <a:p>
            <a:pPr>
              <a:defRPr/>
            </a:pPr>
            <a:r>
              <a:rPr lang="en-US" altLang="zh-CN" dirty="0"/>
              <a:t>www.bjzghzbx.com                                                                                                                                                                      </a:t>
            </a:r>
            <a:fld id="{1A7992A9-8956-46EF-A7A8-17D3B862A68F}" type="slidenum">
              <a:rPr lang="zh-CN" altLang="en-US" dirty="0" smtClean="0"/>
              <a:pPr>
                <a:defRPr/>
              </a:pPr>
              <a:t>‹#›</a:t>
            </a:fld>
            <a:endParaRPr lang="en-US" altLang="zh-CN"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6"/>
          <p:cNvSpPr>
            <a:spLocks noGrp="1" noChangeArrowheads="1"/>
          </p:cNvSpPr>
          <p:nvPr>
            <p:ph type="dt" sz="half" idx="10"/>
          </p:nvPr>
        </p:nvSpPr>
        <p:spPr/>
        <p:txBody>
          <a:bodyPr/>
          <a:lstStyle>
            <a:lvl1pPr>
              <a:defRPr/>
            </a:lvl1pPr>
          </a:lstStyle>
          <a:p>
            <a:pPr>
              <a:defRPr/>
            </a:pPr>
            <a:r>
              <a:rPr lang="en-US" altLang="zh-CN" dirty="0"/>
              <a:t>www.bjzghzbx.com                                                                                                                                                                      </a:t>
            </a:r>
            <a:fld id="{B8BC9CF6-6902-4CE0-9682-1ADE0A649B9F}" type="slidenum">
              <a:rPr lang="zh-CN" altLang="en-US" dirty="0" smtClean="0"/>
              <a:pPr>
                <a:defRPr/>
              </a:pPr>
              <a:t>‹#›</a:t>
            </a:fld>
            <a:endParaRPr lang="en-US" altLang="zh-CN" dirty="0"/>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6"/>
          <p:cNvSpPr>
            <a:spLocks noGrp="1" noChangeArrowheads="1"/>
          </p:cNvSpPr>
          <p:nvPr>
            <p:ph type="dt" sz="half" idx="10"/>
          </p:nvPr>
        </p:nvSpPr>
        <p:spPr/>
        <p:txBody>
          <a:bodyPr/>
          <a:lstStyle>
            <a:lvl1pPr>
              <a:defRPr/>
            </a:lvl1pPr>
          </a:lstStyle>
          <a:p>
            <a:pPr>
              <a:defRPr/>
            </a:pPr>
            <a:r>
              <a:rPr lang="en-US" altLang="zh-CN" dirty="0"/>
              <a:t>www.bjzghzbx.com                                                                                                                                                                      </a:t>
            </a:r>
            <a:fld id="{9899E1C8-0E6C-47CB-9C8F-066517D9CE5A}" type="slidenum">
              <a:rPr lang="zh-CN" altLang="en-US" dirty="0" smtClean="0"/>
              <a:pPr>
                <a:defRPr/>
              </a:pPr>
              <a:t>‹#›</a:t>
            </a:fld>
            <a:endParaRPr lang="en-US" altLang="zh-CN"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9666" name="Rectangle 2"/>
          <p:cNvSpPr>
            <a:spLocks noChangeArrowheads="1"/>
          </p:cNvSpPr>
          <p:nvPr/>
        </p:nvSpPr>
        <p:spPr bwMode="ltGray">
          <a:xfrm>
            <a:off x="0" y="0"/>
            <a:ext cx="9144000" cy="836613"/>
          </a:xfrm>
          <a:prstGeom prst="rect">
            <a:avLst/>
          </a:prstGeom>
          <a:gradFill rotWithShape="1">
            <a:gsLst>
              <a:gs pos="0">
                <a:schemeClr val="tx1">
                  <a:gamma/>
                  <a:shade val="46275"/>
                  <a:invGamma/>
                </a:schemeClr>
              </a:gs>
              <a:gs pos="50000">
                <a:schemeClr val="tx1"/>
              </a:gs>
              <a:gs pos="100000">
                <a:schemeClr val="tx1">
                  <a:gamma/>
                  <a:shade val="46275"/>
                  <a:invGamma/>
                </a:schemeClr>
              </a:gs>
            </a:gsLst>
            <a:lin ang="0" scaled="1"/>
          </a:gradFill>
          <a:ln w="9525">
            <a:noFill/>
            <a:miter lim="800000"/>
          </a:ln>
          <a:effectLst/>
        </p:spPr>
        <p:txBody>
          <a:bodyPr wrap="none" anchor="ctr"/>
          <a:lstStyle/>
          <a:p>
            <a:pPr>
              <a:defRPr/>
            </a:pPr>
            <a:endParaRPr lang="zh-CN" altLang="en-US">
              <a:ea typeface="宋体" pitchFamily="2" charset="-122"/>
            </a:endParaRPr>
          </a:p>
        </p:txBody>
      </p:sp>
      <p:sp>
        <p:nvSpPr>
          <p:cNvPr id="1027" name="Rectangle 3"/>
          <p:cNvSpPr>
            <a:spLocks noGrp="1" noChangeArrowheads="1"/>
          </p:cNvSpPr>
          <p:nvPr>
            <p:ph type="body" idx="1"/>
          </p:nvPr>
        </p:nvSpPr>
        <p:spPr bwMode="auto">
          <a:xfrm>
            <a:off x="457200" y="1152525"/>
            <a:ext cx="8229600" cy="5248275"/>
          </a:xfrm>
          <a:prstGeom prst="rect">
            <a:avLst/>
          </a:prstGeom>
          <a:noFill/>
          <a:ln w="9525">
            <a:noFill/>
            <a:miter lim="800000"/>
          </a:ln>
        </p:spPr>
        <p:txBody>
          <a:bodyPr vert="horz" wrap="square" lIns="91440" tIns="45720" rIns="91440" bIns="45720" numCol="1" anchor="t" anchorCtr="0" compatLnSpc="1"/>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8" name="Rectangle 4"/>
          <p:cNvSpPr>
            <a:spLocks noGrp="1" noChangeArrowheads="1"/>
          </p:cNvSpPr>
          <p:nvPr>
            <p:ph type="title"/>
          </p:nvPr>
        </p:nvSpPr>
        <p:spPr bwMode="white">
          <a:xfrm>
            <a:off x="304800" y="152400"/>
            <a:ext cx="8458200" cy="563563"/>
          </a:xfrm>
          <a:prstGeom prst="rect">
            <a:avLst/>
          </a:prstGeom>
          <a:noFill/>
          <a:ln w="9525">
            <a:noFill/>
            <a:miter lim="800000"/>
          </a:ln>
        </p:spPr>
        <p:txBody>
          <a:bodyPr vert="horz" wrap="square" lIns="91440" tIns="45720" rIns="91440" bIns="45720" numCol="1" anchor="ctr" anchorCtr="0" compatLnSpc="1"/>
          <a:lstStyle/>
          <a:p>
            <a:pPr lvl="0"/>
            <a:r>
              <a:rPr lang="en-US" altLang="zh-CN"/>
              <a:t>Click to edit Master title style</a:t>
            </a:r>
          </a:p>
        </p:txBody>
      </p:sp>
      <p:sp>
        <p:nvSpPr>
          <p:cNvPr id="369669" name="Text Box 5"/>
          <p:cNvSpPr txBox="1">
            <a:spLocks noChangeArrowheads="1"/>
          </p:cNvSpPr>
          <p:nvPr/>
        </p:nvSpPr>
        <p:spPr bwMode="gray">
          <a:xfrm>
            <a:off x="0" y="6613525"/>
            <a:ext cx="9144000" cy="244475"/>
          </a:xfrm>
          <a:prstGeom prst="rect">
            <a:avLst/>
          </a:prstGeom>
          <a:solidFill>
            <a:schemeClr val="accent2"/>
          </a:solidFill>
          <a:ln w="9525">
            <a:noFill/>
            <a:miter lim="800000"/>
          </a:ln>
          <a:effectLst/>
        </p:spPr>
        <p:txBody>
          <a:bodyPr>
            <a:spAutoFit/>
          </a:bodyPr>
          <a:lstStyle/>
          <a:p>
            <a:pPr eaLnBrk="1" hangingPunct="1">
              <a:spcBef>
                <a:spcPct val="50000"/>
              </a:spcBef>
              <a:defRPr/>
            </a:pPr>
            <a:endParaRPr lang="zh-CN" altLang="en-US" sz="1000">
              <a:solidFill>
                <a:schemeClr val="bg1"/>
              </a:solidFill>
              <a:latin typeface="Verdana" pitchFamily="34" charset="0"/>
              <a:ea typeface="宋体" pitchFamily="2" charset="-122"/>
            </a:endParaRPr>
          </a:p>
        </p:txBody>
      </p:sp>
      <p:sp>
        <p:nvSpPr>
          <p:cNvPr id="369670" name="Rectangle 6"/>
          <p:cNvSpPr>
            <a:spLocks noGrp="1" noChangeArrowheads="1"/>
          </p:cNvSpPr>
          <p:nvPr>
            <p:ph type="dt" sz="half" idx="2"/>
          </p:nvPr>
        </p:nvSpPr>
        <p:spPr bwMode="gray">
          <a:xfrm>
            <a:off x="0" y="6597650"/>
            <a:ext cx="9109075" cy="244475"/>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000">
                <a:solidFill>
                  <a:schemeClr val="bg1"/>
                </a:solidFill>
                <a:latin typeface="+mj-lt"/>
                <a:ea typeface="宋体" pitchFamily="2" charset="-122"/>
              </a:defRPr>
            </a:lvl1pPr>
          </a:lstStyle>
          <a:p>
            <a:pPr>
              <a:defRPr/>
            </a:pPr>
            <a:r>
              <a:rPr lang="en-US" altLang="zh-CN" dirty="0"/>
              <a:t>www.bjzghzbx.com                                                                                                                                                                      </a:t>
            </a:r>
            <a:fld id="{393EC639-D994-4716-8FBF-CDE19BF89EBB}" type="slidenum">
              <a:rPr lang="zh-CN" altLang="en-US" dirty="0" smtClean="0"/>
              <a:pPr>
                <a:defRPr/>
              </a:pPr>
              <a:t>‹#›</a:t>
            </a:fld>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hf sldNum="0" hdr="0" ftr="0"/>
  <p:txStyles>
    <p:title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fontAlgn="base">
        <a:spcBef>
          <a:spcPct val="0"/>
        </a:spcBef>
        <a:spcAft>
          <a:spcPct val="0"/>
        </a:spcAft>
        <a:defRPr sz="3200" b="1">
          <a:solidFill>
            <a:schemeClr val="bg1"/>
          </a:solidFill>
          <a:latin typeface="Verdana" pitchFamily="34" charset="0"/>
        </a:defRPr>
      </a:lvl6pPr>
      <a:lvl7pPr marL="914400" algn="ctr" rtl="0" fontAlgn="base">
        <a:spcBef>
          <a:spcPct val="0"/>
        </a:spcBef>
        <a:spcAft>
          <a:spcPct val="0"/>
        </a:spcAft>
        <a:defRPr sz="3200" b="1">
          <a:solidFill>
            <a:schemeClr val="bg1"/>
          </a:solidFill>
          <a:latin typeface="Verdana" pitchFamily="34" charset="0"/>
        </a:defRPr>
      </a:lvl7pPr>
      <a:lvl8pPr marL="1371600" algn="ctr" rtl="0" fontAlgn="base">
        <a:spcBef>
          <a:spcPct val="0"/>
        </a:spcBef>
        <a:spcAft>
          <a:spcPct val="0"/>
        </a:spcAft>
        <a:defRPr sz="3200" b="1">
          <a:solidFill>
            <a:schemeClr val="bg1"/>
          </a:solidFill>
          <a:latin typeface="Verdana" pitchFamily="34" charset="0"/>
        </a:defRPr>
      </a:lvl8pPr>
      <a:lvl9pPr marL="1828800" algn="ctr" rtl="0" fontAlgn="base">
        <a:spcBef>
          <a:spcPct val="0"/>
        </a:spcBef>
        <a:spcAft>
          <a:spcPct val="0"/>
        </a:spcAft>
        <a:defRPr sz="3200" b="1">
          <a:solidFill>
            <a:schemeClr val="bg1"/>
          </a:solidFill>
          <a:latin typeface="Verdana" pitchFamily="34"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v"/>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9666" name="Rectangle 2"/>
          <p:cNvSpPr>
            <a:spLocks noChangeArrowheads="1"/>
          </p:cNvSpPr>
          <p:nvPr/>
        </p:nvSpPr>
        <p:spPr bwMode="ltGray">
          <a:xfrm>
            <a:off x="0" y="0"/>
            <a:ext cx="9144000" cy="836613"/>
          </a:xfrm>
          <a:prstGeom prst="rect">
            <a:avLst/>
          </a:prstGeom>
          <a:gradFill rotWithShape="1">
            <a:gsLst>
              <a:gs pos="0">
                <a:schemeClr val="tx1">
                  <a:gamma/>
                  <a:shade val="46275"/>
                  <a:invGamma/>
                </a:schemeClr>
              </a:gs>
              <a:gs pos="50000">
                <a:schemeClr val="tx1"/>
              </a:gs>
              <a:gs pos="100000">
                <a:schemeClr val="tx1">
                  <a:gamma/>
                  <a:shade val="46275"/>
                  <a:invGamma/>
                </a:schemeClr>
              </a:gs>
            </a:gsLst>
            <a:lin ang="0" scaled="1"/>
          </a:gradFill>
          <a:ln w="9525">
            <a:noFill/>
            <a:miter lim="800000"/>
            <a:headEnd/>
            <a:tailEnd/>
          </a:ln>
          <a:effectLst/>
        </p:spPr>
        <p:txBody>
          <a:bodyPr wrap="none" anchor="ctr"/>
          <a:lstStyle/>
          <a:p>
            <a:pPr>
              <a:defRPr/>
            </a:pPr>
            <a:endParaRPr lang="zh-CN" altLang="en-US">
              <a:ea typeface="宋体" pitchFamily="2" charset="-122"/>
            </a:endParaRPr>
          </a:p>
        </p:txBody>
      </p:sp>
      <p:sp>
        <p:nvSpPr>
          <p:cNvPr id="1027" name="Rectangle 3"/>
          <p:cNvSpPr>
            <a:spLocks noGrp="1" noChangeArrowheads="1"/>
          </p:cNvSpPr>
          <p:nvPr>
            <p:ph type="body" idx="1"/>
          </p:nvPr>
        </p:nvSpPr>
        <p:spPr bwMode="auto">
          <a:xfrm>
            <a:off x="457200" y="1152525"/>
            <a:ext cx="8229600" cy="5248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8" name="Rectangle 4"/>
          <p:cNvSpPr>
            <a:spLocks noGrp="1" noChangeArrowheads="1"/>
          </p:cNvSpPr>
          <p:nvPr>
            <p:ph type="title"/>
          </p:nvPr>
        </p:nvSpPr>
        <p:spPr bwMode="white">
          <a:xfrm>
            <a:off x="304800" y="152400"/>
            <a:ext cx="8458200" cy="563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CN"/>
              <a:t>Click to edit Master title style</a:t>
            </a:r>
          </a:p>
        </p:txBody>
      </p:sp>
      <p:sp>
        <p:nvSpPr>
          <p:cNvPr id="369669" name="Text Box 5"/>
          <p:cNvSpPr txBox="1">
            <a:spLocks noChangeArrowheads="1"/>
          </p:cNvSpPr>
          <p:nvPr/>
        </p:nvSpPr>
        <p:spPr bwMode="gray">
          <a:xfrm>
            <a:off x="0" y="6613525"/>
            <a:ext cx="9144000" cy="244475"/>
          </a:xfrm>
          <a:prstGeom prst="rect">
            <a:avLst/>
          </a:prstGeom>
          <a:solidFill>
            <a:schemeClr val="accent2"/>
          </a:solidFill>
          <a:ln w="9525">
            <a:noFill/>
            <a:miter lim="800000"/>
            <a:headEnd/>
            <a:tailEnd/>
          </a:ln>
          <a:effectLst/>
        </p:spPr>
        <p:txBody>
          <a:bodyPr>
            <a:spAutoFit/>
          </a:bodyPr>
          <a:lstStyle/>
          <a:p>
            <a:pPr eaLnBrk="1" hangingPunct="1">
              <a:spcBef>
                <a:spcPct val="50000"/>
              </a:spcBef>
              <a:defRPr/>
            </a:pPr>
            <a:endParaRPr lang="zh-CN" altLang="en-US" sz="1000">
              <a:solidFill>
                <a:schemeClr val="bg1"/>
              </a:solidFill>
              <a:latin typeface="Verdana" pitchFamily="34" charset="0"/>
              <a:ea typeface="宋体" pitchFamily="2" charset="-122"/>
            </a:endParaRPr>
          </a:p>
        </p:txBody>
      </p:sp>
      <p:sp>
        <p:nvSpPr>
          <p:cNvPr id="369670" name="Rectangle 6"/>
          <p:cNvSpPr>
            <a:spLocks noGrp="1" noChangeArrowheads="1"/>
          </p:cNvSpPr>
          <p:nvPr>
            <p:ph type="dt" sz="half" idx="2"/>
          </p:nvPr>
        </p:nvSpPr>
        <p:spPr bwMode="gray">
          <a:xfrm>
            <a:off x="0" y="6597650"/>
            <a:ext cx="9109075"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solidFill>
                  <a:schemeClr val="bg1"/>
                </a:solidFill>
                <a:latin typeface="+mj-lt"/>
                <a:ea typeface="宋体" pitchFamily="2" charset="-122"/>
              </a:defRPr>
            </a:lvl1pPr>
          </a:lstStyle>
          <a:p>
            <a:pPr>
              <a:defRPr/>
            </a:pPr>
            <a:r>
              <a:rPr lang="en-US" altLang="zh-CN" dirty="0"/>
              <a:t>www.bjzghzbx.com                                                                                                                                                                      </a:t>
            </a:r>
            <a:fld id="{393EC639-D994-4716-8FBF-CDE19BF89EBB}" type="slidenum">
              <a:rPr lang="zh-CN" altLang="en-US"/>
              <a:pPr>
                <a:defRPr/>
              </a:pPr>
              <a:t>‹#›</a:t>
            </a:fld>
            <a:endParaRPr lang="en-US" altLang="zh-CN" dirty="0"/>
          </a:p>
        </p:txBody>
      </p:sp>
    </p:spTree>
    <p:extLst>
      <p:ext uri="{BB962C8B-B14F-4D97-AF65-F5344CB8AC3E}">
        <p14:creationId xmlns:p14="http://schemas.microsoft.com/office/powerpoint/2010/main" val="13880894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p:transition>
  <p:hf sldNum="0" hdr="0" ftr="0"/>
  <p:txStyles>
    <p:title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fontAlgn="base">
        <a:spcBef>
          <a:spcPct val="0"/>
        </a:spcBef>
        <a:spcAft>
          <a:spcPct val="0"/>
        </a:spcAft>
        <a:defRPr sz="3200" b="1">
          <a:solidFill>
            <a:schemeClr val="bg1"/>
          </a:solidFill>
          <a:latin typeface="Verdana" pitchFamily="34" charset="0"/>
        </a:defRPr>
      </a:lvl6pPr>
      <a:lvl7pPr marL="914400" algn="ctr" rtl="0" fontAlgn="base">
        <a:spcBef>
          <a:spcPct val="0"/>
        </a:spcBef>
        <a:spcAft>
          <a:spcPct val="0"/>
        </a:spcAft>
        <a:defRPr sz="3200" b="1">
          <a:solidFill>
            <a:schemeClr val="bg1"/>
          </a:solidFill>
          <a:latin typeface="Verdana" pitchFamily="34" charset="0"/>
        </a:defRPr>
      </a:lvl7pPr>
      <a:lvl8pPr marL="1371600" algn="ctr" rtl="0" fontAlgn="base">
        <a:spcBef>
          <a:spcPct val="0"/>
        </a:spcBef>
        <a:spcAft>
          <a:spcPct val="0"/>
        </a:spcAft>
        <a:defRPr sz="3200" b="1">
          <a:solidFill>
            <a:schemeClr val="bg1"/>
          </a:solidFill>
          <a:latin typeface="Verdana" pitchFamily="34" charset="0"/>
        </a:defRPr>
      </a:lvl8pPr>
      <a:lvl9pPr marL="1828800" algn="ctr" rtl="0" fontAlgn="base">
        <a:spcBef>
          <a:spcPct val="0"/>
        </a:spcBef>
        <a:spcAft>
          <a:spcPct val="0"/>
        </a:spcAft>
        <a:defRPr sz="3200" b="1">
          <a:solidFill>
            <a:schemeClr val="bg1"/>
          </a:solidFill>
          <a:latin typeface="Verdana" pitchFamily="34"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v"/>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1556792"/>
            <a:ext cx="9144000" cy="2592288"/>
          </a:xfrm>
          <a:effectLst>
            <a:outerShdw blurRad="50800" dist="38100" dir="5400000" algn="t" rotWithShape="0">
              <a:prstClr val="black">
                <a:alpha val="40000"/>
              </a:prstClr>
            </a:outerShdw>
          </a:effectLst>
        </p:spPr>
        <p:txBody>
          <a:bodyPr/>
          <a:lstStyle/>
          <a:p>
            <a:r>
              <a:rPr lang="zh-CN" altLang="en-US" sz="4800" dirty="0"/>
              <a:t>中国职工保险互助会北京办事处</a:t>
            </a:r>
            <a:br>
              <a:rPr lang="en-US" altLang="zh-CN" sz="4800" dirty="0"/>
            </a:br>
            <a:r>
              <a:rPr lang="zh-CN" altLang="en-US" sz="4800" dirty="0"/>
              <a:t>网络平台交流群组</a:t>
            </a:r>
            <a:br>
              <a:rPr lang="en-US" altLang="zh-CN" sz="4800" dirty="0"/>
            </a:br>
            <a:r>
              <a:rPr lang="zh-CN" altLang="zh-CN" sz="4800" dirty="0"/>
              <a:t>管理制度</a:t>
            </a:r>
            <a:r>
              <a:rPr lang="zh-CN" altLang="en-US" sz="4800" dirty="0">
                <a:effectLst>
                  <a:outerShdw blurRad="50800" dist="38100" dir="8100000" algn="tr" rotWithShape="0">
                    <a:prstClr val="black">
                      <a:alpha val="40000"/>
                    </a:prstClr>
                  </a:outerShdw>
                </a:effectLst>
              </a:rPr>
              <a:t>解读</a:t>
            </a:r>
            <a:endParaRPr lang="zh-CN" altLang="en-US" sz="4800" dirty="0"/>
          </a:p>
        </p:txBody>
      </p:sp>
      <p:pic>
        <p:nvPicPr>
          <p:cNvPr id="4" name="Picture 5" descr="tp"/>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85765" y="142478"/>
            <a:ext cx="1071570" cy="985131"/>
          </a:xfrm>
          <a:prstGeom prst="rect">
            <a:avLst/>
          </a:prstGeom>
          <a:noFill/>
          <a:ln w="9525">
            <a:noFill/>
            <a:miter lim="800000"/>
            <a:headEnd/>
            <a:tailEnd/>
          </a:ln>
        </p:spPr>
      </p:pic>
      <p:pic>
        <p:nvPicPr>
          <p:cNvPr id="1027" name="Picture 3"/>
          <p:cNvPicPr>
            <a:picLocks noChangeAspect="1" noChangeArrowheads="1"/>
          </p:cNvPicPr>
          <p:nvPr/>
        </p:nvPicPr>
        <p:blipFill>
          <a:blip r:embed="rId4"/>
          <a:srcRect/>
          <a:stretch>
            <a:fillRect/>
          </a:stretch>
        </p:blipFill>
        <p:spPr bwMode="auto">
          <a:xfrm>
            <a:off x="7072330" y="5429264"/>
            <a:ext cx="1955800" cy="1130300"/>
          </a:xfrm>
          <a:prstGeom prst="rect">
            <a:avLst/>
          </a:prstGeom>
          <a:noFill/>
          <a:ln w="9525">
            <a:noFill/>
            <a:miter lim="800000"/>
            <a:headEnd/>
            <a:tailEnd/>
          </a:ln>
          <a:effec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179512" y="116632"/>
            <a:ext cx="7929618" cy="95410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t>中国职工保险互助会北京办事处</a:t>
            </a:r>
            <a:b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br>
            <a: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t>网络平台交流群组管理制度解读</a:t>
            </a:r>
          </a:p>
        </p:txBody>
      </p:sp>
      <p:sp>
        <p:nvSpPr>
          <p:cNvPr id="4" name="矩形 3"/>
          <p:cNvSpPr/>
          <p:nvPr/>
        </p:nvSpPr>
        <p:spPr>
          <a:xfrm>
            <a:off x="179512" y="1484784"/>
            <a:ext cx="8784976" cy="4262705"/>
          </a:xfrm>
          <a:prstGeom prst="rect">
            <a:avLst/>
          </a:prstGeom>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zh-CN" altLang="en-US" sz="2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第</a:t>
            </a:r>
            <a:r>
              <a:rPr lang="zh-CN" altLang="en-US" sz="2600" dirty="0">
                <a:solidFill>
                  <a:srgbClr val="000000"/>
                </a:solidFill>
                <a:latin typeface="微软雅黑" panose="020B0503020204020204" pitchFamily="34" charset="-122"/>
                <a:ea typeface="微软雅黑" panose="020B0503020204020204" pitchFamily="34" charset="-122"/>
              </a:rPr>
              <a:t>三</a:t>
            </a:r>
            <a:r>
              <a:rPr kumimoji="0" lang="zh-CN" altLang="en-US" sz="2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章  网络平台交流群组的人员职责与人员管理</a:t>
            </a:r>
            <a:endParaRPr kumimoji="0" lang="en-US" altLang="zh-CN" sz="2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2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      </a:t>
            </a:r>
          </a:p>
          <a:p>
            <a:pPr marL="457200" marR="0" lvl="1" indent="0" algn="l" defTabSz="914400" rtl="0" eaLnBrk="0" fontAlgn="base" latinLnBrk="0" hangingPunct="0">
              <a:lnSpc>
                <a:spcPct val="100000"/>
              </a:lnSpc>
              <a:spcBef>
                <a:spcPct val="0"/>
              </a:spcBef>
              <a:spcAft>
                <a:spcPct val="0"/>
              </a:spcAft>
              <a:buClrTx/>
              <a:buSzTx/>
              <a:buFontTx/>
              <a:buNone/>
              <a:tabLst/>
              <a:defRPr/>
            </a:pPr>
            <a:endParaRPr kumimoji="0" lang="en-US" altLang="zh-CN" sz="20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lvl="1">
              <a:defRPr/>
            </a:pPr>
            <a:r>
              <a:rPr kumimoji="0" lang="zh-CN" altLang="en-US" sz="20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第十一条  群组</a:t>
            </a:r>
            <a:r>
              <a:rPr kumimoji="0" lang="zh-CN" altLang="en-US" sz="2000" b="1" i="0" u="none" strike="noStrike" kern="1200" cap="none" spc="0" normalizeH="0" baseline="0" noProof="0" dirty="0">
                <a:ln>
                  <a:noFill/>
                </a:ln>
                <a:solidFill>
                  <a:schemeClr val="accent4">
                    <a:lumMod val="75000"/>
                  </a:schemeClr>
                </a:solidFill>
                <a:effectLst/>
                <a:uLnTx/>
                <a:uFillTx/>
                <a:latin typeface="微软雅黑" panose="020B0503020204020204" pitchFamily="34" charset="-122"/>
                <a:ea typeface="微软雅黑" panose="020B0503020204020204" pitchFamily="34" charset="-122"/>
                <a:cs typeface="+mn-cs"/>
              </a:rPr>
              <a:t>负责人</a:t>
            </a:r>
            <a:r>
              <a:rPr kumimoji="0" lang="zh-CN" altLang="en-US" sz="20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和</a:t>
            </a:r>
            <a:r>
              <a:rPr kumimoji="0" lang="zh-CN" altLang="en-US" sz="2000" b="1" i="0" u="none" strike="noStrike" kern="1200" cap="none" spc="0" normalizeH="0" baseline="0" noProof="0" dirty="0">
                <a:ln>
                  <a:noFill/>
                </a:ln>
                <a:solidFill>
                  <a:schemeClr val="accent4">
                    <a:lumMod val="75000"/>
                  </a:schemeClr>
                </a:solidFill>
                <a:effectLst/>
                <a:uLnTx/>
                <a:uFillTx/>
                <a:latin typeface="微软雅黑" panose="020B0503020204020204" pitchFamily="34" charset="-122"/>
                <a:ea typeface="微软雅黑" panose="020B0503020204020204" pitchFamily="34" charset="-122"/>
                <a:cs typeface="+mn-cs"/>
              </a:rPr>
              <a:t>职责</a:t>
            </a:r>
            <a:r>
              <a:rPr kumimoji="0" lang="zh-CN" altLang="en-US" sz="20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a:t>
            </a:r>
            <a:r>
              <a:rPr lang="zh-CN" altLang="en-US" sz="2000" b="0" dirty="0">
                <a:solidFill>
                  <a:srgbClr val="000000"/>
                </a:solidFill>
                <a:latin typeface="微软雅黑" panose="020B0503020204020204" pitchFamily="34" charset="-122"/>
                <a:ea typeface="微软雅黑" panose="020B0503020204020204" pitchFamily="34" charset="-122"/>
              </a:rPr>
              <a:t>网络平台交流群组要指派负责人，并按照如下规定做好日常维护和管理监督工作：</a:t>
            </a:r>
            <a:endParaRPr lang="en-US" altLang="zh-CN" sz="2000" b="0" dirty="0">
              <a:solidFill>
                <a:srgbClr val="000000"/>
              </a:solidFill>
              <a:latin typeface="微软雅黑" panose="020B0503020204020204" pitchFamily="34" charset="-122"/>
              <a:ea typeface="微软雅黑" panose="020B0503020204020204" pitchFamily="34" charset="-122"/>
            </a:endParaRPr>
          </a:p>
          <a:p>
            <a:pPr lvl="1">
              <a:defRPr/>
            </a:pPr>
            <a:endParaRPr lang="en-US" altLang="zh-CN" sz="2000" b="0" dirty="0">
              <a:solidFill>
                <a:srgbClr val="000000"/>
              </a:solidFill>
              <a:latin typeface="微软雅黑" panose="020B0503020204020204" pitchFamily="34" charset="-122"/>
              <a:ea typeface="微软雅黑" panose="020B0503020204020204" pitchFamily="34" charset="-122"/>
            </a:endParaRPr>
          </a:p>
          <a:p>
            <a:pPr lvl="1">
              <a:defRPr/>
            </a:pPr>
            <a:r>
              <a:rPr lang="en-US" altLang="zh-CN" sz="2000" b="0" dirty="0">
                <a:solidFill>
                  <a:srgbClr val="000000"/>
                </a:solidFill>
                <a:latin typeface="微软雅黑" panose="020B0503020204020204" pitchFamily="34" charset="-122"/>
                <a:ea typeface="微软雅黑" panose="020B0503020204020204" pitchFamily="34" charset="-122"/>
              </a:rPr>
              <a:t>	</a:t>
            </a:r>
            <a:r>
              <a:rPr lang="zh-CN" altLang="en-US" sz="2000" b="0" dirty="0">
                <a:solidFill>
                  <a:srgbClr val="000000"/>
                </a:solidFill>
                <a:latin typeface="微软雅黑" panose="020B0503020204020204" pitchFamily="34" charset="-122"/>
                <a:ea typeface="微软雅黑" panose="020B0503020204020204" pitchFamily="34" charset="-122"/>
              </a:rPr>
              <a:t>（一）群组成员发言和群内信息发送管理及舆情监管工作；</a:t>
            </a:r>
            <a:endParaRPr lang="en-US" altLang="zh-CN" sz="2000" b="0" dirty="0">
              <a:solidFill>
                <a:srgbClr val="000000"/>
              </a:solidFill>
              <a:latin typeface="微软雅黑" panose="020B0503020204020204" pitchFamily="34" charset="-122"/>
              <a:ea typeface="微软雅黑" panose="020B0503020204020204" pitchFamily="34" charset="-122"/>
            </a:endParaRPr>
          </a:p>
          <a:p>
            <a:pPr lvl="1">
              <a:defRPr/>
            </a:pPr>
            <a:endParaRPr lang="zh-CN" altLang="en-US" sz="2000" b="0" dirty="0">
              <a:solidFill>
                <a:srgbClr val="000000"/>
              </a:solidFill>
              <a:latin typeface="微软雅黑" panose="020B0503020204020204" pitchFamily="34" charset="-122"/>
              <a:ea typeface="微软雅黑" panose="020B0503020204020204" pitchFamily="34" charset="-122"/>
            </a:endParaRPr>
          </a:p>
          <a:p>
            <a:pPr lvl="1">
              <a:defRPr/>
            </a:pPr>
            <a:r>
              <a:rPr lang="en-US" altLang="zh-CN" sz="2000" b="0" dirty="0">
                <a:solidFill>
                  <a:srgbClr val="000000"/>
                </a:solidFill>
                <a:latin typeface="微软雅黑" panose="020B0503020204020204" pitchFamily="34" charset="-122"/>
                <a:ea typeface="微软雅黑" panose="020B0503020204020204" pitchFamily="34" charset="-122"/>
              </a:rPr>
              <a:t>	</a:t>
            </a:r>
            <a:r>
              <a:rPr lang="zh-CN" altLang="en-US" sz="2000" b="0" dirty="0">
                <a:solidFill>
                  <a:srgbClr val="000000"/>
                </a:solidFill>
                <a:latin typeface="微软雅黑" panose="020B0503020204020204" pitchFamily="34" charset="-122"/>
                <a:ea typeface="微软雅黑" panose="020B0503020204020204" pitchFamily="34" charset="-122"/>
              </a:rPr>
              <a:t>（二）群内交办事项部署和督办工作；</a:t>
            </a:r>
            <a:endParaRPr lang="en-US" altLang="zh-CN" sz="2000" b="0" dirty="0">
              <a:solidFill>
                <a:srgbClr val="000000"/>
              </a:solidFill>
              <a:latin typeface="微软雅黑" panose="020B0503020204020204" pitchFamily="34" charset="-122"/>
              <a:ea typeface="微软雅黑" panose="020B0503020204020204" pitchFamily="34" charset="-122"/>
            </a:endParaRPr>
          </a:p>
          <a:p>
            <a:pPr lvl="1">
              <a:defRPr/>
            </a:pPr>
            <a:endParaRPr lang="zh-CN" altLang="en-US" sz="2000" b="0" dirty="0">
              <a:solidFill>
                <a:srgbClr val="000000"/>
              </a:solidFill>
              <a:latin typeface="微软雅黑" panose="020B0503020204020204" pitchFamily="34" charset="-122"/>
              <a:ea typeface="微软雅黑" panose="020B0503020204020204" pitchFamily="34" charset="-122"/>
            </a:endParaRPr>
          </a:p>
          <a:p>
            <a:pPr lvl="1">
              <a:defRPr/>
            </a:pPr>
            <a:r>
              <a:rPr lang="en-US" altLang="zh-CN" sz="2000" b="0" dirty="0">
                <a:solidFill>
                  <a:srgbClr val="000000"/>
                </a:solidFill>
                <a:latin typeface="微软雅黑" panose="020B0503020204020204" pitchFamily="34" charset="-122"/>
                <a:ea typeface="微软雅黑" panose="020B0503020204020204" pitchFamily="34" charset="-122"/>
              </a:rPr>
              <a:t>	</a:t>
            </a:r>
            <a:r>
              <a:rPr lang="zh-CN" altLang="en-US" sz="2000" b="0" dirty="0">
                <a:solidFill>
                  <a:srgbClr val="000000"/>
                </a:solidFill>
                <a:latin typeface="微软雅黑" panose="020B0503020204020204" pitchFamily="34" charset="-122"/>
                <a:ea typeface="微软雅黑" panose="020B0503020204020204" pitchFamily="34" charset="-122"/>
              </a:rPr>
              <a:t>（三）群组成员加入、移除的审核工作；</a:t>
            </a:r>
            <a:endParaRPr lang="en-US" altLang="zh-CN" sz="2000" b="0" dirty="0">
              <a:solidFill>
                <a:srgbClr val="000000"/>
              </a:solidFill>
              <a:latin typeface="微软雅黑" panose="020B0503020204020204" pitchFamily="34" charset="-122"/>
              <a:ea typeface="微软雅黑" panose="020B0503020204020204" pitchFamily="34" charset="-122"/>
            </a:endParaRPr>
          </a:p>
          <a:p>
            <a:pPr lvl="1">
              <a:defRPr/>
            </a:pPr>
            <a:endParaRPr lang="zh-CN" altLang="en-US" sz="2000" b="0" dirty="0">
              <a:solidFill>
                <a:srgbClr val="000000"/>
              </a:solidFill>
              <a:latin typeface="微软雅黑" panose="020B0503020204020204" pitchFamily="34" charset="-122"/>
              <a:ea typeface="微软雅黑" panose="020B0503020204020204" pitchFamily="34" charset="-122"/>
            </a:endParaRPr>
          </a:p>
          <a:p>
            <a:pPr lvl="1">
              <a:defRPr/>
            </a:pPr>
            <a:r>
              <a:rPr lang="en-US" altLang="zh-CN" sz="2000" b="0" dirty="0">
                <a:solidFill>
                  <a:srgbClr val="000000"/>
                </a:solidFill>
                <a:latin typeface="微软雅黑" panose="020B0503020204020204" pitchFamily="34" charset="-122"/>
                <a:ea typeface="微软雅黑" panose="020B0503020204020204" pitchFamily="34" charset="-122"/>
              </a:rPr>
              <a:t>	</a:t>
            </a:r>
            <a:r>
              <a:rPr lang="zh-CN" altLang="en-US" sz="2000" b="0" dirty="0">
                <a:solidFill>
                  <a:srgbClr val="000000"/>
                </a:solidFill>
                <a:latin typeface="微软雅黑" panose="020B0503020204020204" pitchFamily="34" charset="-122"/>
                <a:ea typeface="微软雅黑" panose="020B0503020204020204" pitchFamily="34" charset="-122"/>
              </a:rPr>
              <a:t>（四）群组的变更备案，注销备案的管理工作。</a:t>
            </a:r>
            <a:endParaRPr kumimoji="0" lang="en-US" altLang="zh-CN"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p:txBody>
      </p:sp>
    </p:spTree>
    <p:extLst>
      <p:ext uri="{BB962C8B-B14F-4D97-AF65-F5344CB8AC3E}">
        <p14:creationId xmlns:p14="http://schemas.microsoft.com/office/powerpoint/2010/main" val="2072201269"/>
      </p:ext>
    </p:extLst>
  </p:cSld>
  <p:clrMapOvr>
    <a:masterClrMapping/>
  </p:clrMapOvr>
  <p:transition>
    <p:strips/>
  </p:transition>
</p:sld>
</file>

<file path=ppt/slides/slide1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179512" y="116632"/>
            <a:ext cx="7929618" cy="95410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t>中国职工保险互助会北京办事处</a:t>
            </a:r>
            <a:b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br>
            <a: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t>网络平台交流群组管理制度解读</a:t>
            </a:r>
          </a:p>
        </p:txBody>
      </p:sp>
      <p:sp>
        <p:nvSpPr>
          <p:cNvPr id="4" name="矩形 3"/>
          <p:cNvSpPr/>
          <p:nvPr/>
        </p:nvSpPr>
        <p:spPr>
          <a:xfrm>
            <a:off x="179512" y="1484784"/>
            <a:ext cx="8784976" cy="5186035"/>
          </a:xfrm>
          <a:prstGeom prst="rect">
            <a:avLst/>
          </a:prstGeom>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zh-CN" altLang="en-US" sz="2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第三章  网络平台交流群组的人员职责与人员管理</a:t>
            </a:r>
            <a:endParaRPr kumimoji="0" lang="en-US" altLang="zh-CN" sz="2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2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      </a:t>
            </a:r>
          </a:p>
          <a:p>
            <a:pPr marL="457200" marR="0" lvl="1" indent="0" algn="l" defTabSz="914400" rtl="0" eaLnBrk="0" fontAlgn="base" latinLnBrk="0" hangingPunct="0">
              <a:lnSpc>
                <a:spcPct val="100000"/>
              </a:lnSpc>
              <a:spcBef>
                <a:spcPct val="0"/>
              </a:spcBef>
              <a:spcAft>
                <a:spcPct val="0"/>
              </a:spcAft>
              <a:buClrTx/>
              <a:buSzTx/>
              <a:buFontTx/>
              <a:buNone/>
              <a:tabLst/>
              <a:defRPr/>
            </a:pPr>
            <a:endParaRPr kumimoji="0" lang="en-US" altLang="zh-CN" sz="20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marL="457200" marR="0" lvl="1" indent="0" algn="l" defTabSz="914400" rtl="0" eaLnBrk="0" fontAlgn="base" latinLnBrk="0" hangingPunct="0">
              <a:lnSpc>
                <a:spcPct val="100000"/>
              </a:lnSpc>
              <a:spcBef>
                <a:spcPct val="0"/>
              </a:spcBef>
              <a:spcAft>
                <a:spcPct val="0"/>
              </a:spcAft>
              <a:buClrTx/>
              <a:buSzTx/>
              <a:buFontTx/>
              <a:buNone/>
              <a:tabLst/>
              <a:defRPr/>
            </a:pPr>
            <a:r>
              <a:rPr kumimoji="0" lang="zh-CN" altLang="en-US" sz="20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第十二条  群组成员须遵守以下规定：</a:t>
            </a:r>
            <a:endParaRPr kumimoji="0" lang="en-US" altLang="zh-CN"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marL="457200" marR="0" lvl="1" indent="0" algn="l" defTabSz="914400" rtl="0" eaLnBrk="0" fontAlgn="base" latinLnBrk="0" hangingPunct="0">
              <a:lnSpc>
                <a:spcPct val="100000"/>
              </a:lnSpc>
              <a:spcBef>
                <a:spcPct val="0"/>
              </a:spcBef>
              <a:spcAft>
                <a:spcPct val="0"/>
              </a:spcAft>
              <a:buClrTx/>
              <a:buSzTx/>
              <a:buFontTx/>
              <a:buNone/>
              <a:tabLst/>
              <a:defRPr/>
            </a:pPr>
            <a:endParaRPr kumimoji="0" lang="en-US" altLang="zh-CN"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lvl="1">
              <a:defRPr/>
            </a:pPr>
            <a:r>
              <a:rPr kumimoji="0" lang="en-US" altLang="zh-CN"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	</a:t>
            </a:r>
            <a:r>
              <a:rPr lang="zh-CN" altLang="en-US" sz="2000" b="0" dirty="0">
                <a:solidFill>
                  <a:srgbClr val="000000"/>
                </a:solidFill>
                <a:latin typeface="微软雅黑" panose="020B0503020204020204" pitchFamily="34" charset="-122"/>
                <a:ea typeface="微软雅黑" panose="020B0503020204020204" pitchFamily="34" charset="-122"/>
              </a:rPr>
              <a:t>（一）群组成员的昵称一律使用真实姓名加单位（部门）名称，并相互提醒，相互监督；</a:t>
            </a:r>
            <a:endParaRPr lang="en-US" altLang="zh-CN" sz="2000" b="0" dirty="0">
              <a:solidFill>
                <a:srgbClr val="000000"/>
              </a:solidFill>
              <a:latin typeface="微软雅黑" panose="020B0503020204020204" pitchFamily="34" charset="-122"/>
              <a:ea typeface="微软雅黑" panose="020B0503020204020204" pitchFamily="34" charset="-122"/>
            </a:endParaRPr>
          </a:p>
          <a:p>
            <a:pPr lvl="1">
              <a:defRPr/>
            </a:pPr>
            <a:endParaRPr lang="zh-CN" altLang="en-US" sz="2000" b="0" dirty="0">
              <a:solidFill>
                <a:srgbClr val="000000"/>
              </a:solidFill>
              <a:latin typeface="微软雅黑" panose="020B0503020204020204" pitchFamily="34" charset="-122"/>
              <a:ea typeface="微软雅黑" panose="020B0503020204020204" pitchFamily="34" charset="-122"/>
            </a:endParaRPr>
          </a:p>
          <a:p>
            <a:pPr lvl="1">
              <a:defRPr/>
            </a:pPr>
            <a:r>
              <a:rPr lang="zh-CN" altLang="en-US" sz="2000" b="0" dirty="0">
                <a:solidFill>
                  <a:srgbClr val="000000"/>
                </a:solidFill>
                <a:latin typeface="微软雅黑" panose="020B0503020204020204" pitchFamily="34" charset="-122"/>
                <a:ea typeface="微软雅黑" panose="020B0503020204020204" pitchFamily="34" charset="-122"/>
              </a:rPr>
              <a:t>    </a:t>
            </a:r>
            <a:r>
              <a:rPr lang="en-US" altLang="zh-CN" sz="2000" b="0" dirty="0">
                <a:solidFill>
                  <a:srgbClr val="000000"/>
                </a:solidFill>
                <a:latin typeface="微软雅黑" panose="020B0503020204020204" pitchFamily="34" charset="-122"/>
                <a:ea typeface="微软雅黑" panose="020B0503020204020204" pitchFamily="34" charset="-122"/>
              </a:rPr>
              <a:t>	</a:t>
            </a:r>
            <a:r>
              <a:rPr lang="zh-CN" altLang="en-US" sz="2000" b="0" dirty="0">
                <a:solidFill>
                  <a:srgbClr val="000000"/>
                </a:solidFill>
                <a:latin typeface="微软雅黑" panose="020B0503020204020204" pitchFamily="34" charset="-122"/>
                <a:ea typeface="微软雅黑" panose="020B0503020204020204" pitchFamily="34" charset="-122"/>
              </a:rPr>
              <a:t>（二）群组成员严格按照工作需求加入相对应的群组，做到不随意加入与自己无关的群组，不邀请无关人员加入群组；</a:t>
            </a:r>
            <a:endParaRPr lang="en-US" altLang="zh-CN" sz="2000" b="0" dirty="0">
              <a:solidFill>
                <a:srgbClr val="000000"/>
              </a:solidFill>
              <a:latin typeface="微软雅黑" panose="020B0503020204020204" pitchFamily="34" charset="-122"/>
              <a:ea typeface="微软雅黑" panose="020B0503020204020204" pitchFamily="34" charset="-122"/>
            </a:endParaRPr>
          </a:p>
          <a:p>
            <a:pPr lvl="1">
              <a:defRPr/>
            </a:pPr>
            <a:endParaRPr lang="zh-CN" altLang="en-US" sz="2000" b="0" dirty="0">
              <a:solidFill>
                <a:srgbClr val="000000"/>
              </a:solidFill>
              <a:latin typeface="微软雅黑" panose="020B0503020204020204" pitchFamily="34" charset="-122"/>
              <a:ea typeface="微软雅黑" panose="020B0503020204020204" pitchFamily="34" charset="-122"/>
            </a:endParaRPr>
          </a:p>
          <a:p>
            <a:pPr lvl="1">
              <a:defRPr/>
            </a:pPr>
            <a:r>
              <a:rPr lang="en-US" altLang="zh-CN" sz="2000" b="0" dirty="0">
                <a:solidFill>
                  <a:srgbClr val="000000"/>
                </a:solidFill>
                <a:latin typeface="微软雅黑" panose="020B0503020204020204" pitchFamily="34" charset="-122"/>
                <a:ea typeface="微软雅黑" panose="020B0503020204020204" pitchFamily="34" charset="-122"/>
              </a:rPr>
              <a:t>      </a:t>
            </a:r>
            <a:r>
              <a:rPr lang="zh-CN" altLang="en-US" sz="2000" b="0" dirty="0">
                <a:solidFill>
                  <a:srgbClr val="000000"/>
                </a:solidFill>
                <a:latin typeface="微软雅黑" panose="020B0503020204020204" pitchFamily="34" charset="-122"/>
                <a:ea typeface="微软雅黑" panose="020B0503020204020204" pitchFamily="34" charset="-122"/>
              </a:rPr>
              <a:t>（三）群组成员发现有无关人员进入群组后，及时联系群组负责人；</a:t>
            </a:r>
            <a:endParaRPr lang="en-US" altLang="zh-CN" sz="2000" b="0" dirty="0">
              <a:solidFill>
                <a:srgbClr val="000000"/>
              </a:solidFill>
              <a:latin typeface="微软雅黑" panose="020B0503020204020204" pitchFamily="34" charset="-122"/>
              <a:ea typeface="微软雅黑" panose="020B0503020204020204" pitchFamily="34" charset="-122"/>
            </a:endParaRPr>
          </a:p>
          <a:p>
            <a:pPr lvl="1">
              <a:defRPr/>
            </a:pPr>
            <a:endParaRPr lang="zh-CN" altLang="en-US" sz="2000" b="0" dirty="0">
              <a:solidFill>
                <a:srgbClr val="000000"/>
              </a:solidFill>
              <a:latin typeface="微软雅黑" panose="020B0503020204020204" pitchFamily="34" charset="-122"/>
              <a:ea typeface="微软雅黑" panose="020B0503020204020204" pitchFamily="34" charset="-122"/>
            </a:endParaRPr>
          </a:p>
          <a:p>
            <a:pPr lvl="1">
              <a:defRPr/>
            </a:pPr>
            <a:r>
              <a:rPr lang="zh-CN" altLang="en-US" sz="2000" b="0" dirty="0">
                <a:solidFill>
                  <a:srgbClr val="000000"/>
                </a:solidFill>
                <a:latin typeface="微软雅黑" panose="020B0503020204020204" pitchFamily="34" charset="-122"/>
                <a:ea typeface="微软雅黑" panose="020B0503020204020204" pitchFamily="34" charset="-122"/>
              </a:rPr>
              <a:t>      （四）群组成员严格遵守群组负责人的群内其他相关要求；</a:t>
            </a:r>
            <a:endParaRPr lang="en-US" altLang="zh-CN" sz="2000" b="0" dirty="0">
              <a:solidFill>
                <a:srgbClr val="000000"/>
              </a:solidFill>
              <a:latin typeface="微软雅黑" panose="020B0503020204020204" pitchFamily="34" charset="-122"/>
              <a:ea typeface="微软雅黑" panose="020B0503020204020204" pitchFamily="34" charset="-122"/>
            </a:endParaRPr>
          </a:p>
          <a:p>
            <a:pPr lvl="1">
              <a:defRPr/>
            </a:pPr>
            <a:endParaRPr lang="zh-CN" altLang="en-US" sz="2000" b="0" dirty="0">
              <a:solidFill>
                <a:srgbClr val="000000"/>
              </a:solidFill>
              <a:latin typeface="微软雅黑" panose="020B0503020204020204" pitchFamily="34" charset="-122"/>
              <a:ea typeface="微软雅黑" panose="020B0503020204020204" pitchFamily="34" charset="-122"/>
            </a:endParaRPr>
          </a:p>
          <a:p>
            <a:pPr lvl="1">
              <a:defRPr/>
            </a:pPr>
            <a:r>
              <a:rPr lang="zh-CN" altLang="en-US" sz="2000" b="0" dirty="0">
                <a:solidFill>
                  <a:srgbClr val="000000"/>
                </a:solidFill>
                <a:latin typeface="微软雅黑" panose="020B0503020204020204" pitchFamily="34" charset="-122"/>
                <a:ea typeface="微软雅黑" panose="020B0503020204020204" pitchFamily="34" charset="-122"/>
              </a:rPr>
              <a:t>      （五）群组成员未经群组负责人同意不得擅自退群。</a:t>
            </a:r>
            <a:endParaRPr kumimoji="0" lang="en-US" altLang="zh-CN"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p:txBody>
      </p:sp>
    </p:spTree>
    <p:extLst>
      <p:ext uri="{BB962C8B-B14F-4D97-AF65-F5344CB8AC3E}">
        <p14:creationId xmlns:p14="http://schemas.microsoft.com/office/powerpoint/2010/main" val="1007360310"/>
      </p:ext>
    </p:extLst>
  </p:cSld>
  <p:clrMapOvr>
    <a:masterClrMapping/>
  </p:clrMapOvr>
  <p:transition>
    <p:strips/>
  </p:transition>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l="-21000" r="-21000"/>
          </a:stretch>
        </a:blipFill>
        <a:effectLst/>
      </p:bgPr>
    </p:bg>
    <p:spTree>
      <p:nvGrpSpPr>
        <p:cNvPr id="1" name=""/>
        <p:cNvGrpSpPr/>
        <p:nvPr/>
      </p:nvGrpSpPr>
      <p:grpSpPr>
        <a:xfrm>
          <a:off x="0" y="0"/>
          <a:ext cx="0" cy="0"/>
          <a:chOff x="0" y="0"/>
          <a:chExt cx="0" cy="0"/>
        </a:xfrm>
      </p:grpSpPr>
      <p:sp>
        <p:nvSpPr>
          <p:cNvPr id="4" name="日期占位符 3"/>
          <p:cNvSpPr>
            <a:spLocks noGrp="1"/>
          </p:cNvSpPr>
          <p:nvPr>
            <p:ph type="dt"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CN" sz="1000" b="1" i="0" u="none" strike="noStrike" kern="1200" cap="none" spc="0" normalizeH="0" baseline="0" noProof="0" dirty="0">
                <a:ln>
                  <a:noFill/>
                </a:ln>
                <a:solidFill>
                  <a:srgbClr val="FFFFFF"/>
                </a:solidFill>
                <a:effectLst/>
                <a:uLnTx/>
                <a:uFillTx/>
                <a:latin typeface="Verdana"/>
                <a:ea typeface="宋体" pitchFamily="2" charset="-122"/>
                <a:cs typeface="+mn-cs"/>
              </a:rPr>
              <a:t>www.bjzghzbx.com                                                                                                                                                                      </a:t>
            </a:r>
            <a:fld id="{EA7A5B16-BEF4-4199-8C1E-52627D066282}" type="slidenum">
              <a:rPr kumimoji="0" lang="zh-CN" altLang="en-US" sz="1000" b="1" i="0" u="none" strike="noStrike" kern="1200" cap="none" spc="0" normalizeH="0" baseline="0" noProof="0" smtClean="0">
                <a:ln>
                  <a:noFill/>
                </a:ln>
                <a:solidFill>
                  <a:srgbClr val="FFFFFF"/>
                </a:solidFill>
                <a:effectLst/>
                <a:uLnTx/>
                <a:uFillTx/>
                <a:latin typeface="Verdana"/>
                <a:ea typeface="宋体"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zh-CN" sz="1000" b="1" i="0" u="none" strike="noStrike" kern="1200" cap="none" spc="0" normalizeH="0" baseline="0" noProof="0" dirty="0">
              <a:ln>
                <a:noFill/>
              </a:ln>
              <a:solidFill>
                <a:srgbClr val="FFFFFF"/>
              </a:solidFill>
              <a:effectLst/>
              <a:uLnTx/>
              <a:uFillTx/>
              <a:latin typeface="Verdana"/>
              <a:ea typeface="宋体" pitchFamily="2" charset="-122"/>
              <a:cs typeface="+mn-cs"/>
            </a:endParaRPr>
          </a:p>
        </p:txBody>
      </p:sp>
      <p:grpSp>
        <p:nvGrpSpPr>
          <p:cNvPr id="2" name="Group 8"/>
          <p:cNvGrpSpPr>
            <a:grpSpLocks/>
          </p:cNvGrpSpPr>
          <p:nvPr/>
        </p:nvGrpSpPr>
        <p:grpSpPr bwMode="auto">
          <a:xfrm>
            <a:off x="1784963" y="3071810"/>
            <a:ext cx="6035999" cy="762001"/>
            <a:chOff x="1422" y="1905"/>
            <a:chExt cx="2736" cy="288"/>
          </a:xfrm>
          <a:effectLst>
            <a:outerShdw blurRad="50800" dist="38100" dir="2700000" algn="tl" rotWithShape="0">
              <a:prstClr val="black">
                <a:alpha val="40000"/>
              </a:prstClr>
            </a:outerShdw>
          </a:effectLst>
        </p:grpSpPr>
        <p:sp>
          <p:nvSpPr>
            <p:cNvPr id="17" name="AutoShape 9"/>
            <p:cNvSpPr>
              <a:spLocks noChangeArrowheads="1"/>
            </p:cNvSpPr>
            <p:nvPr/>
          </p:nvSpPr>
          <p:spPr bwMode="gray">
            <a:xfrm>
              <a:off x="1422" y="1905"/>
              <a:ext cx="2736" cy="288"/>
            </a:xfrm>
            <a:prstGeom prst="roundRect">
              <a:avLst>
                <a:gd name="adj" fmla="val 16667"/>
              </a:avLst>
            </a:prstGeom>
            <a:gradFill rotWithShape="1">
              <a:gsLst>
                <a:gs pos="0">
                  <a:srgbClr val="0F6FC6"/>
                </a:gs>
                <a:gs pos="50000">
                  <a:srgbClr val="0F6FC6">
                    <a:gamma/>
                    <a:tint val="21176"/>
                    <a:invGamma/>
                  </a:srgbClr>
                </a:gs>
                <a:gs pos="100000">
                  <a:srgbClr val="0F6FC6"/>
                </a:gs>
              </a:gsLst>
              <a:lin ang="5400000" scaled="1"/>
            </a:gradFill>
            <a:ln w="12700" algn="ctr">
              <a:solidFill>
                <a:sysClr val="window" lastClr="FFFFFF"/>
              </a:solid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latin typeface="Constantia"/>
                <a:ea typeface="宋体"/>
                <a:cs typeface="+mn-cs"/>
              </a:endParaRPr>
            </a:p>
          </p:txBody>
        </p:sp>
        <p:sp>
          <p:nvSpPr>
            <p:cNvPr id="19" name="Text Box 11"/>
            <p:cNvSpPr txBox="1">
              <a:spLocks noChangeArrowheads="1"/>
            </p:cNvSpPr>
            <p:nvPr/>
          </p:nvSpPr>
          <p:spPr bwMode="gray">
            <a:xfrm>
              <a:off x="2173" y="1962"/>
              <a:ext cx="1234" cy="174"/>
            </a:xfrm>
            <a:prstGeom prst="rect">
              <a:avLst/>
            </a:prstGeom>
            <a:noFill/>
            <a:ln w="9525" algn="ctr">
              <a:noFill/>
              <a:miter lim="800000"/>
              <a:headEnd/>
              <a:tailEnd/>
            </a:ln>
          </p:spPr>
          <p:txBody>
            <a:bodyPr wrap="square">
              <a:spAutoFit/>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zh-CN" altLang="en-US" sz="2400" b="1" i="0" u="none" strike="noStrike" kern="0" cap="none" spc="0" normalizeH="0" baseline="0" noProof="0" dirty="0">
                  <a:ln>
                    <a:noFill/>
                  </a:ln>
                  <a:solidFill>
                    <a:srgbClr val="000000"/>
                  </a:solidFill>
                  <a:effectLst/>
                  <a:uLnTx/>
                  <a:uFillTx/>
                  <a:latin typeface="Calibri" pitchFamily="34" charset="0"/>
                  <a:ea typeface="+mn-ea"/>
                  <a:cs typeface="+mn-cs"/>
                </a:rPr>
                <a:t>群内昵称修改操作</a:t>
              </a:r>
              <a:endParaRPr kumimoji="0" lang="en-US" altLang="zh-CN" sz="2400" b="1" i="0" u="none" strike="noStrike" kern="0" cap="none" spc="0" normalizeH="0" baseline="0" noProof="0" dirty="0">
                <a:ln>
                  <a:noFill/>
                </a:ln>
                <a:solidFill>
                  <a:srgbClr val="000000"/>
                </a:solidFill>
                <a:effectLst/>
                <a:uLnTx/>
                <a:uFillTx/>
                <a:latin typeface="Calibri" pitchFamily="34" charset="0"/>
                <a:ea typeface="+mn-ea"/>
                <a:cs typeface="+mn-cs"/>
              </a:endParaRPr>
            </a:p>
          </p:txBody>
        </p:sp>
      </p:grpSp>
    </p:spTree>
    <p:extLst>
      <p:ext uri="{BB962C8B-B14F-4D97-AF65-F5344CB8AC3E}">
        <p14:creationId xmlns:p14="http://schemas.microsoft.com/office/powerpoint/2010/main" val="2648659941"/>
      </p:ext>
    </p:extLst>
  </p:cSld>
  <p:clrMapOvr>
    <a:masterClrMapping/>
  </p:clrMapOvr>
  <p:transition>
    <p:split orient="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zh-CN" altLang="en-US" dirty="0">
                <a:latin typeface="+mn-ea"/>
                <a:ea typeface="+mn-ea"/>
              </a:rPr>
              <a:t>群内昵称修改操作</a:t>
            </a:r>
          </a:p>
        </p:txBody>
      </p:sp>
      <p:sp>
        <p:nvSpPr>
          <p:cNvPr id="4" name="日期占位符 3"/>
          <p:cNvSpPr>
            <a:spLocks noGrp="1"/>
          </p:cNvSpPr>
          <p:nvPr>
            <p:ph type="dt"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CN" sz="1000" b="1" i="0" u="none" strike="noStrike" kern="1200" cap="none" spc="0" normalizeH="0" baseline="0" noProof="0" dirty="0">
                <a:ln>
                  <a:noFill/>
                </a:ln>
                <a:solidFill>
                  <a:srgbClr val="FFFFFF"/>
                </a:solidFill>
                <a:effectLst/>
                <a:uLnTx/>
                <a:uFillTx/>
                <a:latin typeface="Verdana"/>
                <a:ea typeface="宋体" pitchFamily="2" charset="-122"/>
                <a:cs typeface="+mn-cs"/>
              </a:rPr>
              <a:t>www.bjzghzbx.com                                                                                                                                                                      </a:t>
            </a:r>
            <a:fld id="{6A276D46-65DC-41AF-A149-8E661777C214}" type="slidenum">
              <a:rPr kumimoji="0" lang="zh-CN" altLang="en-US" sz="1000" b="1" i="0" u="none" strike="noStrike" kern="1200" cap="none" spc="0" normalizeH="0" baseline="0" noProof="0" smtClean="0">
                <a:ln>
                  <a:noFill/>
                </a:ln>
                <a:solidFill>
                  <a:srgbClr val="FFFFFF"/>
                </a:solidFill>
                <a:effectLst/>
                <a:uLnTx/>
                <a:uFillTx/>
                <a:latin typeface="Verdana"/>
                <a:ea typeface="宋体"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zh-CN" sz="1000" b="1" i="0" u="none" strike="noStrike" kern="1200" cap="none" spc="0" normalizeH="0" baseline="0" noProof="0" dirty="0">
              <a:ln>
                <a:noFill/>
              </a:ln>
              <a:solidFill>
                <a:srgbClr val="FFFFFF"/>
              </a:solidFill>
              <a:effectLst/>
              <a:uLnTx/>
              <a:uFillTx/>
              <a:latin typeface="Verdana"/>
              <a:ea typeface="宋体" pitchFamily="2" charset="-122"/>
              <a:cs typeface="+mn-cs"/>
            </a:endParaRPr>
          </a:p>
        </p:txBody>
      </p:sp>
      <p:pic>
        <p:nvPicPr>
          <p:cNvPr id="7" name="图片 6" descr="图片包含 屏幕截图&#10;&#10;已生成极高可信度的说明">
            <a:extLst>
              <a:ext uri="{FF2B5EF4-FFF2-40B4-BE49-F238E27FC236}">
                <a16:creationId xmlns:a16="http://schemas.microsoft.com/office/drawing/2014/main" id="{E89E1AB6-29E9-423F-BF65-1EFFD7B346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93911" y="900197"/>
            <a:ext cx="3122079" cy="5553139"/>
          </a:xfrm>
          <a:prstGeom prst="rect">
            <a:avLst/>
          </a:prstGeom>
          <a:ln>
            <a:solidFill>
              <a:schemeClr val="tx2">
                <a:lumMod val="95000"/>
                <a:lumOff val="5000"/>
              </a:schemeClr>
            </a:solidFill>
          </a:ln>
          <a:effectLst>
            <a:outerShdw blurRad="50800" dist="38100" dir="5400000" algn="t" rotWithShape="0">
              <a:prstClr val="black">
                <a:alpha val="40000"/>
              </a:prstClr>
            </a:outerShdw>
          </a:effectLst>
        </p:spPr>
      </p:pic>
      <p:sp>
        <p:nvSpPr>
          <p:cNvPr id="10245" name="圆角矩形标注 4"/>
          <p:cNvSpPr>
            <a:spLocks noChangeArrowheads="1"/>
          </p:cNvSpPr>
          <p:nvPr/>
        </p:nvSpPr>
        <p:spPr bwMode="auto">
          <a:xfrm>
            <a:off x="6311985" y="1700809"/>
            <a:ext cx="2364472" cy="936104"/>
          </a:xfrm>
          <a:prstGeom prst="wedgeRectCallout">
            <a:avLst>
              <a:gd name="adj1" fmla="val -81610"/>
              <a:gd name="adj2" fmla="val -39208"/>
            </a:avLst>
          </a:prstGeom>
          <a:solidFill>
            <a:schemeClr val="bg1"/>
          </a:solidFill>
          <a:ln w="19050" algn="ctr">
            <a:solidFill>
              <a:schemeClr val="tx2">
                <a:lumMod val="95000"/>
                <a:lumOff val="5000"/>
              </a:schemeClr>
            </a:solidFill>
            <a:round/>
            <a:headEnd/>
            <a:tailEnd/>
          </a:ln>
          <a:effectLst>
            <a:outerShdw blurRad="50800" dist="38100" dir="5400000" algn="t" rotWithShape="0">
              <a:prstClr val="black">
                <a:alpha val="40000"/>
              </a:prstClr>
            </a:outerShdw>
          </a:effec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2400" b="0" i="0" u="none" strike="noStrike" kern="1200" cap="none" spc="0" normalizeH="0" baseline="0" noProof="0" dirty="0">
                <a:ln>
                  <a:noFill/>
                </a:ln>
                <a:solidFill>
                  <a:srgbClr val="000000">
                    <a:lumMod val="95000"/>
                    <a:lumOff val="5000"/>
                  </a:srgbClr>
                </a:solidFill>
                <a:effectLst/>
                <a:uLnTx/>
                <a:uFillTx/>
                <a:latin typeface="华文中宋" pitchFamily="2" charset="-122"/>
                <a:ea typeface="华文中宋" pitchFamily="2" charset="-122"/>
                <a:cs typeface="+mn-cs"/>
              </a:rPr>
              <a:t>1.</a:t>
            </a:r>
            <a:r>
              <a:rPr kumimoji="0" lang="zh-CN" altLang="en-US" sz="2400" b="0" i="0" u="none" strike="noStrike" kern="1200" cap="none" spc="0" normalizeH="0" baseline="0" noProof="0" dirty="0">
                <a:ln>
                  <a:noFill/>
                </a:ln>
                <a:solidFill>
                  <a:srgbClr val="000000">
                    <a:lumMod val="95000"/>
                    <a:lumOff val="5000"/>
                  </a:srgbClr>
                </a:solidFill>
                <a:effectLst/>
                <a:uLnTx/>
                <a:uFillTx/>
                <a:latin typeface="华文中宋" pitchFamily="2" charset="-122"/>
                <a:ea typeface="华文中宋" pitchFamily="2" charset="-122"/>
                <a:cs typeface="+mn-cs"/>
              </a:rPr>
              <a:t>点击</a:t>
            </a:r>
            <a:r>
              <a:rPr kumimoji="0" lang="zh-CN" altLang="en-US" sz="2400" b="0" i="0" u="none" strike="noStrike" kern="1200" cap="none" spc="0" normalizeH="0" baseline="0" noProof="0" dirty="0">
                <a:ln>
                  <a:noFill/>
                </a:ln>
                <a:solidFill>
                  <a:srgbClr val="163794">
                    <a:lumMod val="60000"/>
                    <a:lumOff val="40000"/>
                  </a:srgbClr>
                </a:solidFill>
                <a:effectLst/>
                <a:uLnTx/>
                <a:uFillTx/>
                <a:latin typeface="华文中宋" pitchFamily="2" charset="-122"/>
                <a:ea typeface="华文中宋" pitchFamily="2" charset="-122"/>
                <a:cs typeface="+mn-cs"/>
              </a:rPr>
              <a:t>群组</a:t>
            </a:r>
            <a:endParaRPr kumimoji="0" lang="zh-CN" altLang="en-US" sz="2400" b="0" i="0" u="none" strike="noStrike" kern="1200" cap="none" spc="0" normalizeH="0" baseline="0" noProof="0" dirty="0">
              <a:ln>
                <a:noFill/>
              </a:ln>
              <a:solidFill>
                <a:srgbClr val="000000">
                  <a:lumMod val="95000"/>
                  <a:lumOff val="5000"/>
                </a:srgbClr>
              </a:solidFill>
              <a:effectLst/>
              <a:uLnTx/>
              <a:uFillTx/>
              <a:latin typeface="华文中宋" pitchFamily="2" charset="-122"/>
              <a:ea typeface="华文中宋" pitchFamily="2" charset="-122"/>
              <a:cs typeface="+mn-cs"/>
            </a:endParaRPr>
          </a:p>
        </p:txBody>
      </p:sp>
    </p:spTree>
    <p:extLst>
      <p:ext uri="{BB962C8B-B14F-4D97-AF65-F5344CB8AC3E}">
        <p14:creationId xmlns:p14="http://schemas.microsoft.com/office/powerpoint/2010/main" val="252531940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0245"/>
                                        </p:tgtEl>
                                        <p:attrNameLst>
                                          <p:attrName>style.visibility</p:attrName>
                                        </p:attrNameLst>
                                      </p:cBhvr>
                                      <p:to>
                                        <p:strVal val="visible"/>
                                      </p:to>
                                    </p:set>
                                    <p:animEffect transition="in" filter="blinds(horizontal)">
                                      <p:cBhvr>
                                        <p:cTn id="7" dur="500"/>
                                        <p:tgtEl>
                                          <p:spTgt spid="102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zh-CN" altLang="en-US" dirty="0">
                <a:latin typeface="+mn-ea"/>
                <a:ea typeface="+mn-ea"/>
              </a:rPr>
              <a:t>群内昵称修改操作</a:t>
            </a:r>
          </a:p>
        </p:txBody>
      </p:sp>
      <p:sp>
        <p:nvSpPr>
          <p:cNvPr id="4" name="日期占位符 3"/>
          <p:cNvSpPr>
            <a:spLocks noGrp="1"/>
          </p:cNvSpPr>
          <p:nvPr>
            <p:ph type="dt"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CN" sz="1000" b="1" i="0" u="none" strike="noStrike" kern="1200" cap="none" spc="0" normalizeH="0" baseline="0" noProof="0" dirty="0">
                <a:ln>
                  <a:noFill/>
                </a:ln>
                <a:solidFill>
                  <a:srgbClr val="FFFFFF"/>
                </a:solidFill>
                <a:effectLst/>
                <a:uLnTx/>
                <a:uFillTx/>
                <a:latin typeface="Verdana"/>
                <a:ea typeface="宋体" pitchFamily="2" charset="-122"/>
                <a:cs typeface="+mn-cs"/>
              </a:rPr>
              <a:t>www.bjzghzbx.com                                                                                                                                                                      </a:t>
            </a:r>
            <a:fld id="{6A276D46-65DC-41AF-A149-8E661777C214}" type="slidenum">
              <a:rPr kumimoji="0" lang="zh-CN" altLang="en-US" sz="1000" b="1" i="0" u="none" strike="noStrike" kern="1200" cap="none" spc="0" normalizeH="0" baseline="0" noProof="0" smtClean="0">
                <a:ln>
                  <a:noFill/>
                </a:ln>
                <a:solidFill>
                  <a:srgbClr val="FFFFFF"/>
                </a:solidFill>
                <a:effectLst/>
                <a:uLnTx/>
                <a:uFillTx/>
                <a:latin typeface="Verdana"/>
                <a:ea typeface="宋体"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zh-CN" sz="1000" b="1" i="0" u="none" strike="noStrike" kern="1200" cap="none" spc="0" normalizeH="0" baseline="0" noProof="0" dirty="0">
              <a:ln>
                <a:noFill/>
              </a:ln>
              <a:solidFill>
                <a:srgbClr val="FFFFFF"/>
              </a:solidFill>
              <a:effectLst/>
              <a:uLnTx/>
              <a:uFillTx/>
              <a:latin typeface="Verdana"/>
              <a:ea typeface="宋体" pitchFamily="2" charset="-122"/>
              <a:cs typeface="+mn-cs"/>
            </a:endParaRPr>
          </a:p>
        </p:txBody>
      </p:sp>
      <p:pic>
        <p:nvPicPr>
          <p:cNvPr id="3" name="图片 2" descr="图片包含 屏幕截图&#10;&#10;已生成极高可信度的说明">
            <a:extLst>
              <a:ext uri="{FF2B5EF4-FFF2-40B4-BE49-F238E27FC236}">
                <a16:creationId xmlns:a16="http://schemas.microsoft.com/office/drawing/2014/main" id="{2BE88EE4-888D-4AF2-9DAB-6DF6C1755D7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2276" y="908894"/>
            <a:ext cx="3133900" cy="5574164"/>
          </a:xfrm>
          <a:prstGeom prst="rect">
            <a:avLst/>
          </a:prstGeom>
          <a:ln>
            <a:solidFill>
              <a:schemeClr val="tx2">
                <a:lumMod val="95000"/>
                <a:lumOff val="5000"/>
              </a:schemeClr>
            </a:solidFill>
          </a:ln>
          <a:effectLst>
            <a:outerShdw blurRad="50800" dist="38100" dir="5400000" algn="t" rotWithShape="0">
              <a:prstClr val="black">
                <a:alpha val="40000"/>
              </a:prstClr>
            </a:outerShdw>
          </a:effectLst>
        </p:spPr>
      </p:pic>
      <p:sp>
        <p:nvSpPr>
          <p:cNvPr id="10245" name="圆角矩形标注 4"/>
          <p:cNvSpPr>
            <a:spLocks noChangeArrowheads="1"/>
          </p:cNvSpPr>
          <p:nvPr/>
        </p:nvSpPr>
        <p:spPr bwMode="auto">
          <a:xfrm>
            <a:off x="6311985" y="1700809"/>
            <a:ext cx="2364472" cy="936104"/>
          </a:xfrm>
          <a:prstGeom prst="wedgeRectCallout">
            <a:avLst>
              <a:gd name="adj1" fmla="val -64160"/>
              <a:gd name="adj2" fmla="val -92814"/>
            </a:avLst>
          </a:prstGeom>
          <a:solidFill>
            <a:schemeClr val="bg1"/>
          </a:solidFill>
          <a:ln w="19050" algn="ctr">
            <a:solidFill>
              <a:schemeClr val="tx2">
                <a:lumMod val="95000"/>
                <a:lumOff val="5000"/>
              </a:schemeClr>
            </a:solidFill>
            <a:round/>
            <a:headEnd/>
            <a:tailEnd/>
          </a:ln>
          <a:effectLst>
            <a:outerShdw blurRad="50800" dist="38100" dir="5400000" algn="t" rotWithShape="0">
              <a:prstClr val="black">
                <a:alpha val="40000"/>
              </a:prstClr>
            </a:outerShdw>
          </a:effec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2400" b="0" i="0" u="none" strike="noStrike" kern="1200" cap="none" spc="0" normalizeH="0" baseline="0" noProof="0" dirty="0">
                <a:ln>
                  <a:noFill/>
                </a:ln>
                <a:solidFill>
                  <a:srgbClr val="000000">
                    <a:lumMod val="95000"/>
                    <a:lumOff val="5000"/>
                  </a:srgbClr>
                </a:solidFill>
                <a:effectLst/>
                <a:uLnTx/>
                <a:uFillTx/>
                <a:latin typeface="华文中宋" pitchFamily="2" charset="-122"/>
                <a:ea typeface="华文中宋" pitchFamily="2" charset="-122"/>
                <a:cs typeface="+mn-cs"/>
              </a:rPr>
              <a:t>2.</a:t>
            </a:r>
            <a:r>
              <a:rPr kumimoji="0" lang="zh-CN" altLang="en-US" sz="2400" b="0" i="0" u="none" strike="noStrike" kern="1200" cap="none" spc="0" normalizeH="0" baseline="0" noProof="0" dirty="0">
                <a:ln>
                  <a:noFill/>
                </a:ln>
                <a:solidFill>
                  <a:srgbClr val="000000">
                    <a:lumMod val="95000"/>
                    <a:lumOff val="5000"/>
                  </a:srgbClr>
                </a:solidFill>
                <a:effectLst/>
                <a:uLnTx/>
                <a:uFillTx/>
                <a:latin typeface="华文中宋" pitchFamily="2" charset="-122"/>
                <a:ea typeface="华文中宋" pitchFamily="2" charset="-122"/>
                <a:cs typeface="+mn-cs"/>
              </a:rPr>
              <a:t>点击</a:t>
            </a:r>
            <a:r>
              <a:rPr kumimoji="0" lang="zh-CN" altLang="en-US" sz="2400" b="0" i="0" u="none" strike="noStrike" kern="1200" cap="none" spc="0" normalizeH="0" baseline="0" noProof="0" dirty="0">
                <a:ln>
                  <a:noFill/>
                </a:ln>
                <a:solidFill>
                  <a:srgbClr val="163794">
                    <a:lumMod val="60000"/>
                    <a:lumOff val="40000"/>
                  </a:srgbClr>
                </a:solidFill>
                <a:effectLst/>
                <a:uLnTx/>
                <a:uFillTx/>
                <a:latin typeface="华文中宋" pitchFamily="2" charset="-122"/>
                <a:ea typeface="华文中宋" pitchFamily="2" charset="-122"/>
                <a:cs typeface="+mn-cs"/>
              </a:rPr>
              <a:t>群组管理图标</a:t>
            </a:r>
            <a:endParaRPr kumimoji="0" lang="zh-CN" altLang="en-US" sz="2400" b="0" i="0" u="none" strike="noStrike" kern="1200" cap="none" spc="0" normalizeH="0" baseline="0" noProof="0" dirty="0">
              <a:ln>
                <a:noFill/>
              </a:ln>
              <a:solidFill>
                <a:srgbClr val="000000">
                  <a:lumMod val="95000"/>
                  <a:lumOff val="5000"/>
                </a:srgbClr>
              </a:solidFill>
              <a:effectLst/>
              <a:uLnTx/>
              <a:uFillTx/>
              <a:latin typeface="华文中宋" pitchFamily="2" charset="-122"/>
              <a:ea typeface="华文中宋" pitchFamily="2" charset="-122"/>
              <a:cs typeface="+mn-cs"/>
            </a:endParaRPr>
          </a:p>
        </p:txBody>
      </p:sp>
    </p:spTree>
    <p:extLst>
      <p:ext uri="{BB962C8B-B14F-4D97-AF65-F5344CB8AC3E}">
        <p14:creationId xmlns:p14="http://schemas.microsoft.com/office/powerpoint/2010/main" val="387803855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0245"/>
                                        </p:tgtEl>
                                        <p:attrNameLst>
                                          <p:attrName>style.visibility</p:attrName>
                                        </p:attrNameLst>
                                      </p:cBhvr>
                                      <p:to>
                                        <p:strVal val="visible"/>
                                      </p:to>
                                    </p:set>
                                    <p:animEffect transition="in" filter="blinds(horizontal)">
                                      <p:cBhvr>
                                        <p:cTn id="7" dur="500"/>
                                        <p:tgtEl>
                                          <p:spTgt spid="102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zh-CN" altLang="en-US" dirty="0">
                <a:latin typeface="+mn-ea"/>
                <a:ea typeface="+mn-ea"/>
              </a:rPr>
              <a:t>群内昵称修改操作</a:t>
            </a:r>
          </a:p>
        </p:txBody>
      </p:sp>
      <p:sp>
        <p:nvSpPr>
          <p:cNvPr id="4" name="日期占位符 3"/>
          <p:cNvSpPr>
            <a:spLocks noGrp="1"/>
          </p:cNvSpPr>
          <p:nvPr>
            <p:ph type="dt"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CN" sz="1000" b="1" i="0" u="none" strike="noStrike" kern="1200" cap="none" spc="0" normalizeH="0" baseline="0" noProof="0" dirty="0">
                <a:ln>
                  <a:noFill/>
                </a:ln>
                <a:solidFill>
                  <a:srgbClr val="FFFFFF"/>
                </a:solidFill>
                <a:effectLst/>
                <a:uLnTx/>
                <a:uFillTx/>
                <a:latin typeface="Verdana"/>
                <a:ea typeface="宋体" pitchFamily="2" charset="-122"/>
                <a:cs typeface="+mn-cs"/>
              </a:rPr>
              <a:t>www.bjzghzbx.com                                                                                                                                                                      </a:t>
            </a:r>
            <a:fld id="{6A276D46-65DC-41AF-A149-8E661777C214}" type="slidenum">
              <a:rPr kumimoji="0" lang="zh-CN" altLang="en-US" sz="1000" b="1" i="0" u="none" strike="noStrike" kern="1200" cap="none" spc="0" normalizeH="0" baseline="0" noProof="0" smtClean="0">
                <a:ln>
                  <a:noFill/>
                </a:ln>
                <a:solidFill>
                  <a:srgbClr val="FFFFFF"/>
                </a:solidFill>
                <a:effectLst/>
                <a:uLnTx/>
                <a:uFillTx/>
                <a:latin typeface="Verdana"/>
                <a:ea typeface="宋体"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zh-CN" sz="1000" b="1" i="0" u="none" strike="noStrike" kern="1200" cap="none" spc="0" normalizeH="0" baseline="0" noProof="0" dirty="0">
              <a:ln>
                <a:noFill/>
              </a:ln>
              <a:solidFill>
                <a:srgbClr val="FFFFFF"/>
              </a:solidFill>
              <a:effectLst/>
              <a:uLnTx/>
              <a:uFillTx/>
              <a:latin typeface="Verdana"/>
              <a:ea typeface="宋体" pitchFamily="2" charset="-122"/>
              <a:cs typeface="+mn-cs"/>
            </a:endParaRPr>
          </a:p>
        </p:txBody>
      </p:sp>
      <p:pic>
        <p:nvPicPr>
          <p:cNvPr id="5" name="图片 4" descr="图片包含 屏幕截图&#10;&#10;已生成极高可信度的说明">
            <a:extLst>
              <a:ext uri="{FF2B5EF4-FFF2-40B4-BE49-F238E27FC236}">
                <a16:creationId xmlns:a16="http://schemas.microsoft.com/office/drawing/2014/main" id="{C4B48362-9B93-4CB7-9D95-7D29ADED38C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32012" y="908720"/>
            <a:ext cx="3124164" cy="5550259"/>
          </a:xfrm>
          <a:prstGeom prst="rect">
            <a:avLst/>
          </a:prstGeom>
          <a:ln>
            <a:solidFill>
              <a:schemeClr val="tx2">
                <a:lumMod val="95000"/>
                <a:lumOff val="5000"/>
              </a:schemeClr>
            </a:solidFill>
          </a:ln>
          <a:effectLst>
            <a:outerShdw blurRad="50800" dist="38100" dir="5400000" algn="t" rotWithShape="0">
              <a:prstClr val="black">
                <a:alpha val="40000"/>
              </a:prstClr>
            </a:outerShdw>
          </a:effectLst>
        </p:spPr>
      </p:pic>
      <p:sp>
        <p:nvSpPr>
          <p:cNvPr id="10245" name="圆角矩形标注 4"/>
          <p:cNvSpPr>
            <a:spLocks noChangeArrowheads="1"/>
          </p:cNvSpPr>
          <p:nvPr/>
        </p:nvSpPr>
        <p:spPr bwMode="auto">
          <a:xfrm>
            <a:off x="6012160" y="4149080"/>
            <a:ext cx="2364472" cy="936104"/>
          </a:xfrm>
          <a:prstGeom prst="wedgeRectCallout">
            <a:avLst>
              <a:gd name="adj1" fmla="val -68876"/>
              <a:gd name="adj2" fmla="val 104931"/>
            </a:avLst>
          </a:prstGeom>
          <a:solidFill>
            <a:schemeClr val="bg1"/>
          </a:solidFill>
          <a:ln w="19050" algn="ctr">
            <a:solidFill>
              <a:schemeClr val="tx2">
                <a:lumMod val="95000"/>
                <a:lumOff val="5000"/>
              </a:schemeClr>
            </a:solidFill>
            <a:round/>
            <a:headEnd/>
            <a:tailEnd/>
          </a:ln>
          <a:effectLst>
            <a:outerShdw blurRad="50800" dist="38100" dir="5400000" algn="t" rotWithShape="0">
              <a:prstClr val="black">
                <a:alpha val="40000"/>
              </a:prstClr>
            </a:outerShdw>
          </a:effec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2400" b="0" i="0" u="none" strike="noStrike" kern="1200" cap="none" spc="0" normalizeH="0" baseline="0" noProof="0" dirty="0">
                <a:ln>
                  <a:noFill/>
                </a:ln>
                <a:solidFill>
                  <a:srgbClr val="000000">
                    <a:lumMod val="95000"/>
                    <a:lumOff val="5000"/>
                  </a:srgbClr>
                </a:solidFill>
                <a:effectLst/>
                <a:uLnTx/>
                <a:uFillTx/>
                <a:latin typeface="华文中宋" pitchFamily="2" charset="-122"/>
                <a:ea typeface="华文中宋" pitchFamily="2" charset="-122"/>
                <a:cs typeface="+mn-cs"/>
              </a:rPr>
              <a:t>3.</a:t>
            </a:r>
            <a:r>
              <a:rPr kumimoji="0" lang="zh-CN" altLang="en-US" sz="2400" b="0" i="0" u="none" strike="noStrike" kern="1200" cap="none" spc="0" normalizeH="0" baseline="0" noProof="0" dirty="0">
                <a:ln>
                  <a:noFill/>
                </a:ln>
                <a:solidFill>
                  <a:srgbClr val="000000">
                    <a:lumMod val="95000"/>
                    <a:lumOff val="5000"/>
                  </a:srgbClr>
                </a:solidFill>
                <a:effectLst/>
                <a:uLnTx/>
                <a:uFillTx/>
                <a:latin typeface="华文中宋" pitchFamily="2" charset="-122"/>
                <a:ea typeface="华文中宋" pitchFamily="2" charset="-122"/>
                <a:cs typeface="+mn-cs"/>
              </a:rPr>
              <a:t>点击</a:t>
            </a:r>
            <a:r>
              <a:rPr kumimoji="0" lang="zh-CN" altLang="en-US" sz="2400" b="0" i="0" u="none" strike="noStrike" kern="1200" cap="none" spc="0" normalizeH="0" baseline="0" noProof="0" dirty="0">
                <a:ln>
                  <a:noFill/>
                </a:ln>
                <a:solidFill>
                  <a:srgbClr val="163794">
                    <a:lumMod val="60000"/>
                    <a:lumOff val="40000"/>
                  </a:srgbClr>
                </a:solidFill>
                <a:effectLst/>
                <a:uLnTx/>
                <a:uFillTx/>
                <a:latin typeface="华文中宋" pitchFamily="2" charset="-122"/>
                <a:ea typeface="华文中宋" pitchFamily="2" charset="-122"/>
                <a:cs typeface="+mn-cs"/>
              </a:rPr>
              <a:t>我在本群的昵称</a:t>
            </a:r>
            <a:r>
              <a:rPr kumimoji="0" lang="zh-CN" altLang="en-US" sz="2400" b="0" i="0" u="none" strike="noStrike" kern="1200" cap="none" spc="0" normalizeH="0" baseline="0" noProof="0" dirty="0">
                <a:ln>
                  <a:noFill/>
                </a:ln>
                <a:solidFill>
                  <a:schemeClr val="tx2">
                    <a:lumMod val="95000"/>
                    <a:lumOff val="5000"/>
                  </a:schemeClr>
                </a:solidFill>
                <a:effectLst/>
                <a:uLnTx/>
                <a:uFillTx/>
                <a:latin typeface="华文中宋" pitchFamily="2" charset="-122"/>
                <a:ea typeface="华文中宋" pitchFamily="2" charset="-122"/>
                <a:cs typeface="+mn-cs"/>
              </a:rPr>
              <a:t>修改</a:t>
            </a:r>
          </a:p>
        </p:txBody>
      </p:sp>
    </p:spTree>
    <p:extLst>
      <p:ext uri="{BB962C8B-B14F-4D97-AF65-F5344CB8AC3E}">
        <p14:creationId xmlns:p14="http://schemas.microsoft.com/office/powerpoint/2010/main" val="92921153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0245"/>
                                        </p:tgtEl>
                                        <p:attrNameLst>
                                          <p:attrName>style.visibility</p:attrName>
                                        </p:attrNameLst>
                                      </p:cBhvr>
                                      <p:to>
                                        <p:strVal val="visible"/>
                                      </p:to>
                                    </p:set>
                                    <p:animEffect transition="in" filter="blinds(horizontal)">
                                      <p:cBhvr>
                                        <p:cTn id="7" dur="500"/>
                                        <p:tgtEl>
                                          <p:spTgt spid="102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179512" y="116632"/>
            <a:ext cx="7929618" cy="95410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t>中国职工保险互助会北京办事处</a:t>
            </a:r>
            <a:b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br>
            <a: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t>网络平台交流群组管理制度解读</a:t>
            </a:r>
          </a:p>
        </p:txBody>
      </p:sp>
      <p:sp>
        <p:nvSpPr>
          <p:cNvPr id="4" name="矩形 3"/>
          <p:cNvSpPr/>
          <p:nvPr/>
        </p:nvSpPr>
        <p:spPr>
          <a:xfrm>
            <a:off x="179512" y="1484784"/>
            <a:ext cx="8784976" cy="5155257"/>
          </a:xfrm>
          <a:prstGeom prst="rect">
            <a:avLst/>
          </a:prstGeom>
        </p:spPr>
        <p:txBody>
          <a:bodyPr wrap="square">
            <a:spAutoFit/>
          </a:bodyPr>
          <a:lstStyle/>
          <a:p>
            <a:pPr lvl="0" algn="ctr">
              <a:defRPr/>
            </a:pPr>
            <a:r>
              <a:rPr lang="zh-CN" altLang="en-US" sz="2600" dirty="0">
                <a:solidFill>
                  <a:srgbClr val="000000"/>
                </a:solidFill>
                <a:latin typeface="微软雅黑" panose="020B0503020204020204" pitchFamily="34" charset="-122"/>
                <a:ea typeface="微软雅黑" panose="020B0503020204020204" pitchFamily="34" charset="-122"/>
              </a:rPr>
              <a:t>第四章  网络平台交流群组信息交流</a:t>
            </a:r>
            <a:r>
              <a:rPr lang="zh-CN" altLang="en-US" sz="2600" dirty="0">
                <a:solidFill>
                  <a:srgbClr val="FF0000"/>
                </a:solidFill>
                <a:latin typeface="微软雅黑" panose="020B0503020204020204" pitchFamily="34" charset="-122"/>
                <a:ea typeface="微软雅黑" panose="020B0503020204020204" pitchFamily="34" charset="-122"/>
              </a:rPr>
              <a:t>准则</a:t>
            </a:r>
            <a:r>
              <a:rPr lang="zh-CN" altLang="en-US" sz="2600" dirty="0">
                <a:solidFill>
                  <a:srgbClr val="000000"/>
                </a:solidFill>
                <a:latin typeface="微软雅黑" panose="020B0503020204020204" pitchFamily="34" charset="-122"/>
                <a:ea typeface="微软雅黑" panose="020B0503020204020204" pitchFamily="34" charset="-122"/>
              </a:rPr>
              <a:t>与</a:t>
            </a:r>
            <a:r>
              <a:rPr lang="zh-CN" altLang="en-US" sz="2600" dirty="0">
                <a:solidFill>
                  <a:srgbClr val="FF0000"/>
                </a:solidFill>
                <a:latin typeface="微软雅黑" panose="020B0503020204020204" pitchFamily="34" charset="-122"/>
                <a:ea typeface="微软雅黑" panose="020B0503020204020204" pitchFamily="34" charset="-122"/>
              </a:rPr>
              <a:t>规范</a:t>
            </a:r>
            <a:endParaRPr kumimoji="0" lang="en-US" altLang="zh-CN" sz="26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2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      </a:t>
            </a:r>
          </a:p>
          <a:p>
            <a:pPr lvl="1">
              <a:defRPr/>
            </a:pPr>
            <a:r>
              <a:rPr lang="zh-CN" altLang="en-US" sz="2000" dirty="0">
                <a:solidFill>
                  <a:srgbClr val="000000"/>
                </a:solidFill>
                <a:latin typeface="微软雅黑" panose="020B0503020204020204" pitchFamily="34" charset="-122"/>
                <a:ea typeface="微软雅黑" panose="020B0503020204020204" pitchFamily="34" charset="-122"/>
              </a:rPr>
              <a:t>第十三条  群组成员在参与群组信息交流时，不得利用群组传播法律法规和国家有关规定禁止的信息言论，及其他与工作无关的信息。工作交流不掺杂负面情绪，坚持积极向上、文明互动、理性表达。具体要求如下（</a:t>
            </a:r>
            <a:r>
              <a:rPr lang="zh-CN" altLang="en-US" sz="2000" dirty="0">
                <a:solidFill>
                  <a:srgbClr val="FF0000"/>
                </a:solidFill>
                <a:latin typeface="微软雅黑" panose="020B0503020204020204" pitchFamily="34" charset="-122"/>
                <a:ea typeface="微软雅黑" panose="020B0503020204020204" pitchFamily="34" charset="-122"/>
              </a:rPr>
              <a:t>六不发</a:t>
            </a:r>
            <a:r>
              <a:rPr lang="zh-CN" altLang="en-US" sz="2000" dirty="0">
                <a:solidFill>
                  <a:srgbClr val="000000"/>
                </a:solidFill>
                <a:latin typeface="微软雅黑" panose="020B0503020204020204" pitchFamily="34" charset="-122"/>
                <a:ea typeface="微软雅黑" panose="020B0503020204020204" pitchFamily="34" charset="-122"/>
              </a:rPr>
              <a:t>）：</a:t>
            </a:r>
            <a:endParaRPr lang="en-US" altLang="zh-CN" sz="2000" dirty="0">
              <a:solidFill>
                <a:srgbClr val="FF0000"/>
              </a:solidFill>
              <a:latin typeface="微软雅黑" panose="020B0503020204020204" pitchFamily="34" charset="-122"/>
              <a:ea typeface="微软雅黑" panose="020B0503020204020204" pitchFamily="34" charset="-122"/>
            </a:endParaRPr>
          </a:p>
          <a:p>
            <a:pPr lvl="1">
              <a:defRPr/>
            </a:pPr>
            <a:r>
              <a:rPr lang="en-US" altLang="zh-CN" b="0" dirty="0">
                <a:solidFill>
                  <a:srgbClr val="000000"/>
                </a:solidFill>
                <a:latin typeface="微软雅黑" panose="020B0503020204020204" pitchFamily="34" charset="-122"/>
                <a:ea typeface="微软雅黑" panose="020B0503020204020204" pitchFamily="34" charset="-122"/>
              </a:rPr>
              <a:t>	</a:t>
            </a:r>
            <a:r>
              <a:rPr lang="zh-CN" altLang="en-US" b="0" dirty="0">
                <a:solidFill>
                  <a:srgbClr val="000000"/>
                </a:solidFill>
                <a:latin typeface="微软雅黑" panose="020B0503020204020204" pitchFamily="34" charset="-122"/>
                <a:ea typeface="微软雅黑" panose="020B0503020204020204" pitchFamily="34" charset="-122"/>
              </a:rPr>
              <a:t>（一）违反国家大政方针和相关法律法规的信息不发送；</a:t>
            </a:r>
            <a:endParaRPr lang="en-US" altLang="zh-CN" b="0" dirty="0">
              <a:solidFill>
                <a:srgbClr val="000000"/>
              </a:solidFill>
              <a:latin typeface="微软雅黑" panose="020B0503020204020204" pitchFamily="34" charset="-122"/>
              <a:ea typeface="微软雅黑" panose="020B0503020204020204" pitchFamily="34" charset="-122"/>
            </a:endParaRPr>
          </a:p>
          <a:p>
            <a:pPr lvl="1">
              <a:defRPr/>
            </a:pPr>
            <a:endParaRPr lang="zh-CN" altLang="en-US" b="0" dirty="0">
              <a:solidFill>
                <a:srgbClr val="000000"/>
              </a:solidFill>
              <a:latin typeface="微软雅黑" panose="020B0503020204020204" pitchFamily="34" charset="-122"/>
              <a:ea typeface="微软雅黑" panose="020B0503020204020204" pitchFamily="34" charset="-122"/>
            </a:endParaRPr>
          </a:p>
          <a:p>
            <a:pPr lvl="1">
              <a:defRPr/>
            </a:pPr>
            <a:r>
              <a:rPr lang="en-US" altLang="zh-CN" b="0" dirty="0">
                <a:solidFill>
                  <a:srgbClr val="000000"/>
                </a:solidFill>
                <a:latin typeface="微软雅黑" panose="020B0503020204020204" pitchFamily="34" charset="-122"/>
                <a:ea typeface="微软雅黑" panose="020B0503020204020204" pitchFamily="34" charset="-122"/>
              </a:rPr>
              <a:t>	</a:t>
            </a:r>
            <a:r>
              <a:rPr lang="zh-CN" altLang="en-US" b="0" dirty="0">
                <a:solidFill>
                  <a:srgbClr val="000000"/>
                </a:solidFill>
                <a:latin typeface="微软雅黑" panose="020B0503020204020204" pitchFamily="34" charset="-122"/>
                <a:ea typeface="微软雅黑" panose="020B0503020204020204" pitchFamily="34" charset="-122"/>
              </a:rPr>
              <a:t>（二）涉及政治敏感的话题不发送；</a:t>
            </a:r>
            <a:endParaRPr lang="en-US" altLang="zh-CN" b="0" dirty="0">
              <a:solidFill>
                <a:srgbClr val="000000"/>
              </a:solidFill>
              <a:latin typeface="微软雅黑" panose="020B0503020204020204" pitchFamily="34" charset="-122"/>
              <a:ea typeface="微软雅黑" panose="020B0503020204020204" pitchFamily="34" charset="-122"/>
            </a:endParaRPr>
          </a:p>
          <a:p>
            <a:pPr lvl="1">
              <a:defRPr/>
            </a:pPr>
            <a:endParaRPr lang="zh-CN" altLang="en-US" b="0" dirty="0">
              <a:solidFill>
                <a:srgbClr val="000000"/>
              </a:solidFill>
              <a:latin typeface="微软雅黑" panose="020B0503020204020204" pitchFamily="34" charset="-122"/>
              <a:ea typeface="微软雅黑" panose="020B0503020204020204" pitchFamily="34" charset="-122"/>
            </a:endParaRPr>
          </a:p>
          <a:p>
            <a:pPr lvl="1">
              <a:defRPr/>
            </a:pPr>
            <a:r>
              <a:rPr lang="en-US" altLang="zh-CN" b="0" dirty="0">
                <a:solidFill>
                  <a:srgbClr val="000000"/>
                </a:solidFill>
                <a:latin typeface="微软雅黑" panose="020B0503020204020204" pitchFamily="34" charset="-122"/>
                <a:ea typeface="微软雅黑" panose="020B0503020204020204" pitchFamily="34" charset="-122"/>
              </a:rPr>
              <a:t>	</a:t>
            </a:r>
            <a:r>
              <a:rPr lang="zh-CN" altLang="en-US" b="0" dirty="0">
                <a:solidFill>
                  <a:srgbClr val="000000"/>
                </a:solidFill>
                <a:latin typeface="微软雅黑" panose="020B0503020204020204" pitchFamily="34" charset="-122"/>
                <a:ea typeface="微软雅黑" panose="020B0503020204020204" pitchFamily="34" charset="-122"/>
              </a:rPr>
              <a:t>（三）涉及单位、个人隐私的信息不发送</a:t>
            </a:r>
            <a:endParaRPr lang="en-US" altLang="zh-CN" b="0" dirty="0">
              <a:solidFill>
                <a:srgbClr val="000000"/>
              </a:solidFill>
              <a:latin typeface="微软雅黑" panose="020B0503020204020204" pitchFamily="34" charset="-122"/>
              <a:ea typeface="微软雅黑" panose="020B0503020204020204" pitchFamily="34" charset="-122"/>
            </a:endParaRPr>
          </a:p>
          <a:p>
            <a:pPr lvl="1">
              <a:defRPr/>
            </a:pPr>
            <a:endParaRPr lang="zh-CN" altLang="en-US" b="0" dirty="0">
              <a:solidFill>
                <a:srgbClr val="000000"/>
              </a:solidFill>
              <a:latin typeface="微软雅黑" panose="020B0503020204020204" pitchFamily="34" charset="-122"/>
              <a:ea typeface="微软雅黑" panose="020B0503020204020204" pitchFamily="34" charset="-122"/>
            </a:endParaRPr>
          </a:p>
          <a:p>
            <a:pPr lvl="1">
              <a:defRPr/>
            </a:pPr>
            <a:r>
              <a:rPr lang="en-US" altLang="zh-CN" b="0" dirty="0">
                <a:solidFill>
                  <a:srgbClr val="000000"/>
                </a:solidFill>
                <a:latin typeface="微软雅黑" panose="020B0503020204020204" pitchFamily="34" charset="-122"/>
                <a:ea typeface="微软雅黑" panose="020B0503020204020204" pitchFamily="34" charset="-122"/>
              </a:rPr>
              <a:t>	</a:t>
            </a:r>
            <a:r>
              <a:rPr lang="zh-CN" altLang="en-US" b="0" dirty="0">
                <a:solidFill>
                  <a:srgbClr val="000000"/>
                </a:solidFill>
                <a:latin typeface="微软雅黑" panose="020B0503020204020204" pitchFamily="34" charset="-122"/>
                <a:ea typeface="微软雅黑" panose="020B0503020204020204" pitchFamily="34" charset="-122"/>
              </a:rPr>
              <a:t>（四）涉及人身攻击、诋毁个人名誉的信息不发送；</a:t>
            </a:r>
            <a:endParaRPr lang="en-US" altLang="zh-CN" b="0" dirty="0">
              <a:solidFill>
                <a:srgbClr val="000000"/>
              </a:solidFill>
              <a:latin typeface="微软雅黑" panose="020B0503020204020204" pitchFamily="34" charset="-122"/>
              <a:ea typeface="微软雅黑" panose="020B0503020204020204" pitchFamily="34" charset="-122"/>
            </a:endParaRPr>
          </a:p>
          <a:p>
            <a:pPr lvl="1">
              <a:defRPr/>
            </a:pPr>
            <a:endParaRPr lang="zh-CN" altLang="en-US" b="0" dirty="0">
              <a:solidFill>
                <a:srgbClr val="000000"/>
              </a:solidFill>
              <a:latin typeface="微软雅黑" panose="020B0503020204020204" pitchFamily="34" charset="-122"/>
              <a:ea typeface="微软雅黑" panose="020B0503020204020204" pitchFamily="34" charset="-122"/>
            </a:endParaRPr>
          </a:p>
          <a:p>
            <a:pPr lvl="1">
              <a:defRPr/>
            </a:pPr>
            <a:r>
              <a:rPr lang="en-US" altLang="zh-CN" b="0" dirty="0">
                <a:solidFill>
                  <a:srgbClr val="000000"/>
                </a:solidFill>
                <a:latin typeface="微软雅黑" panose="020B0503020204020204" pitchFamily="34" charset="-122"/>
                <a:ea typeface="微软雅黑" panose="020B0503020204020204" pitchFamily="34" charset="-122"/>
              </a:rPr>
              <a:t>	</a:t>
            </a:r>
            <a:r>
              <a:rPr lang="zh-CN" altLang="en-US" b="0" dirty="0">
                <a:solidFill>
                  <a:srgbClr val="000000"/>
                </a:solidFill>
                <a:latin typeface="微软雅黑" panose="020B0503020204020204" pitchFamily="34" charset="-122"/>
                <a:ea typeface="微软雅黑" panose="020B0503020204020204" pitchFamily="34" charset="-122"/>
              </a:rPr>
              <a:t>（五）未经领导签字确认的统计数据不发送；</a:t>
            </a:r>
            <a:endParaRPr lang="en-US" altLang="zh-CN" b="0" dirty="0">
              <a:solidFill>
                <a:srgbClr val="000000"/>
              </a:solidFill>
              <a:latin typeface="微软雅黑" panose="020B0503020204020204" pitchFamily="34" charset="-122"/>
              <a:ea typeface="微软雅黑" panose="020B0503020204020204" pitchFamily="34" charset="-122"/>
            </a:endParaRPr>
          </a:p>
          <a:p>
            <a:pPr lvl="1">
              <a:defRPr/>
            </a:pPr>
            <a:endParaRPr lang="zh-CN" altLang="en-US" b="0" dirty="0">
              <a:solidFill>
                <a:srgbClr val="000000"/>
              </a:solidFill>
              <a:latin typeface="微软雅黑" panose="020B0503020204020204" pitchFamily="34" charset="-122"/>
              <a:ea typeface="微软雅黑" panose="020B0503020204020204" pitchFamily="34" charset="-122"/>
            </a:endParaRPr>
          </a:p>
          <a:p>
            <a:pPr lvl="1">
              <a:defRPr/>
            </a:pPr>
            <a:r>
              <a:rPr lang="en-US" altLang="zh-CN" b="0" dirty="0">
                <a:solidFill>
                  <a:srgbClr val="000000"/>
                </a:solidFill>
                <a:latin typeface="微软雅黑" panose="020B0503020204020204" pitchFamily="34" charset="-122"/>
                <a:ea typeface="微软雅黑" panose="020B0503020204020204" pitchFamily="34" charset="-122"/>
              </a:rPr>
              <a:t>	</a:t>
            </a:r>
            <a:r>
              <a:rPr lang="zh-CN" altLang="en-US" b="0" dirty="0">
                <a:solidFill>
                  <a:srgbClr val="000000"/>
                </a:solidFill>
                <a:latin typeface="微软雅黑" panose="020B0503020204020204" pitchFamily="34" charset="-122"/>
                <a:ea typeface="微软雅黑" panose="020B0503020204020204" pitchFamily="34" charset="-122"/>
              </a:rPr>
              <a:t>（六）与工作无关的信息不发送。</a:t>
            </a:r>
            <a:endParaRPr kumimoji="0" lang="en-US" altLang="zh-CN"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p:txBody>
      </p:sp>
    </p:spTree>
    <p:extLst>
      <p:ext uri="{BB962C8B-B14F-4D97-AF65-F5344CB8AC3E}">
        <p14:creationId xmlns:p14="http://schemas.microsoft.com/office/powerpoint/2010/main" val="2208896480"/>
      </p:ext>
    </p:extLst>
  </p:cSld>
  <p:clrMapOvr>
    <a:masterClrMapping/>
  </p:clrMapOvr>
  <p:transition>
    <p:strips/>
  </p:transition>
</p:sld>
</file>

<file path=ppt/slides/slide1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179512" y="116632"/>
            <a:ext cx="7929618" cy="95410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t>中国职工保险互助会北京办事处</a:t>
            </a:r>
            <a:b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br>
            <a: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t>网络平台交流群组管理制度解读</a:t>
            </a:r>
          </a:p>
        </p:txBody>
      </p:sp>
      <p:sp>
        <p:nvSpPr>
          <p:cNvPr id="4" name="矩形 3"/>
          <p:cNvSpPr/>
          <p:nvPr/>
        </p:nvSpPr>
        <p:spPr>
          <a:xfrm>
            <a:off x="179512" y="1484784"/>
            <a:ext cx="8784976" cy="4570482"/>
          </a:xfrm>
          <a:prstGeom prst="rect">
            <a:avLst/>
          </a:prstGeom>
        </p:spPr>
        <p:txBody>
          <a:bodyPr wrap="square">
            <a:spAutoFit/>
          </a:bodyPr>
          <a:lstStyle/>
          <a:p>
            <a:pPr lvl="0" algn="ctr">
              <a:defRPr/>
            </a:pPr>
            <a:r>
              <a:rPr lang="zh-CN" altLang="en-US" sz="2600" dirty="0">
                <a:solidFill>
                  <a:srgbClr val="000000"/>
                </a:solidFill>
                <a:latin typeface="微软雅黑" panose="020B0503020204020204" pitchFamily="34" charset="-122"/>
                <a:ea typeface="微软雅黑" panose="020B0503020204020204" pitchFamily="34" charset="-122"/>
              </a:rPr>
              <a:t>第五章  网络平台交流群组信息交流安全保密要求</a:t>
            </a:r>
            <a:endParaRPr kumimoji="0" lang="en-US" altLang="zh-CN" sz="26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2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      </a:t>
            </a:r>
          </a:p>
          <a:p>
            <a:pPr lvl="1">
              <a:defRPr/>
            </a:pPr>
            <a:r>
              <a:rPr lang="zh-CN" altLang="en-US" sz="2000" dirty="0">
                <a:solidFill>
                  <a:srgbClr val="000000"/>
                </a:solidFill>
                <a:latin typeface="微软雅黑" panose="020B0503020204020204" pitchFamily="34" charset="-122"/>
                <a:ea typeface="微软雅黑" panose="020B0503020204020204" pitchFamily="34" charset="-122"/>
              </a:rPr>
              <a:t>第十四条  禁涉密信息：</a:t>
            </a:r>
            <a:r>
              <a:rPr lang="zh-CN" altLang="en-US" sz="2000" b="0" dirty="0">
                <a:solidFill>
                  <a:srgbClr val="000000"/>
                </a:solidFill>
                <a:latin typeface="微软雅黑" panose="020B0503020204020204" pitchFamily="34" charset="-122"/>
                <a:ea typeface="微软雅黑" panose="020B0503020204020204" pitchFamily="34" charset="-122"/>
              </a:rPr>
              <a:t>在使用网络平台交流群组时应避免传输涉密信息。</a:t>
            </a:r>
            <a:endParaRPr lang="en-US" altLang="zh-CN" sz="2000" b="0" dirty="0">
              <a:solidFill>
                <a:srgbClr val="000000"/>
              </a:solidFill>
              <a:latin typeface="微软雅黑" panose="020B0503020204020204" pitchFamily="34" charset="-122"/>
              <a:ea typeface="微软雅黑" panose="020B0503020204020204" pitchFamily="34" charset="-122"/>
            </a:endParaRPr>
          </a:p>
          <a:p>
            <a:pPr lvl="1">
              <a:defRPr/>
            </a:pPr>
            <a:endParaRPr lang="en-US" altLang="zh-CN" sz="2000" b="0" dirty="0">
              <a:solidFill>
                <a:srgbClr val="000000"/>
              </a:solidFill>
              <a:latin typeface="微软雅黑" panose="020B0503020204020204" pitchFamily="34" charset="-122"/>
              <a:ea typeface="微软雅黑" panose="020B0503020204020204" pitchFamily="34" charset="-122"/>
            </a:endParaRPr>
          </a:p>
          <a:p>
            <a:pPr lvl="1">
              <a:defRPr/>
            </a:pPr>
            <a:r>
              <a:rPr lang="zh-CN" altLang="en-US" sz="2000" dirty="0">
                <a:solidFill>
                  <a:srgbClr val="000000"/>
                </a:solidFill>
                <a:latin typeface="微软雅黑" panose="020B0503020204020204" pitchFamily="34" charset="-122"/>
                <a:ea typeface="微软雅黑" panose="020B0503020204020204" pitchFamily="34" charset="-122"/>
              </a:rPr>
              <a:t>第十五条  账号安全：</a:t>
            </a:r>
            <a:r>
              <a:rPr lang="zh-CN" altLang="en-US" sz="2000" b="0" dirty="0">
                <a:solidFill>
                  <a:srgbClr val="000000"/>
                </a:solidFill>
                <a:latin typeface="微软雅黑" panose="020B0503020204020204" pitchFamily="34" charset="-122"/>
                <a:ea typeface="微软雅黑" panose="020B0503020204020204" pitchFamily="34" charset="-122"/>
              </a:rPr>
              <a:t>不得将自己的网络平台交流群组账号借与他人使用，若出现密码遗失、被盗等情况，请通过正规途径恢复，并及时告知群组负责人。</a:t>
            </a:r>
            <a:endParaRPr lang="en-US" altLang="zh-CN" sz="2000" b="0" dirty="0">
              <a:solidFill>
                <a:srgbClr val="000000"/>
              </a:solidFill>
              <a:latin typeface="微软雅黑" panose="020B0503020204020204" pitchFamily="34" charset="-122"/>
              <a:ea typeface="微软雅黑" panose="020B0503020204020204" pitchFamily="34" charset="-122"/>
            </a:endParaRPr>
          </a:p>
          <a:p>
            <a:pPr lvl="1">
              <a:defRPr/>
            </a:pPr>
            <a:endParaRPr lang="en-US" altLang="zh-CN" sz="2000" b="0" dirty="0">
              <a:solidFill>
                <a:srgbClr val="000000"/>
              </a:solidFill>
              <a:latin typeface="微软雅黑" panose="020B0503020204020204" pitchFamily="34" charset="-122"/>
              <a:ea typeface="微软雅黑" panose="020B0503020204020204" pitchFamily="34" charset="-122"/>
            </a:endParaRPr>
          </a:p>
          <a:p>
            <a:pPr lvl="1">
              <a:defRPr/>
            </a:pPr>
            <a:r>
              <a:rPr lang="zh-CN" altLang="en-US" sz="2000" dirty="0">
                <a:solidFill>
                  <a:srgbClr val="000000"/>
                </a:solidFill>
                <a:latin typeface="微软雅黑" panose="020B0503020204020204" pitchFamily="34" charset="-122"/>
                <a:ea typeface="微软雅黑" panose="020B0503020204020204" pitchFamily="34" charset="-122"/>
              </a:rPr>
              <a:t>第十六条  注重保密：</a:t>
            </a:r>
            <a:r>
              <a:rPr lang="zh-CN" altLang="en-US" sz="2000" b="0" dirty="0">
                <a:solidFill>
                  <a:srgbClr val="000000"/>
                </a:solidFill>
                <a:latin typeface="微软雅黑" panose="020B0503020204020204" pitchFamily="34" charset="-122"/>
                <a:ea typeface="微软雅黑" panose="020B0503020204020204" pitchFamily="34" charset="-122"/>
              </a:rPr>
              <a:t>每一位群组成员须自觉做好群组内安全保密工作，对群内信息、业务通报、工作内容等敏感信息严禁转发给非相关人员。</a:t>
            </a:r>
            <a:endParaRPr lang="en-US" altLang="zh-CN" sz="2000" b="0" dirty="0">
              <a:solidFill>
                <a:srgbClr val="000000"/>
              </a:solidFill>
              <a:latin typeface="微软雅黑" panose="020B0503020204020204" pitchFamily="34" charset="-122"/>
              <a:ea typeface="微软雅黑" panose="020B0503020204020204" pitchFamily="34" charset="-122"/>
            </a:endParaRPr>
          </a:p>
          <a:p>
            <a:pPr lvl="1">
              <a:defRPr/>
            </a:pPr>
            <a:endParaRPr lang="en-US" altLang="zh-CN" sz="2000" b="0" dirty="0">
              <a:solidFill>
                <a:srgbClr val="000000"/>
              </a:solidFill>
              <a:latin typeface="微软雅黑" panose="020B0503020204020204" pitchFamily="34" charset="-122"/>
              <a:ea typeface="微软雅黑" panose="020B0503020204020204" pitchFamily="34" charset="-122"/>
            </a:endParaRPr>
          </a:p>
          <a:p>
            <a:pPr lvl="1">
              <a:defRPr/>
            </a:pPr>
            <a:r>
              <a:rPr lang="zh-CN" altLang="en-US" sz="2000" dirty="0">
                <a:solidFill>
                  <a:srgbClr val="000000"/>
                </a:solidFill>
                <a:latin typeface="微软雅黑" panose="020B0503020204020204" pitchFamily="34" charset="-122"/>
                <a:ea typeface="微软雅黑" panose="020B0503020204020204" pitchFamily="34" charset="-122"/>
              </a:rPr>
              <a:t>第十七条  保护隐私：</a:t>
            </a:r>
            <a:r>
              <a:rPr lang="zh-CN" altLang="en-US" sz="2000" b="0" dirty="0">
                <a:solidFill>
                  <a:srgbClr val="000000"/>
                </a:solidFill>
                <a:latin typeface="微软雅黑" panose="020B0503020204020204" pitchFamily="34" charset="-122"/>
                <a:ea typeface="微软雅黑" panose="020B0503020204020204" pitchFamily="34" charset="-122"/>
              </a:rPr>
              <a:t>任何人不得窃取群组内成员的个人信息，不得随意将属于个人隐私的信息进行传播。</a:t>
            </a:r>
            <a:endParaRPr kumimoji="0" lang="en-US" altLang="zh-CN"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p:txBody>
      </p:sp>
    </p:spTree>
    <p:extLst>
      <p:ext uri="{BB962C8B-B14F-4D97-AF65-F5344CB8AC3E}">
        <p14:creationId xmlns:p14="http://schemas.microsoft.com/office/powerpoint/2010/main" val="1125129123"/>
      </p:ext>
    </p:extLst>
  </p:cSld>
  <p:clrMapOvr>
    <a:masterClrMapping/>
  </p:clrMapOvr>
  <p:transition>
    <p:strips/>
  </p:transition>
</p:sld>
</file>

<file path=ppt/slides/slide1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179512" y="116632"/>
            <a:ext cx="7929618" cy="95410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t>中国职工保险互助会北京办事处</a:t>
            </a:r>
            <a:b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br>
            <a: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t>网络平台交流群组管理制度解读</a:t>
            </a:r>
          </a:p>
        </p:txBody>
      </p:sp>
      <p:sp>
        <p:nvSpPr>
          <p:cNvPr id="4" name="矩形 3"/>
          <p:cNvSpPr/>
          <p:nvPr/>
        </p:nvSpPr>
        <p:spPr>
          <a:xfrm>
            <a:off x="179512" y="1484784"/>
            <a:ext cx="8784976" cy="4262705"/>
          </a:xfrm>
          <a:prstGeom prst="rect">
            <a:avLst/>
          </a:prstGeom>
        </p:spPr>
        <p:txBody>
          <a:bodyPr wrap="square">
            <a:spAutoFit/>
          </a:bodyPr>
          <a:lstStyle/>
          <a:p>
            <a:pPr lvl="0" algn="ctr">
              <a:defRPr/>
            </a:pPr>
            <a:r>
              <a:rPr lang="zh-CN" altLang="en-US" sz="2600" dirty="0">
                <a:solidFill>
                  <a:srgbClr val="000000"/>
                </a:solidFill>
                <a:latin typeface="微软雅黑" panose="020B0503020204020204" pitchFamily="34" charset="-122"/>
                <a:ea typeface="微软雅黑" panose="020B0503020204020204" pitchFamily="34" charset="-122"/>
              </a:rPr>
              <a:t>第六章  网络平台交流群组舆情监督与处置</a:t>
            </a:r>
            <a:endParaRPr kumimoji="0" lang="en-US" altLang="zh-CN" sz="26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2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      </a:t>
            </a:r>
          </a:p>
          <a:p>
            <a:pPr lvl="1">
              <a:defRPr/>
            </a:pPr>
            <a:r>
              <a:rPr kumimoji="0" lang="zh-CN" altLang="en-US" sz="20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第十八条  纳入考核：</a:t>
            </a:r>
            <a:r>
              <a:rPr lang="zh-CN" altLang="en-US" sz="2000" b="0" dirty="0">
                <a:solidFill>
                  <a:srgbClr val="000000"/>
                </a:solidFill>
                <a:latin typeface="微软雅黑" panose="020B0503020204020204" pitchFamily="34" charset="-122"/>
                <a:ea typeface="微软雅黑" panose="020B0503020204020204" pitchFamily="34" charset="-122"/>
              </a:rPr>
              <a:t>实行网络舆情监督与处置的管理责任制和责任追究制，将网络舆情监督与处置纳入绩效考核体系中。</a:t>
            </a:r>
            <a:endParaRPr kumimoji="0" lang="en-US" altLang="zh-CN"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marL="457200" marR="0" lvl="1" indent="0" algn="l" defTabSz="914400" rtl="0" eaLnBrk="0" fontAlgn="base" latinLnBrk="0" hangingPunct="0">
              <a:lnSpc>
                <a:spcPct val="100000"/>
              </a:lnSpc>
              <a:spcBef>
                <a:spcPct val="0"/>
              </a:spcBef>
              <a:spcAft>
                <a:spcPct val="0"/>
              </a:spcAft>
              <a:buClrTx/>
              <a:buSzTx/>
              <a:buFontTx/>
              <a:buNone/>
              <a:tabLst/>
              <a:defRPr/>
            </a:pPr>
            <a:endParaRPr kumimoji="0" lang="en-US" altLang="zh-CN"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lvl="1">
              <a:defRPr/>
            </a:pPr>
            <a:r>
              <a:rPr kumimoji="0" lang="zh-CN" altLang="en-US" sz="20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第十九条  </a:t>
            </a:r>
            <a:r>
              <a:rPr lang="zh-CN" altLang="en-US" sz="2000" b="0" dirty="0">
                <a:solidFill>
                  <a:srgbClr val="000000"/>
                </a:solidFill>
                <a:latin typeface="微软雅黑" panose="020B0503020204020204" pitchFamily="34" charset="-122"/>
                <a:ea typeface="微软雅黑" panose="020B0503020204020204" pitchFamily="34" charset="-122"/>
              </a:rPr>
              <a:t>按照“</a:t>
            </a:r>
            <a:r>
              <a:rPr lang="zh-CN" altLang="en-US" sz="2000" dirty="0">
                <a:solidFill>
                  <a:schemeClr val="tx2"/>
                </a:solidFill>
                <a:latin typeface="微软雅黑" panose="020B0503020204020204" pitchFamily="34" charset="-122"/>
                <a:ea typeface="微软雅黑" panose="020B0503020204020204" pitchFamily="34" charset="-122"/>
              </a:rPr>
              <a:t>谁创建谁负责、谁使用谁负责</a:t>
            </a:r>
            <a:r>
              <a:rPr lang="zh-CN" altLang="en-US" sz="2000" b="0" dirty="0">
                <a:solidFill>
                  <a:srgbClr val="000000"/>
                </a:solidFill>
                <a:latin typeface="微软雅黑" panose="020B0503020204020204" pitchFamily="34" charset="-122"/>
                <a:ea typeface="微软雅黑" panose="020B0503020204020204" pitchFamily="34" charset="-122"/>
              </a:rPr>
              <a:t>”的原则，网络平台交流群组负责人按照“</a:t>
            </a:r>
            <a:r>
              <a:rPr lang="zh-CN" altLang="en-US" sz="2000" dirty="0">
                <a:solidFill>
                  <a:srgbClr val="000000"/>
                </a:solidFill>
                <a:latin typeface="微软雅黑" panose="020B0503020204020204" pitchFamily="34" charset="-122"/>
                <a:ea typeface="微软雅黑" panose="020B0503020204020204" pitchFamily="34" charset="-122"/>
              </a:rPr>
              <a:t>快速反应、确认事实、妥善处理</a:t>
            </a:r>
            <a:r>
              <a:rPr lang="zh-CN" altLang="en-US" sz="2000" b="0" dirty="0">
                <a:solidFill>
                  <a:srgbClr val="000000"/>
                </a:solidFill>
                <a:latin typeface="微软雅黑" panose="020B0503020204020204" pitchFamily="34" charset="-122"/>
                <a:ea typeface="微软雅黑" panose="020B0503020204020204" pitchFamily="34" charset="-122"/>
              </a:rPr>
              <a:t>”的原则对网络舆情及时进行分析、判断、并做好相关记录，准确查找舆情信息产生的原因，认真核实舆情反映的问题，第一时间将舆情信息及处置意见报请分管主任，尽可能将舆情影响降到最低。</a:t>
            </a:r>
            <a:endParaRPr lang="en-US" altLang="zh-CN" sz="2000" b="0" dirty="0">
              <a:solidFill>
                <a:srgbClr val="000000"/>
              </a:solidFill>
              <a:latin typeface="微软雅黑" panose="020B0503020204020204" pitchFamily="34" charset="-122"/>
              <a:ea typeface="微软雅黑" panose="020B0503020204020204" pitchFamily="34" charset="-122"/>
            </a:endParaRPr>
          </a:p>
          <a:p>
            <a:pPr lvl="1">
              <a:defRPr/>
            </a:pPr>
            <a:endParaRPr kumimoji="0" lang="en-US" altLang="zh-CN"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lvl="1">
              <a:defRPr/>
            </a:pPr>
            <a:r>
              <a:rPr kumimoji="0" lang="zh-CN" altLang="en-US" sz="20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第二十条  </a:t>
            </a:r>
            <a:r>
              <a:rPr lang="zh-CN" altLang="en-US" sz="2000" b="0" dirty="0">
                <a:solidFill>
                  <a:srgbClr val="000000"/>
                </a:solidFill>
                <a:latin typeface="微软雅黑" panose="020B0503020204020204" pitchFamily="34" charset="-122"/>
                <a:ea typeface="微软雅黑" panose="020B0503020204020204" pitchFamily="34" charset="-122"/>
              </a:rPr>
              <a:t>在处置舆情事件时，要端正工作态度，多渠道、多方法全面了解事件真相，妥善处理。</a:t>
            </a:r>
            <a:endParaRPr kumimoji="0" lang="en-US" altLang="zh-CN"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p:txBody>
      </p:sp>
    </p:spTree>
    <p:extLst>
      <p:ext uri="{BB962C8B-B14F-4D97-AF65-F5344CB8AC3E}">
        <p14:creationId xmlns:p14="http://schemas.microsoft.com/office/powerpoint/2010/main" val="2320518237"/>
      </p:ext>
    </p:extLst>
  </p:cSld>
  <p:clrMapOvr>
    <a:masterClrMapping/>
  </p:clrMapOvr>
  <p:transition>
    <p:strips/>
  </p:transition>
</p:sld>
</file>

<file path=ppt/slides/slide1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179512" y="116632"/>
            <a:ext cx="7929618" cy="95410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t>中国职工保险互助会北京办事处</a:t>
            </a:r>
            <a:b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br>
            <a: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t>网络平台交流群组管理制度解读</a:t>
            </a:r>
          </a:p>
        </p:txBody>
      </p:sp>
      <p:sp>
        <p:nvSpPr>
          <p:cNvPr id="4" name="矩形 3"/>
          <p:cNvSpPr/>
          <p:nvPr/>
        </p:nvSpPr>
        <p:spPr>
          <a:xfrm>
            <a:off x="179512" y="1484784"/>
            <a:ext cx="8784976" cy="2723823"/>
          </a:xfrm>
          <a:prstGeom prst="rect">
            <a:avLst/>
          </a:prstGeom>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zh-CN" altLang="en-US" sz="2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第六章  网络平台交流群组舆情监督与处置</a:t>
            </a:r>
            <a:endParaRPr kumimoji="0" lang="en-US" altLang="zh-CN" sz="26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2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      </a:t>
            </a:r>
          </a:p>
          <a:p>
            <a:pPr lvl="1">
              <a:defRPr/>
            </a:pPr>
            <a:r>
              <a:rPr kumimoji="0" lang="zh-CN" altLang="en-US" sz="20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第二十一条  黑名单制：</a:t>
            </a:r>
            <a:r>
              <a:rPr lang="zh-CN" altLang="en-US" sz="2000" b="0" dirty="0">
                <a:solidFill>
                  <a:srgbClr val="000000"/>
                </a:solidFill>
                <a:latin typeface="微软雅黑" panose="020B0503020204020204" pitchFamily="34" charset="-122"/>
                <a:ea typeface="微软雅黑" panose="020B0503020204020204" pitchFamily="34" charset="-122"/>
              </a:rPr>
              <a:t>建立黑名单管理制度，违反本制度的群组及负责人、成员，将纳入黑名单，限制其群组服务功能。对违法违约情节严重的，将依法依规处理。</a:t>
            </a:r>
            <a:endParaRPr kumimoji="0" lang="en-US" altLang="zh-CN"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marL="457200" marR="0" lvl="1" indent="0" algn="l" defTabSz="914400" rtl="0" eaLnBrk="0" fontAlgn="base" latinLnBrk="0" hangingPunct="0">
              <a:lnSpc>
                <a:spcPct val="100000"/>
              </a:lnSpc>
              <a:spcBef>
                <a:spcPct val="0"/>
              </a:spcBef>
              <a:spcAft>
                <a:spcPct val="0"/>
              </a:spcAft>
              <a:buClrTx/>
              <a:buSzTx/>
              <a:buFontTx/>
              <a:buNone/>
              <a:tabLst/>
              <a:defRPr/>
            </a:pPr>
            <a:endParaRPr kumimoji="0" lang="en-US" altLang="zh-CN"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lvl="1">
              <a:defRPr/>
            </a:pPr>
            <a:r>
              <a:rPr lang="zh-CN" altLang="en-US" sz="2000" dirty="0">
                <a:solidFill>
                  <a:srgbClr val="000000"/>
                </a:solidFill>
                <a:latin typeface="微软雅黑" panose="020B0503020204020204" pitchFamily="34" charset="-122"/>
                <a:ea typeface="微软雅黑" panose="020B0503020204020204" pitchFamily="34" charset="-122"/>
              </a:rPr>
              <a:t>第二十二条  </a:t>
            </a:r>
            <a:r>
              <a:rPr lang="zh-CN" altLang="en-US" sz="2000" b="0" dirty="0">
                <a:solidFill>
                  <a:srgbClr val="000000"/>
                </a:solidFill>
                <a:latin typeface="微软雅黑" panose="020B0503020204020204" pitchFamily="34" charset="-122"/>
                <a:ea typeface="微软雅黑" panose="020B0503020204020204" pitchFamily="34" charset="-122"/>
              </a:rPr>
              <a:t>在重大节假日或特殊时期，网络平台交流群组的负责人应适时对成员之间的交流进行禁言，以避免违反本制度的行为出现。</a:t>
            </a:r>
            <a:endParaRPr kumimoji="0" lang="en-US" altLang="zh-CN"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p:txBody>
      </p:sp>
    </p:spTree>
    <p:extLst>
      <p:ext uri="{BB962C8B-B14F-4D97-AF65-F5344CB8AC3E}">
        <p14:creationId xmlns:p14="http://schemas.microsoft.com/office/powerpoint/2010/main" val="3777856420"/>
      </p:ext>
    </p:extLst>
  </p:cSld>
  <p:clrMapOvr>
    <a:masterClrMapping/>
  </p:clrMapOvr>
  <p:transition>
    <p:strips/>
  </p:transition>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179512" y="116632"/>
            <a:ext cx="7929618" cy="954107"/>
          </a:xfrm>
          <a:prstGeom prst="rect">
            <a:avLst/>
          </a:prstGeom>
          <a:noFill/>
        </p:spPr>
        <p:txBody>
          <a:bodyPr wrap="square" rtlCol="0">
            <a:spAutoFit/>
          </a:bodyPr>
          <a:lstStyle/>
          <a:p>
            <a:r>
              <a:rPr lang="zh-CN" altLang="en-US" sz="2800" dirty="0">
                <a:solidFill>
                  <a:srgbClr val="000000"/>
                </a:solidFill>
                <a:latin typeface="微软雅黑" pitchFamily="34" charset="-122"/>
                <a:ea typeface="微软雅黑" pitchFamily="34" charset="-122"/>
              </a:rPr>
              <a:t>中国职工保险互助会北京办事处</a:t>
            </a:r>
            <a:br>
              <a:rPr lang="zh-CN" altLang="en-US" sz="2800" dirty="0">
                <a:solidFill>
                  <a:srgbClr val="000000"/>
                </a:solidFill>
                <a:latin typeface="微软雅黑" pitchFamily="34" charset="-122"/>
                <a:ea typeface="微软雅黑" pitchFamily="34" charset="-122"/>
              </a:rPr>
            </a:br>
            <a:r>
              <a:rPr lang="zh-CN" altLang="en-US" sz="2800" dirty="0">
                <a:solidFill>
                  <a:srgbClr val="000000"/>
                </a:solidFill>
                <a:latin typeface="微软雅黑" pitchFamily="34" charset="-122"/>
                <a:ea typeface="微软雅黑" pitchFamily="34" charset="-122"/>
              </a:rPr>
              <a:t>网络平台交流群组管理制度解读</a:t>
            </a:r>
          </a:p>
        </p:txBody>
      </p:sp>
      <p:sp>
        <p:nvSpPr>
          <p:cNvPr id="4" name="矩形 3"/>
          <p:cNvSpPr/>
          <p:nvPr/>
        </p:nvSpPr>
        <p:spPr>
          <a:xfrm>
            <a:off x="179512" y="1484784"/>
            <a:ext cx="8784976" cy="5109091"/>
          </a:xfrm>
          <a:prstGeom prst="rect">
            <a:avLst/>
          </a:prstGeom>
        </p:spPr>
        <p:txBody>
          <a:bodyPr wrap="square">
            <a:spAutoFit/>
          </a:bodyPr>
          <a:lstStyle/>
          <a:p>
            <a:r>
              <a:rPr lang="zh-CN" altLang="en-US" sz="2600" dirty="0">
                <a:solidFill>
                  <a:schemeClr val="tx2"/>
                </a:solidFill>
                <a:latin typeface="微软雅黑" panose="020B0503020204020204" pitchFamily="34" charset="-122"/>
                <a:ea typeface="微软雅黑" panose="020B0503020204020204" pitchFamily="34" charset="-122"/>
              </a:rPr>
              <a:t>制度出台背景：</a:t>
            </a:r>
            <a:endParaRPr lang="en-US" altLang="zh-CN" sz="2600" dirty="0">
              <a:solidFill>
                <a:schemeClr val="tx2"/>
              </a:solidFill>
              <a:latin typeface="微软雅黑" panose="020B0503020204020204" pitchFamily="34" charset="-122"/>
              <a:ea typeface="微软雅黑" panose="020B0503020204020204" pitchFamily="34" charset="-122"/>
            </a:endParaRPr>
          </a:p>
          <a:p>
            <a:r>
              <a:rPr lang="en-US" altLang="zh-CN" sz="2500" b="0" dirty="0">
                <a:solidFill>
                  <a:schemeClr val="tx2"/>
                </a:solidFill>
                <a:latin typeface="微软雅黑" panose="020B0503020204020204" pitchFamily="34" charset="-122"/>
                <a:ea typeface="微软雅黑" panose="020B0503020204020204" pitchFamily="34" charset="-122"/>
              </a:rPr>
              <a:t>      </a:t>
            </a:r>
          </a:p>
          <a:p>
            <a:pPr marL="914400" lvl="1" indent="-457200">
              <a:buFont typeface="Wingdings" panose="05000000000000000000" pitchFamily="2" charset="2"/>
              <a:buChar char="l"/>
            </a:pPr>
            <a:r>
              <a:rPr lang="zh-CN" altLang="en-US" sz="2500" b="0" dirty="0">
                <a:solidFill>
                  <a:schemeClr val="tx2"/>
                </a:solidFill>
                <a:latin typeface="微软雅黑" panose="020B0503020204020204" pitchFamily="34" charset="-122"/>
                <a:ea typeface="微软雅黑" panose="020B0503020204020204" pitchFamily="34" charset="-122"/>
              </a:rPr>
              <a:t>全总、市总成立了网络工作部，对信息化管理和信息化安全提出了明确要求，以及国家互联网信息办公室印发的</a:t>
            </a:r>
            <a:r>
              <a:rPr lang="en-US" altLang="zh-CN" sz="2500" b="0" dirty="0">
                <a:solidFill>
                  <a:schemeClr val="tx2"/>
                </a:solidFill>
                <a:latin typeface="微软雅黑" panose="020B0503020204020204" pitchFamily="34" charset="-122"/>
                <a:ea typeface="微软雅黑" panose="020B0503020204020204" pitchFamily="34" charset="-122"/>
              </a:rPr>
              <a:t>《</a:t>
            </a:r>
            <a:r>
              <a:rPr lang="zh-CN" altLang="en-US" sz="2500" b="0" dirty="0">
                <a:solidFill>
                  <a:schemeClr val="tx2"/>
                </a:solidFill>
                <a:latin typeface="微软雅黑" panose="020B0503020204020204" pitchFamily="34" charset="-122"/>
                <a:ea typeface="微软雅黑" panose="020B0503020204020204" pitchFamily="34" charset="-122"/>
              </a:rPr>
              <a:t>互联网群组信息服务管理规定</a:t>
            </a:r>
            <a:r>
              <a:rPr lang="en-US" altLang="zh-CN" sz="2500" b="0" dirty="0">
                <a:solidFill>
                  <a:schemeClr val="tx2"/>
                </a:solidFill>
                <a:latin typeface="微软雅黑" panose="020B0503020204020204" pitchFamily="34" charset="-122"/>
                <a:ea typeface="微软雅黑" panose="020B0503020204020204" pitchFamily="34" charset="-122"/>
              </a:rPr>
              <a:t>》</a:t>
            </a:r>
          </a:p>
          <a:p>
            <a:pPr marL="914400" lvl="1" indent="-457200">
              <a:buFont typeface="Wingdings" panose="05000000000000000000" pitchFamily="2" charset="2"/>
              <a:buChar char="l"/>
            </a:pPr>
            <a:endParaRPr lang="en-US" altLang="zh-CN" sz="2500" b="0" dirty="0">
              <a:solidFill>
                <a:schemeClr val="tx2"/>
              </a:solidFill>
              <a:latin typeface="微软雅黑" panose="020B0503020204020204" pitchFamily="34" charset="-122"/>
              <a:ea typeface="微软雅黑" panose="020B0503020204020204" pitchFamily="34" charset="-122"/>
            </a:endParaRPr>
          </a:p>
          <a:p>
            <a:pPr marL="914400" lvl="1" indent="-457200">
              <a:buFont typeface="Wingdings" panose="05000000000000000000" pitchFamily="2" charset="2"/>
              <a:buChar char="l"/>
            </a:pPr>
            <a:r>
              <a:rPr lang="en-US" altLang="zh-CN" sz="2500" b="0" dirty="0">
                <a:solidFill>
                  <a:schemeClr val="tx2"/>
                </a:solidFill>
                <a:latin typeface="微软雅黑" panose="020B0503020204020204" pitchFamily="34" charset="-122"/>
                <a:ea typeface="微软雅黑" panose="020B0503020204020204" pitchFamily="34" charset="-122"/>
              </a:rPr>
              <a:t>QQ</a:t>
            </a:r>
            <a:r>
              <a:rPr lang="zh-CN" altLang="en-US" sz="2500" b="0" dirty="0">
                <a:solidFill>
                  <a:schemeClr val="tx2"/>
                </a:solidFill>
                <a:latin typeface="微软雅黑" panose="020B0503020204020204" pitchFamily="34" charset="-122"/>
                <a:ea typeface="微软雅黑" panose="020B0503020204020204" pitchFamily="34" charset="-122"/>
              </a:rPr>
              <a:t>、微信等网络即时通信软件移动端的大规模普和工作中的广泛使用；</a:t>
            </a:r>
            <a:endParaRPr lang="en-US" altLang="zh-CN" sz="2500" b="0" dirty="0">
              <a:solidFill>
                <a:schemeClr val="tx2"/>
              </a:solidFill>
              <a:latin typeface="微软雅黑" panose="020B0503020204020204" pitchFamily="34" charset="-122"/>
              <a:ea typeface="微软雅黑" panose="020B0503020204020204" pitchFamily="34" charset="-122"/>
            </a:endParaRPr>
          </a:p>
          <a:p>
            <a:pPr marL="914400" lvl="1" indent="-457200">
              <a:buFont typeface="Wingdings" panose="05000000000000000000" pitchFamily="2" charset="2"/>
              <a:buChar char="l"/>
            </a:pPr>
            <a:endParaRPr lang="en-US" altLang="zh-CN" sz="2500" b="0" dirty="0">
              <a:solidFill>
                <a:schemeClr val="tx2"/>
              </a:solidFill>
              <a:latin typeface="微软雅黑" panose="020B0503020204020204" pitchFamily="34" charset="-122"/>
              <a:ea typeface="微软雅黑" panose="020B0503020204020204" pitchFamily="34" charset="-122"/>
            </a:endParaRPr>
          </a:p>
          <a:p>
            <a:pPr marL="914400" lvl="1" indent="-457200">
              <a:buFont typeface="Wingdings" panose="05000000000000000000" pitchFamily="2" charset="2"/>
              <a:buChar char="l"/>
            </a:pPr>
            <a:r>
              <a:rPr lang="zh-CN" altLang="en-US" sz="2500" b="0" dirty="0">
                <a:solidFill>
                  <a:schemeClr val="tx2"/>
                </a:solidFill>
                <a:latin typeface="微软雅黑" panose="020B0503020204020204" pitchFamily="34" charset="-122"/>
                <a:ea typeface="微软雅黑" panose="020B0503020204020204" pitchFamily="34" charset="-122"/>
              </a:rPr>
              <a:t>北京办事处创建用于同代办处、基层单位进行互助保障工作的交流群</a:t>
            </a:r>
            <a:r>
              <a:rPr lang="en-US" altLang="zh-CN" sz="2500" b="0" dirty="0">
                <a:solidFill>
                  <a:schemeClr val="tx2"/>
                </a:solidFill>
                <a:latin typeface="微软雅黑" panose="020B0503020204020204" pitchFamily="34" charset="-122"/>
                <a:ea typeface="微软雅黑" panose="020B0503020204020204" pitchFamily="34" charset="-122"/>
              </a:rPr>
              <a:t>6</a:t>
            </a:r>
            <a:r>
              <a:rPr lang="zh-CN" altLang="en-US" sz="2500" b="0" dirty="0">
                <a:solidFill>
                  <a:schemeClr val="tx2"/>
                </a:solidFill>
                <a:latin typeface="微软雅黑" panose="020B0503020204020204" pitchFamily="34" charset="-122"/>
                <a:ea typeface="微软雅黑" panose="020B0503020204020204" pitchFamily="34" charset="-122"/>
              </a:rPr>
              <a:t>个，内部工作的交流群</a:t>
            </a:r>
            <a:r>
              <a:rPr lang="en-US" altLang="zh-CN" sz="2500" b="0" dirty="0">
                <a:solidFill>
                  <a:schemeClr val="tx2"/>
                </a:solidFill>
                <a:latin typeface="微软雅黑" panose="020B0503020204020204" pitchFamily="34" charset="-122"/>
                <a:ea typeface="微软雅黑" panose="020B0503020204020204" pitchFamily="34" charset="-122"/>
              </a:rPr>
              <a:t>10</a:t>
            </a:r>
            <a:r>
              <a:rPr lang="zh-CN" altLang="en-US" sz="2500" b="0" dirty="0">
                <a:solidFill>
                  <a:schemeClr val="tx2"/>
                </a:solidFill>
                <a:latin typeface="微软雅黑" panose="020B0503020204020204" pitchFamily="34" charset="-122"/>
                <a:ea typeface="微软雅黑" panose="020B0503020204020204" pitchFamily="34" charset="-122"/>
              </a:rPr>
              <a:t>个，参与总会、市总的工作交流群</a:t>
            </a:r>
            <a:r>
              <a:rPr lang="en-US" altLang="zh-CN" sz="2500" b="0" dirty="0">
                <a:solidFill>
                  <a:schemeClr val="tx2"/>
                </a:solidFill>
                <a:latin typeface="微软雅黑" panose="020B0503020204020204" pitchFamily="34" charset="-122"/>
                <a:ea typeface="微软雅黑" panose="020B0503020204020204" pitchFamily="34" charset="-122"/>
              </a:rPr>
              <a:t>18</a:t>
            </a:r>
            <a:r>
              <a:rPr lang="zh-CN" altLang="en-US" sz="2500" b="0" dirty="0">
                <a:solidFill>
                  <a:schemeClr val="tx2"/>
                </a:solidFill>
                <a:latin typeface="微软雅黑" panose="020B0503020204020204" pitchFamily="34" charset="-122"/>
                <a:ea typeface="微软雅黑" panose="020B0503020204020204" pitchFamily="34" charset="-122"/>
              </a:rPr>
              <a:t>个。（</a:t>
            </a:r>
            <a:r>
              <a:rPr lang="en-US" altLang="zh-CN" sz="2500" b="0" dirty="0">
                <a:solidFill>
                  <a:schemeClr val="tx2"/>
                </a:solidFill>
                <a:latin typeface="微软雅黑" panose="020B0503020204020204" pitchFamily="34" charset="-122"/>
                <a:ea typeface="微软雅黑" panose="020B0503020204020204" pitchFamily="34" charset="-122"/>
              </a:rPr>
              <a:t>34</a:t>
            </a:r>
            <a:r>
              <a:rPr lang="zh-CN" altLang="en-US" sz="2500" b="0" dirty="0">
                <a:solidFill>
                  <a:schemeClr val="tx2"/>
                </a:solidFill>
                <a:latin typeface="微软雅黑" panose="020B0503020204020204" pitchFamily="34" charset="-122"/>
                <a:ea typeface="微软雅黑" panose="020B0503020204020204" pitchFamily="34" charset="-122"/>
              </a:rPr>
              <a:t>个交流群，</a:t>
            </a:r>
            <a:r>
              <a:rPr lang="en-US" altLang="zh-CN" sz="2500" b="0" dirty="0">
                <a:solidFill>
                  <a:schemeClr val="tx2"/>
                </a:solidFill>
                <a:latin typeface="微软雅黑" panose="020B0503020204020204" pitchFamily="34" charset="-122"/>
                <a:ea typeface="微软雅黑" panose="020B0503020204020204" pitchFamily="34" charset="-122"/>
              </a:rPr>
              <a:t>180</a:t>
            </a:r>
            <a:r>
              <a:rPr lang="zh-CN" altLang="en-US" sz="2500" b="0" dirty="0">
                <a:solidFill>
                  <a:schemeClr val="tx2"/>
                </a:solidFill>
                <a:latin typeface="微软雅黑" panose="020B0503020204020204" pitchFamily="34" charset="-122"/>
                <a:ea typeface="微软雅黑" panose="020B0503020204020204" pitchFamily="34" charset="-122"/>
              </a:rPr>
              <a:t>多名群组成员）</a:t>
            </a:r>
          </a:p>
        </p:txBody>
      </p:sp>
    </p:spTree>
  </p:cSld>
  <p:clrMapOvr>
    <a:masterClrMapping/>
  </p:clrMapOvr>
  <p:transition>
    <p:wipe/>
  </p:transition>
</p:sld>
</file>

<file path=ppt/slides/slide20.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179512" y="116632"/>
            <a:ext cx="7929618" cy="95410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t>中国职工保险互助会北京办事处</a:t>
            </a:r>
            <a:b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br>
            <a: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t>网络平台交流群组管理制度解读</a:t>
            </a:r>
          </a:p>
        </p:txBody>
      </p:sp>
      <p:sp>
        <p:nvSpPr>
          <p:cNvPr id="4" name="矩形 3"/>
          <p:cNvSpPr/>
          <p:nvPr/>
        </p:nvSpPr>
        <p:spPr>
          <a:xfrm>
            <a:off x="179512" y="1484784"/>
            <a:ext cx="8784976" cy="3031599"/>
          </a:xfrm>
          <a:prstGeom prst="rect">
            <a:avLst/>
          </a:prstGeom>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zh-CN" altLang="en-US" sz="2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第七章  附 则</a:t>
            </a:r>
            <a:endParaRPr kumimoji="0" lang="en-US" altLang="zh-CN" sz="26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2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      </a:t>
            </a:r>
          </a:p>
          <a:p>
            <a:pPr lvl="1">
              <a:defRPr/>
            </a:pPr>
            <a:r>
              <a:rPr kumimoji="0" lang="zh-CN" altLang="en-US" sz="20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第二十三条  </a:t>
            </a:r>
            <a:r>
              <a:rPr lang="zh-CN" altLang="en-US" sz="2000" b="0" dirty="0">
                <a:solidFill>
                  <a:srgbClr val="000000"/>
                </a:solidFill>
                <a:latin typeface="微软雅黑" panose="020B0503020204020204" pitchFamily="34" charset="-122"/>
                <a:ea typeface="微软雅黑" panose="020B0503020204020204" pitchFamily="34" charset="-122"/>
              </a:rPr>
              <a:t>代办处、基层单位因互助保障工作需要自行创建的网络平台交流群组参照本制度执行。</a:t>
            </a:r>
            <a:endParaRPr lang="en-US" altLang="zh-CN" sz="2000" b="0" dirty="0">
              <a:solidFill>
                <a:srgbClr val="000000"/>
              </a:solidFill>
              <a:latin typeface="微软雅黑" panose="020B0503020204020204" pitchFamily="34" charset="-122"/>
              <a:ea typeface="微软雅黑" panose="020B0503020204020204" pitchFamily="34" charset="-122"/>
            </a:endParaRPr>
          </a:p>
          <a:p>
            <a:pPr lvl="1">
              <a:defRPr/>
            </a:pPr>
            <a:endParaRPr kumimoji="0" lang="en-US" altLang="zh-CN"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lvl="1">
              <a:defRPr/>
            </a:pPr>
            <a:r>
              <a:rPr lang="zh-CN" altLang="en-US" sz="2000" dirty="0">
                <a:solidFill>
                  <a:srgbClr val="000000"/>
                </a:solidFill>
                <a:latin typeface="微软雅黑" panose="020B0503020204020204" pitchFamily="34" charset="-122"/>
                <a:ea typeface="微软雅黑" panose="020B0503020204020204" pitchFamily="34" charset="-122"/>
              </a:rPr>
              <a:t>第二十四条  </a:t>
            </a:r>
            <a:r>
              <a:rPr lang="zh-CN" altLang="en-US" sz="2000" b="0" dirty="0">
                <a:solidFill>
                  <a:srgbClr val="000000"/>
                </a:solidFill>
                <a:latin typeface="微软雅黑" panose="020B0503020204020204" pitchFamily="34" charset="-122"/>
                <a:ea typeface="微软雅黑" panose="020B0503020204020204" pitchFamily="34" charset="-122"/>
              </a:rPr>
              <a:t>本制度由北京办事处信息技术部负责解释</a:t>
            </a:r>
            <a:r>
              <a:rPr kumimoji="0" lang="zh-CN" altLang="en-US"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a:t>
            </a:r>
            <a:endParaRPr kumimoji="0" lang="en-US" altLang="zh-CN"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lvl="1">
              <a:defRPr/>
            </a:pPr>
            <a:endParaRPr lang="en-US" altLang="zh-CN" sz="2000" b="0" dirty="0">
              <a:solidFill>
                <a:srgbClr val="000000"/>
              </a:solidFill>
              <a:latin typeface="微软雅黑" panose="020B0503020204020204" pitchFamily="34" charset="-122"/>
              <a:ea typeface="微软雅黑" panose="020B0503020204020204" pitchFamily="34" charset="-122"/>
            </a:endParaRPr>
          </a:p>
          <a:p>
            <a:pPr lvl="1">
              <a:defRPr/>
            </a:pPr>
            <a:r>
              <a:rPr lang="zh-CN" altLang="en-US" sz="2000" dirty="0">
                <a:solidFill>
                  <a:srgbClr val="000000"/>
                </a:solidFill>
                <a:latin typeface="微软雅黑" panose="020B0503020204020204" pitchFamily="34" charset="-122"/>
                <a:ea typeface="微软雅黑" panose="020B0503020204020204" pitchFamily="34" charset="-122"/>
              </a:rPr>
              <a:t>第二十五条  </a:t>
            </a:r>
            <a:r>
              <a:rPr lang="zh-CN" altLang="en-US" sz="2000" b="0" dirty="0">
                <a:solidFill>
                  <a:srgbClr val="000000"/>
                </a:solidFill>
                <a:latin typeface="微软雅黑" panose="020B0503020204020204" pitchFamily="34" charset="-122"/>
                <a:ea typeface="微软雅黑" panose="020B0503020204020204" pitchFamily="34" charset="-122"/>
              </a:rPr>
              <a:t>本制度自发布之日起实施。</a:t>
            </a:r>
            <a:endParaRPr lang="en-US" altLang="zh-CN" sz="2000" b="0" dirty="0">
              <a:solidFill>
                <a:srgbClr val="000000"/>
              </a:solidFill>
              <a:latin typeface="微软雅黑" panose="020B0503020204020204" pitchFamily="34" charset="-122"/>
              <a:ea typeface="微软雅黑" panose="020B0503020204020204" pitchFamily="34" charset="-122"/>
            </a:endParaRPr>
          </a:p>
          <a:p>
            <a:pPr lvl="1">
              <a:defRPr/>
            </a:pPr>
            <a:endParaRPr kumimoji="0" lang="en-US" altLang="zh-CN"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p:txBody>
      </p:sp>
    </p:spTree>
    <p:extLst>
      <p:ext uri="{BB962C8B-B14F-4D97-AF65-F5344CB8AC3E}">
        <p14:creationId xmlns:p14="http://schemas.microsoft.com/office/powerpoint/2010/main" val="2815857186"/>
      </p:ext>
    </p:extLst>
  </p:cSld>
  <p:clrMapOvr>
    <a:masterClrMapping/>
  </p:clrMapOvr>
  <p:transition>
    <p:strips/>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285852" y="1857364"/>
            <a:ext cx="6929486" cy="1446550"/>
          </a:xfrm>
          <a:prstGeom prst="rect">
            <a:avLst/>
          </a:prstGeom>
        </p:spPr>
        <p:txBody>
          <a:bodyPr wrap="square">
            <a:spAutoFit/>
          </a:bodyPr>
          <a:lstStyle/>
          <a:p>
            <a:pPr algn="ctr"/>
            <a:r>
              <a:rPr lang="zh-CN" altLang="en-US" sz="4400" dirty="0">
                <a:ln w="635">
                  <a:noFill/>
                </a:ln>
                <a:solidFill>
                  <a:schemeClr val="accent2">
                    <a:lumMod val="60000"/>
                    <a:lumOff val="40000"/>
                  </a:schemeClr>
                </a:solidFill>
                <a:effectLst>
                  <a:outerShdw blurRad="38100" dist="25400" dir="5400000" algn="tl" rotWithShape="0">
                    <a:srgbClr val="000000">
                      <a:alpha val="43000"/>
                    </a:srgbClr>
                  </a:outerShdw>
                </a:effectLst>
                <a:latin typeface="微软雅黑" pitchFamily="34" charset="-122"/>
                <a:ea typeface="微软雅黑" pitchFamily="34" charset="-122"/>
                <a:cs typeface="+mj-cs"/>
              </a:rPr>
              <a:t>感谢您对职工</a:t>
            </a:r>
            <a:br>
              <a:rPr lang="zh-CN" altLang="en-US" sz="4400" dirty="0">
                <a:ln w="635">
                  <a:noFill/>
                </a:ln>
                <a:solidFill>
                  <a:schemeClr val="accent2">
                    <a:lumMod val="60000"/>
                    <a:lumOff val="40000"/>
                  </a:schemeClr>
                </a:solidFill>
                <a:effectLst>
                  <a:outerShdw blurRad="38100" dist="25400" dir="5400000" algn="tl" rotWithShape="0">
                    <a:srgbClr val="000000">
                      <a:alpha val="43000"/>
                    </a:srgbClr>
                  </a:outerShdw>
                </a:effectLst>
                <a:latin typeface="微软雅黑" pitchFamily="34" charset="-122"/>
                <a:ea typeface="微软雅黑" pitchFamily="34" charset="-122"/>
                <a:cs typeface="+mj-cs"/>
              </a:rPr>
            </a:br>
            <a:r>
              <a:rPr lang="zh-CN" altLang="en-US" sz="4400" dirty="0">
                <a:ln w="635">
                  <a:noFill/>
                </a:ln>
                <a:solidFill>
                  <a:schemeClr val="accent2">
                    <a:lumMod val="60000"/>
                    <a:lumOff val="40000"/>
                  </a:schemeClr>
                </a:solidFill>
                <a:effectLst>
                  <a:outerShdw blurRad="38100" dist="25400" dir="5400000" algn="tl" rotWithShape="0">
                    <a:srgbClr val="000000">
                      <a:alpha val="43000"/>
                    </a:srgbClr>
                  </a:outerShdw>
                </a:effectLst>
                <a:latin typeface="微软雅黑" pitchFamily="34" charset="-122"/>
                <a:ea typeface="微软雅黑" pitchFamily="34" charset="-122"/>
                <a:cs typeface="+mj-cs"/>
              </a:rPr>
              <a:t>互助保障事业的大力支持！</a:t>
            </a:r>
            <a:endParaRPr lang="zh-CN" altLang="en-US" dirty="0">
              <a:solidFill>
                <a:schemeClr val="accent2">
                  <a:lumMod val="60000"/>
                  <a:lumOff val="40000"/>
                </a:schemeClr>
              </a:solidFill>
            </a:endParaRPr>
          </a:p>
        </p:txBody>
      </p:sp>
      <p:sp>
        <p:nvSpPr>
          <p:cNvPr id="4" name="矩形 3"/>
          <p:cNvSpPr/>
          <p:nvPr/>
        </p:nvSpPr>
        <p:spPr>
          <a:xfrm>
            <a:off x="3880760" y="3714752"/>
            <a:ext cx="1745991" cy="461665"/>
          </a:xfrm>
          <a:prstGeom prst="rect">
            <a:avLst/>
          </a:prstGeom>
        </p:spPr>
        <p:txBody>
          <a:bodyPr wrap="none">
            <a:spAutoFit/>
          </a:bodyPr>
          <a:lstStyle/>
          <a:p>
            <a:pPr lvl="0" algn="ctr" eaLnBrk="1" hangingPunct="1">
              <a:spcAft>
                <a:spcPts val="0"/>
              </a:spcAft>
              <a:defRPr/>
            </a:pPr>
            <a:r>
              <a:rPr lang="en-US" altLang="zh-CN" sz="2400" dirty="0">
                <a:ln w="635">
                  <a:noFill/>
                </a:ln>
                <a:solidFill>
                  <a:schemeClr val="accent2">
                    <a:lumMod val="60000"/>
                    <a:lumOff val="40000"/>
                  </a:schemeClr>
                </a:solidFill>
                <a:effectLst>
                  <a:outerShdw blurRad="38100" dist="25400" dir="5400000" algn="tl" rotWithShape="0">
                    <a:srgbClr val="000000">
                      <a:alpha val="43000"/>
                    </a:srgbClr>
                  </a:outerShdw>
                </a:effectLst>
                <a:latin typeface="微软雅黑" pitchFamily="34" charset="-122"/>
                <a:ea typeface="微软雅黑" pitchFamily="34" charset="-122"/>
              </a:rPr>
              <a:t>2018</a:t>
            </a:r>
            <a:r>
              <a:rPr lang="zh-CN" altLang="en-US" sz="2400" dirty="0">
                <a:ln w="635">
                  <a:noFill/>
                </a:ln>
                <a:solidFill>
                  <a:schemeClr val="accent2">
                    <a:lumMod val="60000"/>
                    <a:lumOff val="40000"/>
                  </a:schemeClr>
                </a:solidFill>
                <a:effectLst>
                  <a:outerShdw blurRad="38100" dist="25400" dir="5400000" algn="tl" rotWithShape="0">
                    <a:srgbClr val="000000">
                      <a:alpha val="43000"/>
                    </a:srgbClr>
                  </a:outerShdw>
                </a:effectLst>
                <a:latin typeface="微软雅黑" pitchFamily="34" charset="-122"/>
                <a:ea typeface="微软雅黑" pitchFamily="34" charset="-122"/>
              </a:rPr>
              <a:t>年</a:t>
            </a:r>
            <a:r>
              <a:rPr lang="en-US" altLang="zh-CN" sz="2400" dirty="0">
                <a:ln w="635">
                  <a:noFill/>
                </a:ln>
                <a:solidFill>
                  <a:schemeClr val="accent2">
                    <a:lumMod val="60000"/>
                    <a:lumOff val="40000"/>
                  </a:schemeClr>
                </a:solidFill>
                <a:effectLst>
                  <a:outerShdw blurRad="38100" dist="25400" dir="5400000" algn="tl" rotWithShape="0">
                    <a:srgbClr val="000000">
                      <a:alpha val="43000"/>
                    </a:srgbClr>
                  </a:outerShdw>
                </a:effectLst>
                <a:latin typeface="微软雅黑" pitchFamily="34" charset="-122"/>
                <a:ea typeface="微软雅黑" pitchFamily="34" charset="-122"/>
              </a:rPr>
              <a:t>3</a:t>
            </a:r>
            <a:r>
              <a:rPr lang="zh-CN" altLang="en-US" sz="2400" dirty="0">
                <a:ln w="635">
                  <a:noFill/>
                </a:ln>
                <a:solidFill>
                  <a:schemeClr val="accent2">
                    <a:lumMod val="60000"/>
                    <a:lumOff val="40000"/>
                  </a:schemeClr>
                </a:solidFill>
                <a:effectLst>
                  <a:outerShdw blurRad="38100" dist="25400" dir="5400000" algn="tl" rotWithShape="0">
                    <a:srgbClr val="000000">
                      <a:alpha val="43000"/>
                    </a:srgbClr>
                  </a:outerShdw>
                </a:effectLst>
                <a:latin typeface="微软雅黑" pitchFamily="34" charset="-122"/>
                <a:ea typeface="微软雅黑" pitchFamily="34" charset="-122"/>
              </a:rPr>
              <a:t>月</a:t>
            </a:r>
          </a:p>
        </p:txBody>
      </p:sp>
      <p:pic>
        <p:nvPicPr>
          <p:cNvPr id="5" name="Picture 5" descr="tp"/>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00034" y="500042"/>
            <a:ext cx="1071570" cy="985131"/>
          </a:xfrm>
          <a:prstGeom prst="rect">
            <a:avLst/>
          </a:prstGeom>
          <a:noFill/>
          <a:ln w="9525">
            <a:noFill/>
            <a:miter lim="800000"/>
            <a:headEnd/>
            <a:tailEnd/>
          </a:ln>
        </p:spPr>
      </p:pic>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179512" y="116632"/>
            <a:ext cx="7929618" cy="954107"/>
          </a:xfrm>
          <a:prstGeom prst="rect">
            <a:avLst/>
          </a:prstGeom>
          <a:noFill/>
        </p:spPr>
        <p:txBody>
          <a:bodyPr wrap="square" rtlCol="0">
            <a:spAutoFit/>
          </a:bodyPr>
          <a:lstStyle/>
          <a:p>
            <a:pPr lvl="0">
              <a:defRPr/>
            </a:pPr>
            <a: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t>中国职工保险互助会北京办事处</a:t>
            </a:r>
            <a:b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br>
            <a:r>
              <a:rPr lang="zh-CN" altLang="en-US" sz="2800" dirty="0">
                <a:solidFill>
                  <a:srgbClr val="000000"/>
                </a:solidFill>
                <a:latin typeface="微软雅黑" pitchFamily="34" charset="-122"/>
                <a:ea typeface="微软雅黑" pitchFamily="34" charset="-122"/>
              </a:rPr>
              <a:t>网络平台交流群组管理制度解读</a:t>
            </a:r>
            <a:endPar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endParaRPr>
          </a:p>
        </p:txBody>
      </p:sp>
      <p:sp>
        <p:nvSpPr>
          <p:cNvPr id="4" name="矩形 3"/>
          <p:cNvSpPr/>
          <p:nvPr/>
        </p:nvSpPr>
        <p:spPr>
          <a:xfrm>
            <a:off x="179512" y="1484784"/>
            <a:ext cx="8784976" cy="4785926"/>
          </a:xfrm>
          <a:prstGeom prst="rect">
            <a:avLst/>
          </a:prstGeom>
        </p:spPr>
        <p:txBody>
          <a:bodyPr wrap="square">
            <a:spAutoFit/>
          </a:bodyPr>
          <a:lstStyle/>
          <a:p>
            <a:pPr lvl="0"/>
            <a:r>
              <a:rPr kumimoji="0" lang="en-US" altLang="zh-CN" sz="2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2017</a:t>
            </a:r>
            <a:r>
              <a:rPr lang="zh-CN" altLang="en-US" sz="2600" dirty="0">
                <a:solidFill>
                  <a:srgbClr val="000000"/>
                </a:solidFill>
                <a:latin typeface="微软雅黑" panose="020B0503020204020204" pitchFamily="34" charset="-122"/>
                <a:ea typeface="微软雅黑" panose="020B0503020204020204" pitchFamily="34" charset="-122"/>
              </a:rPr>
              <a:t>年</a:t>
            </a:r>
            <a:r>
              <a:rPr lang="en-US" altLang="zh-CN" sz="2600" dirty="0">
                <a:solidFill>
                  <a:srgbClr val="000000"/>
                </a:solidFill>
                <a:latin typeface="微软雅黑" panose="020B0503020204020204" pitchFamily="34" charset="-122"/>
                <a:ea typeface="微软雅黑" panose="020B0503020204020204" pitchFamily="34" charset="-122"/>
              </a:rPr>
              <a:t>12</a:t>
            </a:r>
            <a:r>
              <a:rPr lang="zh-CN" altLang="en-US" sz="2600" dirty="0">
                <a:solidFill>
                  <a:srgbClr val="000000"/>
                </a:solidFill>
                <a:latin typeface="微软雅黑" panose="020B0503020204020204" pitchFamily="34" charset="-122"/>
                <a:ea typeface="微软雅黑" panose="020B0503020204020204" pitchFamily="34" charset="-122"/>
              </a:rPr>
              <a:t>月北京办事处制定印发</a:t>
            </a:r>
            <a:r>
              <a:rPr kumimoji="0" lang="zh-CN" altLang="en-US" sz="2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a:t>
            </a:r>
            <a:endParaRPr kumimoji="0" lang="en-US" altLang="zh-CN" sz="2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lvl="0"/>
            <a:endParaRPr lang="en-US" altLang="zh-CN" sz="2600" dirty="0">
              <a:solidFill>
                <a:srgbClr val="000000"/>
              </a:solidFill>
              <a:latin typeface="微软雅黑" panose="020B0503020204020204" pitchFamily="34" charset="-122"/>
              <a:ea typeface="微软雅黑" panose="020B0503020204020204" pitchFamily="34" charset="-122"/>
            </a:endParaRPr>
          </a:p>
          <a:p>
            <a:pPr lvl="0" algn="ctr"/>
            <a:r>
              <a:rPr lang="zh-CN" altLang="en-US" sz="2600" dirty="0">
                <a:solidFill>
                  <a:schemeClr val="tx2">
                    <a:lumMod val="95000"/>
                    <a:lumOff val="5000"/>
                  </a:schemeClr>
                </a:solidFill>
                <a:latin typeface="微软雅黑" panose="020B0503020204020204" pitchFamily="34" charset="-122"/>
                <a:ea typeface="微软雅黑" panose="020B0503020204020204" pitchFamily="34" charset="-122"/>
              </a:rPr>
              <a:t>中互京字</a:t>
            </a:r>
            <a:r>
              <a:rPr lang="en-US" altLang="zh-CN" sz="2600" dirty="0">
                <a:solidFill>
                  <a:schemeClr val="tx2">
                    <a:lumMod val="95000"/>
                    <a:lumOff val="5000"/>
                  </a:schemeClr>
                </a:solidFill>
                <a:latin typeface="微软雅黑" panose="020B0503020204020204" pitchFamily="34" charset="-122"/>
                <a:ea typeface="微软雅黑" panose="020B0503020204020204" pitchFamily="34" charset="-122"/>
              </a:rPr>
              <a:t>〔2017〕55</a:t>
            </a:r>
            <a:r>
              <a:rPr lang="zh-CN" altLang="en-US" sz="2600" dirty="0">
                <a:solidFill>
                  <a:schemeClr val="tx2">
                    <a:lumMod val="95000"/>
                    <a:lumOff val="5000"/>
                  </a:schemeClr>
                </a:solidFill>
                <a:latin typeface="微软雅黑" panose="020B0503020204020204" pitchFamily="34" charset="-122"/>
                <a:ea typeface="微软雅黑" panose="020B0503020204020204" pitchFamily="34" charset="-122"/>
              </a:rPr>
              <a:t>号</a:t>
            </a:r>
            <a:endParaRPr lang="en-US" altLang="zh-CN" sz="2600" dirty="0">
              <a:solidFill>
                <a:schemeClr val="tx2">
                  <a:lumMod val="95000"/>
                  <a:lumOff val="5000"/>
                </a:schemeClr>
              </a:solidFill>
              <a:latin typeface="微软雅黑" panose="020B0503020204020204" pitchFamily="34" charset="-122"/>
              <a:ea typeface="微软雅黑" panose="020B0503020204020204" pitchFamily="34" charset="-122"/>
            </a:endParaRPr>
          </a:p>
          <a:p>
            <a:pPr lvl="0" algn="ctr"/>
            <a:r>
              <a:rPr lang="en-US" altLang="zh-CN" sz="2600" dirty="0">
                <a:solidFill>
                  <a:srgbClr val="000000"/>
                </a:solidFill>
                <a:latin typeface="微软雅黑" panose="020B0503020204020204" pitchFamily="34" charset="-122"/>
                <a:ea typeface="微软雅黑" panose="020B0503020204020204" pitchFamily="34" charset="-122"/>
              </a:rPr>
              <a:t>《</a:t>
            </a:r>
            <a:r>
              <a:rPr lang="zh-CN" altLang="en-US" sz="2600" dirty="0">
                <a:solidFill>
                  <a:srgbClr val="000000"/>
                </a:solidFill>
                <a:latin typeface="微软雅黑" panose="020B0503020204020204" pitchFamily="34" charset="-122"/>
                <a:ea typeface="微软雅黑" panose="020B0503020204020204" pitchFamily="34" charset="-122"/>
              </a:rPr>
              <a:t>中国职工保险互助会北京办事处网络平台交流群组</a:t>
            </a:r>
            <a:endParaRPr lang="en-US" altLang="zh-CN" sz="2600" dirty="0">
              <a:solidFill>
                <a:srgbClr val="000000"/>
              </a:solidFill>
              <a:latin typeface="微软雅黑" panose="020B0503020204020204" pitchFamily="34" charset="-122"/>
              <a:ea typeface="微软雅黑" panose="020B0503020204020204" pitchFamily="34" charset="-122"/>
            </a:endParaRPr>
          </a:p>
          <a:p>
            <a:pPr lvl="0" algn="ctr"/>
            <a:r>
              <a:rPr lang="zh-CN" altLang="en-US" sz="2600" dirty="0">
                <a:solidFill>
                  <a:srgbClr val="000000"/>
                </a:solidFill>
                <a:latin typeface="微软雅黑" panose="020B0503020204020204" pitchFamily="34" charset="-122"/>
                <a:ea typeface="微软雅黑" panose="020B0503020204020204" pitchFamily="34" charset="-122"/>
              </a:rPr>
              <a:t>管理制度</a:t>
            </a:r>
            <a:r>
              <a:rPr lang="en-US" altLang="zh-CN" sz="2600" dirty="0">
                <a:solidFill>
                  <a:srgbClr val="000000"/>
                </a:solidFill>
                <a:latin typeface="微软雅黑" panose="020B0503020204020204" pitchFamily="34" charset="-122"/>
                <a:ea typeface="微软雅黑" panose="020B0503020204020204" pitchFamily="34" charset="-122"/>
              </a:rPr>
              <a:t>》</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2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      </a:t>
            </a:r>
          </a:p>
          <a:p>
            <a:pPr marL="914400" lvl="1" indent="-457200">
              <a:buFont typeface="Wingdings" panose="05000000000000000000" pitchFamily="2" charset="2"/>
              <a:buChar char="l"/>
            </a:pPr>
            <a:r>
              <a:rPr lang="zh-CN" altLang="en-US" sz="2500" b="0" dirty="0">
                <a:solidFill>
                  <a:srgbClr val="000000"/>
                </a:solidFill>
                <a:latin typeface="微软雅黑" panose="020B0503020204020204" pitchFamily="34" charset="-122"/>
                <a:ea typeface="微软雅黑" panose="020B0503020204020204" pitchFamily="34" charset="-122"/>
              </a:rPr>
              <a:t>制度包含总则、群组的创建、变更、注销流程，群组成员的职责与管理，群内发言准则、保密、舆情监督等在内的</a:t>
            </a:r>
            <a:r>
              <a:rPr lang="en-US" altLang="zh-CN" sz="2500" b="0" dirty="0">
                <a:solidFill>
                  <a:srgbClr val="000000"/>
                </a:solidFill>
                <a:latin typeface="微软雅黑" panose="020B0503020204020204" pitchFamily="34" charset="-122"/>
                <a:ea typeface="微软雅黑" panose="020B0503020204020204" pitchFamily="34" charset="-122"/>
              </a:rPr>
              <a:t>7</a:t>
            </a:r>
            <a:r>
              <a:rPr lang="zh-CN" altLang="en-US" sz="2500" b="0" dirty="0">
                <a:solidFill>
                  <a:srgbClr val="000000"/>
                </a:solidFill>
                <a:latin typeface="微软雅黑" panose="020B0503020204020204" pitchFamily="34" charset="-122"/>
                <a:ea typeface="微软雅黑" panose="020B0503020204020204" pitchFamily="34" charset="-122"/>
              </a:rPr>
              <a:t>个章节，共计条款</a:t>
            </a:r>
            <a:r>
              <a:rPr lang="en-US" altLang="zh-CN" sz="2500" b="0" dirty="0">
                <a:solidFill>
                  <a:srgbClr val="000000"/>
                </a:solidFill>
                <a:latin typeface="微软雅黑" panose="020B0503020204020204" pitchFamily="34" charset="-122"/>
                <a:ea typeface="微软雅黑" panose="020B0503020204020204" pitchFamily="34" charset="-122"/>
              </a:rPr>
              <a:t>25</a:t>
            </a:r>
            <a:r>
              <a:rPr lang="zh-CN" altLang="en-US" sz="2500" b="0" dirty="0">
                <a:solidFill>
                  <a:srgbClr val="000000"/>
                </a:solidFill>
                <a:latin typeface="微软雅黑" panose="020B0503020204020204" pitchFamily="34" charset="-122"/>
                <a:ea typeface="微软雅黑" panose="020B0503020204020204" pitchFamily="34" charset="-122"/>
              </a:rPr>
              <a:t>条，表格</a:t>
            </a:r>
            <a:r>
              <a:rPr lang="en-US" altLang="zh-CN" sz="2500" b="0" dirty="0">
                <a:solidFill>
                  <a:srgbClr val="000000"/>
                </a:solidFill>
                <a:latin typeface="微软雅黑" panose="020B0503020204020204" pitchFamily="34" charset="-122"/>
                <a:ea typeface="微软雅黑" panose="020B0503020204020204" pitchFamily="34" charset="-122"/>
              </a:rPr>
              <a:t>1</a:t>
            </a:r>
            <a:r>
              <a:rPr lang="zh-CN" altLang="en-US" sz="2500" b="0" dirty="0">
                <a:solidFill>
                  <a:srgbClr val="000000"/>
                </a:solidFill>
                <a:latin typeface="微软雅黑" panose="020B0503020204020204" pitchFamily="34" charset="-122"/>
                <a:ea typeface="微软雅黑" panose="020B0503020204020204" pitchFamily="34" charset="-122"/>
              </a:rPr>
              <a:t>张，流程图</a:t>
            </a:r>
            <a:r>
              <a:rPr lang="en-US" altLang="zh-CN" sz="2500" b="0" dirty="0">
                <a:solidFill>
                  <a:srgbClr val="000000"/>
                </a:solidFill>
                <a:latin typeface="微软雅黑" panose="020B0503020204020204" pitchFamily="34" charset="-122"/>
                <a:ea typeface="微软雅黑" panose="020B0503020204020204" pitchFamily="34" charset="-122"/>
              </a:rPr>
              <a:t>1</a:t>
            </a:r>
            <a:r>
              <a:rPr lang="zh-CN" altLang="en-US" sz="2500" b="0" dirty="0">
                <a:solidFill>
                  <a:srgbClr val="000000"/>
                </a:solidFill>
                <a:latin typeface="微软雅黑" panose="020B0503020204020204" pitchFamily="34" charset="-122"/>
                <a:ea typeface="微软雅黑" panose="020B0503020204020204" pitchFamily="34" charset="-122"/>
              </a:rPr>
              <a:t>张；</a:t>
            </a:r>
            <a:endParaRPr lang="en-US" altLang="zh-CN" sz="2500" b="0" dirty="0">
              <a:solidFill>
                <a:srgbClr val="000000"/>
              </a:solidFill>
              <a:latin typeface="微软雅黑" panose="020B0503020204020204" pitchFamily="34" charset="-122"/>
              <a:ea typeface="微软雅黑" panose="020B0503020204020204" pitchFamily="34" charset="-122"/>
            </a:endParaRPr>
          </a:p>
          <a:p>
            <a:pPr marL="914400" lvl="1" indent="-457200">
              <a:buFont typeface="Wingdings" panose="05000000000000000000" pitchFamily="2" charset="2"/>
              <a:buChar char="l"/>
            </a:pPr>
            <a:endParaRPr lang="en-US" altLang="zh-CN" sz="2500" b="0" dirty="0">
              <a:solidFill>
                <a:srgbClr val="000000"/>
              </a:solidFill>
              <a:latin typeface="微软雅黑" panose="020B0503020204020204" pitchFamily="34" charset="-122"/>
              <a:ea typeface="微软雅黑" panose="020B0503020204020204" pitchFamily="34" charset="-122"/>
            </a:endParaRPr>
          </a:p>
          <a:p>
            <a:pPr marL="914400" lvl="1" indent="-457200">
              <a:buFont typeface="Wingdings" panose="05000000000000000000" pitchFamily="2" charset="2"/>
              <a:buChar char="l"/>
            </a:pPr>
            <a:r>
              <a:rPr lang="zh-CN" altLang="en-US" sz="2500" b="0" dirty="0">
                <a:solidFill>
                  <a:srgbClr val="000000"/>
                </a:solidFill>
                <a:latin typeface="微软雅黑" panose="020B0503020204020204" pitchFamily="34" charset="-122"/>
                <a:ea typeface="微软雅黑" panose="020B0503020204020204" pitchFamily="34" charset="-122"/>
              </a:rPr>
              <a:t>制度涉及了群组设立的管理、群组成员的管理、群组内成员交流和舆情监督处置等管理。</a:t>
            </a:r>
            <a:endParaRPr kumimoji="0" lang="en-US" altLang="zh-CN" sz="2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p:txBody>
      </p:sp>
    </p:spTree>
    <p:extLst>
      <p:ext uri="{BB962C8B-B14F-4D97-AF65-F5344CB8AC3E}">
        <p14:creationId xmlns:p14="http://schemas.microsoft.com/office/powerpoint/2010/main" val="2692752445"/>
      </p:ext>
    </p:extLst>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179512" y="116632"/>
            <a:ext cx="7929618" cy="954107"/>
          </a:xfrm>
          <a:prstGeom prst="rect">
            <a:avLst/>
          </a:prstGeom>
          <a:noFill/>
        </p:spPr>
        <p:txBody>
          <a:bodyPr wrap="square" rtlCol="0">
            <a:spAutoFit/>
          </a:bodyPr>
          <a:lstStyle/>
          <a:p>
            <a:pPr lvl="0">
              <a:defRPr/>
            </a:pPr>
            <a: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t>中国职工保险互助会北京办事处</a:t>
            </a:r>
            <a:b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br>
            <a:r>
              <a:rPr lang="zh-CN" altLang="en-US" sz="2800" dirty="0">
                <a:solidFill>
                  <a:srgbClr val="000000"/>
                </a:solidFill>
                <a:latin typeface="微软雅黑" pitchFamily="34" charset="-122"/>
                <a:ea typeface="微软雅黑" pitchFamily="34" charset="-122"/>
              </a:rPr>
              <a:t>网络平台交流群组管理制度解读</a:t>
            </a:r>
            <a:endPar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endParaRPr>
          </a:p>
        </p:txBody>
      </p:sp>
      <p:sp>
        <p:nvSpPr>
          <p:cNvPr id="4" name="矩形 3"/>
          <p:cNvSpPr/>
          <p:nvPr/>
        </p:nvSpPr>
        <p:spPr>
          <a:xfrm>
            <a:off x="179512" y="1484784"/>
            <a:ext cx="8784976" cy="5570756"/>
          </a:xfrm>
          <a:prstGeom prst="rect">
            <a:avLst/>
          </a:prstGeom>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zh-CN" altLang="en-US" sz="2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第一章  总 则</a:t>
            </a:r>
            <a:endParaRPr kumimoji="0" lang="en-US" altLang="zh-CN" sz="2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2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      </a:t>
            </a:r>
          </a:p>
          <a:p>
            <a:pPr lvl="1"/>
            <a:r>
              <a:rPr lang="zh-CN" altLang="en-US" sz="2000" dirty="0">
                <a:solidFill>
                  <a:srgbClr val="000000"/>
                </a:solidFill>
                <a:latin typeface="微软雅黑" panose="020B0503020204020204" pitchFamily="34" charset="-122"/>
                <a:ea typeface="微软雅黑" panose="020B0503020204020204" pitchFamily="34" charset="-122"/>
              </a:rPr>
              <a:t>第一条  制度制定印发目的和依据：</a:t>
            </a:r>
            <a:r>
              <a:rPr lang="zh-CN" altLang="en-US" sz="2000" b="0" dirty="0">
                <a:solidFill>
                  <a:srgbClr val="000000"/>
                </a:solidFill>
                <a:latin typeface="微软雅黑" panose="020B0503020204020204" pitchFamily="34" charset="-122"/>
                <a:ea typeface="微软雅黑" panose="020B0503020204020204" pitchFamily="34" charset="-122"/>
              </a:rPr>
              <a:t>保证网络平台交流群组信息服务的运行高效、内容规范、信息畅通、互动良好，依据全总、市总对信息化管理和信息化安全的要求，以及国家互联网信息办公室印发</a:t>
            </a:r>
            <a:r>
              <a:rPr lang="en-US" altLang="zh-CN" sz="2000" b="0" dirty="0">
                <a:solidFill>
                  <a:srgbClr val="000000"/>
                </a:solidFill>
                <a:latin typeface="微软雅黑" panose="020B0503020204020204" pitchFamily="34" charset="-122"/>
                <a:ea typeface="微软雅黑" panose="020B0503020204020204" pitchFamily="34" charset="-122"/>
              </a:rPr>
              <a:t>《</a:t>
            </a:r>
            <a:r>
              <a:rPr lang="zh-CN" altLang="en-US" sz="2000" b="0" dirty="0">
                <a:solidFill>
                  <a:srgbClr val="000000"/>
                </a:solidFill>
                <a:latin typeface="微软雅黑" panose="020B0503020204020204" pitchFamily="34" charset="-122"/>
                <a:ea typeface="微软雅黑" panose="020B0503020204020204" pitchFamily="34" charset="-122"/>
              </a:rPr>
              <a:t>互联网群组信息服务管理规定</a:t>
            </a:r>
            <a:r>
              <a:rPr lang="en-US" altLang="zh-CN" sz="2000" b="0" dirty="0">
                <a:solidFill>
                  <a:srgbClr val="000000"/>
                </a:solidFill>
                <a:latin typeface="微软雅黑" panose="020B0503020204020204" pitchFamily="34" charset="-122"/>
                <a:ea typeface="微软雅黑" panose="020B0503020204020204" pitchFamily="34" charset="-122"/>
              </a:rPr>
              <a:t>》</a:t>
            </a:r>
            <a:r>
              <a:rPr lang="zh-CN" altLang="en-US" sz="2000" b="0" dirty="0">
                <a:solidFill>
                  <a:srgbClr val="000000"/>
                </a:solidFill>
                <a:latin typeface="微软雅黑" panose="020B0503020204020204" pitchFamily="34" charset="-122"/>
                <a:ea typeface="微软雅黑" panose="020B0503020204020204" pitchFamily="34" charset="-122"/>
              </a:rPr>
              <a:t>的有关要求，结合北京办事处实际，制定本管理制度。</a:t>
            </a:r>
            <a:endParaRPr lang="en-US" altLang="zh-CN" sz="2000" b="0" dirty="0">
              <a:solidFill>
                <a:srgbClr val="000000"/>
              </a:solidFill>
              <a:latin typeface="微软雅黑" panose="020B0503020204020204" pitchFamily="34" charset="-122"/>
              <a:ea typeface="微软雅黑" panose="020B0503020204020204" pitchFamily="34" charset="-122"/>
            </a:endParaRPr>
          </a:p>
          <a:p>
            <a:pPr lvl="1"/>
            <a:endParaRPr lang="en-US" altLang="zh-CN" sz="2000" b="0" dirty="0">
              <a:solidFill>
                <a:srgbClr val="000000"/>
              </a:solidFill>
              <a:latin typeface="微软雅黑" panose="020B0503020204020204" pitchFamily="34" charset="-122"/>
              <a:ea typeface="微软雅黑" panose="020B0503020204020204" pitchFamily="34" charset="-122"/>
            </a:endParaRPr>
          </a:p>
          <a:p>
            <a:pPr lvl="1"/>
            <a:r>
              <a:rPr lang="zh-CN" altLang="en-US" sz="2000" dirty="0">
                <a:solidFill>
                  <a:srgbClr val="000000"/>
                </a:solidFill>
                <a:latin typeface="微软雅黑" panose="020B0503020204020204" pitchFamily="34" charset="-122"/>
                <a:ea typeface="微软雅黑" panose="020B0503020204020204" pitchFamily="34" charset="-122"/>
              </a:rPr>
              <a:t>第二、三条  网络平台交流群组管理范围的划定：</a:t>
            </a:r>
            <a:r>
              <a:rPr lang="zh-CN" altLang="en-US" sz="2000" b="0" dirty="0">
                <a:solidFill>
                  <a:schemeClr val="tx1">
                    <a:lumMod val="60000"/>
                    <a:lumOff val="40000"/>
                  </a:schemeClr>
                </a:solidFill>
                <a:latin typeface="微软雅黑" panose="020B0503020204020204" pitchFamily="34" charset="-122"/>
                <a:ea typeface="微软雅黑" panose="020B0503020204020204" pitchFamily="34" charset="-122"/>
              </a:rPr>
              <a:t>适用范围</a:t>
            </a:r>
            <a:r>
              <a:rPr lang="zh-CN" altLang="en-US" sz="2000" b="0" dirty="0">
                <a:solidFill>
                  <a:srgbClr val="000000"/>
                </a:solidFill>
                <a:latin typeface="微软雅黑" panose="020B0503020204020204" pitchFamily="34" charset="-122"/>
                <a:ea typeface="微软雅黑" panose="020B0503020204020204" pitchFamily="34" charset="-122"/>
              </a:rPr>
              <a:t>的划定和</a:t>
            </a:r>
            <a:r>
              <a:rPr lang="zh-CN" altLang="en-US" sz="2000" b="0" dirty="0">
                <a:solidFill>
                  <a:schemeClr val="tx1">
                    <a:lumMod val="60000"/>
                    <a:lumOff val="40000"/>
                  </a:schemeClr>
                </a:solidFill>
                <a:latin typeface="微软雅黑" panose="020B0503020204020204" pitchFamily="34" charset="-122"/>
                <a:ea typeface="微软雅黑" panose="020B0503020204020204" pitchFamily="34" charset="-122"/>
              </a:rPr>
              <a:t>具体内容</a:t>
            </a:r>
            <a:r>
              <a:rPr lang="zh-CN" altLang="en-US" sz="2000" b="0" dirty="0">
                <a:solidFill>
                  <a:srgbClr val="000000"/>
                </a:solidFill>
                <a:latin typeface="微软雅黑" panose="020B0503020204020204" pitchFamily="34" charset="-122"/>
                <a:ea typeface="微软雅黑" panose="020B0503020204020204" pitchFamily="34" charset="-122"/>
              </a:rPr>
              <a:t>的划定。</a:t>
            </a:r>
            <a:endParaRPr lang="en-US" altLang="zh-CN" sz="2000" b="0" dirty="0">
              <a:solidFill>
                <a:srgbClr val="000000"/>
              </a:solidFill>
              <a:latin typeface="微软雅黑" panose="020B0503020204020204" pitchFamily="34" charset="-122"/>
              <a:ea typeface="微软雅黑" panose="020B0503020204020204" pitchFamily="34" charset="-122"/>
            </a:endParaRPr>
          </a:p>
          <a:p>
            <a:pPr lvl="1"/>
            <a:endParaRPr lang="en-US" altLang="zh-CN" sz="2000" b="0" dirty="0">
              <a:solidFill>
                <a:srgbClr val="000000"/>
              </a:solidFill>
              <a:latin typeface="微软雅黑" panose="020B0503020204020204" pitchFamily="34" charset="-122"/>
              <a:ea typeface="微软雅黑" panose="020B0503020204020204" pitchFamily="34" charset="-122"/>
            </a:endParaRPr>
          </a:p>
          <a:p>
            <a:pPr lvl="1"/>
            <a:r>
              <a:rPr lang="zh-CN" altLang="en-US" sz="2000" dirty="0">
                <a:solidFill>
                  <a:srgbClr val="000000"/>
                </a:solidFill>
                <a:latin typeface="微软雅黑" panose="020B0503020204020204" pitchFamily="34" charset="-122"/>
                <a:ea typeface="微软雅黑" panose="020B0503020204020204" pitchFamily="34" charset="-122"/>
              </a:rPr>
              <a:t>第四条  逐级建立与落实：</a:t>
            </a:r>
            <a:r>
              <a:rPr lang="zh-CN" altLang="en-US" sz="2000" b="0" dirty="0">
                <a:solidFill>
                  <a:srgbClr val="000000"/>
                </a:solidFill>
                <a:latin typeface="微软雅黑" panose="020B0503020204020204" pitchFamily="34" charset="-122"/>
                <a:ea typeface="微软雅黑" panose="020B0503020204020204" pitchFamily="34" charset="-122"/>
              </a:rPr>
              <a:t>逐级建立健全与落实管理制度，明确使用部门、主管领导和负责人，按照“谁创建谁负责、谁使用谁负责”的原则，从管理和使用等方面做好日常维护与管理工作。</a:t>
            </a:r>
            <a:endParaRPr lang="en-US" altLang="zh-CN" sz="2000" b="0" dirty="0">
              <a:solidFill>
                <a:srgbClr val="000000"/>
              </a:solidFill>
              <a:latin typeface="微软雅黑" panose="020B0503020204020204" pitchFamily="34" charset="-122"/>
              <a:ea typeface="微软雅黑" panose="020B0503020204020204" pitchFamily="34" charset="-122"/>
            </a:endParaRPr>
          </a:p>
          <a:p>
            <a:pPr lvl="1"/>
            <a:endParaRPr lang="en-US" altLang="zh-CN" sz="2000" b="0" dirty="0">
              <a:solidFill>
                <a:srgbClr val="000000"/>
              </a:solidFill>
              <a:latin typeface="微软雅黑" panose="020B0503020204020204" pitchFamily="34" charset="-122"/>
              <a:ea typeface="微软雅黑" panose="020B0503020204020204" pitchFamily="34" charset="-122"/>
            </a:endParaRPr>
          </a:p>
          <a:p>
            <a:pPr lvl="1"/>
            <a:r>
              <a:rPr lang="zh-CN" altLang="en-US" sz="2000" dirty="0">
                <a:solidFill>
                  <a:srgbClr val="000000"/>
                </a:solidFill>
                <a:latin typeface="微软雅黑" panose="020B0503020204020204" pitchFamily="34" charset="-122"/>
                <a:ea typeface="微软雅黑" panose="020B0503020204020204" pitchFamily="34" charset="-122"/>
              </a:rPr>
              <a:t>第五条  统一领导、归口管理、分级负责、按规操作、讲求实效、确保安</a:t>
            </a:r>
            <a:r>
              <a:rPr lang="en-US" altLang="zh-CN" sz="2000" dirty="0">
                <a:solidFill>
                  <a:srgbClr val="000000"/>
                </a:solidFill>
                <a:latin typeface="微软雅黑" panose="020B0503020204020204" pitchFamily="34" charset="-122"/>
                <a:ea typeface="微软雅黑" panose="020B0503020204020204" pitchFamily="34" charset="-122"/>
              </a:rPr>
              <a:t>	       </a:t>
            </a:r>
            <a:r>
              <a:rPr lang="zh-CN" altLang="en-US" sz="2000" dirty="0">
                <a:solidFill>
                  <a:srgbClr val="000000"/>
                </a:solidFill>
                <a:latin typeface="微软雅黑" panose="020B0503020204020204" pitchFamily="34" charset="-122"/>
                <a:ea typeface="微软雅黑" panose="020B0503020204020204" pitchFamily="34" charset="-122"/>
              </a:rPr>
              <a:t>全的原则。</a:t>
            </a:r>
            <a:endParaRPr lang="en-US" altLang="zh-CN" sz="2000" dirty="0">
              <a:solidFill>
                <a:srgbClr val="000000"/>
              </a:solidFill>
              <a:latin typeface="微软雅黑" panose="020B0503020204020204" pitchFamily="34" charset="-122"/>
              <a:ea typeface="微软雅黑" panose="020B0503020204020204" pitchFamily="34" charset="-122"/>
            </a:endParaRPr>
          </a:p>
          <a:p>
            <a:pPr marL="914400" lvl="1" indent="-457200">
              <a:buFont typeface="Wingdings" panose="05000000000000000000" pitchFamily="2" charset="2"/>
              <a:buChar char="l"/>
            </a:pPr>
            <a:endParaRPr kumimoji="0" lang="en-US" altLang="zh-CN" sz="2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p:txBody>
      </p:sp>
    </p:spTree>
    <p:extLst>
      <p:ext uri="{BB962C8B-B14F-4D97-AF65-F5344CB8AC3E}">
        <p14:creationId xmlns:p14="http://schemas.microsoft.com/office/powerpoint/2010/main" val="3673787762"/>
      </p:ext>
    </p:extLst>
  </p:cSld>
  <p:clrMapOvr>
    <a:masterClrMapping/>
  </p:clrMapOvr>
  <p:transition>
    <p:strips/>
  </p:transition>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179512" y="116632"/>
            <a:ext cx="7929618" cy="954107"/>
          </a:xfrm>
          <a:prstGeom prst="rect">
            <a:avLst/>
          </a:prstGeom>
          <a:noFill/>
        </p:spPr>
        <p:txBody>
          <a:bodyPr wrap="square" rtlCol="0">
            <a:spAutoFit/>
          </a:bodyPr>
          <a:lstStyle/>
          <a:p>
            <a:pPr lvl="0">
              <a:defRPr/>
            </a:pPr>
            <a: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t>中国职工保险互助会北京办事处</a:t>
            </a:r>
            <a:b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br>
            <a:r>
              <a:rPr lang="zh-CN" altLang="en-US" sz="2800" dirty="0">
                <a:solidFill>
                  <a:srgbClr val="000000"/>
                </a:solidFill>
                <a:latin typeface="微软雅黑" pitchFamily="34" charset="-122"/>
                <a:ea typeface="微软雅黑" pitchFamily="34" charset="-122"/>
              </a:rPr>
              <a:t>网络平台交流群组管理制度解读</a:t>
            </a:r>
            <a:endPar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endParaRPr>
          </a:p>
        </p:txBody>
      </p:sp>
      <p:sp>
        <p:nvSpPr>
          <p:cNvPr id="4" name="矩形 3"/>
          <p:cNvSpPr/>
          <p:nvPr/>
        </p:nvSpPr>
        <p:spPr>
          <a:xfrm>
            <a:off x="179512" y="1484784"/>
            <a:ext cx="8784976" cy="4339650"/>
          </a:xfrm>
          <a:prstGeom prst="rect">
            <a:avLst/>
          </a:prstGeom>
        </p:spPr>
        <p:txBody>
          <a:bodyPr wrap="square">
            <a:spAutoFit/>
          </a:bodyPr>
          <a:lstStyle/>
          <a:p>
            <a:pPr lvl="0" algn="ctr">
              <a:defRPr/>
            </a:pPr>
            <a:r>
              <a:rPr kumimoji="0" lang="zh-CN" altLang="en-US" sz="2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第</a:t>
            </a:r>
            <a:r>
              <a:rPr lang="zh-CN" altLang="en-US" sz="2600" dirty="0">
                <a:solidFill>
                  <a:srgbClr val="000000"/>
                </a:solidFill>
                <a:latin typeface="微软雅黑" panose="020B0503020204020204" pitchFamily="34" charset="-122"/>
                <a:ea typeface="微软雅黑" panose="020B0503020204020204" pitchFamily="34" charset="-122"/>
              </a:rPr>
              <a:t>二章  网络平台交流群组的创建、变更与注销</a:t>
            </a:r>
            <a:endParaRPr kumimoji="0" lang="en-US" altLang="zh-CN" sz="2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2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      </a:t>
            </a:r>
          </a:p>
          <a:p>
            <a:pPr lvl="1"/>
            <a:endParaRPr kumimoji="0" lang="en-US" altLang="zh-CN" sz="20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lvl="1"/>
            <a:r>
              <a:rPr kumimoji="0" lang="zh-CN" altLang="en-US" sz="20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第六</a:t>
            </a:r>
            <a:r>
              <a:rPr lang="zh-CN" altLang="en-US" sz="2000" dirty="0">
                <a:solidFill>
                  <a:srgbClr val="000000"/>
                </a:solidFill>
                <a:latin typeface="微软雅黑" panose="020B0503020204020204" pitchFamily="34" charset="-122"/>
                <a:ea typeface="微软雅黑" panose="020B0503020204020204" pitchFamily="34" charset="-122"/>
              </a:rPr>
              <a:t>条  创建、变更、注销：</a:t>
            </a:r>
            <a:r>
              <a:rPr lang="zh-CN" altLang="en-US" sz="2000" b="0" dirty="0">
                <a:solidFill>
                  <a:srgbClr val="000000"/>
                </a:solidFill>
                <a:latin typeface="微软雅黑" panose="020B0503020204020204" pitchFamily="34" charset="-122"/>
                <a:ea typeface="微软雅黑" panose="020B0503020204020204" pitchFamily="34" charset="-122"/>
              </a:rPr>
              <a:t>填报</a:t>
            </a:r>
            <a:r>
              <a:rPr lang="en-US" altLang="zh-CN" sz="2000" b="0" dirty="0">
                <a:solidFill>
                  <a:srgbClr val="000000"/>
                </a:solidFill>
                <a:latin typeface="微软雅黑" panose="020B0503020204020204" pitchFamily="34" charset="-122"/>
                <a:ea typeface="微软雅黑" panose="020B0503020204020204" pitchFamily="34" charset="-122"/>
              </a:rPr>
              <a:t>《</a:t>
            </a:r>
            <a:r>
              <a:rPr lang="zh-CN" altLang="en-US" sz="2000" b="0" dirty="0">
                <a:solidFill>
                  <a:srgbClr val="000000"/>
                </a:solidFill>
                <a:latin typeface="微软雅黑" panose="020B0503020204020204" pitchFamily="34" charset="-122"/>
                <a:ea typeface="微软雅黑" panose="020B0503020204020204" pitchFamily="34" charset="-122"/>
              </a:rPr>
              <a:t>网络平台交流群组备案表</a:t>
            </a:r>
            <a:r>
              <a:rPr lang="en-US" altLang="zh-CN" sz="2000" b="0" dirty="0">
                <a:solidFill>
                  <a:srgbClr val="000000"/>
                </a:solidFill>
                <a:latin typeface="微软雅黑" panose="020B0503020204020204" pitchFamily="34" charset="-122"/>
                <a:ea typeface="微软雅黑" panose="020B0503020204020204" pitchFamily="34" charset="-122"/>
              </a:rPr>
              <a:t>》</a:t>
            </a:r>
            <a:r>
              <a:rPr lang="zh-CN" altLang="en-US" sz="2000" b="0" dirty="0">
                <a:solidFill>
                  <a:srgbClr val="000000"/>
                </a:solidFill>
                <a:latin typeface="微软雅黑" panose="020B0503020204020204" pitchFamily="34" charset="-122"/>
                <a:ea typeface="微软雅黑" panose="020B0503020204020204" pitchFamily="34" charset="-122"/>
              </a:rPr>
              <a:t>（附件</a:t>
            </a:r>
            <a:r>
              <a:rPr lang="en-US" altLang="zh-CN" sz="2000" b="0" dirty="0">
                <a:solidFill>
                  <a:srgbClr val="000000"/>
                </a:solidFill>
                <a:latin typeface="微软雅黑" panose="020B0503020204020204" pitchFamily="34" charset="-122"/>
                <a:ea typeface="微软雅黑" panose="020B0503020204020204" pitchFamily="34" charset="-122"/>
              </a:rPr>
              <a:t>1</a:t>
            </a:r>
            <a:r>
              <a:rPr lang="zh-CN" altLang="en-US" sz="2000" b="0" dirty="0">
                <a:solidFill>
                  <a:srgbClr val="000000"/>
                </a:solidFill>
                <a:latin typeface="微软雅黑" panose="020B0503020204020204" pitchFamily="34" charset="-122"/>
                <a:ea typeface="微软雅黑" panose="020B0503020204020204" pitchFamily="34" charset="-122"/>
              </a:rPr>
              <a:t>），逐级审批报送备案。</a:t>
            </a:r>
            <a:endParaRPr lang="en-US" altLang="zh-CN" sz="2000" b="0" dirty="0">
              <a:solidFill>
                <a:srgbClr val="000000"/>
              </a:solidFill>
              <a:latin typeface="微软雅黑" panose="020B0503020204020204" pitchFamily="34" charset="-122"/>
              <a:ea typeface="微软雅黑" panose="020B0503020204020204" pitchFamily="34" charset="-122"/>
            </a:endParaRPr>
          </a:p>
          <a:p>
            <a:pPr lvl="1"/>
            <a:endParaRPr kumimoji="0" lang="en-US" altLang="zh-CN"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lvl="1"/>
            <a:r>
              <a:rPr kumimoji="0" lang="zh-CN" altLang="en-US" sz="20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第七</a:t>
            </a:r>
            <a:r>
              <a:rPr lang="zh-CN" altLang="en-US" sz="2000" dirty="0">
                <a:solidFill>
                  <a:srgbClr val="000000"/>
                </a:solidFill>
                <a:latin typeface="微软雅黑" panose="020B0503020204020204" pitchFamily="34" charset="-122"/>
                <a:ea typeface="微软雅黑" panose="020B0503020204020204" pitchFamily="34" charset="-122"/>
              </a:rPr>
              <a:t>条  备案表填写要求：</a:t>
            </a:r>
            <a:r>
              <a:rPr lang="zh-CN" altLang="en-US" sz="2000" b="0" dirty="0">
                <a:solidFill>
                  <a:srgbClr val="000000"/>
                </a:solidFill>
                <a:latin typeface="微软雅黑" panose="020B0503020204020204" pitchFamily="34" charset="-122"/>
                <a:ea typeface="微软雅黑" panose="020B0503020204020204" pitchFamily="34" charset="-122"/>
              </a:rPr>
              <a:t>须明确以下内容：使用部门、备案日期、备案类别、平台类别、群组名称、群组负责人、成员范围、建群目的、备案事项说明等；</a:t>
            </a:r>
            <a:endParaRPr kumimoji="0" lang="en-US" altLang="zh-CN"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marL="457200" marR="0" lvl="1" indent="0" algn="l" defTabSz="914400" rtl="0" eaLnBrk="0" fontAlgn="base" latinLnBrk="0" hangingPunct="0">
              <a:lnSpc>
                <a:spcPct val="100000"/>
              </a:lnSpc>
              <a:spcBef>
                <a:spcPct val="0"/>
              </a:spcBef>
              <a:spcAft>
                <a:spcPct val="0"/>
              </a:spcAft>
              <a:buClrTx/>
              <a:buSzTx/>
              <a:buFontTx/>
              <a:buNone/>
              <a:tabLst/>
              <a:defRPr/>
            </a:pPr>
            <a:endParaRPr kumimoji="0" lang="en-US" altLang="zh-CN"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lvl="1"/>
            <a:r>
              <a:rPr kumimoji="0" lang="zh-CN" altLang="en-US" sz="20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第八</a:t>
            </a:r>
            <a:r>
              <a:rPr lang="zh-CN" altLang="en-US" sz="2000" dirty="0">
                <a:solidFill>
                  <a:srgbClr val="000000"/>
                </a:solidFill>
                <a:latin typeface="微软雅黑" panose="020B0503020204020204" pitchFamily="34" charset="-122"/>
                <a:ea typeface="微软雅黑" panose="020B0503020204020204" pitchFamily="34" charset="-122"/>
              </a:rPr>
              <a:t>条  变更、注销要及时：</a:t>
            </a:r>
            <a:r>
              <a:rPr lang="zh-CN" altLang="en-US" sz="2000" b="0" dirty="0">
                <a:solidFill>
                  <a:srgbClr val="000000"/>
                </a:solidFill>
                <a:latin typeface="微软雅黑" panose="020B0503020204020204" pitchFamily="34" charset="-122"/>
                <a:ea typeface="微软雅黑" panose="020B0503020204020204" pitchFamily="34" charset="-122"/>
              </a:rPr>
              <a:t>因工作需要原备案内容发生变化的应及时备案变更；因工作结束后无需继续使用的应及时备案注销。</a:t>
            </a:r>
          </a:p>
          <a:p>
            <a:pPr lvl="1"/>
            <a:endParaRPr kumimoji="0" lang="en-US" altLang="zh-CN" sz="2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p:txBody>
      </p:sp>
    </p:spTree>
    <p:extLst>
      <p:ext uri="{BB962C8B-B14F-4D97-AF65-F5344CB8AC3E}">
        <p14:creationId xmlns:p14="http://schemas.microsoft.com/office/powerpoint/2010/main" val="141150927"/>
      </p:ext>
    </p:extLst>
  </p:cSld>
  <p:clrMapOvr>
    <a:masterClrMapping/>
  </p:clrMapOvr>
  <p:transition>
    <p:strips/>
  </p:transition>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179512" y="116632"/>
            <a:ext cx="7929618" cy="954107"/>
          </a:xfrm>
          <a:prstGeom prst="rect">
            <a:avLst/>
          </a:prstGeom>
          <a:noFill/>
        </p:spPr>
        <p:txBody>
          <a:bodyPr wrap="square" rtlCol="0">
            <a:spAutoFit/>
          </a:bodyPr>
          <a:lstStyle/>
          <a:p>
            <a:pPr lvl="0">
              <a:defRPr/>
            </a:pPr>
            <a: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t>中国职工保险互助会北京办事处</a:t>
            </a:r>
            <a:b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br>
            <a:r>
              <a:rPr lang="zh-CN" altLang="en-US" sz="2800" dirty="0">
                <a:solidFill>
                  <a:srgbClr val="000000"/>
                </a:solidFill>
                <a:latin typeface="微软雅黑" pitchFamily="34" charset="-122"/>
                <a:ea typeface="微软雅黑" pitchFamily="34" charset="-122"/>
              </a:rPr>
              <a:t>网络平台交流群组管理制度解读</a:t>
            </a:r>
            <a:endPar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endParaRPr>
          </a:p>
        </p:txBody>
      </p:sp>
      <p:sp>
        <p:nvSpPr>
          <p:cNvPr id="4" name="矩形 3"/>
          <p:cNvSpPr/>
          <p:nvPr/>
        </p:nvSpPr>
        <p:spPr>
          <a:xfrm>
            <a:off x="179512" y="1484784"/>
            <a:ext cx="8784976" cy="4262705"/>
          </a:xfrm>
          <a:prstGeom prst="rect">
            <a:avLst/>
          </a:prstGeom>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zh-CN" altLang="en-US" sz="2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第二章  网络平台交流群组的创建、变更与注销</a:t>
            </a:r>
            <a:endParaRPr kumimoji="0" lang="en-US" altLang="zh-CN" sz="2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2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      </a:t>
            </a:r>
          </a:p>
          <a:p>
            <a:pPr marL="457200" marR="0" lvl="1" indent="0" algn="l" defTabSz="914400" rtl="0" eaLnBrk="0" fontAlgn="base" latinLnBrk="0" hangingPunct="0">
              <a:lnSpc>
                <a:spcPct val="100000"/>
              </a:lnSpc>
              <a:spcBef>
                <a:spcPct val="0"/>
              </a:spcBef>
              <a:spcAft>
                <a:spcPct val="0"/>
              </a:spcAft>
              <a:buClrTx/>
              <a:buSzTx/>
              <a:buFontTx/>
              <a:buNone/>
              <a:tabLst/>
              <a:defRPr/>
            </a:pPr>
            <a:endParaRPr kumimoji="0" lang="en-US" altLang="zh-CN" sz="20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marL="457200" marR="0" lvl="1" indent="0" algn="l" defTabSz="914400" rtl="0" eaLnBrk="0" fontAlgn="base" latinLnBrk="0" hangingPunct="0">
              <a:lnSpc>
                <a:spcPct val="100000"/>
              </a:lnSpc>
              <a:spcBef>
                <a:spcPct val="0"/>
              </a:spcBef>
              <a:spcAft>
                <a:spcPct val="0"/>
              </a:spcAft>
              <a:buClrTx/>
              <a:buSzTx/>
              <a:buFontTx/>
              <a:buNone/>
              <a:tabLst/>
              <a:defRPr/>
            </a:pPr>
            <a:r>
              <a:rPr kumimoji="0" lang="zh-CN" altLang="en-US" sz="20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第九条  网络平台交流群组备案流程：</a:t>
            </a:r>
            <a:endParaRPr kumimoji="0" lang="en-US" altLang="zh-CN" sz="20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lvl="1"/>
            <a:r>
              <a:rPr lang="en-US" altLang="zh-CN" sz="2000" b="0" dirty="0">
                <a:solidFill>
                  <a:srgbClr val="000000"/>
                </a:solidFill>
                <a:latin typeface="微软雅黑" panose="020B0503020204020204" pitchFamily="34" charset="-122"/>
                <a:ea typeface="微软雅黑" panose="020B0503020204020204" pitchFamily="34" charset="-122"/>
              </a:rPr>
              <a:t> </a:t>
            </a:r>
          </a:p>
          <a:p>
            <a:pPr lvl="1"/>
            <a:r>
              <a:rPr lang="zh-CN" altLang="en-US" sz="2000" b="0" dirty="0">
                <a:solidFill>
                  <a:srgbClr val="000000"/>
                </a:solidFill>
                <a:latin typeface="微软雅黑" panose="020B0503020204020204" pitchFamily="34" charset="-122"/>
                <a:ea typeface="微软雅黑" panose="020B0503020204020204" pitchFamily="34" charset="-122"/>
              </a:rPr>
              <a:t>（一）内部使用的群组备案流程：</a:t>
            </a:r>
            <a:endParaRPr lang="en-US" altLang="zh-CN" sz="2000" b="0" dirty="0">
              <a:solidFill>
                <a:srgbClr val="000000"/>
              </a:solidFill>
              <a:latin typeface="微软雅黑" panose="020B0503020204020204" pitchFamily="34" charset="-122"/>
              <a:ea typeface="微软雅黑" panose="020B0503020204020204" pitchFamily="34" charset="-122"/>
            </a:endParaRPr>
          </a:p>
          <a:p>
            <a:pPr lvl="1"/>
            <a:endParaRPr lang="en-US" altLang="zh-CN" sz="2000" b="0" dirty="0">
              <a:solidFill>
                <a:srgbClr val="000000"/>
              </a:solidFill>
              <a:latin typeface="微软雅黑" panose="020B0503020204020204" pitchFamily="34" charset="-122"/>
              <a:ea typeface="微软雅黑" panose="020B0503020204020204" pitchFamily="34" charset="-122"/>
            </a:endParaRPr>
          </a:p>
          <a:p>
            <a:pPr lvl="1"/>
            <a:r>
              <a:rPr lang="zh-CN" altLang="en-US" sz="2000" b="0" dirty="0">
                <a:solidFill>
                  <a:srgbClr val="000000"/>
                </a:solidFill>
                <a:latin typeface="微软雅黑" panose="020B0503020204020204" pitchFamily="34" charset="-122"/>
                <a:ea typeface="微软雅黑" panose="020B0503020204020204" pitchFamily="34" charset="-122"/>
              </a:rPr>
              <a:t>             填写</a:t>
            </a:r>
            <a:r>
              <a:rPr lang="en-US" altLang="zh-CN" sz="2000" b="0" dirty="0">
                <a:solidFill>
                  <a:srgbClr val="000000"/>
                </a:solidFill>
                <a:latin typeface="微软雅黑" panose="020B0503020204020204" pitchFamily="34" charset="-122"/>
                <a:ea typeface="微软雅黑" panose="020B0503020204020204" pitchFamily="34" charset="-122"/>
              </a:rPr>
              <a:t>《</a:t>
            </a:r>
            <a:r>
              <a:rPr lang="zh-CN" altLang="en-US" sz="2000" b="0" dirty="0">
                <a:solidFill>
                  <a:srgbClr val="000000"/>
                </a:solidFill>
                <a:latin typeface="微软雅黑" panose="020B0503020204020204" pitchFamily="34" charset="-122"/>
                <a:ea typeface="微软雅黑" panose="020B0503020204020204" pitchFamily="34" charset="-122"/>
              </a:rPr>
              <a:t>备案表</a:t>
            </a:r>
            <a:r>
              <a:rPr lang="en-US" altLang="zh-CN" sz="2000" b="0" dirty="0">
                <a:solidFill>
                  <a:srgbClr val="000000"/>
                </a:solidFill>
                <a:latin typeface="微软雅黑" panose="020B0503020204020204" pitchFamily="34" charset="-122"/>
                <a:ea typeface="微软雅黑" panose="020B0503020204020204" pitchFamily="34" charset="-122"/>
              </a:rPr>
              <a:t>》         </a:t>
            </a:r>
            <a:r>
              <a:rPr lang="zh-CN" altLang="en-US" sz="2000" b="0" dirty="0">
                <a:solidFill>
                  <a:srgbClr val="000000"/>
                </a:solidFill>
                <a:latin typeface="微软雅黑" panose="020B0503020204020204" pitchFamily="34" charset="-122"/>
                <a:ea typeface="微软雅黑" panose="020B0503020204020204" pitchFamily="34" charset="-122"/>
              </a:rPr>
              <a:t>领导签批          备案存档</a:t>
            </a:r>
            <a:endParaRPr lang="en-US" altLang="zh-CN" sz="2000" b="0" dirty="0">
              <a:solidFill>
                <a:srgbClr val="000000"/>
              </a:solidFill>
              <a:latin typeface="微软雅黑" panose="020B0503020204020204" pitchFamily="34" charset="-122"/>
              <a:ea typeface="微软雅黑" panose="020B0503020204020204" pitchFamily="34" charset="-122"/>
            </a:endParaRPr>
          </a:p>
          <a:p>
            <a:pPr lvl="1"/>
            <a:endParaRPr kumimoji="0" lang="en-US" altLang="zh-CN"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lvl="1"/>
            <a:r>
              <a:rPr lang="zh-CN" altLang="en-US" sz="2000" b="0" dirty="0">
                <a:solidFill>
                  <a:srgbClr val="000000"/>
                </a:solidFill>
                <a:latin typeface="微软雅黑" panose="020B0503020204020204" pitchFamily="34" charset="-122"/>
                <a:ea typeface="微软雅黑" panose="020B0503020204020204" pitchFamily="34" charset="-122"/>
              </a:rPr>
              <a:t>（二）对外使用的群组备案流程：</a:t>
            </a:r>
            <a:endParaRPr lang="en-US" altLang="zh-CN" sz="2000" b="0" dirty="0">
              <a:solidFill>
                <a:srgbClr val="000000"/>
              </a:solidFill>
              <a:latin typeface="微软雅黑" panose="020B0503020204020204" pitchFamily="34" charset="-122"/>
              <a:ea typeface="微软雅黑" panose="020B0503020204020204" pitchFamily="34" charset="-122"/>
            </a:endParaRPr>
          </a:p>
          <a:p>
            <a:pPr lvl="1"/>
            <a:endParaRPr lang="en-US" altLang="zh-CN" sz="2000" b="0" dirty="0">
              <a:solidFill>
                <a:srgbClr val="000000"/>
              </a:solidFill>
              <a:latin typeface="微软雅黑" panose="020B0503020204020204" pitchFamily="34" charset="-122"/>
              <a:ea typeface="微软雅黑" panose="020B0503020204020204" pitchFamily="34" charset="-122"/>
            </a:endParaRPr>
          </a:p>
          <a:p>
            <a:pPr lvl="1"/>
            <a:r>
              <a:rPr lang="zh-CN" altLang="en-US" sz="2000" b="0" dirty="0">
                <a:solidFill>
                  <a:srgbClr val="000000"/>
                </a:solidFill>
                <a:latin typeface="微软雅黑" panose="020B0503020204020204" pitchFamily="34" charset="-122"/>
                <a:ea typeface="微软雅黑" panose="020B0503020204020204" pitchFamily="34" charset="-122"/>
              </a:rPr>
              <a:t>             填写</a:t>
            </a:r>
            <a:r>
              <a:rPr lang="en-US" altLang="zh-CN" sz="2000" b="0" dirty="0">
                <a:solidFill>
                  <a:srgbClr val="000000"/>
                </a:solidFill>
                <a:latin typeface="微软雅黑" panose="020B0503020204020204" pitchFamily="34" charset="-122"/>
                <a:ea typeface="微软雅黑" panose="020B0503020204020204" pitchFamily="34" charset="-122"/>
              </a:rPr>
              <a:t>《</a:t>
            </a:r>
            <a:r>
              <a:rPr lang="zh-CN" altLang="en-US" sz="2000" b="0" dirty="0">
                <a:solidFill>
                  <a:srgbClr val="000000"/>
                </a:solidFill>
                <a:latin typeface="微软雅黑" panose="020B0503020204020204" pitchFamily="34" charset="-122"/>
                <a:ea typeface="微软雅黑" panose="020B0503020204020204" pitchFamily="34" charset="-122"/>
              </a:rPr>
              <a:t>备案表</a:t>
            </a:r>
            <a:r>
              <a:rPr lang="en-US" altLang="zh-CN" sz="2000" b="0" dirty="0">
                <a:solidFill>
                  <a:srgbClr val="000000"/>
                </a:solidFill>
                <a:latin typeface="微软雅黑" panose="020B0503020204020204" pitchFamily="34" charset="-122"/>
                <a:ea typeface="微软雅黑" panose="020B0503020204020204" pitchFamily="34" charset="-122"/>
              </a:rPr>
              <a:t>》         </a:t>
            </a:r>
            <a:r>
              <a:rPr lang="zh-CN" altLang="en-US" sz="2000" b="0" dirty="0">
                <a:solidFill>
                  <a:srgbClr val="000000"/>
                </a:solidFill>
                <a:latin typeface="微软雅黑" panose="020B0503020204020204" pitchFamily="34" charset="-122"/>
                <a:ea typeface="微软雅黑" panose="020B0503020204020204" pitchFamily="34" charset="-122"/>
              </a:rPr>
              <a:t>办公会讨论          领导签批         备案存档</a:t>
            </a:r>
            <a:endParaRPr lang="en-US" altLang="zh-CN" sz="2000" b="0" dirty="0">
              <a:solidFill>
                <a:srgbClr val="000000"/>
              </a:solidFill>
              <a:latin typeface="微软雅黑" panose="020B0503020204020204" pitchFamily="34" charset="-122"/>
              <a:ea typeface="微软雅黑" panose="020B0503020204020204" pitchFamily="34" charset="-122"/>
            </a:endParaRPr>
          </a:p>
          <a:p>
            <a:pPr lvl="1"/>
            <a:endParaRPr kumimoji="0" lang="en-US" altLang="zh-CN"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p:txBody>
      </p:sp>
      <p:sp>
        <p:nvSpPr>
          <p:cNvPr id="2" name="箭头: 右 1">
            <a:extLst>
              <a:ext uri="{FF2B5EF4-FFF2-40B4-BE49-F238E27FC236}">
                <a16:creationId xmlns:a16="http://schemas.microsoft.com/office/drawing/2014/main" id="{E30E2272-549E-4B3A-B835-D2121AF47840}"/>
              </a:ext>
            </a:extLst>
          </p:cNvPr>
          <p:cNvSpPr/>
          <p:nvPr/>
        </p:nvSpPr>
        <p:spPr bwMode="auto">
          <a:xfrm>
            <a:off x="3419873" y="3828241"/>
            <a:ext cx="576064" cy="288032"/>
          </a:xfrm>
          <a:prstGeom prst="rightArrow">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spcBef>
                <a:spcPct val="0"/>
              </a:spcBef>
              <a:spcAft>
                <a:spcPct val="0"/>
              </a:spcAft>
              <a:buClrTx/>
              <a:buSzTx/>
              <a:buFontTx/>
              <a:buNone/>
            </a:pPr>
            <a:endParaRPr kumimoji="0" lang="zh-CN" altLang="en-US" sz="1800" b="1" i="0" u="none" strike="noStrike" cap="none" normalizeH="0" baseline="0">
              <a:ln>
                <a:noFill/>
              </a:ln>
              <a:solidFill>
                <a:schemeClr val="hlink"/>
              </a:solidFill>
              <a:effectLst/>
              <a:latin typeface="Arial" charset="0"/>
            </a:endParaRPr>
          </a:p>
        </p:txBody>
      </p:sp>
      <p:sp>
        <p:nvSpPr>
          <p:cNvPr id="5" name="箭头: 右 4">
            <a:extLst>
              <a:ext uri="{FF2B5EF4-FFF2-40B4-BE49-F238E27FC236}">
                <a16:creationId xmlns:a16="http://schemas.microsoft.com/office/drawing/2014/main" id="{FF39F5FF-0CB8-4B93-A252-73BC6D6DFB69}"/>
              </a:ext>
            </a:extLst>
          </p:cNvPr>
          <p:cNvSpPr/>
          <p:nvPr/>
        </p:nvSpPr>
        <p:spPr bwMode="auto">
          <a:xfrm>
            <a:off x="5220072" y="3828241"/>
            <a:ext cx="576064" cy="288032"/>
          </a:xfrm>
          <a:prstGeom prst="rightArrow">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spcBef>
                <a:spcPct val="0"/>
              </a:spcBef>
              <a:spcAft>
                <a:spcPct val="0"/>
              </a:spcAft>
              <a:buClrTx/>
              <a:buSzTx/>
              <a:buFontTx/>
              <a:buNone/>
            </a:pPr>
            <a:endParaRPr kumimoji="0" lang="zh-CN" altLang="en-US" sz="1800" b="1" i="0" u="none" strike="noStrike" cap="none" normalizeH="0" baseline="0">
              <a:ln>
                <a:noFill/>
              </a:ln>
              <a:solidFill>
                <a:schemeClr val="hlink"/>
              </a:solidFill>
              <a:effectLst/>
              <a:latin typeface="Arial" charset="0"/>
            </a:endParaRPr>
          </a:p>
        </p:txBody>
      </p:sp>
      <p:sp>
        <p:nvSpPr>
          <p:cNvPr id="6" name="箭头: 右 5">
            <a:extLst>
              <a:ext uri="{FF2B5EF4-FFF2-40B4-BE49-F238E27FC236}">
                <a16:creationId xmlns:a16="http://schemas.microsoft.com/office/drawing/2014/main" id="{FF36EEDC-ADC9-4B69-B0D5-A74A8CA8D9B2}"/>
              </a:ext>
            </a:extLst>
          </p:cNvPr>
          <p:cNvSpPr/>
          <p:nvPr/>
        </p:nvSpPr>
        <p:spPr bwMode="auto">
          <a:xfrm>
            <a:off x="3419873" y="5085184"/>
            <a:ext cx="576064" cy="288032"/>
          </a:xfrm>
          <a:prstGeom prst="rightArrow">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spcBef>
                <a:spcPct val="0"/>
              </a:spcBef>
              <a:spcAft>
                <a:spcPct val="0"/>
              </a:spcAft>
              <a:buClrTx/>
              <a:buSzTx/>
              <a:buFontTx/>
              <a:buNone/>
            </a:pPr>
            <a:endParaRPr kumimoji="0" lang="zh-CN" altLang="en-US" sz="1800" b="1" i="0" u="none" strike="noStrike" cap="none" normalizeH="0" baseline="0">
              <a:ln>
                <a:noFill/>
              </a:ln>
              <a:solidFill>
                <a:schemeClr val="hlink"/>
              </a:solidFill>
              <a:effectLst/>
              <a:latin typeface="Arial" charset="0"/>
            </a:endParaRPr>
          </a:p>
        </p:txBody>
      </p:sp>
      <p:sp>
        <p:nvSpPr>
          <p:cNvPr id="7" name="箭头: 右 6">
            <a:extLst>
              <a:ext uri="{FF2B5EF4-FFF2-40B4-BE49-F238E27FC236}">
                <a16:creationId xmlns:a16="http://schemas.microsoft.com/office/drawing/2014/main" id="{177FC6F6-8434-4C5F-98D5-BCBD1B0F4C96}"/>
              </a:ext>
            </a:extLst>
          </p:cNvPr>
          <p:cNvSpPr/>
          <p:nvPr/>
        </p:nvSpPr>
        <p:spPr bwMode="auto">
          <a:xfrm>
            <a:off x="5508104" y="5085184"/>
            <a:ext cx="576064" cy="288032"/>
          </a:xfrm>
          <a:prstGeom prst="rightArrow">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spcBef>
                <a:spcPct val="0"/>
              </a:spcBef>
              <a:spcAft>
                <a:spcPct val="0"/>
              </a:spcAft>
              <a:buClrTx/>
              <a:buSzTx/>
              <a:buFontTx/>
              <a:buNone/>
            </a:pPr>
            <a:endParaRPr kumimoji="0" lang="zh-CN" altLang="en-US" sz="1800" b="1" i="0" u="none" strike="noStrike" cap="none" normalizeH="0" baseline="0">
              <a:ln>
                <a:noFill/>
              </a:ln>
              <a:solidFill>
                <a:schemeClr val="hlink"/>
              </a:solidFill>
              <a:effectLst/>
              <a:latin typeface="Arial" charset="0"/>
            </a:endParaRPr>
          </a:p>
        </p:txBody>
      </p:sp>
      <p:sp>
        <p:nvSpPr>
          <p:cNvPr id="9" name="箭头: 右 8">
            <a:extLst>
              <a:ext uri="{FF2B5EF4-FFF2-40B4-BE49-F238E27FC236}">
                <a16:creationId xmlns:a16="http://schemas.microsoft.com/office/drawing/2014/main" id="{7BE1C3F9-21F3-45F8-9D71-4AD875CCC2AD}"/>
              </a:ext>
            </a:extLst>
          </p:cNvPr>
          <p:cNvSpPr/>
          <p:nvPr/>
        </p:nvSpPr>
        <p:spPr bwMode="auto">
          <a:xfrm>
            <a:off x="7210299" y="5085184"/>
            <a:ext cx="576064" cy="288032"/>
          </a:xfrm>
          <a:prstGeom prst="rightArrow">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spcBef>
                <a:spcPct val="0"/>
              </a:spcBef>
              <a:spcAft>
                <a:spcPct val="0"/>
              </a:spcAft>
              <a:buClrTx/>
              <a:buSzTx/>
              <a:buFontTx/>
              <a:buNone/>
            </a:pPr>
            <a:endParaRPr kumimoji="0" lang="zh-CN" altLang="en-US" sz="1800" b="1" i="0" u="none" strike="noStrike" cap="none" normalizeH="0" baseline="0">
              <a:ln>
                <a:noFill/>
              </a:ln>
              <a:solidFill>
                <a:schemeClr val="hlink"/>
              </a:solidFill>
              <a:effectLst/>
              <a:latin typeface="Arial" charset="0"/>
            </a:endParaRPr>
          </a:p>
        </p:txBody>
      </p:sp>
    </p:spTree>
    <p:extLst>
      <p:ext uri="{BB962C8B-B14F-4D97-AF65-F5344CB8AC3E}">
        <p14:creationId xmlns:p14="http://schemas.microsoft.com/office/powerpoint/2010/main" val="2867643839"/>
      </p:ext>
    </p:extLst>
  </p:cSld>
  <p:clrMapOvr>
    <a:masterClrMapping/>
  </p:clrMapOvr>
  <p:transition>
    <p:strips/>
  </p:transition>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179512" y="116632"/>
            <a:ext cx="7929618" cy="95410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t>中国职工保险互助会北京办事处</a:t>
            </a:r>
            <a:b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br>
            <a: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t>网络平台交流群组管理制度解读</a:t>
            </a:r>
          </a:p>
        </p:txBody>
      </p:sp>
      <p:sp>
        <p:nvSpPr>
          <p:cNvPr id="4" name="矩形 3"/>
          <p:cNvSpPr/>
          <p:nvPr/>
        </p:nvSpPr>
        <p:spPr>
          <a:xfrm>
            <a:off x="179512" y="1484784"/>
            <a:ext cx="8784976" cy="2108269"/>
          </a:xfrm>
          <a:prstGeom prst="rect">
            <a:avLst/>
          </a:prstGeom>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zh-CN" altLang="en-US" sz="2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第二章  网络平台交流群组的创建、变更与注销</a:t>
            </a:r>
            <a:endParaRPr kumimoji="0" lang="en-US" altLang="zh-CN" sz="2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2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      </a:t>
            </a:r>
          </a:p>
          <a:p>
            <a:pPr marL="457200" marR="0" lvl="1" indent="0" algn="l" defTabSz="914400" rtl="0" eaLnBrk="0" fontAlgn="base" latinLnBrk="0" hangingPunct="0">
              <a:lnSpc>
                <a:spcPct val="100000"/>
              </a:lnSpc>
              <a:spcBef>
                <a:spcPct val="0"/>
              </a:spcBef>
              <a:spcAft>
                <a:spcPct val="0"/>
              </a:spcAft>
              <a:buClrTx/>
              <a:buSzTx/>
              <a:buFontTx/>
              <a:buNone/>
              <a:tabLst/>
              <a:defRPr/>
            </a:pPr>
            <a:endParaRPr kumimoji="0" lang="en-US" altLang="zh-CN" sz="20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lvl="1"/>
            <a:r>
              <a:rPr kumimoji="0" lang="zh-CN" altLang="en-US" sz="20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第十条  短期使用的网络平台交流群组：</a:t>
            </a:r>
            <a:r>
              <a:rPr lang="zh-CN" altLang="en-US" sz="2000" b="0" dirty="0">
                <a:solidFill>
                  <a:srgbClr val="000000"/>
                </a:solidFill>
                <a:latin typeface="微软雅黑" panose="020B0503020204020204" pitchFamily="34" charset="-122"/>
                <a:ea typeface="微软雅黑" panose="020B0503020204020204" pitchFamily="34" charset="-122"/>
              </a:rPr>
              <a:t>使用期限</a:t>
            </a:r>
            <a:r>
              <a:rPr lang="zh-CN" altLang="en-US" sz="2000" dirty="0">
                <a:solidFill>
                  <a:srgbClr val="FF0000"/>
                </a:solidFill>
                <a:latin typeface="微软雅黑" panose="020B0503020204020204" pitchFamily="34" charset="-122"/>
                <a:ea typeface="微软雅黑" panose="020B0503020204020204" pitchFamily="34" charset="-122"/>
              </a:rPr>
              <a:t>不超</a:t>
            </a:r>
            <a:r>
              <a:rPr lang="en-US" altLang="zh-CN" sz="2000" dirty="0">
                <a:solidFill>
                  <a:srgbClr val="FF0000"/>
                </a:solidFill>
                <a:latin typeface="微软雅黑" panose="020B0503020204020204" pitchFamily="34" charset="-122"/>
                <a:ea typeface="微软雅黑" panose="020B0503020204020204" pitchFamily="34" charset="-122"/>
              </a:rPr>
              <a:t>15</a:t>
            </a:r>
            <a:r>
              <a:rPr lang="zh-CN" altLang="en-US" sz="2000" dirty="0">
                <a:solidFill>
                  <a:srgbClr val="FF0000"/>
                </a:solidFill>
                <a:latin typeface="微软雅黑" panose="020B0503020204020204" pitchFamily="34" charset="-122"/>
                <a:ea typeface="微软雅黑" panose="020B0503020204020204" pitchFamily="34" charset="-122"/>
              </a:rPr>
              <a:t>天</a:t>
            </a:r>
            <a:r>
              <a:rPr lang="zh-CN" altLang="en-US" sz="2000" b="0" dirty="0">
                <a:solidFill>
                  <a:srgbClr val="000000"/>
                </a:solidFill>
                <a:latin typeface="微软雅黑" panose="020B0503020204020204" pitchFamily="34" charset="-122"/>
                <a:ea typeface="微软雅黑" panose="020B0503020204020204" pitchFamily="34" charset="-122"/>
              </a:rPr>
              <a:t>，经</a:t>
            </a:r>
            <a:r>
              <a:rPr lang="zh-CN" altLang="en-US" sz="2000" dirty="0">
                <a:solidFill>
                  <a:srgbClr val="FF0000"/>
                </a:solidFill>
                <a:latin typeface="微软雅黑" panose="020B0503020204020204" pitchFamily="34" charset="-122"/>
                <a:ea typeface="微软雅黑" panose="020B0503020204020204" pitchFamily="34" charset="-122"/>
              </a:rPr>
              <a:t>领导审批</a:t>
            </a:r>
            <a:r>
              <a:rPr lang="zh-CN" altLang="en-US" sz="2000" b="0" dirty="0">
                <a:solidFill>
                  <a:srgbClr val="000000"/>
                </a:solidFill>
                <a:latin typeface="微软雅黑" panose="020B0503020204020204" pitchFamily="34" charset="-122"/>
                <a:ea typeface="微软雅黑" panose="020B0503020204020204" pitchFamily="34" charset="-122"/>
              </a:rPr>
              <a:t>后，</a:t>
            </a:r>
            <a:r>
              <a:rPr lang="zh-CN" altLang="en-US" sz="2000" dirty="0">
                <a:solidFill>
                  <a:srgbClr val="FF0000"/>
                </a:solidFill>
                <a:latin typeface="微软雅黑" panose="020B0503020204020204" pitchFamily="34" charset="-122"/>
                <a:ea typeface="微软雅黑" panose="020B0503020204020204" pitchFamily="34" charset="-122"/>
              </a:rPr>
              <a:t>可不进行备案</a:t>
            </a:r>
            <a:r>
              <a:rPr lang="zh-CN" altLang="en-US" sz="2000" b="0" dirty="0">
                <a:solidFill>
                  <a:srgbClr val="000000"/>
                </a:solidFill>
                <a:latin typeface="微软雅黑" panose="020B0503020204020204" pitchFamily="34" charset="-122"/>
                <a:ea typeface="微软雅黑" panose="020B0503020204020204" pitchFamily="34" charset="-122"/>
              </a:rPr>
              <a:t>，由创建部门按照本制度管理和使用，工作结束或到期应及时注销。</a:t>
            </a:r>
            <a:endParaRPr kumimoji="0" lang="en-US" altLang="zh-CN"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p:txBody>
      </p:sp>
    </p:spTree>
    <p:extLst>
      <p:ext uri="{BB962C8B-B14F-4D97-AF65-F5344CB8AC3E}">
        <p14:creationId xmlns:p14="http://schemas.microsoft.com/office/powerpoint/2010/main" val="67403729"/>
      </p:ext>
    </p:extLst>
  </p:cSld>
  <p:clrMapOvr>
    <a:masterClrMapping/>
  </p:clrMapOvr>
  <p:transition>
    <p:strips/>
  </p:transition>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179512" y="116632"/>
            <a:ext cx="7929618" cy="954107"/>
          </a:xfrm>
          <a:prstGeom prst="rect">
            <a:avLst/>
          </a:prstGeom>
          <a:noFill/>
        </p:spPr>
        <p:txBody>
          <a:bodyPr wrap="square" rtlCol="0">
            <a:spAutoFit/>
          </a:bodyPr>
          <a:lstStyle/>
          <a:p>
            <a:pPr lvl="0">
              <a:defRPr/>
            </a:pPr>
            <a: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t>中国职工保险互助会北京办事处</a:t>
            </a:r>
            <a:b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br>
            <a:r>
              <a:rPr lang="zh-CN" altLang="en-US" sz="2800" dirty="0">
                <a:solidFill>
                  <a:srgbClr val="000000"/>
                </a:solidFill>
                <a:latin typeface="微软雅黑" pitchFamily="34" charset="-122"/>
                <a:ea typeface="微软雅黑" pitchFamily="34" charset="-122"/>
              </a:rPr>
              <a:t>网络平台交流群组管理制度解读</a:t>
            </a:r>
            <a:endPar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endParaRPr>
          </a:p>
        </p:txBody>
      </p:sp>
      <p:sp>
        <p:nvSpPr>
          <p:cNvPr id="4" name="矩形 3"/>
          <p:cNvSpPr/>
          <p:nvPr/>
        </p:nvSpPr>
        <p:spPr>
          <a:xfrm>
            <a:off x="34508" y="1234775"/>
            <a:ext cx="8784976" cy="400110"/>
          </a:xfrm>
          <a:prstGeom prst="rect">
            <a:avLst/>
          </a:prstGeom>
        </p:spPr>
        <p:txBody>
          <a:bodyPr wrap="square">
            <a:spAutoFit/>
          </a:bodyPr>
          <a:lstStyle/>
          <a:p>
            <a:pPr marL="1257300" marR="0" lvl="2"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l"/>
              <a:tabLst/>
              <a:defRPr/>
            </a:pPr>
            <a:r>
              <a:rPr kumimoji="0" lang="zh-CN" altLang="en-US"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附件</a:t>
            </a:r>
            <a:r>
              <a:rPr kumimoji="0" lang="en-US" altLang="zh-CN"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1  </a:t>
            </a:r>
            <a:r>
              <a:rPr kumimoji="0" lang="zh-CN" altLang="en-US"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网络平台交流群组备案表</a:t>
            </a:r>
            <a:endParaRPr kumimoji="0" lang="en-US" altLang="zh-CN"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p:txBody>
      </p:sp>
      <p:pic>
        <p:nvPicPr>
          <p:cNvPr id="2" name="图片 1">
            <a:extLst>
              <a:ext uri="{FF2B5EF4-FFF2-40B4-BE49-F238E27FC236}">
                <a16:creationId xmlns:a16="http://schemas.microsoft.com/office/drawing/2014/main" id="{A2881512-0FC7-4B1E-B852-5653C6DF1301}"/>
              </a:ext>
            </a:extLst>
          </p:cNvPr>
          <p:cNvPicPr>
            <a:picLocks noChangeAspect="1"/>
          </p:cNvPicPr>
          <p:nvPr/>
        </p:nvPicPr>
        <p:blipFill>
          <a:blip r:embed="rId4"/>
          <a:stretch>
            <a:fillRect/>
          </a:stretch>
        </p:blipFill>
        <p:spPr>
          <a:xfrm>
            <a:off x="1428928" y="1742944"/>
            <a:ext cx="3240360" cy="4856474"/>
          </a:xfrm>
          <a:prstGeom prst="rect">
            <a:avLst/>
          </a:prstGeom>
          <a:ln>
            <a:solidFill>
              <a:schemeClr val="tx1">
                <a:lumMod val="50000"/>
              </a:schemeClr>
            </a:solidFill>
          </a:ln>
          <a:effectLst>
            <a:outerShdw blurRad="50800" dist="38100" dir="5400000" algn="t" rotWithShape="0">
              <a:prstClr val="black">
                <a:alpha val="40000"/>
              </a:prstClr>
            </a:outerShdw>
          </a:effectLst>
        </p:spPr>
      </p:pic>
      <p:sp>
        <p:nvSpPr>
          <p:cNvPr id="9" name="矩形 8">
            <a:extLst>
              <a:ext uri="{FF2B5EF4-FFF2-40B4-BE49-F238E27FC236}">
                <a16:creationId xmlns:a16="http://schemas.microsoft.com/office/drawing/2014/main" id="{BE8B9DC9-9385-4A6C-8F25-28D6A1426DFB}"/>
              </a:ext>
            </a:extLst>
          </p:cNvPr>
          <p:cNvSpPr/>
          <p:nvPr/>
        </p:nvSpPr>
        <p:spPr bwMode="auto">
          <a:xfrm>
            <a:off x="1546676" y="2391313"/>
            <a:ext cx="3012339" cy="2664296"/>
          </a:xfrm>
          <a:prstGeom prst="rect">
            <a:avLst/>
          </a:prstGeom>
          <a:noFill/>
          <a:ln w="28575" cap="flat" cmpd="sng" algn="ctr">
            <a:solidFill>
              <a:srgbClr val="FF0000"/>
            </a:solidFill>
            <a:prstDash val="solid"/>
            <a:round/>
            <a:headEnd type="none" w="med" len="med"/>
            <a:tailEnd type="none" w="med" len="med"/>
          </a:ln>
          <a:effectLst>
            <a:outerShdw blurRad="50800" dist="38100" dir="5400000" algn="t"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1" i="0" u="none" strike="noStrike" kern="1200" cap="none" spc="0" normalizeH="0" baseline="0" noProof="0">
              <a:ln>
                <a:noFill/>
              </a:ln>
              <a:solidFill>
                <a:srgbClr val="6699FF"/>
              </a:solidFill>
              <a:effectLst/>
              <a:uLnTx/>
              <a:uFillTx/>
              <a:latin typeface="Arial" charset="0"/>
              <a:ea typeface="+mn-ea"/>
              <a:cs typeface="+mn-cs"/>
            </a:endParaRPr>
          </a:p>
        </p:txBody>
      </p:sp>
      <p:sp>
        <p:nvSpPr>
          <p:cNvPr id="33" name="对话气泡: 圆角矩形 32"/>
          <p:cNvSpPr/>
          <p:nvPr/>
        </p:nvSpPr>
        <p:spPr bwMode="auto">
          <a:xfrm>
            <a:off x="5116225" y="1638755"/>
            <a:ext cx="2598847" cy="914037"/>
          </a:xfrm>
          <a:prstGeom prst="wedgeRoundRectCallout">
            <a:avLst>
              <a:gd name="adj1" fmla="val -80133"/>
              <a:gd name="adj2" fmla="val 146744"/>
              <a:gd name="adj3" fmla="val 16667"/>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zh-CN"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1.</a:t>
            </a:r>
            <a:r>
              <a:rPr kumimoji="0" lang="zh-CN" altLang="en-US"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备案表项目逐一填写</a:t>
            </a:r>
            <a:endParaRPr kumimoji="0" lang="en-US" altLang="zh-CN"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dirty="0">
              <a:ln>
                <a:noFill/>
              </a:ln>
              <a:solidFill>
                <a:srgbClr val="000000">
                  <a:lumMod val="95000"/>
                  <a:lumOff val="5000"/>
                </a:srgbClr>
              </a:solidFill>
              <a:effectLst/>
              <a:uLnTx/>
              <a:uFillTx/>
              <a:latin typeface="Arial" charset="0"/>
              <a:ea typeface="+mn-ea"/>
              <a:cs typeface="+mn-cs"/>
            </a:endParaRPr>
          </a:p>
        </p:txBody>
      </p:sp>
      <p:sp>
        <p:nvSpPr>
          <p:cNvPr id="10" name="矩形 9">
            <a:extLst>
              <a:ext uri="{FF2B5EF4-FFF2-40B4-BE49-F238E27FC236}">
                <a16:creationId xmlns:a16="http://schemas.microsoft.com/office/drawing/2014/main" id="{66766ECC-5D29-4B56-9538-C708AE54EB3B}"/>
              </a:ext>
            </a:extLst>
          </p:cNvPr>
          <p:cNvSpPr/>
          <p:nvPr/>
        </p:nvSpPr>
        <p:spPr bwMode="auto">
          <a:xfrm>
            <a:off x="1534679" y="5149546"/>
            <a:ext cx="3012339" cy="698152"/>
          </a:xfrm>
          <a:prstGeom prst="rect">
            <a:avLst/>
          </a:prstGeom>
          <a:noFill/>
          <a:ln w="28575" cap="flat" cmpd="sng" algn="ctr">
            <a:solidFill>
              <a:srgbClr val="FF0000"/>
            </a:solidFill>
            <a:prstDash val="solid"/>
            <a:round/>
            <a:headEnd type="none" w="med" len="med"/>
            <a:tailEnd type="none" w="med" len="med"/>
          </a:ln>
          <a:effectLst>
            <a:outerShdw blurRad="50800" dist="38100" dir="5400000" algn="t"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1" i="0" u="none" strike="noStrike" kern="1200" cap="none" spc="0" normalizeH="0" baseline="0" noProof="0">
              <a:ln>
                <a:noFill/>
              </a:ln>
              <a:solidFill>
                <a:srgbClr val="6699FF"/>
              </a:solidFill>
              <a:effectLst/>
              <a:uLnTx/>
              <a:uFillTx/>
              <a:latin typeface="Arial" charset="0"/>
              <a:ea typeface="+mn-ea"/>
              <a:cs typeface="+mn-cs"/>
            </a:endParaRPr>
          </a:p>
        </p:txBody>
      </p:sp>
      <p:sp>
        <p:nvSpPr>
          <p:cNvPr id="11" name="对话气泡: 圆角矩形 10">
            <a:extLst>
              <a:ext uri="{FF2B5EF4-FFF2-40B4-BE49-F238E27FC236}">
                <a16:creationId xmlns:a16="http://schemas.microsoft.com/office/drawing/2014/main" id="{C2EBAA26-F42C-467F-B3D5-9236156E2D88}"/>
              </a:ext>
            </a:extLst>
          </p:cNvPr>
          <p:cNvSpPr/>
          <p:nvPr/>
        </p:nvSpPr>
        <p:spPr bwMode="auto">
          <a:xfrm>
            <a:off x="5080871" y="3933056"/>
            <a:ext cx="2634201" cy="914037"/>
          </a:xfrm>
          <a:prstGeom prst="wedgeRoundRectCallout">
            <a:avLst>
              <a:gd name="adj1" fmla="val -79681"/>
              <a:gd name="adj2" fmla="val 117464"/>
              <a:gd name="adj3" fmla="val 16667"/>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zh-CN"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2.</a:t>
            </a:r>
            <a:r>
              <a:rPr kumimoji="0" lang="zh-CN" altLang="en-US"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逐级审批签字</a:t>
            </a:r>
            <a:endParaRPr kumimoji="0" lang="zh-CN" altLang="en-US" sz="1800" b="0" i="0" u="none" strike="noStrike" kern="1200" cap="none" spc="0" normalizeH="0" baseline="0" noProof="0" dirty="0">
              <a:ln>
                <a:noFill/>
              </a:ln>
              <a:solidFill>
                <a:srgbClr val="000000">
                  <a:lumMod val="95000"/>
                  <a:lumOff val="5000"/>
                </a:srgbClr>
              </a:solidFill>
              <a:effectLst/>
              <a:uLnTx/>
              <a:uFillTx/>
              <a:latin typeface="Arial" charset="0"/>
              <a:ea typeface="+mn-ea"/>
              <a:cs typeface="+mn-cs"/>
            </a:endParaRPr>
          </a:p>
        </p:txBody>
      </p:sp>
      <p:sp>
        <p:nvSpPr>
          <p:cNvPr id="12" name="对话气泡: 圆角矩形 11">
            <a:extLst>
              <a:ext uri="{FF2B5EF4-FFF2-40B4-BE49-F238E27FC236}">
                <a16:creationId xmlns:a16="http://schemas.microsoft.com/office/drawing/2014/main" id="{3F4C5D54-BA57-4AD2-943B-BDC99281DC3F}"/>
              </a:ext>
            </a:extLst>
          </p:cNvPr>
          <p:cNvSpPr/>
          <p:nvPr/>
        </p:nvSpPr>
        <p:spPr bwMode="auto">
          <a:xfrm>
            <a:off x="5080870" y="5685381"/>
            <a:ext cx="2634202" cy="914037"/>
          </a:xfrm>
          <a:prstGeom prst="wedgeRoundRectCallout">
            <a:avLst>
              <a:gd name="adj1" fmla="val -7816"/>
              <a:gd name="adj2" fmla="val 40604"/>
              <a:gd name="adj3" fmla="val 16667"/>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zh-CN"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3.</a:t>
            </a:r>
            <a:r>
              <a:rPr kumimoji="0" lang="zh-CN" altLang="en-US"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备案存档</a:t>
            </a:r>
            <a:endParaRPr kumimoji="0" lang="zh-CN" altLang="en-US" sz="1800" b="0" i="0" u="none" strike="noStrike" kern="1200" cap="none" spc="0" normalizeH="0" baseline="0" noProof="0" dirty="0">
              <a:ln>
                <a:noFill/>
              </a:ln>
              <a:solidFill>
                <a:srgbClr val="000000">
                  <a:lumMod val="95000"/>
                  <a:lumOff val="5000"/>
                </a:srgbClr>
              </a:solidFill>
              <a:effectLst/>
              <a:uLnTx/>
              <a:uFillTx/>
              <a:latin typeface="Arial" charset="0"/>
              <a:ea typeface="+mn-ea"/>
              <a:cs typeface="+mn-cs"/>
            </a:endParaRPr>
          </a:p>
        </p:txBody>
      </p:sp>
    </p:spTree>
    <p:extLst>
      <p:ext uri="{BB962C8B-B14F-4D97-AF65-F5344CB8AC3E}">
        <p14:creationId xmlns:p14="http://schemas.microsoft.com/office/powerpoint/2010/main" val="4135116929"/>
      </p:ext>
    </p:extLst>
  </p:cSld>
  <p:clrMapOvr>
    <a:masterClrMapping/>
  </p:clrMapOvr>
  <p:transition>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fade">
                                      <p:cBhvr>
                                        <p:cTn id="11" dur="500"/>
                                        <p:tgtEl>
                                          <p:spTgt spid="33"/>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dissolve">
                                      <p:cBhvr>
                                        <p:cTn id="15" dur="500"/>
                                        <p:tgtEl>
                                          <p:spTgt spid="9"/>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dissolve">
                                      <p:cBhvr>
                                        <p:cTn id="19" dur="500"/>
                                        <p:tgtEl>
                                          <p:spTgt spid="10"/>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33" grpId="0" animBg="1"/>
      <p:bldP spid="10"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179512" y="116632"/>
            <a:ext cx="7929618" cy="95410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t>中国职工保险互助会北京办事处</a:t>
            </a:r>
            <a:b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br>
            <a:r>
              <a:rPr kumimoji="0" lang="zh-CN" altLang="en-US" sz="2800" b="1" i="0" u="none" strike="noStrike" kern="1200" cap="none" spc="0" normalizeH="0" baseline="0" noProof="0" dirty="0">
                <a:ln>
                  <a:noFill/>
                </a:ln>
                <a:solidFill>
                  <a:srgbClr val="000000"/>
                </a:solidFill>
                <a:effectLst/>
                <a:uLnTx/>
                <a:uFillTx/>
                <a:latin typeface="微软雅黑" pitchFamily="34" charset="-122"/>
                <a:ea typeface="微软雅黑" pitchFamily="34" charset="-122"/>
                <a:cs typeface="+mn-cs"/>
              </a:rPr>
              <a:t>网络平台交流群组管理制度解读</a:t>
            </a:r>
          </a:p>
        </p:txBody>
      </p:sp>
      <p:sp>
        <p:nvSpPr>
          <p:cNvPr id="4" name="矩形 3"/>
          <p:cNvSpPr/>
          <p:nvPr/>
        </p:nvSpPr>
        <p:spPr>
          <a:xfrm>
            <a:off x="34508" y="1234775"/>
            <a:ext cx="8784976" cy="400110"/>
          </a:xfrm>
          <a:prstGeom prst="rect">
            <a:avLst/>
          </a:prstGeom>
        </p:spPr>
        <p:txBody>
          <a:bodyPr wrap="square">
            <a:spAutoFit/>
          </a:bodyPr>
          <a:lstStyle/>
          <a:p>
            <a:pPr marL="1257300" marR="0" lvl="2"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l"/>
              <a:tabLst/>
              <a:defRPr/>
            </a:pPr>
            <a:r>
              <a:rPr kumimoji="0" lang="zh-CN" altLang="en-US"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附件</a:t>
            </a:r>
            <a:r>
              <a:rPr kumimoji="0" lang="en-US" altLang="zh-CN"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2  </a:t>
            </a:r>
            <a:r>
              <a:rPr kumimoji="0" lang="zh-CN" altLang="en-US"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网络平台交流群组备案流程图</a:t>
            </a:r>
            <a:endParaRPr kumimoji="0" lang="en-US" altLang="zh-CN"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p:txBody>
      </p:sp>
      <p:pic>
        <p:nvPicPr>
          <p:cNvPr id="2" name="图片 1">
            <a:extLst>
              <a:ext uri="{FF2B5EF4-FFF2-40B4-BE49-F238E27FC236}">
                <a16:creationId xmlns:a16="http://schemas.microsoft.com/office/drawing/2014/main" id="{670C39B9-4B6F-4456-9031-7E08D725E769}"/>
              </a:ext>
            </a:extLst>
          </p:cNvPr>
          <p:cNvPicPr>
            <a:picLocks noChangeAspect="1"/>
          </p:cNvPicPr>
          <p:nvPr/>
        </p:nvPicPr>
        <p:blipFill>
          <a:blip r:embed="rId4"/>
          <a:stretch>
            <a:fillRect/>
          </a:stretch>
        </p:blipFill>
        <p:spPr>
          <a:xfrm>
            <a:off x="466556" y="1792044"/>
            <a:ext cx="7920880" cy="4912496"/>
          </a:xfrm>
          <a:prstGeom prst="rect">
            <a:avLst/>
          </a:prstGeom>
          <a:ln>
            <a:solidFill>
              <a:schemeClr val="tx2"/>
            </a:solid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4057118956"/>
      </p:ext>
    </p:extLst>
  </p:cSld>
  <p:clrMapOvr>
    <a:masterClrMapping/>
  </p:clrMapOvr>
  <p:transition>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完美的ppt模板">
  <a:themeElements>
    <a:clrScheme name="完美的ppt模板 1">
      <a:dk1>
        <a:srgbClr val="163794"/>
      </a:dk1>
      <a:lt1>
        <a:srgbClr val="FFFFFF"/>
      </a:lt1>
      <a:dk2>
        <a:srgbClr val="000000"/>
      </a:dk2>
      <a:lt2>
        <a:srgbClr val="C0C0C0"/>
      </a:lt2>
      <a:accent1>
        <a:srgbClr val="009999"/>
      </a:accent1>
      <a:accent2>
        <a:srgbClr val="990000"/>
      </a:accent2>
      <a:accent3>
        <a:srgbClr val="FFFFFF"/>
      </a:accent3>
      <a:accent4>
        <a:srgbClr val="112D7E"/>
      </a:accent4>
      <a:accent5>
        <a:srgbClr val="AACACA"/>
      </a:accent5>
      <a:accent6>
        <a:srgbClr val="8A0000"/>
      </a:accent6>
      <a:hlink>
        <a:srgbClr val="6699FF"/>
      </a:hlink>
      <a:folHlink>
        <a:srgbClr val="969696"/>
      </a:folHlink>
    </a:clrScheme>
    <a:fontScheme name="完美的ppt模板">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spcBef>
            <a:spcPct val="0"/>
          </a:spcBef>
          <a:spcAft>
            <a:spcPct val="0"/>
          </a:spcAft>
          <a:buClrTx/>
          <a:buSzTx/>
          <a:buFontTx/>
          <a:buNone/>
          <a:defRPr kumimoji="0" lang="en-US" sz="1800" b="1" i="0" u="none" strike="noStrike" cap="none" normalizeH="0" baseline="0" smtClean="0">
            <a:ln>
              <a:noFill/>
            </a:ln>
            <a:solidFill>
              <a:schemeClr val="hlink"/>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spcBef>
            <a:spcPct val="0"/>
          </a:spcBef>
          <a:spcAft>
            <a:spcPct val="0"/>
          </a:spcAft>
          <a:buClrTx/>
          <a:buSzTx/>
          <a:buFontTx/>
          <a:buNone/>
          <a:defRPr kumimoji="0" lang="en-US" sz="1800" b="1" i="0" u="none" strike="noStrike" cap="none" normalizeH="0" baseline="0" smtClean="0">
            <a:ln>
              <a:noFill/>
            </a:ln>
            <a:solidFill>
              <a:schemeClr val="hlink"/>
            </a:solidFill>
            <a:effectLst/>
            <a:latin typeface="Arial" charset="0"/>
          </a:defRPr>
        </a:defPPr>
      </a:lstStyle>
    </a:lnDef>
  </a:objectDefaults>
  <a:extraClrSchemeLst>
    <a:extraClrScheme>
      <a:clrScheme name="完美的ppt模板 1">
        <a:dk1>
          <a:srgbClr val="163794"/>
        </a:dk1>
        <a:lt1>
          <a:srgbClr val="FFFFFF"/>
        </a:lt1>
        <a:dk2>
          <a:srgbClr val="000000"/>
        </a:dk2>
        <a:lt2>
          <a:srgbClr val="C0C0C0"/>
        </a:lt2>
        <a:accent1>
          <a:srgbClr val="009999"/>
        </a:accent1>
        <a:accent2>
          <a:srgbClr val="990000"/>
        </a:accent2>
        <a:accent3>
          <a:srgbClr val="FFFFFF"/>
        </a:accent3>
        <a:accent4>
          <a:srgbClr val="112D7E"/>
        </a:accent4>
        <a:accent5>
          <a:srgbClr val="AACACA"/>
        </a:accent5>
        <a:accent6>
          <a:srgbClr val="8A0000"/>
        </a:accent6>
        <a:hlink>
          <a:srgbClr val="6699FF"/>
        </a:hlink>
        <a:folHlink>
          <a:srgbClr val="969696"/>
        </a:folHlink>
      </a:clrScheme>
      <a:clrMap bg1="lt1" tx1="dk1" bg2="lt2" tx2="dk2" accent1="accent1" accent2="accent2" accent3="accent3" accent4="accent4" accent5="accent5" accent6="accent6" hlink="hlink" folHlink="folHlink"/>
    </a:extraClrScheme>
    <a:extraClrScheme>
      <a:clrScheme name="完美的ppt模板 2">
        <a:dk1>
          <a:srgbClr val="29698D"/>
        </a:dk1>
        <a:lt1>
          <a:srgbClr val="FFFFFF"/>
        </a:lt1>
        <a:dk2>
          <a:srgbClr val="000000"/>
        </a:dk2>
        <a:lt2>
          <a:srgbClr val="A1BABD"/>
        </a:lt2>
        <a:accent1>
          <a:srgbClr val="FF5050"/>
        </a:accent1>
        <a:accent2>
          <a:srgbClr val="FF9933"/>
        </a:accent2>
        <a:accent3>
          <a:srgbClr val="FFFFFF"/>
        </a:accent3>
        <a:accent4>
          <a:srgbClr val="215978"/>
        </a:accent4>
        <a:accent5>
          <a:srgbClr val="FFB3B3"/>
        </a:accent5>
        <a:accent6>
          <a:srgbClr val="E78A2D"/>
        </a:accent6>
        <a:hlink>
          <a:srgbClr val="00CC99"/>
        </a:hlink>
        <a:folHlink>
          <a:srgbClr val="83A6A7"/>
        </a:folHlink>
      </a:clrScheme>
      <a:clrMap bg1="lt1" tx1="dk1" bg2="lt2" tx2="dk2" accent1="accent1" accent2="accent2" accent3="accent3" accent4="accent4" accent5="accent5" accent6="accent6" hlink="hlink" folHlink="folHlink"/>
    </a:extraClrScheme>
    <a:extraClrScheme>
      <a:clrScheme name="完美的ppt模板 3">
        <a:dk1>
          <a:srgbClr val="666699"/>
        </a:dk1>
        <a:lt1>
          <a:srgbClr val="FFFFFF"/>
        </a:lt1>
        <a:dk2>
          <a:srgbClr val="000000"/>
        </a:dk2>
        <a:lt2>
          <a:srgbClr val="C0C0C0"/>
        </a:lt2>
        <a:accent1>
          <a:srgbClr val="72B88E"/>
        </a:accent1>
        <a:accent2>
          <a:srgbClr val="C78DD7"/>
        </a:accent2>
        <a:accent3>
          <a:srgbClr val="FFFFFF"/>
        </a:accent3>
        <a:accent4>
          <a:srgbClr val="565682"/>
        </a:accent4>
        <a:accent5>
          <a:srgbClr val="BCD8C6"/>
        </a:accent5>
        <a:accent6>
          <a:srgbClr val="B47FC3"/>
        </a:accent6>
        <a:hlink>
          <a:srgbClr val="3197BB"/>
        </a:hlink>
        <a:folHlink>
          <a:srgbClr val="878FA5"/>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完美的ppt模板">
  <a:themeElements>
    <a:clrScheme name="完美的ppt模板 1">
      <a:dk1>
        <a:srgbClr val="163794"/>
      </a:dk1>
      <a:lt1>
        <a:srgbClr val="FFFFFF"/>
      </a:lt1>
      <a:dk2>
        <a:srgbClr val="000000"/>
      </a:dk2>
      <a:lt2>
        <a:srgbClr val="C0C0C0"/>
      </a:lt2>
      <a:accent1>
        <a:srgbClr val="009999"/>
      </a:accent1>
      <a:accent2>
        <a:srgbClr val="990000"/>
      </a:accent2>
      <a:accent3>
        <a:srgbClr val="FFFFFF"/>
      </a:accent3>
      <a:accent4>
        <a:srgbClr val="112D7E"/>
      </a:accent4>
      <a:accent5>
        <a:srgbClr val="AACACA"/>
      </a:accent5>
      <a:accent6>
        <a:srgbClr val="8A0000"/>
      </a:accent6>
      <a:hlink>
        <a:srgbClr val="6699FF"/>
      </a:hlink>
      <a:folHlink>
        <a:srgbClr val="969696"/>
      </a:folHlink>
    </a:clrScheme>
    <a:fontScheme name="完美的ppt模板">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hlink"/>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hlink"/>
            </a:solidFill>
            <a:effectLst/>
            <a:latin typeface="Arial" charset="0"/>
          </a:defRPr>
        </a:defPPr>
      </a:lstStyle>
    </a:lnDef>
  </a:objectDefaults>
  <a:extraClrSchemeLst>
    <a:extraClrScheme>
      <a:clrScheme name="完美的ppt模板 1">
        <a:dk1>
          <a:srgbClr val="163794"/>
        </a:dk1>
        <a:lt1>
          <a:srgbClr val="FFFFFF"/>
        </a:lt1>
        <a:dk2>
          <a:srgbClr val="000000"/>
        </a:dk2>
        <a:lt2>
          <a:srgbClr val="C0C0C0"/>
        </a:lt2>
        <a:accent1>
          <a:srgbClr val="009999"/>
        </a:accent1>
        <a:accent2>
          <a:srgbClr val="990000"/>
        </a:accent2>
        <a:accent3>
          <a:srgbClr val="FFFFFF"/>
        </a:accent3>
        <a:accent4>
          <a:srgbClr val="112D7E"/>
        </a:accent4>
        <a:accent5>
          <a:srgbClr val="AACACA"/>
        </a:accent5>
        <a:accent6>
          <a:srgbClr val="8A0000"/>
        </a:accent6>
        <a:hlink>
          <a:srgbClr val="6699FF"/>
        </a:hlink>
        <a:folHlink>
          <a:srgbClr val="969696"/>
        </a:folHlink>
      </a:clrScheme>
      <a:clrMap bg1="lt1" tx1="dk1" bg2="lt2" tx2="dk2" accent1="accent1" accent2="accent2" accent3="accent3" accent4="accent4" accent5="accent5" accent6="accent6" hlink="hlink" folHlink="folHlink"/>
    </a:extraClrScheme>
    <a:extraClrScheme>
      <a:clrScheme name="完美的ppt模板 2">
        <a:dk1>
          <a:srgbClr val="29698D"/>
        </a:dk1>
        <a:lt1>
          <a:srgbClr val="FFFFFF"/>
        </a:lt1>
        <a:dk2>
          <a:srgbClr val="000000"/>
        </a:dk2>
        <a:lt2>
          <a:srgbClr val="A1BABD"/>
        </a:lt2>
        <a:accent1>
          <a:srgbClr val="FF5050"/>
        </a:accent1>
        <a:accent2>
          <a:srgbClr val="FF9933"/>
        </a:accent2>
        <a:accent3>
          <a:srgbClr val="FFFFFF"/>
        </a:accent3>
        <a:accent4>
          <a:srgbClr val="215978"/>
        </a:accent4>
        <a:accent5>
          <a:srgbClr val="FFB3B3"/>
        </a:accent5>
        <a:accent6>
          <a:srgbClr val="E78A2D"/>
        </a:accent6>
        <a:hlink>
          <a:srgbClr val="00CC99"/>
        </a:hlink>
        <a:folHlink>
          <a:srgbClr val="83A6A7"/>
        </a:folHlink>
      </a:clrScheme>
      <a:clrMap bg1="lt1" tx1="dk1" bg2="lt2" tx2="dk2" accent1="accent1" accent2="accent2" accent3="accent3" accent4="accent4" accent5="accent5" accent6="accent6" hlink="hlink" folHlink="folHlink"/>
    </a:extraClrScheme>
    <a:extraClrScheme>
      <a:clrScheme name="完美的ppt模板 3">
        <a:dk1>
          <a:srgbClr val="666699"/>
        </a:dk1>
        <a:lt1>
          <a:srgbClr val="FFFFFF"/>
        </a:lt1>
        <a:dk2>
          <a:srgbClr val="000000"/>
        </a:dk2>
        <a:lt2>
          <a:srgbClr val="C0C0C0"/>
        </a:lt2>
        <a:accent1>
          <a:srgbClr val="72B88E"/>
        </a:accent1>
        <a:accent2>
          <a:srgbClr val="C78DD7"/>
        </a:accent2>
        <a:accent3>
          <a:srgbClr val="FFFFFF"/>
        </a:accent3>
        <a:accent4>
          <a:srgbClr val="565682"/>
        </a:accent4>
        <a:accent5>
          <a:srgbClr val="BCD8C6"/>
        </a:accent5>
        <a:accent6>
          <a:srgbClr val="B47FC3"/>
        </a:accent6>
        <a:hlink>
          <a:srgbClr val="3197BB"/>
        </a:hlink>
        <a:folHlink>
          <a:srgbClr val="878FA5"/>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A000120151030A10PPBG</Template>
  <TotalTime>4131</TotalTime>
  <Words>1428</Words>
  <Application>Microsoft Office PowerPoint</Application>
  <PresentationFormat>全屏显示(4:3)</PresentationFormat>
  <Paragraphs>171</Paragraphs>
  <Slides>21</Slides>
  <Notes>17</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21</vt:i4>
      </vt:variant>
    </vt:vector>
  </HeadingPairs>
  <TitlesOfParts>
    <vt:vector size="31" baseType="lpstr">
      <vt:lpstr>华文中宋</vt:lpstr>
      <vt:lpstr>宋体</vt:lpstr>
      <vt:lpstr>微软雅黑</vt:lpstr>
      <vt:lpstr>Arial</vt:lpstr>
      <vt:lpstr>Calibri</vt:lpstr>
      <vt:lpstr>Constantia</vt:lpstr>
      <vt:lpstr>Verdana</vt:lpstr>
      <vt:lpstr>Wingdings</vt:lpstr>
      <vt:lpstr>完美的ppt模板</vt:lpstr>
      <vt:lpstr>2_完美的ppt模板</vt:lpstr>
      <vt:lpstr>中国职工保险互助会北京办事处 网络平台交流群组 管理制度解读</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群内昵称修改操作</vt:lpstr>
      <vt:lpstr>群内昵称修改操作</vt:lpstr>
      <vt:lpstr>群内昵称修改操作</vt:lpstr>
      <vt:lpstr>PowerPoint 演示文稿</vt:lpstr>
      <vt:lpstr>PowerPoint 演示文稿</vt:lpstr>
      <vt:lpstr>PowerPoint 演示文稿</vt:lpstr>
      <vt:lpstr>PowerPoint 演示文稿</vt:lpstr>
      <vt:lpstr>PowerPoint 演示文稿</vt:lpstr>
      <vt:lpstr>PowerPoint 演示文稿</vt:lpstr>
    </vt:vector>
  </TitlesOfParts>
  <Company>Capinfo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Lenovo User</dc:creator>
  <cp:lastModifiedBy>何刚</cp:lastModifiedBy>
  <cp:revision>2574</cp:revision>
  <dcterms:created xsi:type="dcterms:W3CDTF">2009-03-07T02:35:00Z</dcterms:created>
  <dcterms:modified xsi:type="dcterms:W3CDTF">2018-03-21T10:39:25Z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2052-10.1.0.5559</vt:lpwstr>
  </property>
</Properties>
</file>