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10"/>
  </p:notesMasterIdLst>
  <p:sldIdLst>
    <p:sldId id="296" r:id="rId2"/>
    <p:sldId id="302" r:id="rId3"/>
    <p:sldId id="303" r:id="rId4"/>
    <p:sldId id="306" r:id="rId5"/>
    <p:sldId id="299" r:id="rId6"/>
    <p:sldId id="297" r:id="rId7"/>
    <p:sldId id="298" r:id="rId8"/>
    <p:sldId id="260"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890" autoAdjust="0"/>
  </p:normalViewPr>
  <p:slideViewPr>
    <p:cSldViewPr>
      <p:cViewPr varScale="1">
        <p:scale>
          <a:sx n="107" d="100"/>
          <a:sy n="107" d="100"/>
        </p:scale>
        <p:origin x="-172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7F2027-1F07-46EF-B48A-77F77DE205D6}" type="datetimeFigureOut">
              <a:rPr lang="zh-CN" altLang="en-US" smtClean="0"/>
              <a:pPr/>
              <a:t>2016/12/16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BB2E31-CA06-4B01-85D7-0819FD30412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a:t>模板来自于 </a:t>
            </a:r>
            <a:r>
              <a:rPr lang="en-US" altLang="zh-CN" dirty="0"/>
              <a:t>http://docer.mysoeasy.com</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pPr/>
              <a:t>1</a:t>
            </a:fld>
            <a:endParaRPr lang="zh-CN" altLang="en-US"/>
          </a:p>
        </p:txBody>
      </p:sp>
    </p:spTree>
    <p:extLst>
      <p:ext uri="{BB962C8B-B14F-4D97-AF65-F5344CB8AC3E}">
        <p14:creationId xmlns:p14="http://schemas.microsoft.com/office/powerpoint/2010/main" xmlns="" val="3664803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0763B53-DC78-4D9B-899E-56516662429D}" type="slidenum">
              <a:rPr lang="zh-CN" altLang="en-US"/>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l="11159" t="16807" r="7900"/>
          <a:stretch/>
        </p:blipFill>
        <p:spPr>
          <a:xfrm>
            <a:off x="0" y="487680"/>
            <a:ext cx="9144001" cy="5731608"/>
          </a:xfrm>
          <a:prstGeom prst="rect">
            <a:avLst/>
          </a:prstGeom>
        </p:spPr>
      </p:pic>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3" name="KSO_CT2"/>
          <p:cNvSpPr>
            <a:spLocks noGrp="1"/>
          </p:cNvSpPr>
          <p:nvPr>
            <p:ph type="subTitle" idx="1" hasCustomPrompt="1"/>
          </p:nvPr>
        </p:nvSpPr>
        <p:spPr>
          <a:xfrm rot="21279848">
            <a:off x="1969553" y="3597936"/>
            <a:ext cx="5075814" cy="467211"/>
          </a:xfrm>
          <a:noFill/>
        </p:spPr>
        <p:txBody>
          <a:bodyPr>
            <a:noAutofit/>
          </a:bodyPr>
          <a:lstStyle>
            <a:lvl1pPr marL="0" indent="0" algn="ctr">
              <a:buNone/>
              <a:defRPr sz="1800">
                <a:solidFill>
                  <a:schemeClr val="bg1"/>
                </a:solidFill>
                <a:effectLst>
                  <a:outerShdw blurRad="50800" dist="38100" dir="5400000" algn="t"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单击此处添加您的副标题</a:t>
            </a:r>
          </a:p>
        </p:txBody>
      </p:sp>
      <p:sp>
        <p:nvSpPr>
          <p:cNvPr id="7" name="KSO_CT1"/>
          <p:cNvSpPr>
            <a:spLocks noGrp="1"/>
          </p:cNvSpPr>
          <p:nvPr>
            <p:ph type="title" hasCustomPrompt="1"/>
          </p:nvPr>
        </p:nvSpPr>
        <p:spPr>
          <a:xfrm rot="21313447">
            <a:off x="1848172" y="1763210"/>
            <a:ext cx="5144891" cy="1720077"/>
          </a:xfrm>
        </p:spPr>
        <p:txBody>
          <a:bodyPr>
            <a:noAutofit/>
          </a:bodyPr>
          <a:lstStyle>
            <a:lvl1pPr algn="ctr">
              <a:defRPr sz="4200">
                <a:solidFill>
                  <a:schemeClr val="bg1"/>
                </a:solidFill>
                <a:effectLst>
                  <a:outerShdw blurRad="50800" dist="38100" dir="5400000" algn="t" rotWithShape="0">
                    <a:prstClr val="black">
                      <a:alpha val="40000"/>
                    </a:prstClr>
                  </a:outerShdw>
                </a:effectLst>
              </a:defRPr>
            </a:lvl1pPr>
          </a:lstStyle>
          <a:p>
            <a:r>
              <a:rPr lang="zh-CN" altLang="en-US" dirty="0"/>
              <a:t>单击此处添加您的标题文字</a:t>
            </a:r>
          </a:p>
        </p:txBody>
      </p:sp>
    </p:spTree>
    <p:extLst>
      <p:ext uri="{BB962C8B-B14F-4D97-AF65-F5344CB8AC3E}">
        <p14:creationId xmlns:p14="http://schemas.microsoft.com/office/powerpoint/2010/main" xmlns="" val="3293699788"/>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496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2222299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4267657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935607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KSO_目录">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a:t>单击此处添加目录页标题</a:t>
            </a:r>
          </a:p>
        </p:txBody>
      </p:sp>
      <p:sp>
        <p:nvSpPr>
          <p:cNvPr id="3" name="日期占位符 2"/>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9" name="目录条目"/>
          <p:cNvSpPr>
            <a:spLocks noGrp="1"/>
          </p:cNvSpPr>
          <p:nvPr>
            <p:ph type="body" sz="quarter" idx="13" hasCustomPrompt="1"/>
          </p:nvPr>
        </p:nvSpPr>
        <p:spPr>
          <a:xfrm>
            <a:off x="836022" y="1267777"/>
            <a:ext cx="7881999" cy="4749800"/>
          </a:xfrm>
          <a:effectLst/>
        </p:spPr>
        <p:txBody>
          <a:bodyPr>
            <a:normAutofit/>
          </a:bodyPr>
          <a:lstStyle>
            <a:lvl1pPr marL="514350" indent="-514350">
              <a:buClr>
                <a:schemeClr val="accent1">
                  <a:lumMod val="75000"/>
                </a:schemeClr>
              </a:buClr>
              <a:buSzPct val="100000"/>
              <a:buFont typeface="+mj-ea"/>
              <a:buAutoNum type="ea1JpnChsDbPeriod"/>
              <a:defRPr sz="2800" b="1" cap="none" spc="0">
                <a:ln>
                  <a:noFill/>
                </a:ln>
                <a:solidFill>
                  <a:schemeClr val="accent1">
                    <a:lumMod val="75000"/>
                  </a:schemeClr>
                </a:solidFill>
                <a:effectLst/>
                <a:latin typeface="+mn-ea"/>
                <a:ea typeface="+mn-ea"/>
              </a:defRPr>
            </a:lvl1pPr>
          </a:lstStyle>
          <a:p>
            <a:pPr lvl="0"/>
            <a:r>
              <a:rPr lang="zh-CN" altLang="en-US" dirty="0"/>
              <a:t>单击此处添加目录条目</a:t>
            </a:r>
          </a:p>
        </p:txBody>
      </p:sp>
    </p:spTree>
    <p:extLst>
      <p:ext uri="{BB962C8B-B14F-4D97-AF65-F5344CB8AC3E}">
        <p14:creationId xmlns:p14="http://schemas.microsoft.com/office/powerpoint/2010/main" xmlns="" val="71952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605916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9" name="矩形 8"/>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ST1"/>
          <p:cNvSpPr>
            <a:spLocks noGrp="1"/>
          </p:cNvSpPr>
          <p:nvPr>
            <p:ph type="title" hasCustomPrompt="1"/>
          </p:nvPr>
        </p:nvSpPr>
        <p:spPr>
          <a:xfrm>
            <a:off x="1574006" y="2151744"/>
            <a:ext cx="5995988" cy="1235075"/>
          </a:xfrm>
        </p:spPr>
        <p:txBody>
          <a:bodyPr anchor="b">
            <a:normAutofit/>
          </a:bodyPr>
          <a:lstStyle>
            <a:lvl1pPr algn="ctr">
              <a:defRPr sz="4000">
                <a:solidFill>
                  <a:schemeClr val="accent1">
                    <a:lumMod val="75000"/>
                  </a:schemeClr>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69" y="3443970"/>
            <a:ext cx="3067663" cy="357478"/>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2481107149"/>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KSO_节标题">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10" name="矩形 9"/>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ST1"/>
          <p:cNvSpPr>
            <a:spLocks noGrp="1"/>
          </p:cNvSpPr>
          <p:nvPr>
            <p:ph type="title" hasCustomPrompt="1"/>
          </p:nvPr>
        </p:nvSpPr>
        <p:spPr>
          <a:xfrm>
            <a:off x="1574006" y="2151744"/>
            <a:ext cx="5995988" cy="1235075"/>
          </a:xfrm>
        </p:spPr>
        <p:txBody>
          <a:bodyPr anchor="b">
            <a:normAutofit/>
          </a:bodyPr>
          <a:lstStyle>
            <a:lvl1pPr algn="ctr">
              <a:defRPr sz="4000">
                <a:solidFill>
                  <a:schemeClr val="accent1">
                    <a:lumMod val="75000"/>
                  </a:schemeClr>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69" y="3443970"/>
            <a:ext cx="3067663" cy="357478"/>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7" name="文本占位符 7"/>
          <p:cNvSpPr>
            <a:spLocks noGrp="1"/>
          </p:cNvSpPr>
          <p:nvPr>
            <p:ph type="body" sz="quarter" idx="13" hasCustomPrompt="1"/>
          </p:nvPr>
        </p:nvSpPr>
        <p:spPr>
          <a:xfrm>
            <a:off x="9126045" y="-95437"/>
            <a:ext cx="36000" cy="36000"/>
          </a:xfrm>
        </p:spPr>
        <p:txBody>
          <a:bodyPr>
            <a:normAutofit/>
          </a:bodyPr>
          <a:lstStyle>
            <a:lvl1pPr marL="0" indent="0">
              <a:buNone/>
              <a:defRPr sz="100">
                <a:solidFill>
                  <a:schemeClr val="bg1"/>
                </a:solidFill>
              </a:defRPr>
            </a:lvl1pPr>
          </a:lstStyle>
          <a:p>
            <a:pPr lvl="0"/>
            <a:r>
              <a:rPr lang="en-US" altLang="zh-CN" dirty="0"/>
              <a:t>1</a:t>
            </a:r>
            <a:endParaRPr lang="zh-CN" altLang="en-US" dirty="0"/>
          </a:p>
        </p:txBody>
      </p:sp>
    </p:spTree>
    <p:extLst>
      <p:ext uri="{BB962C8B-B14F-4D97-AF65-F5344CB8AC3E}">
        <p14:creationId xmlns:p14="http://schemas.microsoft.com/office/powerpoint/2010/main" xmlns="" val="1850845695"/>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049867" y="1244600"/>
            <a:ext cx="3810000" cy="4932363"/>
          </a:xfrm>
        </p:spPr>
        <p:txBody>
          <a:bodyPr/>
          <a:lstStyle/>
          <a:p>
            <a:pPr lvl="0"/>
            <a:r>
              <a:rPr lang="zh-CN" altLang="en-US"/>
              <a:t>单击此处编辑母版文本样式</a:t>
            </a:r>
          </a:p>
          <a:p>
            <a:pPr lvl="1"/>
            <a:r>
              <a:rPr lang="zh-CN" altLang="en-US"/>
              <a:t>第二级</a:t>
            </a:r>
          </a:p>
        </p:txBody>
      </p:sp>
      <p:sp>
        <p:nvSpPr>
          <p:cNvPr id="4" name="KSO_BC2"/>
          <p:cNvSpPr>
            <a:spLocks noGrp="1"/>
          </p:cNvSpPr>
          <p:nvPr>
            <p:ph sz="half" idx="2"/>
          </p:nvPr>
        </p:nvSpPr>
        <p:spPr>
          <a:xfrm>
            <a:off x="4889499" y="1244600"/>
            <a:ext cx="3820587" cy="4932363"/>
          </a:xfrm>
        </p:spPr>
        <p:txBody>
          <a:bodyPr/>
          <a:lstStyle/>
          <a:p>
            <a:pPr lvl="0"/>
            <a:r>
              <a:rPr lang="zh-CN" altLang="en-US"/>
              <a:t>单击此处编辑母版文本样式</a:t>
            </a:r>
          </a:p>
          <a:p>
            <a:pPr lvl="1"/>
            <a:r>
              <a:rPr lang="zh-CN" altLang="en-US"/>
              <a:t>第二级</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222752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a:t>单击此处编辑母版文本样式</a:t>
            </a:r>
          </a:p>
          <a:p>
            <a:pPr lvl="1"/>
            <a:r>
              <a:rPr lang="zh-CN" altLang="en-US"/>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a:t>单击此处编辑母版文本样式</a:t>
            </a:r>
          </a:p>
          <a:p>
            <a:pPr lvl="1"/>
            <a:r>
              <a:rPr lang="zh-CN" altLang="en-US"/>
              <a:t>第二级</a:t>
            </a:r>
          </a:p>
        </p:txBody>
      </p:sp>
      <p:sp>
        <p:nvSpPr>
          <p:cNvPr id="7"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988056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1009513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487644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a:t>单击此处编辑母版标题样式</a:t>
            </a:r>
            <a:endParaRPr lang="en-US" dirty="0"/>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179002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5"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8" name="图片 7"/>
          <p:cNvPicPr>
            <a:picLocks noChangeAspect="1"/>
          </p:cNvPicPr>
          <p:nvPr/>
        </p:nvPicPr>
        <p:blipFill rotWithShape="1">
          <a:blip r:embed="rId15"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9" name="矩形 8"/>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419098" y="101594"/>
            <a:ext cx="8292045" cy="699594"/>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13802-B1F0-4B33-A35B-0A190D458DE4}" type="slidenum">
              <a:rPr lang="zh-CN" altLang="en-US" smtClean="0"/>
              <a:pPr/>
              <a:t>‹#›</a:t>
            </a:fld>
            <a:endParaRPr lang="zh-CN" altLang="en-US"/>
          </a:p>
        </p:txBody>
      </p:sp>
      <p:sp>
        <p:nvSpPr>
          <p:cNvPr id="3" name="KSO_BC1"/>
          <p:cNvSpPr>
            <a:spLocks noGrp="1"/>
          </p:cNvSpPr>
          <p:nvPr>
            <p:ph type="body" idx="1"/>
          </p:nvPr>
        </p:nvSpPr>
        <p:spPr>
          <a:xfrm>
            <a:off x="419099" y="1026615"/>
            <a:ext cx="8292045"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
        <p:nvSpPr>
          <p:cNvPr id="7" name="矩形 6"/>
          <p:cNvSpPr/>
          <p:nvPr/>
        </p:nvSpPr>
        <p:spPr>
          <a:xfrm>
            <a:off x="-1" y="243836"/>
            <a:ext cx="191589" cy="53993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230448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20204" pitchFamily="34" charset="0"/>
          <a:ea typeface="微软雅黑" panose="020B0503020204020204" pitchFamily="34" charset="-122"/>
          <a:cs typeface="+mj-cs"/>
        </a:defRPr>
      </a:lvl1pPr>
    </p:titleStyle>
    <p:bodyStyle>
      <a:lvl1pPr marL="357188" indent="-357188" algn="just" defTabSz="914400" rtl="0" eaLnBrk="1" latinLnBrk="0" hangingPunct="1">
        <a:lnSpc>
          <a:spcPct val="110000"/>
        </a:lnSpc>
        <a:spcBef>
          <a:spcPts val="1800"/>
        </a:spcBef>
        <a:spcAft>
          <a:spcPts val="0"/>
        </a:spcAft>
        <a:buClr>
          <a:schemeClr val="accent1"/>
        </a:buClr>
        <a:buSzPct val="70000"/>
        <a:buFont typeface="Wingdings 2" panose="05020102010507070707" pitchFamily="18" charset="2"/>
        <a:buChar char=""/>
        <a:defRPr sz="2000" kern="1200" baseline="0">
          <a:solidFill>
            <a:schemeClr val="accent1">
              <a:lumMod val="75000"/>
            </a:schemeClr>
          </a:solidFill>
          <a:latin typeface="Arial" panose="020B0604020202020204" pitchFamily="34" charset="0"/>
          <a:ea typeface="微软雅黑" panose="020B0503020204020204" pitchFamily="34"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686868"/>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a:xfrm>
            <a:off x="1571604" y="2143116"/>
            <a:ext cx="5429288" cy="1560684"/>
          </a:xfrm>
        </p:spPr>
        <p:txBody>
          <a:bodyPr/>
          <a:lstStyle/>
          <a:p>
            <a:r>
              <a:rPr lang="en-US" altLang="zh-CN" sz="3600" b="1" dirty="0">
                <a:latin typeface="+mj-ea"/>
                <a:ea typeface="+mj-ea"/>
              </a:rPr>
              <a:t>《</a:t>
            </a:r>
            <a:r>
              <a:rPr lang="zh-CN" altLang="en-US" sz="3600" b="1" dirty="0">
                <a:latin typeface="+mj-ea"/>
                <a:ea typeface="+mj-ea"/>
              </a:rPr>
              <a:t>在职职工短期意外伤害互助保障活动</a:t>
            </a:r>
            <a:r>
              <a:rPr lang="en-US" altLang="zh-CN" sz="3600" b="1" dirty="0">
                <a:latin typeface="+mj-ea"/>
                <a:ea typeface="+mj-ea"/>
              </a:rPr>
              <a:t>》</a:t>
            </a:r>
          </a:p>
          <a:p>
            <a:r>
              <a:rPr lang="zh-CN" altLang="en-US" sz="3600" b="1" dirty="0">
                <a:latin typeface="+mj-ea"/>
                <a:ea typeface="+mj-ea"/>
              </a:rPr>
              <a:t>实施细则解读</a:t>
            </a:r>
          </a:p>
        </p:txBody>
      </p:sp>
      <p:sp>
        <p:nvSpPr>
          <p:cNvPr id="9" name="圆角矩形 8"/>
          <p:cNvSpPr/>
          <p:nvPr/>
        </p:nvSpPr>
        <p:spPr>
          <a:xfrm>
            <a:off x="4357686" y="6143644"/>
            <a:ext cx="4500594" cy="42862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中国职工保险互助会北京办事处</a:t>
            </a:r>
            <a:endParaRPr lang="en-US" altLang="zh-CN" dirty="0">
              <a:solidFill>
                <a:srgbClr val="C00000"/>
              </a:solidFill>
            </a:endParaRPr>
          </a:p>
          <a:p>
            <a:pPr algn="ctr"/>
            <a:r>
              <a:rPr lang="zh-CN" altLang="en-US" dirty="0">
                <a:solidFill>
                  <a:srgbClr val="C00000"/>
                </a:solidFill>
              </a:rPr>
              <a:t>（北京市职工互助保障服务中心）</a:t>
            </a:r>
          </a:p>
        </p:txBody>
      </p:sp>
    </p:spTree>
    <p:extLst>
      <p:ext uri="{BB962C8B-B14F-4D97-AF65-F5344CB8AC3E}">
        <p14:creationId xmlns:p14="http://schemas.microsoft.com/office/powerpoint/2010/main" xmlns="" val="3291977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t>
            </a:r>
            <a:r>
              <a:rPr lang="zh-CN" altLang="en-US" dirty="0"/>
              <a:t>在职职工短期意外伤害互助保障活动</a:t>
            </a:r>
            <a:r>
              <a:rPr lang="en-US" altLang="zh-CN" dirty="0"/>
              <a:t>》</a:t>
            </a:r>
            <a:r>
              <a:rPr lang="zh-CN" altLang="en-US" dirty="0"/>
              <a:t>实施细则</a:t>
            </a:r>
          </a:p>
        </p:txBody>
      </p:sp>
      <p:sp>
        <p:nvSpPr>
          <p:cNvPr id="47106" name="Rectangle 2"/>
          <p:cNvSpPr>
            <a:spLocks noChangeArrowheads="1"/>
          </p:cNvSpPr>
          <p:nvPr/>
        </p:nvSpPr>
        <p:spPr bwMode="auto">
          <a:xfrm>
            <a:off x="571472" y="1000108"/>
            <a:ext cx="800105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06400" fontAlgn="base">
              <a:spcBef>
                <a:spcPct val="0"/>
              </a:spcBef>
              <a:spcAft>
                <a:spcPct val="0"/>
              </a:spcAft>
            </a:pPr>
            <a:r>
              <a:rPr kumimoji="0" lang="zh-CN"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为了充分发挥职工互助保障的服务职能，不断满足各单位开展工会活动的丰富性与多样性的需求，</a:t>
            </a:r>
            <a:r>
              <a:rPr kumimoji="0" lang="zh-CN" altLang="en-US"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不断</a:t>
            </a:r>
            <a:r>
              <a:rPr kumimoji="0" lang="zh-CN"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推进职工互助保障服务精准化、管理精细化，</a:t>
            </a:r>
            <a:r>
              <a:rPr kumimoji="0" lang="zh-CN" altLang="en-US"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进一步</a:t>
            </a:r>
            <a:r>
              <a:rPr kumimoji="0" lang="zh-CN"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提高职工的医疗保障水平，</a:t>
            </a:r>
            <a:r>
              <a:rPr kumimoji="0" lang="zh-CN" altLang="en-US"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进一步</a:t>
            </a:r>
            <a:r>
              <a:rPr kumimoji="0" lang="zh-CN" sz="1600" b="1" i="0" u="none" strike="noStrike" cap="none" normalizeH="0" baseline="0" dirty="0">
                <a:ln>
                  <a:noFill/>
                </a:ln>
                <a:solidFill>
                  <a:srgbClr val="000000"/>
                </a:solidFill>
                <a:effectLst/>
                <a:latin typeface="Calibri" pitchFamily="34" charset="0"/>
                <a:ea typeface="仿宋_GB2312" pitchFamily="49" charset="-122"/>
                <a:cs typeface="Times New Roman" pitchFamily="18" charset="0"/>
              </a:rPr>
              <a:t>缓解职工因意外事故导致的经济负担</a:t>
            </a:r>
            <a:r>
              <a:rPr lang="zh-CN" altLang="en-US" sz="1600" b="1" dirty="0">
                <a:solidFill>
                  <a:srgbClr val="000000"/>
                </a:solidFill>
                <a:latin typeface="Calibri" pitchFamily="34" charset="0"/>
                <a:ea typeface="仿宋_GB2312" pitchFamily="49" charset="-122"/>
                <a:cs typeface="Times New Roman" pitchFamily="18" charset="0"/>
              </a:rPr>
              <a:t>，结合实际，开展</a:t>
            </a:r>
            <a:r>
              <a:rPr lang="en-US" altLang="zh-CN" sz="1600" b="1" dirty="0">
                <a:solidFill>
                  <a:srgbClr val="000000"/>
                </a:solidFill>
                <a:latin typeface="Calibri" pitchFamily="34" charset="0"/>
                <a:ea typeface="仿宋_GB2312" pitchFamily="49" charset="-122"/>
                <a:cs typeface="Times New Roman" pitchFamily="18" charset="0"/>
              </a:rPr>
              <a:t>《</a:t>
            </a:r>
            <a:r>
              <a:rPr lang="zh-CN" altLang="en-US" sz="1600" b="1" dirty="0">
                <a:solidFill>
                  <a:srgbClr val="000000"/>
                </a:solidFill>
                <a:latin typeface="Calibri" pitchFamily="34" charset="0"/>
                <a:ea typeface="仿宋_GB2312" pitchFamily="49" charset="-122"/>
                <a:cs typeface="Times New Roman" pitchFamily="18" charset="0"/>
              </a:rPr>
              <a:t>在职职工短期意外伤害互助保障活动</a:t>
            </a:r>
            <a:r>
              <a:rPr lang="en-US" altLang="zh-CN" sz="1600" b="1" dirty="0">
                <a:solidFill>
                  <a:srgbClr val="000000"/>
                </a:solidFill>
                <a:latin typeface="Calibri" pitchFamily="34" charset="0"/>
                <a:ea typeface="仿宋_GB2312" pitchFamily="49" charset="-122"/>
                <a:cs typeface="Times New Roman" pitchFamily="18" charset="0"/>
              </a:rPr>
              <a:t>》</a:t>
            </a:r>
            <a:r>
              <a:rPr lang="zh-CN" altLang="en-US" sz="1600" b="1" dirty="0">
                <a:solidFill>
                  <a:srgbClr val="000000"/>
                </a:solidFill>
                <a:latin typeface="Calibri" pitchFamily="34" charset="0"/>
                <a:ea typeface="仿宋_GB2312" pitchFamily="49" charset="-122"/>
                <a:cs typeface="Times New Roman" pitchFamily="18" charset="0"/>
              </a:rPr>
              <a:t>。</a:t>
            </a:r>
            <a:endParaRPr lang="en-US" altLang="zh-CN" sz="1600" b="1" dirty="0">
              <a:solidFill>
                <a:srgbClr val="000000"/>
              </a:solidFill>
              <a:latin typeface="Calibri" pitchFamily="34" charset="0"/>
              <a:ea typeface="仿宋_GB2312" pitchFamily="49" charset="-122"/>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2200685977"/>
              </p:ext>
            </p:extLst>
          </p:nvPr>
        </p:nvGraphicFramePr>
        <p:xfrm>
          <a:off x="692648" y="2068123"/>
          <a:ext cx="7744944" cy="4812211"/>
        </p:xfrm>
        <a:graphic>
          <a:graphicData uri="http://schemas.openxmlformats.org/drawingml/2006/table">
            <a:tbl>
              <a:tblPr>
                <a:tableStyleId>{BC89EF96-8CEA-46FF-86C4-4CE0E7609802}</a:tableStyleId>
              </a:tblPr>
              <a:tblGrid>
                <a:gridCol w="1357322">
                  <a:extLst>
                    <a:ext uri="{9D8B030D-6E8A-4147-A177-3AD203B41FA5}">
                      <a16:colId xmlns:a16="http://schemas.microsoft.com/office/drawing/2014/main" xmlns="" val="20000"/>
                    </a:ext>
                  </a:extLst>
                </a:gridCol>
                <a:gridCol w="6387622">
                  <a:extLst>
                    <a:ext uri="{9D8B030D-6E8A-4147-A177-3AD203B41FA5}">
                      <a16:colId xmlns:a16="http://schemas.microsoft.com/office/drawing/2014/main" xmlns="" val="20001"/>
                    </a:ext>
                  </a:extLst>
                </a:gridCol>
              </a:tblGrid>
              <a:tr h="618625">
                <a:tc>
                  <a:txBody>
                    <a:bodyPr/>
                    <a:lstStyle/>
                    <a:p>
                      <a:pPr algn="ctr" fontAlgn="ctr"/>
                      <a:r>
                        <a:rPr lang="zh-CN" altLang="en-US" sz="1600" b="1" u="none" strike="noStrike" dirty="0">
                          <a:latin typeface="宋体" pitchFamily="2" charset="-122"/>
                          <a:ea typeface="宋体" pitchFamily="2" charset="-122"/>
                        </a:rPr>
                        <a:t>条款适用</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zh-CN" altLang="en-US" sz="1600" b="1" u="none" strike="noStrike" dirty="0">
                          <a:latin typeface="宋体" pitchFamily="2" charset="-122"/>
                          <a:ea typeface="宋体" pitchFamily="2" charset="-122"/>
                        </a:rPr>
                        <a:t>各单位开展的一般性体育活动（如职工运动会、各类比赛、健步走活动等）。</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0"/>
                  </a:ext>
                </a:extLst>
              </a:tr>
              <a:tr h="618625">
                <a:tc>
                  <a:txBody>
                    <a:bodyPr/>
                    <a:lstStyle/>
                    <a:p>
                      <a:pPr algn="ctr" fontAlgn="ctr"/>
                      <a:r>
                        <a:rPr lang="zh-CN" altLang="en-US" sz="1600" b="1" u="none" strike="noStrike" dirty="0">
                          <a:latin typeface="宋体" pitchFamily="2" charset="-122"/>
                          <a:ea typeface="宋体" pitchFamily="2" charset="-122"/>
                        </a:rPr>
                        <a:t>保障内容</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zh-CN" altLang="en-US" sz="1600" b="1" u="none" strike="noStrike" dirty="0">
                          <a:latin typeface="宋体" pitchFamily="2" charset="-122"/>
                          <a:ea typeface="宋体" pitchFamily="2" charset="-122"/>
                        </a:rPr>
                        <a:t>职工参加具体活动过程中因意外事故导致的意外身故、残疾以及意外医疗费用。</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1"/>
                  </a:ext>
                </a:extLst>
              </a:tr>
              <a:tr h="317858">
                <a:tc>
                  <a:txBody>
                    <a:bodyPr/>
                    <a:lstStyle/>
                    <a:p>
                      <a:pPr algn="ctr" fontAlgn="ctr"/>
                      <a:r>
                        <a:rPr lang="zh-CN" altLang="en-US" sz="1600" b="1" u="none" strike="noStrike" dirty="0">
                          <a:latin typeface="宋体" pitchFamily="2" charset="-122"/>
                          <a:ea typeface="宋体" pitchFamily="2" charset="-122"/>
                        </a:rPr>
                        <a:t>会费标准</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en-US" altLang="zh-CN" sz="1600" b="1" u="none" strike="noStrike" dirty="0">
                          <a:latin typeface="宋体" pitchFamily="2" charset="-122"/>
                          <a:ea typeface="宋体" pitchFamily="2" charset="-122"/>
                        </a:rPr>
                        <a:t>10</a:t>
                      </a:r>
                      <a:r>
                        <a:rPr lang="zh-CN" altLang="en-US" sz="1600" b="1" u="none" strike="noStrike" dirty="0">
                          <a:latin typeface="宋体" pitchFamily="2" charset="-122"/>
                          <a:ea typeface="宋体" pitchFamily="2" charset="-122"/>
                        </a:rPr>
                        <a:t>元</a:t>
                      </a:r>
                      <a:r>
                        <a:rPr lang="en-US" altLang="zh-CN" sz="1600" b="1" u="none" strike="noStrike" dirty="0">
                          <a:latin typeface="宋体" pitchFamily="2" charset="-122"/>
                          <a:ea typeface="宋体" pitchFamily="2" charset="-122"/>
                        </a:rPr>
                        <a:t>/</a:t>
                      </a:r>
                      <a:r>
                        <a:rPr lang="zh-CN" altLang="en-US" sz="1600" b="1" u="none" strike="noStrike" dirty="0">
                          <a:latin typeface="宋体" pitchFamily="2" charset="-122"/>
                          <a:ea typeface="宋体" pitchFamily="2" charset="-122"/>
                        </a:rPr>
                        <a:t>人。</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2"/>
                  </a:ext>
                </a:extLst>
              </a:tr>
              <a:tr h="1016660">
                <a:tc>
                  <a:txBody>
                    <a:bodyPr/>
                    <a:lstStyle/>
                    <a:p>
                      <a:pPr algn="ctr" fontAlgn="ctr"/>
                      <a:r>
                        <a:rPr lang="zh-CN" altLang="en-US" sz="1600" b="1" u="none" strike="noStrike" dirty="0">
                          <a:latin typeface="宋体" pitchFamily="2" charset="-122"/>
                          <a:ea typeface="宋体" pitchFamily="2" charset="-122"/>
                        </a:rPr>
                        <a:t>参保条件</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zh-CN" altLang="en-US" sz="1600" b="1" u="none" strike="noStrike" dirty="0">
                          <a:latin typeface="宋体" pitchFamily="2" charset="-122"/>
                          <a:ea typeface="宋体" pitchFamily="2" charset="-122"/>
                        </a:rPr>
                        <a:t>身体健康，年龄在</a:t>
                      </a:r>
                      <a:r>
                        <a:rPr lang="en-US" altLang="zh-CN" sz="1600" b="1" u="none" strike="noStrike" dirty="0">
                          <a:latin typeface="宋体" pitchFamily="2" charset="-122"/>
                          <a:ea typeface="宋体" pitchFamily="2" charset="-122"/>
                        </a:rPr>
                        <a:t>16</a:t>
                      </a:r>
                      <a:r>
                        <a:rPr lang="zh-CN" altLang="en-US" sz="1600" b="1" u="none" strike="noStrike" dirty="0">
                          <a:latin typeface="宋体" pitchFamily="2" charset="-122"/>
                          <a:ea typeface="宋体" pitchFamily="2" charset="-122"/>
                        </a:rPr>
                        <a:t>至</a:t>
                      </a:r>
                      <a:r>
                        <a:rPr lang="en-US" altLang="zh-CN" sz="1600" b="1" u="none" strike="noStrike" dirty="0">
                          <a:latin typeface="宋体" pitchFamily="2" charset="-122"/>
                          <a:ea typeface="宋体" pitchFamily="2" charset="-122"/>
                        </a:rPr>
                        <a:t>60</a:t>
                      </a:r>
                      <a:r>
                        <a:rPr lang="zh-CN" altLang="en-US" sz="1600" b="1" u="none" strike="noStrike" dirty="0">
                          <a:latin typeface="宋体" pitchFamily="2" charset="-122"/>
                          <a:ea typeface="宋体" pitchFamily="2" charset="-122"/>
                        </a:rPr>
                        <a:t>周岁，能够正常参加所在单位工作或正常劳动的在职职工。</a:t>
                      </a:r>
                      <a:endParaRPr lang="en-US" altLang="zh-CN" sz="1600" b="1" u="none" strike="noStrike" dirty="0">
                        <a:latin typeface="宋体" pitchFamily="2" charset="-122"/>
                        <a:ea typeface="宋体" pitchFamily="2" charset="-122"/>
                      </a:endParaRPr>
                    </a:p>
                    <a:p>
                      <a:pPr marL="180000" algn="l" fontAlgn="ctr"/>
                      <a:r>
                        <a:rPr lang="zh-CN" altLang="en-US" sz="1600" b="1" u="none" strike="noStrike" dirty="0">
                          <a:latin typeface="宋体" pitchFamily="2" charset="-122"/>
                          <a:ea typeface="宋体" pitchFamily="2" charset="-122"/>
                        </a:rPr>
                        <a:t>只接受由所在单位工会统一组织职工参加本活动。</a:t>
                      </a:r>
                      <a:endParaRPr lang="en-US" altLang="zh-CN" sz="1600" b="1" u="none" strike="noStrike" dirty="0">
                        <a:latin typeface="宋体" pitchFamily="2" charset="-122"/>
                        <a:ea typeface="宋体" pitchFamily="2" charset="-122"/>
                      </a:endParaRPr>
                    </a:p>
                    <a:p>
                      <a:pPr marL="180000" algn="l" fontAlgn="ctr"/>
                      <a:r>
                        <a:rPr lang="zh-CN" altLang="en-US" sz="1600" b="1" u="none" strike="noStrike" dirty="0">
                          <a:latin typeface="宋体" pitchFamily="2" charset="-122"/>
                          <a:ea typeface="宋体" pitchFamily="2" charset="-122"/>
                        </a:rPr>
                        <a:t>在互助保障期内会员只允许参加一次本活动，超出次数视为无效。</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3"/>
                  </a:ext>
                </a:extLst>
              </a:tr>
              <a:tr h="740245">
                <a:tc>
                  <a:txBody>
                    <a:bodyPr/>
                    <a:lstStyle/>
                    <a:p>
                      <a:pPr algn="ctr" fontAlgn="ctr"/>
                      <a:r>
                        <a:rPr lang="zh-CN" altLang="en-US" sz="1600" b="1" u="none" strike="noStrike" dirty="0">
                          <a:latin typeface="宋体" pitchFamily="2" charset="-122"/>
                          <a:ea typeface="宋体" pitchFamily="2" charset="-122"/>
                        </a:rPr>
                        <a:t>保障待遇</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zh-CN" altLang="en-US" sz="1600" b="1" u="none" strike="noStrike" dirty="0">
                          <a:latin typeface="宋体" pitchFamily="2" charset="-122"/>
                          <a:ea typeface="宋体" pitchFamily="2" charset="-122"/>
                        </a:rPr>
                        <a:t>最高</a:t>
                      </a:r>
                      <a:r>
                        <a:rPr lang="en-US" altLang="zh-CN" sz="1600" b="1" u="none" strike="noStrike" dirty="0">
                          <a:latin typeface="宋体" pitchFamily="2" charset="-122"/>
                          <a:ea typeface="宋体" pitchFamily="2" charset="-122"/>
                        </a:rPr>
                        <a:t>11</a:t>
                      </a:r>
                      <a:r>
                        <a:rPr lang="zh-CN" altLang="en-US" sz="1600" b="1" u="none" strike="noStrike" dirty="0">
                          <a:latin typeface="宋体" pitchFamily="2" charset="-122"/>
                          <a:ea typeface="宋体" pitchFamily="2" charset="-122"/>
                        </a:rPr>
                        <a:t>万元。</a:t>
                      </a:r>
                      <a:endParaRPr lang="en-US" altLang="zh-CN" sz="1600" b="1" u="none" strike="noStrike" dirty="0">
                        <a:latin typeface="宋体" pitchFamily="2" charset="-122"/>
                        <a:ea typeface="宋体" pitchFamily="2" charset="-122"/>
                      </a:endParaRPr>
                    </a:p>
                    <a:p>
                      <a:pPr marL="180000" algn="l" fontAlgn="ctr"/>
                      <a:r>
                        <a:rPr lang="zh-CN" altLang="en-US" sz="1600" b="1" u="none" strike="noStrike" dirty="0">
                          <a:latin typeface="宋体" pitchFamily="2" charset="-122"/>
                          <a:ea typeface="宋体" pitchFamily="2" charset="-122"/>
                        </a:rPr>
                        <a:t>其中，意外伤害最高互助金额</a:t>
                      </a:r>
                      <a:r>
                        <a:rPr lang="en-US" altLang="zh-CN" sz="1600" b="1" u="none" strike="noStrike" dirty="0">
                          <a:latin typeface="宋体" pitchFamily="2" charset="-122"/>
                          <a:ea typeface="宋体" pitchFamily="2" charset="-122"/>
                        </a:rPr>
                        <a:t>10</a:t>
                      </a:r>
                      <a:r>
                        <a:rPr lang="zh-CN" altLang="en-US" sz="1600" b="1" u="none" strike="noStrike" dirty="0">
                          <a:latin typeface="宋体" pitchFamily="2" charset="-122"/>
                          <a:ea typeface="宋体" pitchFamily="2" charset="-122"/>
                        </a:rPr>
                        <a:t>万元，意外医疗最高互助金额</a:t>
                      </a:r>
                      <a:r>
                        <a:rPr lang="en-US" altLang="zh-CN" sz="1600" b="1" u="none" strike="noStrike" dirty="0">
                          <a:latin typeface="宋体" pitchFamily="2" charset="-122"/>
                          <a:ea typeface="宋体" pitchFamily="2" charset="-122"/>
                        </a:rPr>
                        <a:t>1</a:t>
                      </a:r>
                      <a:r>
                        <a:rPr lang="zh-CN" altLang="en-US" sz="1600" b="1" u="none" strike="noStrike" dirty="0">
                          <a:latin typeface="宋体" pitchFamily="2" charset="-122"/>
                          <a:ea typeface="宋体" pitchFamily="2" charset="-122"/>
                        </a:rPr>
                        <a:t>万元。</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4"/>
                  </a:ext>
                </a:extLst>
              </a:tr>
              <a:tr h="428628">
                <a:tc>
                  <a:txBody>
                    <a:bodyPr/>
                    <a:lstStyle/>
                    <a:p>
                      <a:pPr algn="ctr" fontAlgn="ctr"/>
                      <a:r>
                        <a:rPr lang="zh-CN" altLang="en-US" sz="1600" b="1" u="none" strike="noStrike" dirty="0">
                          <a:latin typeface="宋体" pitchFamily="2" charset="-122"/>
                          <a:ea typeface="宋体" pitchFamily="2" charset="-122"/>
                        </a:rPr>
                        <a:t>保障期限</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en-US" altLang="zh-CN" sz="1600" b="1" u="none" strike="noStrike" dirty="0">
                          <a:latin typeface="宋体" pitchFamily="2" charset="-122"/>
                          <a:ea typeface="宋体" pitchFamily="2" charset="-122"/>
                        </a:rPr>
                        <a:t>1-10</a:t>
                      </a:r>
                      <a:r>
                        <a:rPr lang="zh-CN" altLang="en-US" sz="1600" b="1" u="none" strike="noStrike" dirty="0">
                          <a:latin typeface="宋体" pitchFamily="2" charset="-122"/>
                          <a:ea typeface="宋体" pitchFamily="2" charset="-122"/>
                        </a:rPr>
                        <a:t>天。互助保障期以参会单位具体活动日期为准。</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5"/>
                  </a:ext>
                </a:extLst>
              </a:tr>
              <a:tr h="618625">
                <a:tc>
                  <a:txBody>
                    <a:bodyPr/>
                    <a:lstStyle/>
                    <a:p>
                      <a:pPr algn="ctr" fontAlgn="ctr"/>
                      <a:r>
                        <a:rPr lang="zh-CN" altLang="en-US" sz="1600" b="1" i="0" u="none" strike="noStrike" dirty="0">
                          <a:solidFill>
                            <a:srgbClr val="000000"/>
                          </a:solidFill>
                          <a:latin typeface="宋体" pitchFamily="2" charset="-122"/>
                          <a:ea typeface="宋体" pitchFamily="2" charset="-122"/>
                        </a:rPr>
                        <a:t>参加方式</a:t>
                      </a:r>
                    </a:p>
                  </a:txBody>
                  <a:tcPr marL="8725" marR="8725" marT="8725" marB="0" anchor="ctr"/>
                </a:tc>
                <a:tc>
                  <a:txBody>
                    <a:bodyPr/>
                    <a:lstStyle/>
                    <a:p>
                      <a:pPr marL="180000" algn="l" fontAlgn="ctr"/>
                      <a:r>
                        <a:rPr lang="zh-CN" altLang="en-US" sz="1600" b="1" u="none" strike="noStrike" dirty="0">
                          <a:latin typeface="宋体" pitchFamily="2" charset="-122"/>
                          <a:ea typeface="宋体" pitchFamily="2" charset="-122"/>
                        </a:rPr>
                        <a:t>开展活动的单位办理投保手续，并与办事处签订合作协议。</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6"/>
                  </a:ext>
                </a:extLst>
              </a:tr>
              <a:tr h="452945">
                <a:tc>
                  <a:txBody>
                    <a:bodyPr/>
                    <a:lstStyle/>
                    <a:p>
                      <a:pPr algn="ctr" fontAlgn="ctr"/>
                      <a:r>
                        <a:rPr lang="zh-CN" altLang="en-US" sz="1600" b="1" u="none" strike="noStrike" dirty="0">
                          <a:latin typeface="宋体" pitchFamily="2" charset="-122"/>
                          <a:ea typeface="宋体" pitchFamily="2" charset="-122"/>
                        </a:rPr>
                        <a:t>实施日期</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tc>
                  <a:txBody>
                    <a:bodyPr/>
                    <a:lstStyle/>
                    <a:p>
                      <a:pPr marL="180000" algn="l" fontAlgn="ctr"/>
                      <a:r>
                        <a:rPr lang="en-US" altLang="zh-CN" sz="1600" b="1" u="none" strike="noStrike" dirty="0">
                          <a:latin typeface="宋体" pitchFamily="2" charset="-122"/>
                          <a:ea typeface="宋体" pitchFamily="2" charset="-122"/>
                        </a:rPr>
                        <a:t>2017</a:t>
                      </a:r>
                      <a:r>
                        <a:rPr lang="zh-CN" altLang="en-US" sz="1600" b="1" u="none" strike="noStrike" dirty="0">
                          <a:latin typeface="宋体" pitchFamily="2" charset="-122"/>
                          <a:ea typeface="宋体" pitchFamily="2" charset="-122"/>
                        </a:rPr>
                        <a:t>年</a:t>
                      </a:r>
                      <a:r>
                        <a:rPr lang="en-US" altLang="zh-CN" sz="1600" b="1" u="none" strike="noStrike" dirty="0">
                          <a:latin typeface="宋体" pitchFamily="2" charset="-122"/>
                          <a:ea typeface="宋体" pitchFamily="2" charset="-122"/>
                        </a:rPr>
                        <a:t>1</a:t>
                      </a:r>
                      <a:r>
                        <a:rPr lang="zh-CN" altLang="en-US" sz="1600" b="1" u="none" strike="noStrike" dirty="0">
                          <a:latin typeface="宋体" pitchFamily="2" charset="-122"/>
                          <a:ea typeface="宋体" pitchFamily="2" charset="-122"/>
                        </a:rPr>
                        <a:t>月</a:t>
                      </a:r>
                      <a:r>
                        <a:rPr lang="en-US" altLang="zh-CN" sz="1600" b="1" u="none" strike="noStrike" dirty="0">
                          <a:latin typeface="宋体" pitchFamily="2" charset="-122"/>
                          <a:ea typeface="宋体" pitchFamily="2" charset="-122"/>
                        </a:rPr>
                        <a:t>1</a:t>
                      </a:r>
                      <a:r>
                        <a:rPr lang="zh-CN" altLang="en-US" sz="1600" b="1" u="none" strike="noStrike" dirty="0">
                          <a:latin typeface="宋体" pitchFamily="2" charset="-122"/>
                          <a:ea typeface="宋体" pitchFamily="2" charset="-122"/>
                        </a:rPr>
                        <a:t>日起执行。</a:t>
                      </a:r>
                      <a:endParaRPr lang="zh-CN" altLang="en-US" sz="1600" b="1" i="0" u="none" strike="noStrike" dirty="0">
                        <a:solidFill>
                          <a:srgbClr val="000000"/>
                        </a:solidFill>
                        <a:latin typeface="宋体" pitchFamily="2" charset="-122"/>
                        <a:ea typeface="宋体" pitchFamily="2" charset="-122"/>
                      </a:endParaRPr>
                    </a:p>
                  </a:txBody>
                  <a:tcPr marL="8725" marR="8725" marT="8725" marB="0" anchor="ctr"/>
                </a:tc>
                <a:extLst>
                  <a:ext uri="{0D108BD9-81ED-4DB2-BD59-A6C34878D82A}">
                    <a16:rowId xmlns:a16="http://schemas.microsoft.com/office/drawing/2014/main" xmlns="" val="1000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098" y="30474"/>
            <a:ext cx="8292045" cy="699594"/>
          </a:xfrm>
        </p:spPr>
        <p:txBody>
          <a:bodyPr/>
          <a:lstStyle/>
          <a:p>
            <a:r>
              <a:rPr lang="zh-CN" altLang="en-US" dirty="0"/>
              <a:t>在职职工意外伤害互助保障活动合作协议</a:t>
            </a:r>
          </a:p>
        </p:txBody>
      </p:sp>
      <p:sp>
        <p:nvSpPr>
          <p:cNvPr id="4" name="TextBox 3"/>
          <p:cNvSpPr txBox="1"/>
          <p:nvPr/>
        </p:nvSpPr>
        <p:spPr>
          <a:xfrm>
            <a:off x="393064" y="910573"/>
            <a:ext cx="4500594" cy="5693866"/>
          </a:xfrm>
          <a:prstGeom prst="rect">
            <a:avLst/>
          </a:prstGeom>
          <a:noFill/>
        </p:spPr>
        <p:txBody>
          <a:bodyPr wrap="square" rtlCol="0">
            <a:spAutoFit/>
          </a:bodyPr>
          <a:lstStyle/>
          <a:p>
            <a:pPr>
              <a:lnSpc>
                <a:spcPct val="130000"/>
              </a:lnSpc>
            </a:pPr>
            <a:r>
              <a:rPr lang="zh-CN" altLang="en-US" sz="1600" dirty="0">
                <a:latin typeface="宋体" pitchFamily="2" charset="-122"/>
                <a:ea typeface="宋体" pitchFamily="2" charset="-122"/>
              </a:rPr>
              <a:t>    </a:t>
            </a:r>
            <a:r>
              <a:rPr lang="zh-CN" altLang="en-US" sz="2000" b="1" dirty="0">
                <a:latin typeface="宋体" pitchFamily="2" charset="-122"/>
                <a:ea typeface="宋体" pitchFamily="2" charset="-122"/>
              </a:rPr>
              <a:t>开展活动的单位到办事处办理投保手续，并与办事处签订合作协议。</a:t>
            </a:r>
            <a:endParaRPr lang="en-US" altLang="zh-CN" sz="2000" b="1" dirty="0">
              <a:latin typeface="宋体" pitchFamily="2" charset="-122"/>
              <a:ea typeface="宋体" pitchFamily="2" charset="-122"/>
            </a:endParaRPr>
          </a:p>
          <a:p>
            <a:pPr>
              <a:lnSpc>
                <a:spcPct val="130000"/>
              </a:lnSpc>
            </a:pPr>
            <a:r>
              <a:rPr lang="zh-CN" altLang="en-US" sz="2000" b="1" dirty="0">
                <a:solidFill>
                  <a:srgbClr val="FF0000"/>
                </a:solidFill>
                <a:latin typeface="宋体" pitchFamily="2" charset="-122"/>
                <a:ea typeface="宋体" pitchFamily="2" charset="-122"/>
              </a:rPr>
              <a:t>    </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a:t>
            </a:r>
            <a:r>
              <a:rPr lang="zh-CN" altLang="en-US" sz="2000" b="1" dirty="0">
                <a:solidFill>
                  <a:srgbClr val="FF0000"/>
                </a:solidFill>
                <a:latin typeface="宋体" pitchFamily="2" charset="-122"/>
                <a:ea typeface="宋体" pitchFamily="2" charset="-122"/>
              </a:rPr>
              <a:t>合作协议需要填写的内容包括：</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1</a:t>
            </a:r>
            <a:r>
              <a:rPr lang="zh-CN" altLang="en-US" sz="2000" b="1" dirty="0">
                <a:solidFill>
                  <a:srgbClr val="FF0000"/>
                </a:solidFill>
                <a:latin typeface="宋体" pitchFamily="2" charset="-122"/>
                <a:ea typeface="宋体" pitchFamily="2" charset="-122"/>
              </a:rPr>
              <a:t>、参保单位名称、地址；</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2</a:t>
            </a:r>
            <a:r>
              <a:rPr lang="zh-CN" altLang="en-US" sz="2000" b="1" dirty="0">
                <a:solidFill>
                  <a:srgbClr val="FF0000"/>
                </a:solidFill>
                <a:latin typeface="宋体" pitchFamily="2" charset="-122"/>
                <a:ea typeface="宋体" pitchFamily="2" charset="-122"/>
              </a:rPr>
              <a:t>、保障期限；</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3</a:t>
            </a:r>
            <a:r>
              <a:rPr lang="zh-CN" altLang="en-US" sz="2000" b="1" dirty="0">
                <a:solidFill>
                  <a:srgbClr val="FF0000"/>
                </a:solidFill>
                <a:latin typeface="宋体" pitchFamily="2" charset="-122"/>
                <a:ea typeface="宋体" pitchFamily="2" charset="-122"/>
              </a:rPr>
              <a:t>、参保人数；</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4</a:t>
            </a:r>
            <a:r>
              <a:rPr lang="zh-CN" altLang="en-US" sz="2000" b="1" dirty="0">
                <a:solidFill>
                  <a:srgbClr val="FF0000"/>
                </a:solidFill>
                <a:latin typeface="宋体" pitchFamily="2" charset="-122"/>
                <a:ea typeface="宋体" pitchFamily="2" charset="-122"/>
              </a:rPr>
              <a:t>、缴费总额；</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5</a:t>
            </a:r>
            <a:r>
              <a:rPr lang="zh-CN" altLang="en-US" sz="2000" b="1" dirty="0">
                <a:solidFill>
                  <a:srgbClr val="FF0000"/>
                </a:solidFill>
                <a:latin typeface="宋体" pitchFamily="2" charset="-122"/>
                <a:ea typeface="宋体" pitchFamily="2" charset="-122"/>
              </a:rPr>
              <a:t>、授权人签字并盖章；</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6</a:t>
            </a:r>
            <a:r>
              <a:rPr lang="zh-CN" altLang="en-US" sz="2000" b="1" dirty="0">
                <a:solidFill>
                  <a:srgbClr val="FF0000"/>
                </a:solidFill>
                <a:latin typeface="宋体" pitchFamily="2" charset="-122"/>
                <a:ea typeface="宋体" pitchFamily="2" charset="-122"/>
              </a:rPr>
              <a:t>、签订日期。</a:t>
            </a:r>
            <a:endParaRPr lang="en-US" altLang="zh-CN" sz="2000" b="1" dirty="0">
              <a:solidFill>
                <a:srgbClr val="FF0000"/>
              </a:solidFill>
              <a:latin typeface="宋体" pitchFamily="2" charset="-122"/>
              <a:ea typeface="宋体" pitchFamily="2" charset="-122"/>
            </a:endParaRPr>
          </a:p>
          <a:p>
            <a:pPr>
              <a:lnSpc>
                <a:spcPct val="130000"/>
              </a:lnSpc>
            </a:pPr>
            <a:r>
              <a:rPr lang="en-US" altLang="zh-CN" sz="2000" b="1" dirty="0">
                <a:solidFill>
                  <a:srgbClr val="FF0000"/>
                </a:solidFill>
                <a:latin typeface="宋体" pitchFamily="2" charset="-122"/>
                <a:ea typeface="宋体" pitchFamily="2" charset="-122"/>
              </a:rPr>
              <a:t>   </a:t>
            </a:r>
          </a:p>
          <a:p>
            <a:pPr>
              <a:lnSpc>
                <a:spcPct val="130000"/>
              </a:lnSpc>
            </a:pPr>
            <a:r>
              <a:rPr lang="en-US" altLang="zh-CN" sz="2000" b="1" dirty="0">
                <a:solidFill>
                  <a:srgbClr val="FF0000"/>
                </a:solidFill>
                <a:latin typeface="宋体" pitchFamily="2" charset="-122"/>
                <a:ea typeface="宋体" pitchFamily="2" charset="-122"/>
              </a:rPr>
              <a:t>    ＊</a:t>
            </a:r>
            <a:r>
              <a:rPr lang="zh-CN" altLang="en-US" sz="2000" b="1">
                <a:solidFill>
                  <a:srgbClr val="FF0000"/>
                </a:solidFill>
                <a:latin typeface="宋体" pitchFamily="2" charset="-122"/>
                <a:ea typeface="宋体" pitchFamily="2" charset="-122"/>
              </a:rPr>
              <a:t>参保单位需提交</a:t>
            </a:r>
            <a:r>
              <a:rPr lang="en-US" altLang="zh-CN" sz="2000" b="1" dirty="0">
                <a:solidFill>
                  <a:srgbClr val="FF0000"/>
                </a:solidFill>
                <a:latin typeface="宋体" pitchFamily="2" charset="-122"/>
                <a:ea typeface="宋体" pitchFamily="2" charset="-122"/>
              </a:rPr>
              <a:t>EXCEL</a:t>
            </a:r>
            <a:r>
              <a:rPr lang="zh-CN" altLang="en-US" sz="2000" b="1" dirty="0">
                <a:solidFill>
                  <a:srgbClr val="FF0000"/>
                </a:solidFill>
                <a:latin typeface="宋体" pitchFamily="2" charset="-122"/>
                <a:ea typeface="宋体" pitchFamily="2" charset="-122"/>
              </a:rPr>
              <a:t>电子版参保名单，包括：职工姓名、身份证号等信息。</a:t>
            </a:r>
          </a:p>
        </p:txBody>
      </p:sp>
      <p:pic>
        <p:nvPicPr>
          <p:cNvPr id="6" name="图片 5" descr="skmbt_28316121313521_0003.jpg"/>
          <p:cNvPicPr>
            <a:picLocks noChangeAspect="1"/>
          </p:cNvPicPr>
          <p:nvPr/>
        </p:nvPicPr>
        <p:blipFill>
          <a:blip r:embed="rId2"/>
          <a:stretch>
            <a:fillRect/>
          </a:stretch>
        </p:blipFill>
        <p:spPr>
          <a:xfrm>
            <a:off x="7072330" y="1071546"/>
            <a:ext cx="1919293" cy="2786082"/>
          </a:xfrm>
          <a:prstGeom prst="rect">
            <a:avLst/>
          </a:prstGeom>
          <a:ln>
            <a:solidFill>
              <a:srgbClr val="FF0000"/>
            </a:solidFill>
          </a:ln>
        </p:spPr>
      </p:pic>
      <p:pic>
        <p:nvPicPr>
          <p:cNvPr id="8" name="图片 7" descr="skmbt_28316121313521_0004.jpg"/>
          <p:cNvPicPr>
            <a:picLocks noChangeAspect="1"/>
          </p:cNvPicPr>
          <p:nvPr/>
        </p:nvPicPr>
        <p:blipFill>
          <a:blip r:embed="rId3"/>
          <a:stretch>
            <a:fillRect/>
          </a:stretch>
        </p:blipFill>
        <p:spPr>
          <a:xfrm>
            <a:off x="5214942" y="3857628"/>
            <a:ext cx="1924287" cy="2721708"/>
          </a:xfrm>
          <a:prstGeom prst="rect">
            <a:avLst/>
          </a:prstGeom>
          <a:ln>
            <a:solidFill>
              <a:srgbClr val="FF0000"/>
            </a:solidFill>
          </a:ln>
        </p:spPr>
      </p:pic>
      <p:pic>
        <p:nvPicPr>
          <p:cNvPr id="9" name="图片 8" descr="skmbt_28316121313521_0005.jpg"/>
          <p:cNvPicPr>
            <a:picLocks noChangeAspect="1"/>
          </p:cNvPicPr>
          <p:nvPr/>
        </p:nvPicPr>
        <p:blipFill>
          <a:blip r:embed="rId4"/>
          <a:stretch>
            <a:fillRect/>
          </a:stretch>
        </p:blipFill>
        <p:spPr>
          <a:xfrm>
            <a:off x="7143768" y="3857628"/>
            <a:ext cx="1852849" cy="2721708"/>
          </a:xfrm>
          <a:prstGeom prst="rect">
            <a:avLst/>
          </a:prstGeom>
          <a:ln>
            <a:solidFill>
              <a:srgbClr val="FF0000"/>
            </a:solidFill>
          </a:ln>
        </p:spPr>
      </p:pic>
      <p:sp>
        <p:nvSpPr>
          <p:cNvPr id="11" name="矩形 10"/>
          <p:cNvSpPr/>
          <p:nvPr/>
        </p:nvSpPr>
        <p:spPr>
          <a:xfrm>
            <a:off x="5214942" y="3500438"/>
            <a:ext cx="336952" cy="338554"/>
          </a:xfrm>
          <a:prstGeom prst="rect">
            <a:avLst/>
          </a:prstGeom>
          <a:noFill/>
        </p:spPr>
        <p:txBody>
          <a:bodyPr wrap="none" lIns="91440" tIns="45720" rIns="91440" bIns="45720">
            <a:spAutoFit/>
          </a:bodyPr>
          <a:lstStyle/>
          <a:p>
            <a:pPr algn="ctr"/>
            <a:r>
              <a:rPr lang="en-US" altLang="zh-CN" sz="1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zh-CN" altLang="en-US"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2" name="矩形 11"/>
          <p:cNvSpPr/>
          <p:nvPr/>
        </p:nvSpPr>
        <p:spPr>
          <a:xfrm>
            <a:off x="7215206" y="3500438"/>
            <a:ext cx="336952" cy="338554"/>
          </a:xfrm>
          <a:prstGeom prst="rect">
            <a:avLst/>
          </a:prstGeom>
          <a:noFill/>
        </p:spPr>
        <p:txBody>
          <a:bodyPr wrap="none" lIns="91440" tIns="45720" rIns="91440" bIns="45720">
            <a:spAutoFit/>
          </a:bodyPr>
          <a:lstStyle/>
          <a:p>
            <a:pPr algn="ctr"/>
            <a:r>
              <a:rPr lang="en-US" altLang="zh-CN"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zh-CN" altLang="en-US"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3" name="矩形 12"/>
          <p:cNvSpPr/>
          <p:nvPr/>
        </p:nvSpPr>
        <p:spPr>
          <a:xfrm>
            <a:off x="5214942" y="6286520"/>
            <a:ext cx="336952" cy="338554"/>
          </a:xfrm>
          <a:prstGeom prst="rect">
            <a:avLst/>
          </a:prstGeom>
          <a:noFill/>
        </p:spPr>
        <p:txBody>
          <a:bodyPr wrap="none" lIns="91440" tIns="45720" rIns="91440" bIns="45720">
            <a:spAutoFit/>
          </a:bodyPr>
          <a:lstStyle/>
          <a:p>
            <a:pPr algn="ctr"/>
            <a:r>
              <a:rPr lang="en-US" altLang="zh-CN"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a:t>
            </a:r>
            <a:endParaRPr lang="zh-CN" altLang="en-US"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4" name="矩形 13"/>
          <p:cNvSpPr/>
          <p:nvPr/>
        </p:nvSpPr>
        <p:spPr>
          <a:xfrm>
            <a:off x="7215206" y="6286520"/>
            <a:ext cx="336952" cy="338554"/>
          </a:xfrm>
          <a:prstGeom prst="rect">
            <a:avLst/>
          </a:prstGeom>
          <a:noFill/>
        </p:spPr>
        <p:txBody>
          <a:bodyPr wrap="none" lIns="91440" tIns="45720" rIns="91440" bIns="45720">
            <a:spAutoFit/>
          </a:bodyPr>
          <a:lstStyle/>
          <a:p>
            <a:pPr algn="ctr"/>
            <a:r>
              <a:rPr lang="en-US" altLang="zh-CN"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4</a:t>
            </a:r>
            <a:endParaRPr lang="zh-CN" altLang="en-US"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5" name="图片 14" descr="skmbt_28316121313521_0002.jpg"/>
          <p:cNvPicPr>
            <a:picLocks noChangeAspect="1"/>
          </p:cNvPicPr>
          <p:nvPr/>
        </p:nvPicPr>
        <p:blipFill>
          <a:blip r:embed="rId5" cstate="print"/>
          <a:stretch>
            <a:fillRect/>
          </a:stretch>
        </p:blipFill>
        <p:spPr>
          <a:xfrm>
            <a:off x="5214942" y="1071545"/>
            <a:ext cx="1928826" cy="2786083"/>
          </a:xfrm>
          <a:prstGeom prst="rect">
            <a:avLst/>
          </a:prstGeom>
          <a:ln>
            <a:solidFill>
              <a:srgbClr val="FF0000"/>
            </a:solidFill>
          </a:ln>
        </p:spPr>
      </p:pic>
      <p:sp>
        <p:nvSpPr>
          <p:cNvPr id="16" name="矩形 15"/>
          <p:cNvSpPr/>
          <p:nvPr/>
        </p:nvSpPr>
        <p:spPr>
          <a:xfrm>
            <a:off x="5286380" y="3500438"/>
            <a:ext cx="336952" cy="338554"/>
          </a:xfrm>
          <a:prstGeom prst="rect">
            <a:avLst/>
          </a:prstGeom>
          <a:noFill/>
        </p:spPr>
        <p:txBody>
          <a:bodyPr wrap="none" lIns="91440" tIns="45720" rIns="91440" bIns="45720">
            <a:spAutoFit/>
          </a:bodyPr>
          <a:lstStyle/>
          <a:p>
            <a:pPr algn="ctr"/>
            <a:r>
              <a:rPr lang="en-US" altLang="zh-CN" sz="1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zh-CN" altLang="en-US" sz="1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3714272561"/>
              </p:ext>
            </p:extLst>
          </p:nvPr>
        </p:nvGraphicFramePr>
        <p:xfrm>
          <a:off x="167783" y="801188"/>
          <a:ext cx="8761935" cy="5011902"/>
        </p:xfrm>
        <a:graphic>
          <a:graphicData uri="http://schemas.openxmlformats.org/drawingml/2006/table">
            <a:tbl>
              <a:tblPr>
                <a:tableStyleId>{BC89EF96-8CEA-46FF-86C4-4CE0E7609802}</a:tableStyleId>
              </a:tblPr>
              <a:tblGrid>
                <a:gridCol w="673650">
                  <a:extLst>
                    <a:ext uri="{9D8B030D-6E8A-4147-A177-3AD203B41FA5}">
                      <a16:colId xmlns:a16="http://schemas.microsoft.com/office/drawing/2014/main" xmlns="" val="1133645239"/>
                    </a:ext>
                  </a:extLst>
                </a:gridCol>
                <a:gridCol w="1632498">
                  <a:extLst>
                    <a:ext uri="{9D8B030D-6E8A-4147-A177-3AD203B41FA5}">
                      <a16:colId xmlns:a16="http://schemas.microsoft.com/office/drawing/2014/main" xmlns="" val="3463388467"/>
                    </a:ext>
                  </a:extLst>
                </a:gridCol>
                <a:gridCol w="5370836">
                  <a:extLst>
                    <a:ext uri="{9D8B030D-6E8A-4147-A177-3AD203B41FA5}">
                      <a16:colId xmlns:a16="http://schemas.microsoft.com/office/drawing/2014/main" xmlns="" val="1695666209"/>
                    </a:ext>
                  </a:extLst>
                </a:gridCol>
                <a:gridCol w="1084951">
                  <a:extLst>
                    <a:ext uri="{9D8B030D-6E8A-4147-A177-3AD203B41FA5}">
                      <a16:colId xmlns:a16="http://schemas.microsoft.com/office/drawing/2014/main" xmlns="" val="3992433720"/>
                    </a:ext>
                  </a:extLst>
                </a:gridCol>
              </a:tblGrid>
              <a:tr h="307322">
                <a:tc gridSpan="2">
                  <a:txBody>
                    <a:bodyPr/>
                    <a:lstStyle/>
                    <a:p>
                      <a:pPr algn="ctr" fontAlgn="ctr"/>
                      <a:r>
                        <a:rPr lang="zh-CN" altLang="en-US" sz="2000" b="1" u="none" strike="noStrike" dirty="0">
                          <a:effectLst/>
                          <a:latin typeface="+mj-ea"/>
                          <a:ea typeface="+mj-ea"/>
                        </a:rPr>
                        <a:t>保障内容</a:t>
                      </a:r>
                      <a:endParaRPr lang="zh-CN" altLang="en-US" sz="2000" b="1" i="0" u="none" strike="noStrike" dirty="0">
                        <a:solidFill>
                          <a:srgbClr val="000000"/>
                        </a:solidFill>
                        <a:effectLst/>
                        <a:latin typeface="+mj-ea"/>
                        <a:ea typeface="+mj-ea"/>
                      </a:endParaRPr>
                    </a:p>
                  </a:txBody>
                  <a:tcPr marL="6350" marR="6350" marT="6350" marB="0" anchor="ctr">
                    <a:solidFill>
                      <a:schemeClr val="accent5">
                        <a:lumMod val="20000"/>
                        <a:lumOff val="80000"/>
                      </a:schemeClr>
                    </a:solidFill>
                  </a:tcPr>
                </a:tc>
                <a:tc hMerge="1">
                  <a:txBody>
                    <a:bodyPr/>
                    <a:lstStyle/>
                    <a:p>
                      <a:endParaRPr lang="zh-CN" altLang="en-US"/>
                    </a:p>
                  </a:txBody>
                  <a:tcPr/>
                </a:tc>
                <a:tc gridSpan="2">
                  <a:txBody>
                    <a:bodyPr/>
                    <a:lstStyle/>
                    <a:p>
                      <a:pPr algn="ctr" fontAlgn="ctr"/>
                      <a:r>
                        <a:rPr lang="zh-CN" altLang="en-US" sz="2000" b="1" u="none" strike="noStrike" dirty="0">
                          <a:effectLst/>
                          <a:latin typeface="+mj-ea"/>
                          <a:ea typeface="+mj-ea"/>
                        </a:rPr>
                        <a:t>保障待遇</a:t>
                      </a:r>
                      <a:endParaRPr lang="zh-CN" altLang="en-US" sz="2000" b="1" i="0" u="none" strike="noStrike" dirty="0">
                        <a:solidFill>
                          <a:srgbClr val="000000"/>
                        </a:solidFill>
                        <a:effectLst/>
                        <a:latin typeface="+mj-ea"/>
                        <a:ea typeface="+mj-ea"/>
                      </a:endParaRPr>
                    </a:p>
                  </a:txBody>
                  <a:tcPr marL="6350" marR="6350" marT="6350" marB="0" anchor="ctr">
                    <a:solidFill>
                      <a:schemeClr val="accent5">
                        <a:lumMod val="20000"/>
                        <a:lumOff val="80000"/>
                      </a:schemeClr>
                    </a:solidFill>
                  </a:tcPr>
                </a:tc>
                <a:tc hMerge="1">
                  <a:txBody>
                    <a:bodyPr/>
                    <a:lstStyle/>
                    <a:p>
                      <a:endParaRPr lang="zh-CN" altLang="en-US"/>
                    </a:p>
                  </a:txBody>
                  <a:tcPr/>
                </a:tc>
                <a:extLst>
                  <a:ext uri="{0D108BD9-81ED-4DB2-BD59-A6C34878D82A}">
                    <a16:rowId xmlns:a16="http://schemas.microsoft.com/office/drawing/2014/main" xmlns="" val="177435861"/>
                  </a:ext>
                </a:extLst>
              </a:tr>
              <a:tr h="1558024">
                <a:tc rowSpan="2">
                  <a:txBody>
                    <a:bodyPr/>
                    <a:lstStyle/>
                    <a:p>
                      <a:pPr algn="ctr" fontAlgn="ctr"/>
                      <a:r>
                        <a:rPr lang="zh-CN" altLang="en-US" sz="1800" b="1" u="none" strike="noStrike" dirty="0">
                          <a:effectLst/>
                          <a:latin typeface="宋体" panose="02010600030101010101" pitchFamily="2" charset="-122"/>
                          <a:ea typeface="宋体" panose="02010600030101010101" pitchFamily="2" charset="-122"/>
                        </a:rPr>
                        <a:t>意外</a:t>
                      </a:r>
                      <a:endParaRPr lang="en-US" altLang="zh-CN" sz="1800" b="1" u="none" strike="noStrike" dirty="0">
                        <a:effectLst/>
                        <a:latin typeface="宋体" panose="02010600030101010101" pitchFamily="2" charset="-122"/>
                        <a:ea typeface="宋体" panose="02010600030101010101" pitchFamily="2" charset="-122"/>
                      </a:endParaRPr>
                    </a:p>
                    <a:p>
                      <a:pPr algn="ctr" fontAlgn="ctr"/>
                      <a:r>
                        <a:rPr lang="zh-CN" altLang="en-US" sz="1800" b="1" u="none" strike="noStrike" dirty="0">
                          <a:effectLst/>
                          <a:latin typeface="宋体" panose="02010600030101010101" pitchFamily="2" charset="-122"/>
                          <a:ea typeface="宋体" panose="02010600030101010101" pitchFamily="2" charset="-122"/>
                        </a:rPr>
                        <a:t>伤害</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algn="ctr" fontAlgn="ctr"/>
                      <a:r>
                        <a:rPr lang="zh-CN" altLang="en-US" sz="1600" b="1" u="none" strike="noStrike" dirty="0">
                          <a:effectLst/>
                          <a:latin typeface="宋体" panose="02010600030101010101" pitchFamily="2" charset="-122"/>
                          <a:ea typeface="宋体" panose="02010600030101010101" pitchFamily="2" charset="-122"/>
                        </a:rPr>
                        <a:t>因意外事故</a:t>
                      </a:r>
                      <a:endParaRPr lang="en-US" altLang="zh-CN" sz="1600" b="1" u="none" strike="noStrike" dirty="0">
                        <a:effectLst/>
                        <a:latin typeface="宋体" panose="02010600030101010101" pitchFamily="2" charset="-122"/>
                        <a:ea typeface="宋体" panose="02010600030101010101" pitchFamily="2" charset="-122"/>
                      </a:endParaRPr>
                    </a:p>
                    <a:p>
                      <a:pPr algn="ctr" fontAlgn="ctr"/>
                      <a:r>
                        <a:rPr lang="zh-CN" altLang="en-US" sz="1600" b="1" u="none" strike="noStrike" dirty="0">
                          <a:effectLst/>
                          <a:latin typeface="宋体" panose="02010600030101010101" pitchFamily="2" charset="-122"/>
                          <a:ea typeface="宋体" panose="02010600030101010101" pitchFamily="2" charset="-122"/>
                        </a:rPr>
                        <a:t>导致的伤残</a:t>
                      </a:r>
                      <a:endParaRPr lang="zh-CN" altLang="en-US" sz="16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marL="180000" algn="l" fontAlgn="ctr"/>
                      <a:r>
                        <a:rPr lang="zh-CN" altLang="en-US" sz="1800" b="1" u="none" strike="noStrike" dirty="0">
                          <a:effectLst/>
                          <a:latin typeface="宋体" panose="02010600030101010101" pitchFamily="2" charset="-122"/>
                          <a:ea typeface="宋体" panose="02010600030101010101" pitchFamily="2" charset="-122"/>
                        </a:rPr>
                        <a:t>    因所参加具体活动过程中发生的意外事故导致残疾时，自意外伤害事故发生之日起 </a:t>
                      </a:r>
                      <a:r>
                        <a:rPr lang="en-US" altLang="zh-CN" sz="1800" b="1" u="none" strike="noStrike" dirty="0">
                          <a:effectLst/>
                          <a:latin typeface="宋体" panose="02010600030101010101" pitchFamily="2" charset="-122"/>
                          <a:ea typeface="宋体" panose="02010600030101010101" pitchFamily="2" charset="-122"/>
                        </a:rPr>
                        <a:t>180 </a:t>
                      </a:r>
                      <a:r>
                        <a:rPr lang="zh-CN" altLang="en-US" sz="1800" b="1" u="none" strike="noStrike" dirty="0">
                          <a:effectLst/>
                          <a:latin typeface="宋体" panose="02010600030101010101" pitchFamily="2" charset="-122"/>
                          <a:ea typeface="宋体" panose="02010600030101010101" pitchFamily="2" charset="-122"/>
                        </a:rPr>
                        <a:t>日（含）内，按照不同伤残程度领取伤残互助金；</a:t>
                      </a:r>
                      <a:endParaRPr lang="en-US" altLang="zh-CN" sz="1800" b="1" u="none" strike="noStrike" dirty="0">
                        <a:effectLst/>
                        <a:latin typeface="宋体" panose="02010600030101010101" pitchFamily="2" charset="-122"/>
                        <a:ea typeface="宋体" panose="02010600030101010101" pitchFamily="2" charset="-122"/>
                      </a:endParaRPr>
                    </a:p>
                    <a:p>
                      <a:pPr marL="180000" algn="l" fontAlgn="ctr"/>
                      <a:r>
                        <a:rPr lang="en-US" altLang="zh-CN" sz="1800" b="1" u="none" strike="noStrike" dirty="0">
                          <a:effectLst/>
                          <a:latin typeface="宋体" panose="02010600030101010101" pitchFamily="2" charset="-122"/>
                          <a:ea typeface="宋体" panose="02010600030101010101" pitchFamily="2" charset="-122"/>
                        </a:rPr>
                        <a:t>    </a:t>
                      </a:r>
                      <a:r>
                        <a:rPr lang="zh-CN" altLang="en-US" sz="1800" b="1" u="none" strike="noStrike" dirty="0">
                          <a:effectLst/>
                          <a:latin typeface="宋体" panose="02010600030101010101" pitchFamily="2" charset="-122"/>
                          <a:ea typeface="宋体" panose="02010600030101010101" pitchFamily="2" charset="-122"/>
                        </a:rPr>
                        <a:t>如果会员自遭受意外伤害之日起</a:t>
                      </a:r>
                      <a:r>
                        <a:rPr lang="en-US" altLang="zh-CN" sz="1800" b="1" u="none" strike="noStrike" dirty="0">
                          <a:effectLst/>
                          <a:latin typeface="宋体" panose="02010600030101010101" pitchFamily="2" charset="-122"/>
                          <a:ea typeface="宋体" panose="02010600030101010101" pitchFamily="2" charset="-122"/>
                        </a:rPr>
                        <a:t>180</a:t>
                      </a:r>
                      <a:r>
                        <a:rPr lang="zh-CN" altLang="en-US" sz="1800" b="1" u="none" strike="noStrike" dirty="0">
                          <a:effectLst/>
                          <a:latin typeface="宋体" panose="02010600030101010101" pitchFamily="2" charset="-122"/>
                          <a:ea typeface="宋体" panose="02010600030101010101" pitchFamily="2" charset="-122"/>
                        </a:rPr>
                        <a:t>日治疗仍未结束，则按照第</a:t>
                      </a:r>
                      <a:r>
                        <a:rPr lang="en-US" altLang="zh-CN" sz="1800" b="1" u="none" strike="noStrike" dirty="0">
                          <a:effectLst/>
                          <a:latin typeface="宋体" panose="02010600030101010101" pitchFamily="2" charset="-122"/>
                          <a:ea typeface="宋体" panose="02010600030101010101" pitchFamily="2" charset="-122"/>
                        </a:rPr>
                        <a:t>180</a:t>
                      </a:r>
                      <a:r>
                        <a:rPr lang="zh-CN" altLang="en-US" sz="1800" b="1" u="none" strike="noStrike" dirty="0">
                          <a:effectLst/>
                          <a:latin typeface="宋体" panose="02010600030101010101" pitchFamily="2" charset="-122"/>
                          <a:ea typeface="宋体" panose="02010600030101010101" pitchFamily="2" charset="-122"/>
                        </a:rPr>
                        <a:t>日的身体伤残状况领取伤残互助金。</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algn="ctr" fontAlgn="ctr"/>
                      <a:r>
                        <a:rPr lang="zh-CN" altLang="en-US" sz="1800" b="1" u="none" strike="noStrike" dirty="0">
                          <a:effectLst/>
                          <a:latin typeface="宋体" panose="02010600030101010101" pitchFamily="2" charset="-122"/>
                          <a:ea typeface="宋体" panose="02010600030101010101" pitchFamily="2" charset="-122"/>
                        </a:rPr>
                        <a:t>最高</a:t>
                      </a:r>
                      <a:endParaRPr lang="en-US" altLang="zh-CN" sz="1800" b="1" u="none" strike="noStrike" dirty="0">
                        <a:effectLst/>
                        <a:latin typeface="宋体" panose="02010600030101010101" pitchFamily="2" charset="-122"/>
                        <a:ea typeface="宋体" panose="02010600030101010101" pitchFamily="2" charset="-122"/>
                      </a:endParaRPr>
                    </a:p>
                    <a:p>
                      <a:pPr algn="ctr" fontAlgn="ctr"/>
                      <a:r>
                        <a:rPr lang="en-US" altLang="zh-CN" sz="1800" b="1" u="none" strike="noStrike" dirty="0">
                          <a:effectLst/>
                          <a:latin typeface="宋体" panose="02010600030101010101" pitchFamily="2" charset="-122"/>
                          <a:ea typeface="宋体" panose="02010600030101010101" pitchFamily="2" charset="-122"/>
                        </a:rPr>
                        <a:t>100,000</a:t>
                      </a:r>
                      <a:r>
                        <a:rPr lang="zh-CN" altLang="en-US" sz="1800" b="1" u="none" strike="noStrike" dirty="0">
                          <a:effectLst/>
                          <a:latin typeface="宋体" panose="02010600030101010101" pitchFamily="2" charset="-122"/>
                          <a:ea typeface="宋体" panose="02010600030101010101" pitchFamily="2" charset="-122"/>
                        </a:rPr>
                        <a:t>元</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extLst>
                  <a:ext uri="{0D108BD9-81ED-4DB2-BD59-A6C34878D82A}">
                    <a16:rowId xmlns:a16="http://schemas.microsoft.com/office/drawing/2014/main" xmlns="" val="723699155"/>
                  </a:ext>
                </a:extLst>
              </a:tr>
              <a:tr h="1070017">
                <a:tc vMerge="1">
                  <a:txBody>
                    <a:bodyPr/>
                    <a:lstStyle/>
                    <a:p>
                      <a:endParaRPr lang="zh-CN" altLang="en-US"/>
                    </a:p>
                  </a:txBody>
                  <a:tcPr/>
                </a:tc>
                <a:tc>
                  <a:txBody>
                    <a:bodyPr/>
                    <a:lstStyle/>
                    <a:p>
                      <a:pPr algn="ctr" fontAlgn="ctr"/>
                      <a:r>
                        <a:rPr lang="zh-CN" altLang="en-US" sz="1600" b="1" u="none" strike="noStrike" dirty="0">
                          <a:effectLst/>
                          <a:latin typeface="宋体" panose="02010600030101010101" pitchFamily="2" charset="-122"/>
                          <a:ea typeface="宋体" panose="02010600030101010101" pitchFamily="2" charset="-122"/>
                        </a:rPr>
                        <a:t>因意外事故</a:t>
                      </a:r>
                      <a:endParaRPr lang="en-US" altLang="zh-CN" sz="1600" b="1" u="none" strike="noStrike" dirty="0">
                        <a:effectLst/>
                        <a:latin typeface="宋体" panose="02010600030101010101" pitchFamily="2" charset="-122"/>
                        <a:ea typeface="宋体" panose="02010600030101010101" pitchFamily="2" charset="-122"/>
                      </a:endParaRPr>
                    </a:p>
                    <a:p>
                      <a:pPr algn="ctr" fontAlgn="ctr"/>
                      <a:r>
                        <a:rPr lang="zh-CN" altLang="en-US" sz="1600" b="1" u="none" strike="noStrike" dirty="0">
                          <a:effectLst/>
                          <a:latin typeface="宋体" panose="02010600030101010101" pitchFamily="2" charset="-122"/>
                          <a:ea typeface="宋体" panose="02010600030101010101" pitchFamily="2" charset="-122"/>
                        </a:rPr>
                        <a:t>导致的身故</a:t>
                      </a:r>
                      <a:endParaRPr lang="zh-CN" altLang="en-US" sz="16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marL="180000" algn="l" fontAlgn="ctr"/>
                      <a:r>
                        <a:rPr lang="zh-CN" altLang="en-US" sz="1800" b="1" u="none" strike="noStrike" dirty="0">
                          <a:effectLst/>
                          <a:latin typeface="宋体" panose="02010600030101010101" pitchFamily="2" charset="-122"/>
                          <a:ea typeface="宋体" panose="02010600030101010101" pitchFamily="2" charset="-122"/>
                        </a:rPr>
                        <a:t>    因所参加具体活动过程中发生的意外事故，导致身故或自遭受意外伤害之日起</a:t>
                      </a:r>
                      <a:r>
                        <a:rPr lang="en-US" altLang="zh-CN" sz="1800" b="1" u="none" strike="noStrike" dirty="0">
                          <a:effectLst/>
                          <a:latin typeface="宋体" panose="02010600030101010101" pitchFamily="2" charset="-122"/>
                          <a:ea typeface="宋体" panose="02010600030101010101" pitchFamily="2" charset="-122"/>
                        </a:rPr>
                        <a:t>180</a:t>
                      </a:r>
                      <a:r>
                        <a:rPr lang="zh-CN" altLang="en-US" sz="1800" b="1" u="none" strike="noStrike" dirty="0">
                          <a:effectLst/>
                          <a:latin typeface="宋体" panose="02010600030101010101" pitchFamily="2" charset="-122"/>
                          <a:ea typeface="宋体" panose="02010600030101010101" pitchFamily="2" charset="-122"/>
                        </a:rPr>
                        <a:t>日内因同一原因身故，其家属一次性领取身故互助金</a:t>
                      </a:r>
                      <a:r>
                        <a:rPr lang="en-US" altLang="zh-CN" sz="1800" b="1" u="none" strike="noStrike" dirty="0">
                          <a:effectLst/>
                          <a:latin typeface="宋体" panose="02010600030101010101" pitchFamily="2" charset="-122"/>
                          <a:ea typeface="宋体" panose="02010600030101010101" pitchFamily="2" charset="-122"/>
                        </a:rPr>
                        <a:t>100,000</a:t>
                      </a:r>
                      <a:r>
                        <a:rPr lang="zh-CN" altLang="en-US" sz="1800" b="1" u="none" strike="noStrike" dirty="0">
                          <a:effectLst/>
                          <a:latin typeface="宋体" panose="02010600030101010101" pitchFamily="2" charset="-122"/>
                          <a:ea typeface="宋体" panose="02010600030101010101" pitchFamily="2" charset="-122"/>
                        </a:rPr>
                        <a:t>元。</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algn="ctr" fontAlgn="ctr"/>
                      <a:r>
                        <a:rPr lang="zh-CN" altLang="en-US" sz="1800" b="1" u="none" strike="noStrike" dirty="0">
                          <a:effectLst/>
                          <a:latin typeface="宋体" panose="02010600030101010101" pitchFamily="2" charset="-122"/>
                          <a:ea typeface="宋体" panose="02010600030101010101" pitchFamily="2" charset="-122"/>
                        </a:rPr>
                        <a:t>一次性</a:t>
                      </a:r>
                      <a:endParaRPr lang="en-US" altLang="zh-CN" sz="1800" b="1" u="none" strike="noStrike" dirty="0">
                        <a:effectLst/>
                        <a:latin typeface="宋体" panose="02010600030101010101" pitchFamily="2" charset="-122"/>
                        <a:ea typeface="宋体" panose="02010600030101010101" pitchFamily="2" charset="-122"/>
                      </a:endParaRPr>
                    </a:p>
                    <a:p>
                      <a:pPr algn="ctr" fontAlgn="ctr"/>
                      <a:r>
                        <a:rPr lang="zh-CN" altLang="en-US" sz="1800" b="1" u="none" strike="noStrike" dirty="0">
                          <a:effectLst/>
                          <a:latin typeface="宋体" panose="02010600030101010101" pitchFamily="2" charset="-122"/>
                          <a:ea typeface="宋体" panose="02010600030101010101" pitchFamily="2" charset="-122"/>
                        </a:rPr>
                        <a:t>领取</a:t>
                      </a:r>
                      <a:r>
                        <a:rPr lang="en-US" altLang="zh-CN" sz="1800" b="1" u="none" strike="noStrike" dirty="0">
                          <a:effectLst/>
                          <a:latin typeface="宋体" panose="02010600030101010101" pitchFamily="2" charset="-122"/>
                          <a:ea typeface="宋体" panose="02010600030101010101" pitchFamily="2" charset="-122"/>
                        </a:rPr>
                        <a:t>100,000</a:t>
                      </a:r>
                      <a:r>
                        <a:rPr lang="zh-CN" altLang="en-US" sz="1800" b="1" u="none" strike="noStrike" dirty="0">
                          <a:effectLst/>
                          <a:latin typeface="宋体" panose="02010600030101010101" pitchFamily="2" charset="-122"/>
                          <a:ea typeface="宋体" panose="02010600030101010101" pitchFamily="2" charset="-122"/>
                        </a:rPr>
                        <a:t>元</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extLst>
                  <a:ext uri="{0D108BD9-81ED-4DB2-BD59-A6C34878D82A}">
                    <a16:rowId xmlns:a16="http://schemas.microsoft.com/office/drawing/2014/main" xmlns="" val="2157447260"/>
                  </a:ext>
                </a:extLst>
              </a:tr>
              <a:tr h="1019586">
                <a:tc rowSpan="2">
                  <a:txBody>
                    <a:bodyPr/>
                    <a:lstStyle/>
                    <a:p>
                      <a:pPr algn="ctr" fontAlgn="ctr"/>
                      <a:r>
                        <a:rPr lang="zh-CN" altLang="en-US" sz="1800" b="1" u="none" strike="noStrike" dirty="0">
                          <a:effectLst/>
                          <a:latin typeface="宋体" panose="02010600030101010101" pitchFamily="2" charset="-122"/>
                          <a:ea typeface="宋体" panose="02010600030101010101" pitchFamily="2" charset="-122"/>
                        </a:rPr>
                        <a:t>意外</a:t>
                      </a:r>
                      <a:endParaRPr lang="en-US" altLang="zh-CN" sz="1800" b="1" u="none" strike="noStrike" dirty="0">
                        <a:effectLst/>
                        <a:latin typeface="宋体" panose="02010600030101010101" pitchFamily="2" charset="-122"/>
                        <a:ea typeface="宋体" panose="02010600030101010101" pitchFamily="2" charset="-122"/>
                      </a:endParaRPr>
                    </a:p>
                    <a:p>
                      <a:pPr algn="ctr" fontAlgn="ctr"/>
                      <a:r>
                        <a:rPr lang="zh-CN" altLang="en-US" sz="1800" b="1" u="none" strike="noStrike" dirty="0">
                          <a:effectLst/>
                          <a:latin typeface="宋体" panose="02010600030101010101" pitchFamily="2" charset="-122"/>
                          <a:ea typeface="宋体" panose="02010600030101010101" pitchFamily="2" charset="-122"/>
                        </a:rPr>
                        <a:t>医疗</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a:txBody>
                    <a:bodyPr/>
                    <a:lstStyle/>
                    <a:p>
                      <a:pPr algn="ctr" fontAlgn="ctr"/>
                      <a:r>
                        <a:rPr lang="zh-CN" altLang="en-US" sz="1600" b="1" u="none" strike="noStrike" dirty="0">
                          <a:solidFill>
                            <a:srgbClr val="FF0000"/>
                          </a:solidFill>
                          <a:effectLst/>
                          <a:latin typeface="宋体" panose="02010600030101010101" pitchFamily="2" charset="-122"/>
                          <a:ea typeface="宋体" panose="02010600030101010101" pitchFamily="2" charset="-122"/>
                        </a:rPr>
                        <a:t>累计门诊</a:t>
                      </a:r>
                      <a:endParaRPr lang="en-US" altLang="zh-CN" sz="1600" b="1" u="none" strike="noStrike" dirty="0">
                        <a:solidFill>
                          <a:srgbClr val="FF0000"/>
                        </a:solidFill>
                        <a:effectLst/>
                        <a:latin typeface="宋体" panose="02010600030101010101" pitchFamily="2" charset="-122"/>
                        <a:ea typeface="宋体" panose="02010600030101010101" pitchFamily="2" charset="-122"/>
                      </a:endParaRPr>
                    </a:p>
                    <a:p>
                      <a:pPr algn="ctr" fontAlgn="ctr"/>
                      <a:r>
                        <a:rPr lang="zh-CN" altLang="en-US" sz="1600" b="1" u="none" strike="noStrike" dirty="0">
                          <a:effectLst/>
                          <a:latin typeface="宋体" panose="02010600030101010101" pitchFamily="2" charset="-122"/>
                          <a:ea typeface="宋体" panose="02010600030101010101" pitchFamily="2" charset="-122"/>
                        </a:rPr>
                        <a:t>“自付一”费用</a:t>
                      </a:r>
                      <a:r>
                        <a:rPr lang="zh-CN" altLang="en-US" sz="1600" b="1" u="none" strike="noStrike" dirty="0">
                          <a:solidFill>
                            <a:srgbClr val="FF0000"/>
                          </a:solidFill>
                          <a:effectLst/>
                          <a:latin typeface="宋体" panose="02010600030101010101" pitchFamily="2" charset="-122"/>
                          <a:ea typeface="宋体" panose="02010600030101010101" pitchFamily="2" charset="-122"/>
                        </a:rPr>
                        <a:t>（免赔额</a:t>
                      </a:r>
                      <a:r>
                        <a:rPr lang="en-US" altLang="zh-CN" sz="1600" b="1" u="none" strike="noStrike" dirty="0">
                          <a:solidFill>
                            <a:srgbClr val="FF0000"/>
                          </a:solidFill>
                          <a:effectLst/>
                          <a:latin typeface="宋体" panose="02010600030101010101" pitchFamily="2" charset="-122"/>
                          <a:ea typeface="宋体" panose="02010600030101010101" pitchFamily="2" charset="-122"/>
                        </a:rPr>
                        <a:t>100</a:t>
                      </a:r>
                      <a:r>
                        <a:rPr lang="zh-CN" altLang="en-US" sz="1600" b="1" u="none" strike="noStrike" dirty="0">
                          <a:solidFill>
                            <a:srgbClr val="FF0000"/>
                          </a:solidFill>
                          <a:effectLst/>
                          <a:latin typeface="宋体" panose="02010600030101010101" pitchFamily="2" charset="-122"/>
                          <a:ea typeface="宋体" panose="02010600030101010101" pitchFamily="2" charset="-122"/>
                        </a:rPr>
                        <a:t>元）</a:t>
                      </a:r>
                      <a:endParaRPr lang="zh-CN" altLang="en-US" sz="1600" b="1" i="0" u="none" strike="noStrike" dirty="0">
                        <a:solidFill>
                          <a:srgbClr val="FF0000"/>
                        </a:solidFill>
                        <a:effectLst/>
                        <a:latin typeface="宋体" panose="02010600030101010101" pitchFamily="2" charset="-122"/>
                        <a:ea typeface="宋体" panose="02010600030101010101" pitchFamily="2" charset="-122"/>
                      </a:endParaRPr>
                    </a:p>
                  </a:txBody>
                  <a:tcPr marL="6350" marR="6350" marT="6350" marB="0" anchor="ctr"/>
                </a:tc>
                <a:tc rowSpan="2">
                  <a:txBody>
                    <a:bodyPr/>
                    <a:lstStyle/>
                    <a:p>
                      <a:pPr marL="180000" algn="l" fontAlgn="ctr"/>
                      <a:r>
                        <a:rPr lang="zh-CN" altLang="en-US" sz="1800" b="1" u="none" strike="noStrike" dirty="0">
                          <a:effectLst/>
                          <a:latin typeface="宋体" panose="02010600030101010101" pitchFamily="2" charset="-122"/>
                          <a:ea typeface="宋体" panose="02010600030101010101" pitchFamily="2" charset="-122"/>
                        </a:rPr>
                        <a:t>    因所参加具体活动过程中发生意外事故，在卫生行政部门认定的二级（含）以上医院治疗，支出的、符合基本医疗保险管理规定的、合理且必要的</a:t>
                      </a:r>
                      <a:r>
                        <a:rPr lang="zh-CN" altLang="en-US" sz="1800" b="1" i="0" u="none" strike="noStrike" dirty="0">
                          <a:solidFill>
                            <a:srgbClr val="FF0000"/>
                          </a:solidFill>
                          <a:effectLst/>
                          <a:latin typeface="宋体" panose="02010600030101010101" pitchFamily="2" charset="-122"/>
                          <a:ea typeface="宋体" panose="02010600030101010101" pitchFamily="2" charset="-122"/>
                        </a:rPr>
                        <a:t>“自付一”医疗费用</a:t>
                      </a:r>
                      <a:r>
                        <a:rPr lang="zh-CN" altLang="en-US" sz="1800" b="1" u="none" strike="noStrike" dirty="0">
                          <a:effectLst/>
                          <a:latin typeface="宋体" panose="02010600030101010101" pitchFamily="2" charset="-122"/>
                          <a:ea typeface="宋体" panose="02010600030101010101" pitchFamily="2" charset="-122"/>
                        </a:rPr>
                        <a:t>，在</a:t>
                      </a:r>
                      <a:r>
                        <a:rPr lang="zh-CN" altLang="en-US" sz="1800" b="1" u="none" strike="noStrike" dirty="0">
                          <a:solidFill>
                            <a:srgbClr val="FF0000"/>
                          </a:solidFill>
                          <a:effectLst/>
                          <a:latin typeface="宋体" panose="02010600030101010101" pitchFamily="2" charset="-122"/>
                          <a:ea typeface="宋体" panose="02010600030101010101" pitchFamily="2" charset="-122"/>
                        </a:rPr>
                        <a:t>扣除免赔额后</a:t>
                      </a:r>
                      <a:r>
                        <a:rPr lang="zh-CN" altLang="en-US" sz="1800" b="1" u="none" strike="noStrike" dirty="0">
                          <a:effectLst/>
                          <a:latin typeface="宋体" panose="02010600030101010101" pitchFamily="2" charset="-122"/>
                          <a:ea typeface="宋体" panose="02010600030101010101" pitchFamily="2" charset="-122"/>
                        </a:rPr>
                        <a:t>领取互助金；</a:t>
                      </a:r>
                      <a:endParaRPr lang="en-US" altLang="zh-CN" sz="1800" b="1" u="none" strike="noStrike" dirty="0">
                        <a:effectLst/>
                        <a:latin typeface="宋体" panose="02010600030101010101" pitchFamily="2" charset="-122"/>
                        <a:ea typeface="宋体" panose="02010600030101010101" pitchFamily="2" charset="-122"/>
                      </a:endParaRPr>
                    </a:p>
                    <a:p>
                      <a:pPr marL="180000" algn="l" fontAlgn="ctr"/>
                      <a:r>
                        <a:rPr lang="en-US" altLang="zh-CN" sz="1800" b="1" u="none" strike="noStrike" dirty="0">
                          <a:effectLst/>
                          <a:latin typeface="宋体" panose="02010600030101010101" pitchFamily="2" charset="-122"/>
                          <a:ea typeface="宋体" panose="02010600030101010101" pitchFamily="2" charset="-122"/>
                        </a:rPr>
                        <a:t>    </a:t>
                      </a:r>
                      <a:r>
                        <a:rPr lang="zh-CN" altLang="en-US" sz="1800" b="1" u="none" strike="noStrike" dirty="0">
                          <a:effectLst/>
                          <a:latin typeface="宋体" panose="02010600030101010101" pitchFamily="2" charset="-122"/>
                          <a:ea typeface="宋体" panose="02010600030101010101" pitchFamily="2" charset="-122"/>
                        </a:rPr>
                        <a:t>若至互助保障期届满治疗仍未结束的，最长可至意外伤害发生之日起</a:t>
                      </a:r>
                      <a:r>
                        <a:rPr lang="en-US" altLang="zh-CN" sz="1800" b="1" u="none" strike="noStrike" dirty="0">
                          <a:effectLst/>
                          <a:latin typeface="宋体" panose="02010600030101010101" pitchFamily="2" charset="-122"/>
                          <a:ea typeface="宋体" panose="02010600030101010101" pitchFamily="2" charset="-122"/>
                        </a:rPr>
                        <a:t>180</a:t>
                      </a:r>
                      <a:r>
                        <a:rPr lang="zh-CN" altLang="en-US" sz="1800" b="1" u="none" strike="noStrike" dirty="0">
                          <a:effectLst/>
                          <a:latin typeface="宋体" panose="02010600030101010101" pitchFamily="2" charset="-122"/>
                          <a:ea typeface="宋体" panose="02010600030101010101" pitchFamily="2" charset="-122"/>
                        </a:rPr>
                        <a:t>日止。</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tc rowSpan="2">
                  <a:txBody>
                    <a:bodyPr/>
                    <a:lstStyle/>
                    <a:p>
                      <a:pPr algn="ctr" fontAlgn="ctr"/>
                      <a:r>
                        <a:rPr lang="zh-CN" altLang="en-US" sz="1800" b="1" u="none" strike="noStrike" dirty="0">
                          <a:effectLst/>
                          <a:latin typeface="宋体" panose="02010600030101010101" pitchFamily="2" charset="-122"/>
                          <a:ea typeface="宋体" panose="02010600030101010101" pitchFamily="2" charset="-122"/>
                        </a:rPr>
                        <a:t>最高</a:t>
                      </a:r>
                      <a:endParaRPr lang="en-US" altLang="zh-CN" sz="1800" b="1" u="none" strike="noStrike" dirty="0">
                        <a:effectLst/>
                        <a:latin typeface="宋体" panose="02010600030101010101" pitchFamily="2" charset="-122"/>
                        <a:ea typeface="宋体" panose="02010600030101010101" pitchFamily="2" charset="-122"/>
                      </a:endParaRPr>
                    </a:p>
                    <a:p>
                      <a:pPr algn="ctr" fontAlgn="ctr"/>
                      <a:r>
                        <a:rPr lang="en-US" altLang="zh-CN" sz="1800" b="1" u="none" strike="noStrike" dirty="0">
                          <a:effectLst/>
                          <a:latin typeface="宋体" panose="02010600030101010101" pitchFamily="2" charset="-122"/>
                          <a:ea typeface="宋体" panose="02010600030101010101" pitchFamily="2" charset="-122"/>
                        </a:rPr>
                        <a:t>10,000</a:t>
                      </a:r>
                      <a:r>
                        <a:rPr lang="zh-CN" altLang="en-US" sz="1800" b="1" u="none" strike="noStrike" dirty="0">
                          <a:effectLst/>
                          <a:latin typeface="宋体" panose="02010600030101010101" pitchFamily="2" charset="-122"/>
                          <a:ea typeface="宋体" panose="02010600030101010101" pitchFamily="2" charset="-122"/>
                        </a:rPr>
                        <a:t>元</a:t>
                      </a:r>
                      <a:endParaRPr lang="zh-CN" altLang="en-US" sz="1800" b="1" i="0" u="none" strike="noStrike" dirty="0">
                        <a:solidFill>
                          <a:srgbClr val="000000"/>
                        </a:solidFill>
                        <a:effectLst/>
                        <a:latin typeface="宋体" panose="02010600030101010101" pitchFamily="2" charset="-122"/>
                        <a:ea typeface="宋体" panose="02010600030101010101" pitchFamily="2" charset="-122"/>
                      </a:endParaRPr>
                    </a:p>
                  </a:txBody>
                  <a:tcPr marL="6350" marR="6350" marT="6350" marB="0" anchor="ctr"/>
                </a:tc>
                <a:extLst>
                  <a:ext uri="{0D108BD9-81ED-4DB2-BD59-A6C34878D82A}">
                    <a16:rowId xmlns:a16="http://schemas.microsoft.com/office/drawing/2014/main" xmlns="" val="2600614410"/>
                  </a:ext>
                </a:extLst>
              </a:tr>
              <a:tr h="958879">
                <a:tc vMerge="1">
                  <a:txBody>
                    <a:bodyPr/>
                    <a:lstStyle/>
                    <a:p>
                      <a:endParaRPr lang="zh-CN" altLang="en-US"/>
                    </a:p>
                  </a:txBody>
                  <a:tcPr/>
                </a:tc>
                <a:tc>
                  <a:txBody>
                    <a:bodyPr/>
                    <a:lstStyle/>
                    <a:p>
                      <a:pPr algn="ctr" fontAlgn="ctr"/>
                      <a:r>
                        <a:rPr lang="zh-CN" altLang="en-US" sz="1600" b="1" u="none" strike="noStrike" dirty="0">
                          <a:solidFill>
                            <a:srgbClr val="FF0000"/>
                          </a:solidFill>
                          <a:effectLst/>
                          <a:latin typeface="宋体" panose="02010600030101010101" pitchFamily="2" charset="-122"/>
                          <a:ea typeface="宋体" panose="02010600030101010101" pitchFamily="2" charset="-122"/>
                        </a:rPr>
                        <a:t>首次住院</a:t>
                      </a:r>
                      <a:endParaRPr lang="en-US" altLang="zh-CN" sz="1600" b="1" u="none" strike="noStrike" dirty="0">
                        <a:solidFill>
                          <a:srgbClr val="FF0000"/>
                        </a:solidFill>
                        <a:effectLst/>
                        <a:latin typeface="宋体" panose="02010600030101010101" pitchFamily="2" charset="-122"/>
                        <a:ea typeface="宋体" panose="02010600030101010101" pitchFamily="2" charset="-122"/>
                      </a:endParaRPr>
                    </a:p>
                    <a:p>
                      <a:pPr algn="ctr" fontAlgn="ctr"/>
                      <a:r>
                        <a:rPr lang="zh-CN" altLang="en-US" sz="1600" b="1" u="none" strike="noStrike" dirty="0">
                          <a:effectLst/>
                          <a:latin typeface="宋体" panose="02010600030101010101" pitchFamily="2" charset="-122"/>
                          <a:ea typeface="宋体" panose="02010600030101010101" pitchFamily="2" charset="-122"/>
                        </a:rPr>
                        <a:t>“自付一”费用</a:t>
                      </a:r>
                      <a:r>
                        <a:rPr lang="zh-CN" altLang="en-US" sz="1600" b="1" u="none" strike="noStrike" dirty="0">
                          <a:solidFill>
                            <a:srgbClr val="FF0000"/>
                          </a:solidFill>
                          <a:effectLst/>
                          <a:latin typeface="宋体" panose="02010600030101010101" pitchFamily="2" charset="-122"/>
                          <a:ea typeface="宋体" panose="02010600030101010101" pitchFamily="2" charset="-122"/>
                        </a:rPr>
                        <a:t>（免赔额</a:t>
                      </a:r>
                      <a:r>
                        <a:rPr lang="en-US" altLang="zh-CN" sz="1600" b="1" u="none" strike="noStrike" dirty="0">
                          <a:solidFill>
                            <a:srgbClr val="FF0000"/>
                          </a:solidFill>
                          <a:effectLst/>
                          <a:latin typeface="宋体" panose="02010600030101010101" pitchFamily="2" charset="-122"/>
                          <a:ea typeface="宋体" panose="02010600030101010101" pitchFamily="2" charset="-122"/>
                        </a:rPr>
                        <a:t>100</a:t>
                      </a:r>
                      <a:r>
                        <a:rPr lang="zh-CN" altLang="en-US" sz="1600" b="1" u="none" strike="noStrike" dirty="0">
                          <a:solidFill>
                            <a:srgbClr val="FF0000"/>
                          </a:solidFill>
                          <a:effectLst/>
                          <a:latin typeface="宋体" panose="02010600030101010101" pitchFamily="2" charset="-122"/>
                          <a:ea typeface="宋体" panose="02010600030101010101" pitchFamily="2" charset="-122"/>
                        </a:rPr>
                        <a:t>元）</a:t>
                      </a:r>
                      <a:endParaRPr lang="zh-CN" altLang="en-US" sz="1600" b="1" i="0" u="none" strike="noStrike" dirty="0">
                        <a:solidFill>
                          <a:srgbClr val="FF0000"/>
                        </a:solidFill>
                        <a:effectLst/>
                        <a:latin typeface="宋体" panose="02010600030101010101" pitchFamily="2" charset="-122"/>
                        <a:ea typeface="宋体" panose="02010600030101010101" pitchFamily="2" charset="-122"/>
                      </a:endParaRPr>
                    </a:p>
                  </a:txBody>
                  <a:tcPr marL="6350" marR="6350" marT="635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2544263514"/>
                  </a:ext>
                </a:extLst>
              </a:tr>
            </a:tbl>
          </a:graphicData>
        </a:graphic>
      </p:graphicFrame>
      <p:sp>
        <p:nvSpPr>
          <p:cNvPr id="5" name="标题 1"/>
          <p:cNvSpPr>
            <a:spLocks noGrp="1"/>
          </p:cNvSpPr>
          <p:nvPr>
            <p:ph type="title"/>
          </p:nvPr>
        </p:nvSpPr>
        <p:spPr>
          <a:xfrm>
            <a:off x="419098" y="101594"/>
            <a:ext cx="8292045" cy="699594"/>
          </a:xfrm>
        </p:spPr>
        <p:txBody>
          <a:bodyPr/>
          <a:lstStyle/>
          <a:p>
            <a:r>
              <a:rPr lang="zh-CN" altLang="en-US" dirty="0"/>
              <a:t>保障待遇</a:t>
            </a:r>
          </a:p>
        </p:txBody>
      </p:sp>
      <p:sp>
        <p:nvSpPr>
          <p:cNvPr id="6" name="矩形 5"/>
          <p:cNvSpPr/>
          <p:nvPr/>
        </p:nvSpPr>
        <p:spPr>
          <a:xfrm>
            <a:off x="142844" y="5929330"/>
            <a:ext cx="8715436" cy="646331"/>
          </a:xfrm>
          <a:prstGeom prst="rect">
            <a:avLst/>
          </a:prstGeom>
        </p:spPr>
        <p:txBody>
          <a:bodyPr wrap="square">
            <a:spAutoFit/>
          </a:bodyPr>
          <a:lstStyle/>
          <a:p>
            <a:pPr indent="457200"/>
            <a:r>
              <a:rPr lang="zh-CN" altLang="en-US" b="1" dirty="0" smtClean="0">
                <a:solidFill>
                  <a:srgbClr val="FF0000"/>
                </a:solidFill>
                <a:latin typeface="宋体" pitchFamily="2" charset="-122"/>
                <a:ea typeface="宋体" pitchFamily="2" charset="-122"/>
              </a:rPr>
              <a:t>★ </a:t>
            </a:r>
            <a:r>
              <a:rPr lang="zh-CN" altLang="en-US" b="1" dirty="0" smtClean="0">
                <a:latin typeface="宋体" pitchFamily="2" charset="-122"/>
                <a:ea typeface="宋体" pitchFamily="2" charset="-122"/>
              </a:rPr>
              <a:t>职工从除基本医疗保险以外的其他途径取得费用补偿或赔偿，在扣除其他补偿后，按照剩余部分费用按上述约定领取意外医疗互助金。</a:t>
            </a:r>
            <a:r>
              <a:rPr lang="zh-CN" altLang="en-US" b="1" dirty="0" smtClean="0">
                <a:solidFill>
                  <a:srgbClr val="FF0000"/>
                </a:solidFill>
                <a:latin typeface="宋体" pitchFamily="2" charset="-122"/>
                <a:ea typeface="宋体" pitchFamily="2" charset="-122"/>
              </a:rPr>
              <a:t>★</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884372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098" y="0"/>
            <a:ext cx="8292045" cy="699594"/>
          </a:xfrm>
        </p:spPr>
        <p:txBody>
          <a:bodyPr/>
          <a:lstStyle/>
          <a:p>
            <a:r>
              <a:rPr lang="zh-CN" altLang="en-US" dirty="0"/>
              <a:t>理赔申请所需资料</a:t>
            </a:r>
          </a:p>
        </p:txBody>
      </p:sp>
      <p:graphicFrame>
        <p:nvGraphicFramePr>
          <p:cNvPr id="5" name="表格 4"/>
          <p:cNvGraphicFramePr>
            <a:graphicFrameLocks noGrp="1"/>
          </p:cNvGraphicFramePr>
          <p:nvPr>
            <p:extLst>
              <p:ext uri="{D42A27DB-BD31-4B8C-83A1-F6EECF244321}">
                <p14:modId xmlns:p14="http://schemas.microsoft.com/office/powerpoint/2010/main" xmlns="" val="2621543751"/>
              </p:ext>
            </p:extLst>
          </p:nvPr>
        </p:nvGraphicFramePr>
        <p:xfrm>
          <a:off x="560934" y="812426"/>
          <a:ext cx="8001056" cy="5286410"/>
        </p:xfrm>
        <a:graphic>
          <a:graphicData uri="http://schemas.openxmlformats.org/drawingml/2006/table">
            <a:tbl>
              <a:tblPr>
                <a:tableStyleId>{BC89EF96-8CEA-46FF-86C4-4CE0E7609802}</a:tableStyleId>
              </a:tblPr>
              <a:tblGrid>
                <a:gridCol w="571504">
                  <a:extLst>
                    <a:ext uri="{9D8B030D-6E8A-4147-A177-3AD203B41FA5}">
                      <a16:colId xmlns:a16="http://schemas.microsoft.com/office/drawing/2014/main" xmlns="" val="20000"/>
                    </a:ext>
                  </a:extLst>
                </a:gridCol>
                <a:gridCol w="1268214">
                  <a:extLst>
                    <a:ext uri="{9D8B030D-6E8A-4147-A177-3AD203B41FA5}">
                      <a16:colId xmlns:a16="http://schemas.microsoft.com/office/drawing/2014/main" xmlns="" val="20001"/>
                    </a:ext>
                  </a:extLst>
                </a:gridCol>
                <a:gridCol w="6161338">
                  <a:extLst>
                    <a:ext uri="{9D8B030D-6E8A-4147-A177-3AD203B41FA5}">
                      <a16:colId xmlns:a16="http://schemas.microsoft.com/office/drawing/2014/main" xmlns="" val="20002"/>
                    </a:ext>
                  </a:extLst>
                </a:gridCol>
              </a:tblGrid>
              <a:tr h="337894">
                <a:tc rowSpan="4">
                  <a:txBody>
                    <a:bodyPr/>
                    <a:lstStyle/>
                    <a:p>
                      <a:pPr algn="ctr" fontAlgn="ctr"/>
                      <a:r>
                        <a:rPr lang="en-US" altLang="zh-CN" sz="1600" b="1" u="none" strike="noStrike" dirty="0">
                          <a:latin typeface="宋体" pitchFamily="2" charset="-122"/>
                          <a:ea typeface="宋体" pitchFamily="2" charset="-122"/>
                        </a:rPr>
                        <a:t>1</a:t>
                      </a:r>
                      <a:endParaRPr lang="en-US" altLang="zh-CN" sz="1600" b="1" i="0" u="none" strike="noStrike" dirty="0">
                        <a:solidFill>
                          <a:srgbClr val="000000"/>
                        </a:solidFill>
                        <a:latin typeface="宋体" pitchFamily="2" charset="-122"/>
                        <a:ea typeface="宋体" pitchFamily="2" charset="-122"/>
                      </a:endParaRPr>
                    </a:p>
                  </a:txBody>
                  <a:tcPr marL="8843" marR="8843" marT="8843" marB="0" anchor="ctr"/>
                </a:tc>
                <a:tc rowSpan="4">
                  <a:txBody>
                    <a:bodyPr/>
                    <a:lstStyle/>
                    <a:p>
                      <a:pPr algn="ctr" fontAlgn="ctr"/>
                      <a:r>
                        <a:rPr lang="zh-CN" altLang="en-US" sz="1600" b="1" u="none" strike="noStrike" dirty="0">
                          <a:latin typeface="宋体" pitchFamily="2" charset="-122"/>
                          <a:ea typeface="宋体" pitchFamily="2" charset="-122"/>
                        </a:rPr>
                        <a:t>基础资料</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tc>
                  <a:txBody>
                    <a:bodyPr/>
                    <a:lstStyle/>
                    <a:p>
                      <a:pPr marL="180000" algn="l" fontAlgn="ctr"/>
                      <a:r>
                        <a:rPr lang="en-US" altLang="zh-CN" sz="1600" b="1" u="none" strike="noStrike" dirty="0">
                          <a:latin typeface="宋体" pitchFamily="2" charset="-122"/>
                          <a:ea typeface="宋体" pitchFamily="2" charset="-122"/>
                        </a:rPr>
                        <a:t>《</a:t>
                      </a:r>
                      <a:r>
                        <a:rPr lang="zh-CN" altLang="en-US" sz="1600" b="1" u="none" strike="noStrike" dirty="0">
                          <a:latin typeface="宋体" pitchFamily="2" charset="-122"/>
                          <a:ea typeface="宋体" pitchFamily="2" charset="-122"/>
                        </a:rPr>
                        <a:t>特殊保障活动互助金申请审批表</a:t>
                      </a:r>
                      <a:r>
                        <a:rPr lang="en-US" altLang="zh-CN" sz="1600" b="1" u="none" strike="noStrike" dirty="0">
                          <a:latin typeface="宋体" pitchFamily="2" charset="-122"/>
                          <a:ea typeface="宋体" pitchFamily="2" charset="-122"/>
                        </a:rPr>
                        <a:t>》</a:t>
                      </a:r>
                      <a:r>
                        <a:rPr lang="zh-CN" altLang="en-US" sz="1600" b="1" u="none" strike="noStrike" dirty="0">
                          <a:latin typeface="宋体" pitchFamily="2" charset="-122"/>
                          <a:ea typeface="宋体" pitchFamily="2" charset="-122"/>
                        </a:rPr>
                        <a:t>；</a:t>
                      </a:r>
                      <a:endParaRPr lang="en-US" altLang="zh-CN"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0"/>
                  </a:ext>
                </a:extLst>
              </a:tr>
              <a:tr h="337894">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b="1" u="none" strike="noStrike" dirty="0">
                          <a:latin typeface="宋体" pitchFamily="2" charset="-122"/>
                          <a:ea typeface="宋体" pitchFamily="2" charset="-122"/>
                        </a:rPr>
                        <a:t>会员本人的身份证复印件；</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1"/>
                  </a:ext>
                </a:extLst>
              </a:tr>
              <a:tr h="337894">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b="1" u="none" strike="noStrike" dirty="0">
                          <a:latin typeface="宋体" pitchFamily="2" charset="-122"/>
                          <a:ea typeface="宋体" pitchFamily="2" charset="-122"/>
                        </a:rPr>
                        <a:t>工会会员互助服务卡复印件（或银行卡号及开户行名称）；</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2"/>
                  </a:ext>
                </a:extLst>
              </a:tr>
              <a:tr h="337894">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b="1" u="none" strike="noStrike" dirty="0">
                          <a:latin typeface="宋体" pitchFamily="2" charset="-122"/>
                          <a:ea typeface="宋体" pitchFamily="2" charset="-122"/>
                        </a:rPr>
                        <a:t>会员单位出具的出险证明；</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3"/>
                  </a:ext>
                </a:extLst>
              </a:tr>
              <a:tr h="1307978">
                <a:tc>
                  <a:txBody>
                    <a:bodyPr/>
                    <a:lstStyle/>
                    <a:p>
                      <a:pPr algn="ctr" fontAlgn="ctr"/>
                      <a:r>
                        <a:rPr lang="en-US" altLang="zh-CN" sz="1600" b="1" u="none" strike="noStrike">
                          <a:latin typeface="宋体" pitchFamily="2" charset="-122"/>
                          <a:ea typeface="宋体" pitchFamily="2" charset="-122"/>
                        </a:rPr>
                        <a:t>2</a:t>
                      </a:r>
                      <a:endParaRPr lang="en-US" altLang="zh-CN" sz="1600" b="1" i="0" u="none" strike="noStrike">
                        <a:solidFill>
                          <a:srgbClr val="000000"/>
                        </a:solidFill>
                        <a:latin typeface="宋体" pitchFamily="2" charset="-122"/>
                        <a:ea typeface="宋体" pitchFamily="2" charset="-122"/>
                      </a:endParaRPr>
                    </a:p>
                  </a:txBody>
                  <a:tcPr marL="8843" marR="8843" marT="8843" marB="0" anchor="ctr"/>
                </a:tc>
                <a:tc>
                  <a:txBody>
                    <a:bodyPr/>
                    <a:lstStyle/>
                    <a:p>
                      <a:pPr algn="ctr" fontAlgn="ctr"/>
                      <a:r>
                        <a:rPr lang="zh-CN" altLang="en-US" sz="1600" b="1" u="none" strike="noStrike" dirty="0">
                          <a:latin typeface="宋体" pitchFamily="2" charset="-122"/>
                          <a:ea typeface="宋体" pitchFamily="2" charset="-122"/>
                        </a:rPr>
                        <a:t>申请伤残</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互助金</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tc>
                  <a:txBody>
                    <a:bodyPr/>
                    <a:lstStyle/>
                    <a:p>
                      <a:pPr marL="180000" algn="l" fontAlgn="ctr"/>
                      <a:r>
                        <a:rPr lang="zh-CN" altLang="en-US" sz="1600" b="1" u="none" strike="noStrike" dirty="0">
                          <a:latin typeface="宋体" pitchFamily="2" charset="-122"/>
                          <a:ea typeface="宋体" pitchFamily="2" charset="-122"/>
                        </a:rPr>
                        <a:t>提供由二级（含）以上医疗机构出具的伤残程度证明。</a:t>
                      </a:r>
                      <a:endParaRPr lang="en-US" altLang="zh-CN" sz="1600" b="1" u="none" strike="noStrike" dirty="0">
                        <a:latin typeface="宋体" pitchFamily="2" charset="-122"/>
                        <a:ea typeface="宋体" pitchFamily="2" charset="-122"/>
                      </a:endParaRPr>
                    </a:p>
                    <a:p>
                      <a:pPr marL="180000" algn="l" fontAlgn="ctr"/>
                      <a:r>
                        <a:rPr lang="zh-CN" altLang="en-US" sz="1600" b="1" u="none" strike="noStrike" dirty="0">
                          <a:latin typeface="宋体" pitchFamily="2" charset="-122"/>
                          <a:ea typeface="宋体" pitchFamily="2" charset="-122"/>
                        </a:rPr>
                        <a:t>如果会员自遭受意外伤害之日起</a:t>
                      </a:r>
                      <a:r>
                        <a:rPr lang="en-US" altLang="zh-CN" sz="1600" b="1" u="none" strike="noStrike" dirty="0">
                          <a:latin typeface="宋体" pitchFamily="2" charset="-122"/>
                          <a:ea typeface="宋体" pitchFamily="2" charset="-122"/>
                        </a:rPr>
                        <a:t>180</a:t>
                      </a:r>
                      <a:r>
                        <a:rPr lang="zh-CN" altLang="en-US" sz="1600" b="1" u="none" strike="noStrike" dirty="0">
                          <a:latin typeface="宋体" pitchFamily="2" charset="-122"/>
                          <a:ea typeface="宋体" pitchFamily="2" charset="-122"/>
                        </a:rPr>
                        <a:t>日治疗仍未结束，则按照第</a:t>
                      </a:r>
                      <a:r>
                        <a:rPr lang="en-US" altLang="zh-CN" sz="1600" b="1" u="none" strike="noStrike" dirty="0">
                          <a:latin typeface="宋体" pitchFamily="2" charset="-122"/>
                          <a:ea typeface="宋体" pitchFamily="2" charset="-122"/>
                        </a:rPr>
                        <a:t>180</a:t>
                      </a:r>
                      <a:r>
                        <a:rPr lang="zh-CN" altLang="en-US" sz="1600" b="1" u="none" strike="noStrike" dirty="0">
                          <a:latin typeface="宋体" pitchFamily="2" charset="-122"/>
                          <a:ea typeface="宋体" pitchFamily="2" charset="-122"/>
                        </a:rPr>
                        <a:t>日的身体伤残状况出具相应证明； </a:t>
                      </a:r>
                      <a:br>
                        <a:rPr lang="zh-CN" altLang="en-US" sz="1600" b="1" u="none" strike="noStrike" dirty="0">
                          <a:latin typeface="宋体" pitchFamily="2" charset="-122"/>
                          <a:ea typeface="宋体" pitchFamily="2" charset="-122"/>
                        </a:rPr>
                      </a:b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4"/>
                  </a:ext>
                </a:extLst>
              </a:tr>
              <a:tr h="980984">
                <a:tc>
                  <a:txBody>
                    <a:bodyPr/>
                    <a:lstStyle/>
                    <a:p>
                      <a:pPr algn="ctr" fontAlgn="ctr"/>
                      <a:r>
                        <a:rPr lang="en-US" altLang="zh-CN" sz="1600" b="1" u="none" strike="noStrike">
                          <a:latin typeface="宋体" pitchFamily="2" charset="-122"/>
                          <a:ea typeface="宋体" pitchFamily="2" charset="-122"/>
                        </a:rPr>
                        <a:t>3</a:t>
                      </a:r>
                      <a:endParaRPr lang="en-US" altLang="zh-CN" sz="1600" b="1" i="0" u="none" strike="noStrike">
                        <a:solidFill>
                          <a:srgbClr val="000000"/>
                        </a:solidFill>
                        <a:latin typeface="宋体" pitchFamily="2" charset="-122"/>
                        <a:ea typeface="宋体" pitchFamily="2" charset="-122"/>
                      </a:endParaRPr>
                    </a:p>
                  </a:txBody>
                  <a:tcPr marL="8843" marR="8843" marT="8843" marB="0" anchor="ctr"/>
                </a:tc>
                <a:tc>
                  <a:txBody>
                    <a:bodyPr/>
                    <a:lstStyle/>
                    <a:p>
                      <a:pPr algn="ctr" fontAlgn="ctr"/>
                      <a:r>
                        <a:rPr lang="zh-CN" altLang="en-US" sz="1600" b="1" u="none" strike="noStrike" dirty="0">
                          <a:latin typeface="宋体" pitchFamily="2" charset="-122"/>
                          <a:ea typeface="宋体" pitchFamily="2" charset="-122"/>
                        </a:rPr>
                        <a:t>申请身故</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互助金</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tc>
                  <a:txBody>
                    <a:bodyPr/>
                    <a:lstStyle/>
                    <a:p>
                      <a:pPr marL="180000" algn="l" fontAlgn="ctr"/>
                      <a:r>
                        <a:rPr lang="zh-CN" altLang="en-US" sz="1600" b="1" u="none" strike="noStrike" dirty="0">
                          <a:latin typeface="宋体" pitchFamily="2" charset="-122"/>
                          <a:ea typeface="宋体" pitchFamily="2" charset="-122"/>
                        </a:rPr>
                        <a:t>提供户籍管理机关的户口注销证明和医疗机构或事故处理机关出具的死亡证明； </a:t>
                      </a:r>
                      <a:br>
                        <a:rPr lang="zh-CN" altLang="en-US" sz="1600" b="1" u="none" strike="noStrike" dirty="0">
                          <a:latin typeface="宋体" pitchFamily="2" charset="-122"/>
                          <a:ea typeface="宋体" pitchFamily="2" charset="-122"/>
                        </a:rPr>
                      </a:b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5"/>
                  </a:ext>
                </a:extLst>
              </a:tr>
              <a:tr h="1307978">
                <a:tc>
                  <a:txBody>
                    <a:bodyPr/>
                    <a:lstStyle/>
                    <a:p>
                      <a:pPr algn="ctr" fontAlgn="ctr"/>
                      <a:r>
                        <a:rPr lang="en-US" altLang="zh-CN" sz="1600" b="1" u="none" strike="noStrike">
                          <a:latin typeface="宋体" pitchFamily="2" charset="-122"/>
                          <a:ea typeface="宋体" pitchFamily="2" charset="-122"/>
                        </a:rPr>
                        <a:t>4</a:t>
                      </a:r>
                      <a:endParaRPr lang="en-US" altLang="zh-CN" sz="1600" b="1" i="0" u="none" strike="noStrike">
                        <a:solidFill>
                          <a:srgbClr val="000000"/>
                        </a:solidFill>
                        <a:latin typeface="宋体" pitchFamily="2" charset="-122"/>
                        <a:ea typeface="宋体" pitchFamily="2" charset="-122"/>
                      </a:endParaRPr>
                    </a:p>
                  </a:txBody>
                  <a:tcPr marL="8843" marR="8843" marT="8843" marB="0" anchor="ctr"/>
                </a:tc>
                <a:tc>
                  <a:txBody>
                    <a:bodyPr/>
                    <a:lstStyle/>
                    <a:p>
                      <a:pPr algn="ctr" fontAlgn="ctr"/>
                      <a:r>
                        <a:rPr lang="zh-CN" altLang="en-US" sz="1600" b="1" u="none" strike="noStrike">
                          <a:latin typeface="宋体" pitchFamily="2" charset="-122"/>
                          <a:ea typeface="宋体" pitchFamily="2" charset="-122"/>
                        </a:rPr>
                        <a:t>申请意外医疗互助金</a:t>
                      </a:r>
                      <a:endParaRPr lang="zh-CN" altLang="en-US" sz="1600" b="1" i="0" u="none" strike="noStrike">
                        <a:solidFill>
                          <a:srgbClr val="000000"/>
                        </a:solidFill>
                        <a:latin typeface="宋体" pitchFamily="2" charset="-122"/>
                        <a:ea typeface="宋体" pitchFamily="2" charset="-122"/>
                      </a:endParaRPr>
                    </a:p>
                  </a:txBody>
                  <a:tcPr marL="8843" marR="8843" marT="8843" marB="0" anchor="ctr"/>
                </a:tc>
                <a:tc>
                  <a:txBody>
                    <a:bodyPr/>
                    <a:lstStyle/>
                    <a:p>
                      <a:pPr marL="180000" algn="l" fontAlgn="ctr"/>
                      <a:r>
                        <a:rPr lang="zh-CN" altLang="en-US" sz="1600" b="1" u="none" strike="noStrike" dirty="0">
                          <a:latin typeface="宋体" pitchFamily="2" charset="-122"/>
                          <a:ea typeface="宋体" pitchFamily="2" charset="-122"/>
                        </a:rPr>
                        <a:t>提供由二级（含）以上医疗机构出具的伤残程度证明、北京市门诊收费专用收据和北京市医疗保险住院费用清单复印件、医疗费用报销分割单等；</a:t>
                      </a:r>
                      <a:br>
                        <a:rPr lang="zh-CN" altLang="en-US" sz="1600" b="1" u="none" strike="noStrike" dirty="0">
                          <a:latin typeface="宋体" pitchFamily="2" charset="-122"/>
                          <a:ea typeface="宋体" pitchFamily="2" charset="-122"/>
                        </a:rPr>
                      </a:b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6"/>
                  </a:ext>
                </a:extLst>
              </a:tr>
              <a:tr h="337894">
                <a:tc>
                  <a:txBody>
                    <a:bodyPr/>
                    <a:lstStyle/>
                    <a:p>
                      <a:pPr algn="ctr" fontAlgn="ctr"/>
                      <a:r>
                        <a:rPr lang="en-US" altLang="zh-CN" sz="1600" b="1" u="none" strike="noStrike" dirty="0">
                          <a:latin typeface="宋体" pitchFamily="2" charset="-122"/>
                          <a:ea typeface="宋体" pitchFamily="2" charset="-122"/>
                        </a:rPr>
                        <a:t>5</a:t>
                      </a:r>
                      <a:endParaRPr lang="en-US" altLang="zh-CN" sz="1600" b="1" i="0" u="none" strike="noStrike" dirty="0">
                        <a:solidFill>
                          <a:srgbClr val="000000"/>
                        </a:solidFill>
                        <a:latin typeface="宋体" pitchFamily="2" charset="-122"/>
                        <a:ea typeface="宋体" pitchFamily="2" charset="-122"/>
                      </a:endParaRPr>
                    </a:p>
                  </a:txBody>
                  <a:tcPr marL="8843" marR="8843" marT="8843" marB="0" anchor="ctr"/>
                </a:tc>
                <a:tc>
                  <a:txBody>
                    <a:bodyPr/>
                    <a:lstStyle/>
                    <a:p>
                      <a:pPr algn="ctr" fontAlgn="ctr"/>
                      <a:r>
                        <a:rPr lang="zh-CN" altLang="en-US" sz="1600" b="1" i="0" u="none" strike="noStrike" dirty="0">
                          <a:solidFill>
                            <a:srgbClr val="000000"/>
                          </a:solidFill>
                          <a:latin typeface="宋体" pitchFamily="2" charset="-122"/>
                          <a:ea typeface="宋体" pitchFamily="2" charset="-122"/>
                        </a:rPr>
                        <a:t>其他资料</a:t>
                      </a:r>
                    </a:p>
                  </a:txBody>
                  <a:tcPr marL="8843" marR="8843" marT="8843" marB="0" anchor="ctr"/>
                </a:tc>
                <a:tc>
                  <a:txBody>
                    <a:bodyPr/>
                    <a:lstStyle/>
                    <a:p>
                      <a:pPr marL="180000" algn="l" fontAlgn="ctr"/>
                      <a:r>
                        <a:rPr lang="zh-CN" altLang="en-US" sz="1600" b="1" u="none" strike="noStrike" dirty="0">
                          <a:latin typeface="宋体" pitchFamily="2" charset="-122"/>
                          <a:ea typeface="宋体" pitchFamily="2" charset="-122"/>
                        </a:rPr>
                        <a:t>其它必要文件或证明。</a:t>
                      </a:r>
                      <a:endParaRPr lang="zh-CN" altLang="en-US" sz="1600" b="1" i="0" u="none" strike="noStrike" dirty="0">
                        <a:solidFill>
                          <a:srgbClr val="000000"/>
                        </a:solidFill>
                        <a:latin typeface="宋体" pitchFamily="2" charset="-122"/>
                        <a:ea typeface="宋体" pitchFamily="2" charset="-122"/>
                      </a:endParaRPr>
                    </a:p>
                  </a:txBody>
                  <a:tcPr marL="8843" marR="8843" marT="8843" marB="0" anchor="ctr"/>
                </a:tc>
                <a:extLst>
                  <a:ext uri="{0D108BD9-81ED-4DB2-BD59-A6C34878D82A}">
                    <a16:rowId xmlns:a16="http://schemas.microsoft.com/office/drawing/2014/main" xmlns="" val="10007"/>
                  </a:ext>
                </a:extLst>
              </a:tr>
            </a:tbl>
          </a:graphicData>
        </a:graphic>
      </p:graphicFrame>
      <p:sp>
        <p:nvSpPr>
          <p:cNvPr id="3" name="矩形 2"/>
          <p:cNvSpPr/>
          <p:nvPr/>
        </p:nvSpPr>
        <p:spPr>
          <a:xfrm>
            <a:off x="419098" y="6211668"/>
            <a:ext cx="8617398" cy="369332"/>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cs typeface="Times New Roman" panose="02020603050405020304" pitchFamily="18" charset="0"/>
              </a:rPr>
              <a:t>注：</a:t>
            </a:r>
            <a:r>
              <a:rPr lang="zh-CN" altLang="zh-CN" b="1" dirty="0">
                <a:latin typeface="宋体" panose="02010600030101010101" pitchFamily="2" charset="-122"/>
                <a:ea typeface="宋体" panose="02010600030101010101" pitchFamily="2" charset="-122"/>
                <a:cs typeface="Times New Roman" panose="02020603050405020304" pitchFamily="18" charset="0"/>
              </a:rPr>
              <a:t>自意外事故发生之日起</a:t>
            </a:r>
            <a:r>
              <a:rPr lang="en-US" altLang="zh-CN" b="1" dirty="0">
                <a:latin typeface="宋体" panose="02010600030101010101" pitchFamily="2" charset="-122"/>
                <a:ea typeface="宋体" panose="02010600030101010101" pitchFamily="2" charset="-122"/>
                <a:cs typeface="Times New Roman" panose="02020603050405020304" pitchFamily="18" charset="0"/>
              </a:rPr>
              <a:t>,</a:t>
            </a:r>
            <a:r>
              <a:rPr lang="zh-CN" altLang="zh-CN" b="1" dirty="0">
                <a:latin typeface="宋体" panose="02010600030101010101" pitchFamily="2" charset="-122"/>
                <a:ea typeface="宋体" panose="02010600030101010101" pitchFamily="2" charset="-122"/>
                <a:cs typeface="Times New Roman" panose="02020603050405020304" pitchFamily="18" charset="0"/>
              </a:rPr>
              <a:t>两年内不向办事处提交互助金申领手续的，视为放弃。</a:t>
            </a:r>
            <a:endParaRPr lang="zh-CN" altLang="en-US" b="1" dirty="0">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特殊互助保障活动互助金申请审批表</a:t>
            </a:r>
          </a:p>
        </p:txBody>
      </p:sp>
      <p:pic>
        <p:nvPicPr>
          <p:cNvPr id="4" name="内容占位符 3" descr="33.jpg"/>
          <p:cNvPicPr>
            <a:picLocks noGrp="1" noChangeAspect="1"/>
          </p:cNvPicPr>
          <p:nvPr>
            <p:ph idx="1"/>
          </p:nvPr>
        </p:nvPicPr>
        <p:blipFill>
          <a:blip r:embed="rId2" cstate="print"/>
          <a:stretch>
            <a:fillRect/>
          </a:stretch>
        </p:blipFill>
        <p:spPr>
          <a:xfrm>
            <a:off x="4643438" y="785795"/>
            <a:ext cx="4295144" cy="6066324"/>
          </a:xfrm>
        </p:spPr>
      </p:pic>
      <p:sp>
        <p:nvSpPr>
          <p:cNvPr id="9" name="矩形 8"/>
          <p:cNvSpPr/>
          <p:nvPr/>
        </p:nvSpPr>
        <p:spPr>
          <a:xfrm>
            <a:off x="5214942" y="1500174"/>
            <a:ext cx="3643338" cy="785818"/>
          </a:xfrm>
          <a:prstGeom prst="rect">
            <a:avLst/>
          </a:prstGeom>
          <a:noFill/>
          <a:ln w="254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5214942" y="3786190"/>
            <a:ext cx="3643338" cy="285752"/>
          </a:xfrm>
          <a:prstGeom prst="rect">
            <a:avLst/>
          </a:prstGeom>
          <a:noFill/>
          <a:ln w="25400" cmpd="sng">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5214942" y="1285860"/>
            <a:ext cx="3643338" cy="214314"/>
          </a:xfrm>
          <a:prstGeom prst="rect">
            <a:avLst/>
          </a:prstGeom>
          <a:noFill/>
          <a:ln w="25400" cmpd="sng">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5214942" y="2285992"/>
            <a:ext cx="3643338" cy="1500198"/>
          </a:xfrm>
          <a:prstGeom prst="rect">
            <a:avLst/>
          </a:prstGeom>
          <a:noFill/>
          <a:ln w="38100" cmpd="sng">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TextBox 18"/>
          <p:cNvSpPr txBox="1"/>
          <p:nvPr/>
        </p:nvSpPr>
        <p:spPr>
          <a:xfrm>
            <a:off x="285720" y="1071546"/>
            <a:ext cx="4572032" cy="687111"/>
          </a:xfrm>
          <a:prstGeom prst="rect">
            <a:avLst/>
          </a:prstGeom>
          <a:noFill/>
        </p:spPr>
        <p:txBody>
          <a:bodyPr wrap="square" rtlCol="0">
            <a:spAutoFit/>
          </a:bodyPr>
          <a:lstStyle/>
          <a:p>
            <a:pPr indent="457200">
              <a:lnSpc>
                <a:spcPct val="130000"/>
              </a:lnSpc>
            </a:pPr>
            <a:r>
              <a:rPr lang="zh-CN" altLang="en-US" sz="1600" b="1" dirty="0">
                <a:latin typeface="宋体" pitchFamily="2" charset="-122"/>
                <a:ea typeface="宋体" pitchFamily="2" charset="-122"/>
              </a:rPr>
              <a:t>职工所在单位工会填报</a:t>
            </a:r>
            <a:r>
              <a:rPr lang="en-US" altLang="zh-CN" sz="1600" b="1" dirty="0">
                <a:latin typeface="宋体" pitchFamily="2" charset="-122"/>
                <a:ea typeface="宋体" pitchFamily="2" charset="-122"/>
              </a:rPr>
              <a:t>《</a:t>
            </a:r>
            <a:r>
              <a:rPr lang="zh-CN" altLang="en-US" sz="1600" b="1" dirty="0">
                <a:latin typeface="宋体" pitchFamily="2" charset="-122"/>
                <a:ea typeface="宋体" pitchFamily="2" charset="-122"/>
              </a:rPr>
              <a:t>特殊互助保障活动互助金申请审批表</a:t>
            </a:r>
            <a:r>
              <a:rPr lang="en-US" altLang="zh-CN" sz="1600" b="1" dirty="0">
                <a:latin typeface="宋体" pitchFamily="2" charset="-122"/>
                <a:ea typeface="宋体" pitchFamily="2" charset="-122"/>
              </a:rPr>
              <a:t>》</a:t>
            </a:r>
            <a:r>
              <a:rPr lang="zh-CN" altLang="en-US" sz="1600" b="1" dirty="0">
                <a:latin typeface="宋体" pitchFamily="2" charset="-122"/>
                <a:ea typeface="宋体" pitchFamily="2" charset="-122"/>
              </a:rPr>
              <a:t>，主要包括以下内容：</a:t>
            </a:r>
            <a:endParaRPr lang="en-US" altLang="zh-CN" sz="1600" b="1" dirty="0">
              <a:latin typeface="宋体" pitchFamily="2" charset="-122"/>
              <a:ea typeface="宋体" pitchFamily="2" charset="-122"/>
            </a:endParaRPr>
          </a:p>
        </p:txBody>
      </p:sp>
      <p:graphicFrame>
        <p:nvGraphicFramePr>
          <p:cNvPr id="11" name="表格 10"/>
          <p:cNvGraphicFramePr>
            <a:graphicFrameLocks noGrp="1"/>
          </p:cNvGraphicFramePr>
          <p:nvPr/>
        </p:nvGraphicFramePr>
        <p:xfrm>
          <a:off x="214282" y="1928802"/>
          <a:ext cx="4857784" cy="4643469"/>
        </p:xfrm>
        <a:graphic>
          <a:graphicData uri="http://schemas.openxmlformats.org/drawingml/2006/table">
            <a:tbl>
              <a:tblPr>
                <a:tableStyleId>{BC89EF96-8CEA-46FF-86C4-4CE0E7609802}</a:tableStyleId>
              </a:tblPr>
              <a:tblGrid>
                <a:gridCol w="894091">
                  <a:extLst>
                    <a:ext uri="{9D8B030D-6E8A-4147-A177-3AD203B41FA5}">
                      <a16:colId xmlns:a16="http://schemas.microsoft.com/office/drawing/2014/main" xmlns="" val="20000"/>
                    </a:ext>
                  </a:extLst>
                </a:gridCol>
                <a:gridCol w="3963693">
                  <a:extLst>
                    <a:ext uri="{9D8B030D-6E8A-4147-A177-3AD203B41FA5}">
                      <a16:colId xmlns:a16="http://schemas.microsoft.com/office/drawing/2014/main" xmlns="" val="20001"/>
                    </a:ext>
                  </a:extLst>
                </a:gridCol>
              </a:tblGrid>
              <a:tr h="748240">
                <a:tc>
                  <a:txBody>
                    <a:bodyPr/>
                    <a:lstStyle/>
                    <a:p>
                      <a:pPr algn="ctr" fontAlgn="ctr"/>
                      <a:r>
                        <a:rPr lang="zh-CN" altLang="en-US" sz="1600" b="1" u="none" strike="noStrike" dirty="0">
                          <a:latin typeface="宋体" pitchFamily="2" charset="-122"/>
                          <a:ea typeface="宋体" pitchFamily="2" charset="-122"/>
                        </a:rPr>
                        <a:t>基层</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单位</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tc>
                  <a:txBody>
                    <a:bodyPr/>
                    <a:lstStyle/>
                    <a:p>
                      <a:pPr marL="180000" algn="l" fontAlgn="ctr"/>
                      <a:r>
                        <a:rPr lang="zh-CN" altLang="en-US" sz="1600" b="1" u="none" strike="noStrike" dirty="0">
                          <a:latin typeface="宋体" pitchFamily="2" charset="-122"/>
                          <a:ea typeface="宋体" pitchFamily="2" charset="-122"/>
                        </a:rPr>
                        <a:t>基层单位在左上角盖章，填写日期。</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extLst>
                  <a:ext uri="{0D108BD9-81ED-4DB2-BD59-A6C34878D82A}">
                    <a16:rowId xmlns:a16="http://schemas.microsoft.com/office/drawing/2014/main" xmlns="" val="10000"/>
                  </a:ext>
                </a:extLst>
              </a:tr>
              <a:tr h="897888">
                <a:tc>
                  <a:txBody>
                    <a:bodyPr/>
                    <a:lstStyle/>
                    <a:p>
                      <a:pPr algn="ctr" fontAlgn="ctr"/>
                      <a:r>
                        <a:rPr lang="zh-CN" altLang="en-US" sz="1600" b="1" u="none" strike="noStrike" dirty="0">
                          <a:latin typeface="宋体" pitchFamily="2" charset="-122"/>
                          <a:ea typeface="宋体" pitchFamily="2" charset="-122"/>
                        </a:rPr>
                        <a:t>投保人</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信息</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tc>
                  <a:txBody>
                    <a:bodyPr/>
                    <a:lstStyle/>
                    <a:p>
                      <a:pPr marL="180000" algn="l" fontAlgn="ctr"/>
                      <a:r>
                        <a:rPr lang="zh-CN" altLang="en-US" sz="1600" b="1" u="none" strike="noStrike" dirty="0">
                          <a:latin typeface="宋体" pitchFamily="2" charset="-122"/>
                          <a:ea typeface="宋体" pitchFamily="2" charset="-122"/>
                        </a:rPr>
                        <a:t>姓名、性别、年龄、手机号码、身份证号码、保障活动名称、保障责任期。</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extLst>
                  <a:ext uri="{0D108BD9-81ED-4DB2-BD59-A6C34878D82A}">
                    <a16:rowId xmlns:a16="http://schemas.microsoft.com/office/drawing/2014/main" xmlns="" val="10001"/>
                  </a:ext>
                </a:extLst>
              </a:tr>
              <a:tr h="1197184">
                <a:tc rowSpan="2">
                  <a:txBody>
                    <a:bodyPr/>
                    <a:lstStyle/>
                    <a:p>
                      <a:pPr algn="ctr" fontAlgn="ctr"/>
                      <a:r>
                        <a:rPr lang="zh-CN" altLang="en-US" sz="1600" b="1" u="none" strike="noStrike" dirty="0">
                          <a:latin typeface="宋体" pitchFamily="2" charset="-122"/>
                          <a:ea typeface="宋体" pitchFamily="2" charset="-122"/>
                        </a:rPr>
                        <a:t>出险人</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信息</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tc>
                  <a:txBody>
                    <a:bodyPr/>
                    <a:lstStyle/>
                    <a:p>
                      <a:pPr marL="180000" algn="l" fontAlgn="ctr"/>
                      <a:r>
                        <a:rPr lang="zh-CN" altLang="en-US" sz="1600" b="1" u="none" strike="noStrike" dirty="0">
                          <a:latin typeface="宋体" pitchFamily="2" charset="-122"/>
                          <a:ea typeface="宋体" pitchFamily="2" charset="-122"/>
                        </a:rPr>
                        <a:t>姓名、性别、年龄、手机号码、身份证号码、银行卡号、开户行全称（开户地）。出险情况，包括出险时间、地点以及经过。</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extLst>
                  <a:ext uri="{0D108BD9-81ED-4DB2-BD59-A6C34878D82A}">
                    <a16:rowId xmlns:a16="http://schemas.microsoft.com/office/drawing/2014/main" xmlns="" val="10002"/>
                  </a:ext>
                </a:extLst>
              </a:tr>
              <a:tr h="1027777">
                <a:tc vMerge="1">
                  <a:txBody>
                    <a:bodyPr/>
                    <a:lstStyle/>
                    <a:p>
                      <a:endParaRPr lang="zh-CN" altLang="en-US"/>
                    </a:p>
                  </a:txBody>
                  <a:tcPr/>
                </a:tc>
                <a:tc>
                  <a:txBody>
                    <a:bodyPr/>
                    <a:lstStyle/>
                    <a:p>
                      <a:pPr marL="180000" algn="l" fontAlgn="ctr"/>
                      <a:r>
                        <a:rPr lang="zh-CN" altLang="en-US" sz="1600" b="1" u="none" strike="noStrike" dirty="0">
                          <a:latin typeface="宋体" pitchFamily="2" charset="-122"/>
                          <a:ea typeface="宋体" pitchFamily="2" charset="-122"/>
                        </a:rPr>
                        <a:t>出险经过请务必详细填写，需注明“</a:t>
                      </a:r>
                      <a:r>
                        <a:rPr lang="zh-CN" altLang="en-US" sz="1600" b="1" u="sng" strike="noStrike" dirty="0">
                          <a:latin typeface="宋体" pitchFamily="2" charset="-122"/>
                          <a:ea typeface="宋体" pitchFamily="2" charset="-122"/>
                        </a:rPr>
                        <a:t>      </a:t>
                      </a:r>
                      <a:r>
                        <a:rPr lang="zh-CN" altLang="en-US" sz="1600" b="1" u="none" strike="noStrike" dirty="0">
                          <a:latin typeface="宋体" pitchFamily="2" charset="-122"/>
                          <a:ea typeface="宋体" pitchFamily="2" charset="-122"/>
                        </a:rPr>
                        <a:t>在</a:t>
                      </a:r>
                      <a:r>
                        <a:rPr lang="zh-CN" altLang="en-US" sz="1600" b="1" u="sng" strike="noStrike" dirty="0">
                          <a:latin typeface="宋体" pitchFamily="2" charset="-122"/>
                          <a:ea typeface="宋体" pitchFamily="2" charset="-122"/>
                        </a:rPr>
                        <a:t>         </a:t>
                      </a:r>
                      <a:r>
                        <a:rPr lang="zh-CN" altLang="en-US" sz="1600" b="1" u="none" strike="noStrike" dirty="0">
                          <a:latin typeface="宋体" pitchFamily="2" charset="-122"/>
                          <a:ea typeface="宋体" pitchFamily="2" charset="-122"/>
                        </a:rPr>
                        <a:t>活动期间，因发生意外事故，导致</a:t>
                      </a:r>
                      <a:r>
                        <a:rPr lang="zh-CN" altLang="en-US" sz="1600" b="1" u="sng" strike="noStrike" dirty="0">
                          <a:latin typeface="宋体" pitchFamily="2" charset="-122"/>
                          <a:ea typeface="宋体" pitchFamily="2" charset="-122"/>
                        </a:rPr>
                        <a:t>                   </a:t>
                      </a:r>
                      <a:r>
                        <a:rPr lang="zh-CN" altLang="en-US" sz="1600" b="1" u="none" strike="noStrike" dirty="0">
                          <a:latin typeface="宋体" pitchFamily="2" charset="-122"/>
                          <a:ea typeface="宋体" pitchFamily="2" charset="-122"/>
                        </a:rPr>
                        <a:t>。”</a:t>
                      </a:r>
                      <a:br>
                        <a:rPr lang="zh-CN" altLang="en-US" sz="1600" b="1" u="none" strike="noStrike" dirty="0">
                          <a:latin typeface="宋体" pitchFamily="2" charset="-122"/>
                          <a:ea typeface="宋体" pitchFamily="2" charset="-122"/>
                        </a:rPr>
                      </a:b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extLst>
                  <a:ext uri="{0D108BD9-81ED-4DB2-BD59-A6C34878D82A}">
                    <a16:rowId xmlns:a16="http://schemas.microsoft.com/office/drawing/2014/main" xmlns="" val="10003"/>
                  </a:ext>
                </a:extLst>
              </a:tr>
              <a:tr h="772380">
                <a:tc>
                  <a:txBody>
                    <a:bodyPr/>
                    <a:lstStyle/>
                    <a:p>
                      <a:pPr algn="ctr" fontAlgn="ctr"/>
                      <a:r>
                        <a:rPr lang="zh-CN" altLang="en-US" sz="1600" b="1" u="none" strike="noStrike" dirty="0">
                          <a:latin typeface="宋体" pitchFamily="2" charset="-122"/>
                          <a:ea typeface="宋体" pitchFamily="2" charset="-122"/>
                        </a:rPr>
                        <a:t>代办处</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调查</a:t>
                      </a:r>
                      <a:endParaRPr lang="en-US" altLang="zh-CN" sz="1600" b="1" u="none" strike="noStrike" dirty="0">
                        <a:latin typeface="宋体" pitchFamily="2" charset="-122"/>
                        <a:ea typeface="宋体" pitchFamily="2" charset="-122"/>
                      </a:endParaRPr>
                    </a:p>
                    <a:p>
                      <a:pPr algn="ctr" fontAlgn="ctr"/>
                      <a:r>
                        <a:rPr lang="zh-CN" altLang="en-US" sz="1600" b="1" u="none" strike="noStrike" dirty="0">
                          <a:latin typeface="宋体" pitchFamily="2" charset="-122"/>
                          <a:ea typeface="宋体" pitchFamily="2" charset="-122"/>
                        </a:rPr>
                        <a:t>初步意见</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tc>
                  <a:txBody>
                    <a:bodyPr/>
                    <a:lstStyle/>
                    <a:p>
                      <a:pPr marL="180000" algn="l" fontAlgn="ctr"/>
                      <a:r>
                        <a:rPr lang="zh-CN" altLang="en-US" sz="1600" b="1" u="none" strike="noStrike" dirty="0">
                          <a:latin typeface="宋体" pitchFamily="2" charset="-122"/>
                          <a:ea typeface="宋体" pitchFamily="2" charset="-122"/>
                        </a:rPr>
                        <a:t>代办处盖章，签字，填写日期。</a:t>
                      </a:r>
                      <a:endParaRPr lang="zh-CN" altLang="en-US" sz="1600" b="1" i="0" u="none" strike="noStrike" dirty="0">
                        <a:solidFill>
                          <a:srgbClr val="000000"/>
                        </a:solidFill>
                        <a:latin typeface="宋体" pitchFamily="2" charset="-122"/>
                        <a:ea typeface="宋体" pitchFamily="2" charset="-122"/>
                      </a:endParaRPr>
                    </a:p>
                  </a:txBody>
                  <a:tcPr marL="5907" marR="5907" marT="5907" marB="0" anchor="ctr"/>
                </a:tc>
                <a:extLst>
                  <a:ext uri="{0D108BD9-81ED-4DB2-BD59-A6C34878D82A}">
                    <a16:rowId xmlns:a16="http://schemas.microsoft.com/office/drawing/2014/main" xmlns=""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除外责任</a:t>
            </a:r>
          </a:p>
        </p:txBody>
      </p:sp>
      <p:graphicFrame>
        <p:nvGraphicFramePr>
          <p:cNvPr id="7" name="表格 6"/>
          <p:cNvGraphicFramePr>
            <a:graphicFrameLocks noGrp="1"/>
          </p:cNvGraphicFramePr>
          <p:nvPr>
            <p:extLst>
              <p:ext uri="{D42A27DB-BD31-4B8C-83A1-F6EECF244321}">
                <p14:modId xmlns:p14="http://schemas.microsoft.com/office/powerpoint/2010/main" xmlns="" val="1051686113"/>
              </p:ext>
            </p:extLst>
          </p:nvPr>
        </p:nvGraphicFramePr>
        <p:xfrm>
          <a:off x="395536" y="1142984"/>
          <a:ext cx="8319868" cy="4714908"/>
        </p:xfrm>
        <a:graphic>
          <a:graphicData uri="http://schemas.openxmlformats.org/drawingml/2006/table">
            <a:tbl>
              <a:tblPr>
                <a:tableStyleId>{BC89EF96-8CEA-46FF-86C4-4CE0E7609802}</a:tableStyleId>
              </a:tblPr>
              <a:tblGrid>
                <a:gridCol w="1564745">
                  <a:extLst>
                    <a:ext uri="{9D8B030D-6E8A-4147-A177-3AD203B41FA5}">
                      <a16:colId xmlns:a16="http://schemas.microsoft.com/office/drawing/2014/main" xmlns="" val="20000"/>
                    </a:ext>
                  </a:extLst>
                </a:gridCol>
                <a:gridCol w="6755123">
                  <a:extLst>
                    <a:ext uri="{9D8B030D-6E8A-4147-A177-3AD203B41FA5}">
                      <a16:colId xmlns:a16="http://schemas.microsoft.com/office/drawing/2014/main" xmlns="" val="20001"/>
                    </a:ext>
                  </a:extLst>
                </a:gridCol>
              </a:tblGrid>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1</a:t>
                      </a:r>
                      <a:r>
                        <a:rPr lang="zh-CN" altLang="en-US" sz="1800" b="1" u="none" strike="noStrike" dirty="0">
                          <a:latin typeface="宋体" pitchFamily="2" charset="-122"/>
                          <a:ea typeface="宋体" pitchFamily="2" charset="-122"/>
                        </a:rPr>
                        <a:t>条</a:t>
                      </a:r>
                      <a:r>
                        <a:rPr lang="en-US" altLang="zh-CN" sz="1800" b="1" u="none" strike="noStrike" dirty="0">
                          <a:latin typeface="宋体" pitchFamily="2" charset="-122"/>
                          <a:ea typeface="宋体" pitchFamily="2" charset="-122"/>
                        </a:rPr>
                        <a:t>-</a:t>
                      </a: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17</a:t>
                      </a:r>
                      <a:r>
                        <a:rPr lang="zh-CN" altLang="en-US" sz="1800" b="1" u="none" strike="noStrike" dirty="0">
                          <a:latin typeface="宋体" pitchFamily="2" charset="-122"/>
                          <a:ea typeface="宋体" pitchFamily="2" charset="-122"/>
                        </a:rPr>
                        <a:t>条</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与</a:t>
                      </a:r>
                      <a:r>
                        <a:rPr lang="en-US" altLang="zh-CN" sz="1800" b="1" u="none" strike="noStrike" dirty="0">
                          <a:latin typeface="宋体" pitchFamily="2" charset="-122"/>
                          <a:ea typeface="宋体" pitchFamily="2" charset="-122"/>
                        </a:rPr>
                        <a:t>《</a:t>
                      </a:r>
                      <a:r>
                        <a:rPr lang="zh-CN" altLang="en-US" sz="1800" b="1" u="none" strike="noStrike" dirty="0">
                          <a:latin typeface="宋体" pitchFamily="2" charset="-122"/>
                          <a:ea typeface="宋体" pitchFamily="2" charset="-122"/>
                        </a:rPr>
                        <a:t>在职职工意外伤害互助保障活动实施细则</a:t>
                      </a:r>
                      <a:r>
                        <a:rPr lang="en-US" altLang="zh-CN" sz="1800" b="1" u="none" strike="noStrike" dirty="0">
                          <a:latin typeface="宋体" pitchFamily="2" charset="-122"/>
                          <a:ea typeface="宋体" pitchFamily="2" charset="-122"/>
                        </a:rPr>
                        <a:t>》</a:t>
                      </a:r>
                      <a:r>
                        <a:rPr lang="zh-CN" altLang="en-US" sz="1800" b="1" u="none" strike="noStrike" dirty="0">
                          <a:latin typeface="宋体" pitchFamily="2" charset="-122"/>
                          <a:ea typeface="宋体" pitchFamily="2" charset="-122"/>
                        </a:rPr>
                        <a:t>除外责任的内容一致。</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0"/>
                  </a:ext>
                </a:extLst>
              </a:tr>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18</a:t>
                      </a:r>
                      <a:r>
                        <a:rPr lang="zh-CN" altLang="en-US" sz="1800" b="1" u="none" strike="noStrike" dirty="0">
                          <a:latin typeface="宋体" pitchFamily="2" charset="-122"/>
                          <a:ea typeface="宋体" pitchFamily="2" charset="-122"/>
                        </a:rPr>
                        <a:t>条</a:t>
                      </a:r>
                      <a:endParaRPr lang="en-US" altLang="zh-CN"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疗养、体检、康复治疗。</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1"/>
                  </a:ext>
                </a:extLst>
              </a:tr>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19</a:t>
                      </a:r>
                      <a:r>
                        <a:rPr lang="zh-CN" altLang="en-US" sz="1800" b="1" u="none" strike="noStrike" dirty="0">
                          <a:latin typeface="宋体" pitchFamily="2" charset="-122"/>
                          <a:ea typeface="宋体" pitchFamily="2" charset="-122"/>
                        </a:rPr>
                        <a:t>条</a:t>
                      </a:r>
                      <a:endParaRPr lang="en-US" altLang="zh-CN"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会员采取挂床位或因延迟办理出院、结算手续等产生的费用。</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2"/>
                  </a:ext>
                </a:extLst>
              </a:tr>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20</a:t>
                      </a:r>
                      <a:r>
                        <a:rPr lang="zh-CN" altLang="en-US" sz="1800" b="1" u="none" strike="noStrike" dirty="0">
                          <a:latin typeface="宋体" pitchFamily="2" charset="-122"/>
                          <a:ea typeface="宋体" pitchFamily="2" charset="-122"/>
                        </a:rPr>
                        <a:t>条</a:t>
                      </a:r>
                      <a:endParaRPr lang="en-US" altLang="zh-CN"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不属于基本医疗保险支付范围内的个人医疗费用。</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3"/>
                  </a:ext>
                </a:extLst>
              </a:tr>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21</a:t>
                      </a:r>
                      <a:r>
                        <a:rPr lang="zh-CN" altLang="en-US" sz="1800" b="1" u="none" strike="noStrike" dirty="0">
                          <a:latin typeface="宋体" pitchFamily="2" charset="-122"/>
                          <a:ea typeface="宋体" pitchFamily="2" charset="-122"/>
                        </a:rPr>
                        <a:t>条</a:t>
                      </a:r>
                      <a:endParaRPr lang="en-US" altLang="zh-CN"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其它非意外伤害原因导致的伤残或身故或因此而产生的医疗费用。</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4"/>
                  </a:ext>
                </a:extLst>
              </a:tr>
              <a:tr h="785818">
                <a:tc>
                  <a:txBody>
                    <a:bodyPr/>
                    <a:lstStyle/>
                    <a:p>
                      <a:pPr algn="ctr" fontAlgn="ctr"/>
                      <a:r>
                        <a:rPr lang="zh-CN" altLang="en-US" sz="1800" b="1" u="none" strike="noStrike" dirty="0">
                          <a:latin typeface="宋体" pitchFamily="2" charset="-122"/>
                          <a:ea typeface="宋体" pitchFamily="2" charset="-122"/>
                        </a:rPr>
                        <a:t>第</a:t>
                      </a:r>
                      <a:r>
                        <a:rPr lang="en-US" altLang="zh-CN" sz="1800" b="1" u="none" strike="noStrike" dirty="0">
                          <a:latin typeface="宋体" pitchFamily="2" charset="-122"/>
                          <a:ea typeface="宋体" pitchFamily="2" charset="-122"/>
                        </a:rPr>
                        <a:t>22</a:t>
                      </a:r>
                      <a:r>
                        <a:rPr lang="zh-CN" altLang="en-US" sz="1800" b="1" u="none" strike="noStrike" dirty="0">
                          <a:latin typeface="宋体" pitchFamily="2" charset="-122"/>
                          <a:ea typeface="宋体" pitchFamily="2" charset="-122"/>
                        </a:rPr>
                        <a:t>条</a:t>
                      </a:r>
                      <a:endParaRPr lang="en-US" altLang="zh-CN" sz="1800" b="1" i="0" u="none" strike="noStrike" dirty="0">
                        <a:solidFill>
                          <a:srgbClr val="000000"/>
                        </a:solidFill>
                        <a:latin typeface="宋体" pitchFamily="2" charset="-122"/>
                        <a:ea typeface="宋体" pitchFamily="2" charset="-122"/>
                      </a:endParaRPr>
                    </a:p>
                  </a:txBody>
                  <a:tcPr marL="7223" marR="7223" marT="7223" marB="0" anchor="ctr"/>
                </a:tc>
                <a:tc>
                  <a:txBody>
                    <a:bodyPr/>
                    <a:lstStyle/>
                    <a:p>
                      <a:pPr marL="180000" algn="l" fontAlgn="ctr"/>
                      <a:r>
                        <a:rPr lang="zh-CN" altLang="en-US" sz="1800" b="1" u="none" strike="noStrike" dirty="0">
                          <a:latin typeface="宋体" pitchFamily="2" charset="-122"/>
                          <a:ea typeface="宋体" pitchFamily="2" charset="-122"/>
                        </a:rPr>
                        <a:t>会员参加具体活动过程以外的时间，发生的意外事故导致的伤残、身故以及产生的医疗费用。</a:t>
                      </a:r>
                      <a:endParaRPr lang="zh-CN" altLang="en-US" sz="1800" b="1" i="0" u="none" strike="noStrike" dirty="0">
                        <a:solidFill>
                          <a:srgbClr val="000000"/>
                        </a:solidFill>
                        <a:latin typeface="宋体" pitchFamily="2" charset="-122"/>
                        <a:ea typeface="宋体" pitchFamily="2" charset="-122"/>
                      </a:endParaRPr>
                    </a:p>
                  </a:txBody>
                  <a:tcPr marL="7223" marR="7223" marT="7223" marB="0" anchor="ctr"/>
                </a:tc>
                <a:extLst>
                  <a:ext uri="{0D108BD9-81ED-4DB2-BD59-A6C34878D82A}">
                    <a16:rowId xmlns:a16="http://schemas.microsoft.com/office/drawing/2014/main" xmlns=""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Freeform 5"/>
          <p:cNvSpPr>
            <a:spLocks noEditPoints="1"/>
          </p:cNvSpPr>
          <p:nvPr/>
        </p:nvSpPr>
        <p:spPr bwMode="auto">
          <a:xfrm>
            <a:off x="3106738" y="2427288"/>
            <a:ext cx="3270250" cy="552450"/>
          </a:xfrm>
          <a:custGeom>
            <a:avLst/>
            <a:gdLst>
              <a:gd name="T0" fmla="*/ 180868104 w 17153"/>
              <a:gd name="T1" fmla="*/ 67057017 h 2886"/>
              <a:gd name="T2" fmla="*/ 192099781 w 17153"/>
              <a:gd name="T3" fmla="*/ 60571185 h 2886"/>
              <a:gd name="T4" fmla="*/ 519268914 w 17153"/>
              <a:gd name="T5" fmla="*/ 34627857 h 2886"/>
              <a:gd name="T6" fmla="*/ 508110065 w 17153"/>
              <a:gd name="T7" fmla="*/ 77573666 h 2886"/>
              <a:gd name="T8" fmla="*/ 520504910 w 17153"/>
              <a:gd name="T9" fmla="*/ 59874975 h 2886"/>
              <a:gd name="T10" fmla="*/ 522831052 w 17153"/>
              <a:gd name="T11" fmla="*/ 32795737 h 2886"/>
              <a:gd name="T12" fmla="*/ 445991139 w 17153"/>
              <a:gd name="T13" fmla="*/ 45071191 h 2886"/>
              <a:gd name="T14" fmla="*/ 448608216 w 17153"/>
              <a:gd name="T15" fmla="*/ 68705944 h 2886"/>
              <a:gd name="T16" fmla="*/ 455623439 w 17153"/>
              <a:gd name="T17" fmla="*/ 100622278 h 2886"/>
              <a:gd name="T18" fmla="*/ 410660886 w 17153"/>
              <a:gd name="T19" fmla="*/ 85158847 h 2886"/>
              <a:gd name="T20" fmla="*/ 420184133 w 17153"/>
              <a:gd name="T21" fmla="*/ 101061979 h 2886"/>
              <a:gd name="T22" fmla="*/ 443228786 w 17153"/>
              <a:gd name="T23" fmla="*/ 86551266 h 2886"/>
              <a:gd name="T24" fmla="*/ 418294011 w 17153"/>
              <a:gd name="T25" fmla="*/ 78196560 h 2886"/>
              <a:gd name="T26" fmla="*/ 421347109 w 17153"/>
              <a:gd name="T27" fmla="*/ 44411544 h 2886"/>
              <a:gd name="T28" fmla="*/ 422510275 w 17153"/>
              <a:gd name="T29" fmla="*/ 35727206 h 2886"/>
              <a:gd name="T30" fmla="*/ 200387033 w 17153"/>
              <a:gd name="T31" fmla="*/ 32099527 h 2886"/>
              <a:gd name="T32" fmla="*/ 214708223 w 17153"/>
              <a:gd name="T33" fmla="*/ 73139901 h 2886"/>
              <a:gd name="T34" fmla="*/ 225249169 w 17153"/>
              <a:gd name="T35" fmla="*/ 63319461 h 2886"/>
              <a:gd name="T36" fmla="*/ 171853897 w 17153"/>
              <a:gd name="T37" fmla="*/ 81201344 h 2886"/>
              <a:gd name="T38" fmla="*/ 190100607 w 17153"/>
              <a:gd name="T39" fmla="*/ 30267216 h 2886"/>
              <a:gd name="T40" fmla="*/ 538097303 w 17153"/>
              <a:gd name="T41" fmla="*/ 72590131 h 2886"/>
              <a:gd name="T42" fmla="*/ 495678997 w 17153"/>
              <a:gd name="T43" fmla="*/ 38255535 h 2886"/>
              <a:gd name="T44" fmla="*/ 578916230 w 17153"/>
              <a:gd name="T45" fmla="*/ 67533471 h 2886"/>
              <a:gd name="T46" fmla="*/ 586258612 w 17153"/>
              <a:gd name="T47" fmla="*/ 64308740 h 2886"/>
              <a:gd name="T48" fmla="*/ 597780843 w 17153"/>
              <a:gd name="T49" fmla="*/ 32099527 h 2886"/>
              <a:gd name="T50" fmla="*/ 612574468 w 17153"/>
              <a:gd name="T51" fmla="*/ 70061801 h 2886"/>
              <a:gd name="T52" fmla="*/ 623478987 w 17153"/>
              <a:gd name="T53" fmla="*/ 61377272 h 2886"/>
              <a:gd name="T54" fmla="*/ 588330425 w 17153"/>
              <a:gd name="T55" fmla="*/ 66067737 h 2886"/>
              <a:gd name="T56" fmla="*/ 553109033 w 17153"/>
              <a:gd name="T57" fmla="*/ 70281556 h 2886"/>
              <a:gd name="T58" fmla="*/ 556525704 w 17153"/>
              <a:gd name="T59" fmla="*/ 32099527 h 2886"/>
              <a:gd name="T60" fmla="*/ 264323442 w 17153"/>
              <a:gd name="T61" fmla="*/ 45290946 h 2886"/>
              <a:gd name="T62" fmla="*/ 297327553 w 17153"/>
              <a:gd name="T63" fmla="*/ 49651587 h 2886"/>
              <a:gd name="T64" fmla="*/ 292929407 w 17153"/>
              <a:gd name="T65" fmla="*/ 71820606 h 2886"/>
              <a:gd name="T66" fmla="*/ 280207595 w 17153"/>
              <a:gd name="T67" fmla="*/ 81201344 h 2886"/>
              <a:gd name="T68" fmla="*/ 272937852 w 17153"/>
              <a:gd name="T69" fmla="*/ 46939873 h 2886"/>
              <a:gd name="T70" fmla="*/ 268794227 w 17153"/>
              <a:gd name="T71" fmla="*/ 43935280 h 2886"/>
              <a:gd name="T72" fmla="*/ 253927773 w 17153"/>
              <a:gd name="T73" fmla="*/ 80871521 h 2886"/>
              <a:gd name="T74" fmla="*/ 235644648 w 17153"/>
              <a:gd name="T75" fmla="*/ 32099527 h 2886"/>
              <a:gd name="T76" fmla="*/ 11122434 w 17153"/>
              <a:gd name="T77" fmla="*/ 2161944 h 2886"/>
              <a:gd name="T78" fmla="*/ 80220169 w 17153"/>
              <a:gd name="T79" fmla="*/ 26163274 h 2886"/>
              <a:gd name="T80" fmla="*/ 56521390 w 17153"/>
              <a:gd name="T81" fmla="*/ 78123245 h 2886"/>
              <a:gd name="T82" fmla="*/ 11922218 w 17153"/>
              <a:gd name="T83" fmla="*/ 78123245 h 2886"/>
              <a:gd name="T84" fmla="*/ 4034573 w 17153"/>
              <a:gd name="T85" fmla="*/ 27262623 h 2886"/>
              <a:gd name="T86" fmla="*/ 347378793 w 17153"/>
              <a:gd name="T87" fmla="*/ 41187004 h 2886"/>
              <a:gd name="T88" fmla="*/ 365625503 w 17153"/>
              <a:gd name="T89" fmla="*/ 31989458 h 2886"/>
              <a:gd name="T90" fmla="*/ 356102256 w 17153"/>
              <a:gd name="T91" fmla="*/ 43202317 h 2886"/>
              <a:gd name="T92" fmla="*/ 348432907 w 17153"/>
              <a:gd name="T93" fmla="*/ 44191597 h 2886"/>
              <a:gd name="T94" fmla="*/ 352067683 w 17153"/>
              <a:gd name="T95" fmla="*/ 48185853 h 2886"/>
              <a:gd name="T96" fmla="*/ 362281471 w 17153"/>
              <a:gd name="T97" fmla="*/ 69072330 h 2886"/>
              <a:gd name="T98" fmla="*/ 369005950 w 17153"/>
              <a:gd name="T99" fmla="*/ 65591282 h 2886"/>
              <a:gd name="T100" fmla="*/ 339600391 w 17153"/>
              <a:gd name="T101" fmla="*/ 71710728 h 2886"/>
              <a:gd name="T102" fmla="*/ 338001014 w 17153"/>
              <a:gd name="T103" fmla="*/ 54048791 h 2886"/>
              <a:gd name="T104" fmla="*/ 320154100 w 17153"/>
              <a:gd name="T105" fmla="*/ 4580396 h 2886"/>
              <a:gd name="T106" fmla="*/ 353921391 w 17153"/>
              <a:gd name="T107" fmla="*/ 0 h 2886"/>
              <a:gd name="T108" fmla="*/ 144047525 w 17153"/>
              <a:gd name="T109" fmla="*/ 33052245 h 2886"/>
              <a:gd name="T110" fmla="*/ 139685794 w 17153"/>
              <a:gd name="T111" fmla="*/ 70428187 h 2886"/>
              <a:gd name="T112" fmla="*/ 148191151 w 17153"/>
              <a:gd name="T113" fmla="*/ 60571185 h 2886"/>
              <a:gd name="T114" fmla="*/ 114751019 w 17153"/>
              <a:gd name="T115" fmla="*/ 70904641 h 2886"/>
              <a:gd name="T116" fmla="*/ 120494023 w 17153"/>
              <a:gd name="T117" fmla="*/ 41773145 h 2886"/>
              <a:gd name="T118" fmla="*/ 111079828 w 17153"/>
              <a:gd name="T119" fmla="*/ 50347797 h 2886"/>
              <a:gd name="T120" fmla="*/ 99048557 w 17153"/>
              <a:gd name="T121" fmla="*/ 4580396 h 2886"/>
              <a:gd name="T122" fmla="*/ 109807609 w 17153"/>
              <a:gd name="T123" fmla="*/ 1612365 h 28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153" h="2886">
                <a:moveTo>
                  <a:pt x="5348" y="905"/>
                </a:moveTo>
                <a:cubicBezTo>
                  <a:pt x="5315" y="905"/>
                  <a:pt x="5286" y="919"/>
                  <a:pt x="5262" y="947"/>
                </a:cubicBezTo>
                <a:cubicBezTo>
                  <a:pt x="5237" y="975"/>
                  <a:pt x="5217" y="1016"/>
                  <a:pt x="5202" y="1068"/>
                </a:cubicBezTo>
                <a:cubicBezTo>
                  <a:pt x="5127" y="1322"/>
                  <a:pt x="5051" y="1576"/>
                  <a:pt x="4976" y="1830"/>
                </a:cubicBezTo>
                <a:cubicBezTo>
                  <a:pt x="4963" y="1874"/>
                  <a:pt x="4956" y="1914"/>
                  <a:pt x="4956" y="1951"/>
                </a:cubicBezTo>
                <a:cubicBezTo>
                  <a:pt x="4956" y="2003"/>
                  <a:pt x="4976" y="2029"/>
                  <a:pt x="5016" y="2029"/>
                </a:cubicBezTo>
                <a:cubicBezTo>
                  <a:pt x="5067" y="2029"/>
                  <a:pt x="5141" y="1983"/>
                  <a:pt x="5238" y="1891"/>
                </a:cubicBezTo>
                <a:cubicBezTo>
                  <a:pt x="5240" y="1835"/>
                  <a:pt x="5256" y="1755"/>
                  <a:pt x="5285" y="1653"/>
                </a:cubicBezTo>
                <a:cubicBezTo>
                  <a:pt x="5351" y="1427"/>
                  <a:pt x="5418" y="1202"/>
                  <a:pt x="5484" y="977"/>
                </a:cubicBezTo>
                <a:cubicBezTo>
                  <a:pt x="5439" y="929"/>
                  <a:pt x="5394" y="905"/>
                  <a:pt x="5348" y="905"/>
                </a:cubicBezTo>
                <a:close/>
                <a:moveTo>
                  <a:pt x="14384" y="895"/>
                </a:moveTo>
                <a:cubicBezTo>
                  <a:pt x="14343" y="895"/>
                  <a:pt x="14310" y="912"/>
                  <a:pt x="14286" y="945"/>
                </a:cubicBezTo>
                <a:cubicBezTo>
                  <a:pt x="14261" y="978"/>
                  <a:pt x="14239" y="1024"/>
                  <a:pt x="14222" y="1082"/>
                </a:cubicBezTo>
                <a:cubicBezTo>
                  <a:pt x="14139" y="1359"/>
                  <a:pt x="14056" y="1636"/>
                  <a:pt x="13973" y="1912"/>
                </a:cubicBezTo>
                <a:cubicBezTo>
                  <a:pt x="13957" y="1961"/>
                  <a:pt x="13950" y="2004"/>
                  <a:pt x="13950" y="2040"/>
                </a:cubicBezTo>
                <a:cubicBezTo>
                  <a:pt x="13950" y="2071"/>
                  <a:pt x="13959" y="2097"/>
                  <a:pt x="13979" y="2117"/>
                </a:cubicBezTo>
                <a:cubicBezTo>
                  <a:pt x="13998" y="2137"/>
                  <a:pt x="14023" y="2148"/>
                  <a:pt x="14052" y="2148"/>
                </a:cubicBezTo>
                <a:cubicBezTo>
                  <a:pt x="14088" y="2148"/>
                  <a:pt x="14118" y="2136"/>
                  <a:pt x="14141" y="2114"/>
                </a:cubicBezTo>
                <a:cubicBezTo>
                  <a:pt x="14164" y="2091"/>
                  <a:pt x="14183" y="2061"/>
                  <a:pt x="14200" y="2021"/>
                </a:cubicBezTo>
                <a:cubicBezTo>
                  <a:pt x="14216" y="1981"/>
                  <a:pt x="14256" y="1853"/>
                  <a:pt x="14320" y="1634"/>
                </a:cubicBezTo>
                <a:cubicBezTo>
                  <a:pt x="14383" y="1416"/>
                  <a:pt x="14428" y="1265"/>
                  <a:pt x="14454" y="1182"/>
                </a:cubicBezTo>
                <a:cubicBezTo>
                  <a:pt x="14480" y="1098"/>
                  <a:pt x="14493" y="1039"/>
                  <a:pt x="14493" y="1002"/>
                </a:cubicBezTo>
                <a:cubicBezTo>
                  <a:pt x="14493" y="974"/>
                  <a:pt x="14482" y="948"/>
                  <a:pt x="14461" y="927"/>
                </a:cubicBezTo>
                <a:cubicBezTo>
                  <a:pt x="14440" y="906"/>
                  <a:pt x="14415" y="895"/>
                  <a:pt x="14384" y="895"/>
                </a:cubicBezTo>
                <a:close/>
                <a:moveTo>
                  <a:pt x="11987" y="842"/>
                </a:moveTo>
                <a:cubicBezTo>
                  <a:pt x="12083" y="842"/>
                  <a:pt x="12159" y="864"/>
                  <a:pt x="12216" y="906"/>
                </a:cubicBezTo>
                <a:cubicBezTo>
                  <a:pt x="12274" y="949"/>
                  <a:pt x="12302" y="1003"/>
                  <a:pt x="12302" y="1068"/>
                </a:cubicBezTo>
                <a:cubicBezTo>
                  <a:pt x="12302" y="1099"/>
                  <a:pt x="12291" y="1153"/>
                  <a:pt x="12270" y="1230"/>
                </a:cubicBezTo>
                <a:cubicBezTo>
                  <a:pt x="12206" y="1459"/>
                  <a:pt x="12142" y="1689"/>
                  <a:pt x="12078" y="1918"/>
                </a:cubicBezTo>
                <a:cubicBezTo>
                  <a:pt x="12070" y="1944"/>
                  <a:pt x="12066" y="1970"/>
                  <a:pt x="12066" y="1997"/>
                </a:cubicBezTo>
                <a:cubicBezTo>
                  <a:pt x="12066" y="2018"/>
                  <a:pt x="12075" y="2029"/>
                  <a:pt x="12093" y="2029"/>
                </a:cubicBezTo>
                <a:cubicBezTo>
                  <a:pt x="12133" y="2029"/>
                  <a:pt x="12216" y="1978"/>
                  <a:pt x="12342" y="1875"/>
                </a:cubicBezTo>
                <a:cubicBezTo>
                  <a:pt x="12441" y="1542"/>
                  <a:pt x="12540" y="1209"/>
                  <a:pt x="12639" y="876"/>
                </a:cubicBezTo>
                <a:cubicBezTo>
                  <a:pt x="12873" y="876"/>
                  <a:pt x="13108" y="876"/>
                  <a:pt x="13342" y="876"/>
                </a:cubicBezTo>
                <a:cubicBezTo>
                  <a:pt x="13213" y="1312"/>
                  <a:pt x="13083" y="1748"/>
                  <a:pt x="12953" y="2184"/>
                </a:cubicBezTo>
                <a:cubicBezTo>
                  <a:pt x="12868" y="2465"/>
                  <a:pt x="12729" y="2652"/>
                  <a:pt x="12535" y="2746"/>
                </a:cubicBezTo>
                <a:cubicBezTo>
                  <a:pt x="12341" y="2839"/>
                  <a:pt x="12125" y="2886"/>
                  <a:pt x="11886" y="2886"/>
                </a:cubicBezTo>
                <a:cubicBezTo>
                  <a:pt x="11695" y="2886"/>
                  <a:pt x="11537" y="2849"/>
                  <a:pt x="11413" y="2775"/>
                </a:cubicBezTo>
                <a:cubicBezTo>
                  <a:pt x="11289" y="2702"/>
                  <a:pt x="11227" y="2609"/>
                  <a:pt x="11227" y="2498"/>
                </a:cubicBezTo>
                <a:cubicBezTo>
                  <a:pt x="11227" y="2431"/>
                  <a:pt x="11250" y="2373"/>
                  <a:pt x="11298" y="2324"/>
                </a:cubicBezTo>
                <a:cubicBezTo>
                  <a:pt x="11346" y="2275"/>
                  <a:pt x="11402" y="2250"/>
                  <a:pt x="11466" y="2250"/>
                </a:cubicBezTo>
                <a:cubicBezTo>
                  <a:pt x="11534" y="2250"/>
                  <a:pt x="11590" y="2275"/>
                  <a:pt x="11636" y="2325"/>
                </a:cubicBezTo>
                <a:cubicBezTo>
                  <a:pt x="11681" y="2375"/>
                  <a:pt x="11704" y="2439"/>
                  <a:pt x="11704" y="2516"/>
                </a:cubicBezTo>
                <a:cubicBezTo>
                  <a:pt x="11704" y="2622"/>
                  <a:pt x="11656" y="2702"/>
                  <a:pt x="11560" y="2758"/>
                </a:cubicBezTo>
                <a:cubicBezTo>
                  <a:pt x="11619" y="2793"/>
                  <a:pt x="11685" y="2811"/>
                  <a:pt x="11758" y="2811"/>
                </a:cubicBezTo>
                <a:cubicBezTo>
                  <a:pt x="11831" y="2811"/>
                  <a:pt x="11896" y="2795"/>
                  <a:pt x="11952" y="2763"/>
                </a:cubicBezTo>
                <a:cubicBezTo>
                  <a:pt x="12009" y="2731"/>
                  <a:pt x="12055" y="2684"/>
                  <a:pt x="12091" y="2622"/>
                </a:cubicBezTo>
                <a:cubicBezTo>
                  <a:pt x="12126" y="2560"/>
                  <a:pt x="12161" y="2473"/>
                  <a:pt x="12194" y="2362"/>
                </a:cubicBezTo>
                <a:cubicBezTo>
                  <a:pt x="12233" y="2235"/>
                  <a:pt x="12273" y="2108"/>
                  <a:pt x="12312" y="1981"/>
                </a:cubicBezTo>
                <a:cubicBezTo>
                  <a:pt x="12310" y="1979"/>
                  <a:pt x="12307" y="1977"/>
                  <a:pt x="12305" y="1975"/>
                </a:cubicBezTo>
                <a:cubicBezTo>
                  <a:pt x="12094" y="2136"/>
                  <a:pt x="11910" y="2216"/>
                  <a:pt x="11752" y="2216"/>
                </a:cubicBezTo>
                <a:cubicBezTo>
                  <a:pt x="11653" y="2216"/>
                  <a:pt x="11572" y="2189"/>
                  <a:pt x="11508" y="2134"/>
                </a:cubicBezTo>
                <a:cubicBezTo>
                  <a:pt x="11444" y="2079"/>
                  <a:pt x="11412" y="2010"/>
                  <a:pt x="11412" y="1928"/>
                </a:cubicBezTo>
                <a:cubicBezTo>
                  <a:pt x="11412" y="1866"/>
                  <a:pt x="11427" y="1785"/>
                  <a:pt x="11458" y="1685"/>
                </a:cubicBezTo>
                <a:cubicBezTo>
                  <a:pt x="11499" y="1547"/>
                  <a:pt x="11540" y="1409"/>
                  <a:pt x="11581" y="1271"/>
                </a:cubicBezTo>
                <a:cubicBezTo>
                  <a:pt x="11588" y="1250"/>
                  <a:pt x="11592" y="1230"/>
                  <a:pt x="11592" y="1212"/>
                </a:cubicBezTo>
                <a:cubicBezTo>
                  <a:pt x="11592" y="1184"/>
                  <a:pt x="11584" y="1171"/>
                  <a:pt x="11566" y="1171"/>
                </a:cubicBezTo>
                <a:cubicBezTo>
                  <a:pt x="11530" y="1171"/>
                  <a:pt x="11477" y="1243"/>
                  <a:pt x="11406" y="1387"/>
                </a:cubicBezTo>
                <a:cubicBezTo>
                  <a:pt x="11386" y="1376"/>
                  <a:pt x="11365" y="1365"/>
                  <a:pt x="11344" y="1355"/>
                </a:cubicBezTo>
                <a:cubicBezTo>
                  <a:pt x="11417" y="1190"/>
                  <a:pt x="11510" y="1064"/>
                  <a:pt x="11624" y="975"/>
                </a:cubicBezTo>
                <a:cubicBezTo>
                  <a:pt x="11737" y="886"/>
                  <a:pt x="11859" y="842"/>
                  <a:pt x="11987" y="842"/>
                </a:cubicBezTo>
                <a:close/>
                <a:moveTo>
                  <a:pt x="5230" y="826"/>
                </a:moveTo>
                <a:cubicBezTo>
                  <a:pt x="5347" y="826"/>
                  <a:pt x="5438" y="856"/>
                  <a:pt x="5505" y="914"/>
                </a:cubicBezTo>
                <a:cubicBezTo>
                  <a:pt x="5508" y="901"/>
                  <a:pt x="5510" y="889"/>
                  <a:pt x="5513" y="876"/>
                </a:cubicBezTo>
                <a:cubicBezTo>
                  <a:pt x="5746" y="876"/>
                  <a:pt x="5979" y="876"/>
                  <a:pt x="6211" y="876"/>
                </a:cubicBezTo>
                <a:cubicBezTo>
                  <a:pt x="6030" y="1488"/>
                  <a:pt x="5932" y="1818"/>
                  <a:pt x="5917" y="1866"/>
                </a:cubicBezTo>
                <a:cubicBezTo>
                  <a:pt x="5901" y="1914"/>
                  <a:pt x="5894" y="1947"/>
                  <a:pt x="5894" y="1967"/>
                </a:cubicBezTo>
                <a:cubicBezTo>
                  <a:pt x="5894" y="1977"/>
                  <a:pt x="5898" y="1987"/>
                  <a:pt x="5907" y="1996"/>
                </a:cubicBezTo>
                <a:cubicBezTo>
                  <a:pt x="5916" y="2005"/>
                  <a:pt x="5925" y="2010"/>
                  <a:pt x="5933" y="2010"/>
                </a:cubicBezTo>
                <a:cubicBezTo>
                  <a:pt x="5955" y="2010"/>
                  <a:pt x="5987" y="1979"/>
                  <a:pt x="6028" y="1916"/>
                </a:cubicBezTo>
                <a:cubicBezTo>
                  <a:pt x="6070" y="1854"/>
                  <a:pt x="6108" y="1781"/>
                  <a:pt x="6140" y="1699"/>
                </a:cubicBezTo>
                <a:cubicBezTo>
                  <a:pt x="6159" y="1709"/>
                  <a:pt x="6178" y="1718"/>
                  <a:pt x="6197" y="1728"/>
                </a:cubicBezTo>
                <a:cubicBezTo>
                  <a:pt x="6076" y="2054"/>
                  <a:pt x="5886" y="2216"/>
                  <a:pt x="5628" y="2216"/>
                </a:cubicBezTo>
                <a:cubicBezTo>
                  <a:pt x="5542" y="2216"/>
                  <a:pt x="5464" y="2193"/>
                  <a:pt x="5396" y="2148"/>
                </a:cubicBezTo>
                <a:cubicBezTo>
                  <a:pt x="5327" y="2102"/>
                  <a:pt x="5279" y="2040"/>
                  <a:pt x="5253" y="1963"/>
                </a:cubicBezTo>
                <a:cubicBezTo>
                  <a:pt x="5091" y="2132"/>
                  <a:pt x="4916" y="2216"/>
                  <a:pt x="4728" y="2216"/>
                </a:cubicBezTo>
                <a:cubicBezTo>
                  <a:pt x="4590" y="2216"/>
                  <a:pt x="4477" y="2173"/>
                  <a:pt x="4388" y="2087"/>
                </a:cubicBezTo>
                <a:cubicBezTo>
                  <a:pt x="4299" y="2000"/>
                  <a:pt x="4255" y="1890"/>
                  <a:pt x="4255" y="1757"/>
                </a:cubicBezTo>
                <a:cubicBezTo>
                  <a:pt x="4255" y="1522"/>
                  <a:pt x="4355" y="1308"/>
                  <a:pt x="4556" y="1115"/>
                </a:cubicBezTo>
                <a:cubicBezTo>
                  <a:pt x="4757" y="923"/>
                  <a:pt x="4982" y="826"/>
                  <a:pt x="5230" y="826"/>
                </a:cubicBezTo>
                <a:close/>
                <a:moveTo>
                  <a:pt x="14324" y="823"/>
                </a:moveTo>
                <a:cubicBezTo>
                  <a:pt x="14550" y="823"/>
                  <a:pt x="14734" y="877"/>
                  <a:pt x="14876" y="986"/>
                </a:cubicBezTo>
                <a:cubicBezTo>
                  <a:pt x="15018" y="1094"/>
                  <a:pt x="15090" y="1232"/>
                  <a:pt x="15090" y="1400"/>
                </a:cubicBezTo>
                <a:cubicBezTo>
                  <a:pt x="15090" y="1630"/>
                  <a:pt x="14994" y="1824"/>
                  <a:pt x="14804" y="1981"/>
                </a:cubicBezTo>
                <a:cubicBezTo>
                  <a:pt x="14614" y="2138"/>
                  <a:pt x="14376" y="2216"/>
                  <a:pt x="14092" y="2216"/>
                </a:cubicBezTo>
                <a:cubicBezTo>
                  <a:pt x="13872" y="2216"/>
                  <a:pt x="13695" y="2158"/>
                  <a:pt x="13561" y="2043"/>
                </a:cubicBezTo>
                <a:cubicBezTo>
                  <a:pt x="13427" y="1927"/>
                  <a:pt x="13360" y="1776"/>
                  <a:pt x="13360" y="1590"/>
                </a:cubicBezTo>
                <a:cubicBezTo>
                  <a:pt x="13360" y="1373"/>
                  <a:pt x="13452" y="1191"/>
                  <a:pt x="13637" y="1044"/>
                </a:cubicBezTo>
                <a:cubicBezTo>
                  <a:pt x="13822" y="897"/>
                  <a:pt x="14051" y="823"/>
                  <a:pt x="14324" y="823"/>
                </a:cubicBezTo>
                <a:close/>
                <a:moveTo>
                  <a:pt x="16227" y="810"/>
                </a:moveTo>
                <a:cubicBezTo>
                  <a:pt x="16047" y="1419"/>
                  <a:pt x="15952" y="1739"/>
                  <a:pt x="15942" y="1772"/>
                </a:cubicBezTo>
                <a:cubicBezTo>
                  <a:pt x="15932" y="1805"/>
                  <a:pt x="15927" y="1828"/>
                  <a:pt x="15927" y="1843"/>
                </a:cubicBezTo>
                <a:cubicBezTo>
                  <a:pt x="15927" y="1871"/>
                  <a:pt x="15938" y="1885"/>
                  <a:pt x="15961" y="1885"/>
                </a:cubicBezTo>
                <a:cubicBezTo>
                  <a:pt x="15973" y="1885"/>
                  <a:pt x="15989" y="1879"/>
                  <a:pt x="16007" y="1867"/>
                </a:cubicBezTo>
                <a:cubicBezTo>
                  <a:pt x="16025" y="1855"/>
                  <a:pt x="16044" y="1840"/>
                  <a:pt x="16066" y="1820"/>
                </a:cubicBezTo>
                <a:cubicBezTo>
                  <a:pt x="16087" y="1800"/>
                  <a:pt x="16108" y="1779"/>
                  <a:pt x="16129" y="1755"/>
                </a:cubicBezTo>
                <a:cubicBezTo>
                  <a:pt x="16149" y="1732"/>
                  <a:pt x="16170" y="1707"/>
                  <a:pt x="16190" y="1681"/>
                </a:cubicBezTo>
                <a:cubicBezTo>
                  <a:pt x="16196" y="1675"/>
                  <a:pt x="16202" y="1669"/>
                  <a:pt x="16208" y="1662"/>
                </a:cubicBezTo>
                <a:cubicBezTo>
                  <a:pt x="16213" y="1656"/>
                  <a:pt x="16233" y="1593"/>
                  <a:pt x="16268" y="1475"/>
                </a:cubicBezTo>
                <a:cubicBezTo>
                  <a:pt x="16327" y="1275"/>
                  <a:pt x="16387" y="1075"/>
                  <a:pt x="16446" y="876"/>
                </a:cubicBezTo>
                <a:cubicBezTo>
                  <a:pt x="16682" y="876"/>
                  <a:pt x="16918" y="876"/>
                  <a:pt x="17153" y="876"/>
                </a:cubicBezTo>
                <a:cubicBezTo>
                  <a:pt x="17087" y="1097"/>
                  <a:pt x="17021" y="1319"/>
                  <a:pt x="16956" y="1540"/>
                </a:cubicBezTo>
                <a:cubicBezTo>
                  <a:pt x="16894" y="1751"/>
                  <a:pt x="16862" y="1862"/>
                  <a:pt x="16858" y="1875"/>
                </a:cubicBezTo>
                <a:cubicBezTo>
                  <a:pt x="16855" y="1888"/>
                  <a:pt x="16853" y="1900"/>
                  <a:pt x="16853" y="1912"/>
                </a:cubicBezTo>
                <a:cubicBezTo>
                  <a:pt x="16853" y="1944"/>
                  <a:pt x="16864" y="1960"/>
                  <a:pt x="16887" y="1960"/>
                </a:cubicBezTo>
                <a:cubicBezTo>
                  <a:pt x="16914" y="1960"/>
                  <a:pt x="16948" y="1931"/>
                  <a:pt x="16988" y="1871"/>
                </a:cubicBezTo>
                <a:cubicBezTo>
                  <a:pt x="17028" y="1812"/>
                  <a:pt x="17061" y="1739"/>
                  <a:pt x="17087" y="1653"/>
                </a:cubicBezTo>
                <a:cubicBezTo>
                  <a:pt x="17109" y="1660"/>
                  <a:pt x="17131" y="1668"/>
                  <a:pt x="17153" y="1675"/>
                </a:cubicBezTo>
                <a:cubicBezTo>
                  <a:pt x="17031" y="2036"/>
                  <a:pt x="16822" y="2216"/>
                  <a:pt x="16527" y="2216"/>
                </a:cubicBezTo>
                <a:cubicBezTo>
                  <a:pt x="16419" y="2216"/>
                  <a:pt x="16332" y="2190"/>
                  <a:pt x="16267" y="2136"/>
                </a:cubicBezTo>
                <a:cubicBezTo>
                  <a:pt x="16202" y="2083"/>
                  <a:pt x="16170" y="2012"/>
                  <a:pt x="16170" y="1925"/>
                </a:cubicBezTo>
                <a:cubicBezTo>
                  <a:pt x="16170" y="1895"/>
                  <a:pt x="16175" y="1854"/>
                  <a:pt x="16186" y="1803"/>
                </a:cubicBezTo>
                <a:cubicBezTo>
                  <a:pt x="16184" y="1801"/>
                  <a:pt x="16182" y="1799"/>
                  <a:pt x="16180" y="1797"/>
                </a:cubicBezTo>
                <a:cubicBezTo>
                  <a:pt x="15942" y="2077"/>
                  <a:pt x="15729" y="2216"/>
                  <a:pt x="15541" y="2216"/>
                </a:cubicBezTo>
                <a:cubicBezTo>
                  <a:pt x="15445" y="2216"/>
                  <a:pt x="15367" y="2189"/>
                  <a:pt x="15307" y="2133"/>
                </a:cubicBezTo>
                <a:cubicBezTo>
                  <a:pt x="15247" y="2078"/>
                  <a:pt x="15217" y="2006"/>
                  <a:pt x="15217" y="1918"/>
                </a:cubicBezTo>
                <a:cubicBezTo>
                  <a:pt x="15217" y="1872"/>
                  <a:pt x="15229" y="1807"/>
                  <a:pt x="15254" y="1726"/>
                </a:cubicBezTo>
                <a:cubicBezTo>
                  <a:pt x="15331" y="1464"/>
                  <a:pt x="15409" y="1202"/>
                  <a:pt x="15486" y="940"/>
                </a:cubicBezTo>
                <a:cubicBezTo>
                  <a:pt x="15422" y="940"/>
                  <a:pt x="15357" y="940"/>
                  <a:pt x="15292" y="940"/>
                </a:cubicBezTo>
                <a:cubicBezTo>
                  <a:pt x="15298" y="919"/>
                  <a:pt x="15304" y="897"/>
                  <a:pt x="15311" y="876"/>
                </a:cubicBezTo>
                <a:cubicBezTo>
                  <a:pt x="15667" y="876"/>
                  <a:pt x="15972" y="854"/>
                  <a:pt x="16227" y="810"/>
                </a:cubicBezTo>
                <a:close/>
                <a:moveTo>
                  <a:pt x="7400" y="810"/>
                </a:moveTo>
                <a:cubicBezTo>
                  <a:pt x="7356" y="950"/>
                  <a:pt x="7311" y="1090"/>
                  <a:pt x="7266" y="1230"/>
                </a:cubicBezTo>
                <a:cubicBezTo>
                  <a:pt x="7268" y="1232"/>
                  <a:pt x="7270" y="1234"/>
                  <a:pt x="7272" y="1236"/>
                </a:cubicBezTo>
                <a:cubicBezTo>
                  <a:pt x="7492" y="963"/>
                  <a:pt x="7710" y="826"/>
                  <a:pt x="7924" y="826"/>
                </a:cubicBezTo>
                <a:cubicBezTo>
                  <a:pt x="8011" y="826"/>
                  <a:pt x="8084" y="852"/>
                  <a:pt x="8144" y="902"/>
                </a:cubicBezTo>
                <a:cubicBezTo>
                  <a:pt x="8203" y="953"/>
                  <a:pt x="8233" y="1015"/>
                  <a:pt x="8233" y="1089"/>
                </a:cubicBezTo>
                <a:cubicBezTo>
                  <a:pt x="8233" y="1146"/>
                  <a:pt x="8216" y="1235"/>
                  <a:pt x="8180" y="1355"/>
                </a:cubicBezTo>
                <a:cubicBezTo>
                  <a:pt x="8134" y="1511"/>
                  <a:pt x="8088" y="1666"/>
                  <a:pt x="8041" y="1822"/>
                </a:cubicBezTo>
                <a:cubicBezTo>
                  <a:pt x="8030" y="1862"/>
                  <a:pt x="8024" y="1895"/>
                  <a:pt x="8024" y="1922"/>
                </a:cubicBezTo>
                <a:cubicBezTo>
                  <a:pt x="8024" y="1931"/>
                  <a:pt x="8028" y="1940"/>
                  <a:pt x="8035" y="1948"/>
                </a:cubicBezTo>
                <a:cubicBezTo>
                  <a:pt x="8042" y="1956"/>
                  <a:pt x="8050" y="1960"/>
                  <a:pt x="8059" y="1960"/>
                </a:cubicBezTo>
                <a:cubicBezTo>
                  <a:pt x="8086" y="1960"/>
                  <a:pt x="8119" y="1932"/>
                  <a:pt x="8158" y="1874"/>
                </a:cubicBezTo>
                <a:cubicBezTo>
                  <a:pt x="8196" y="1817"/>
                  <a:pt x="8230" y="1743"/>
                  <a:pt x="8258" y="1653"/>
                </a:cubicBezTo>
                <a:cubicBezTo>
                  <a:pt x="8280" y="1661"/>
                  <a:pt x="8302" y="1670"/>
                  <a:pt x="8324" y="1678"/>
                </a:cubicBezTo>
                <a:cubicBezTo>
                  <a:pt x="8215" y="2037"/>
                  <a:pt x="8010" y="2216"/>
                  <a:pt x="7709" y="2216"/>
                </a:cubicBezTo>
                <a:cubicBezTo>
                  <a:pt x="7597" y="2216"/>
                  <a:pt x="7507" y="2191"/>
                  <a:pt x="7439" y="2139"/>
                </a:cubicBezTo>
                <a:cubicBezTo>
                  <a:pt x="7371" y="2087"/>
                  <a:pt x="7338" y="2019"/>
                  <a:pt x="7338" y="1935"/>
                </a:cubicBezTo>
                <a:cubicBezTo>
                  <a:pt x="7338" y="1890"/>
                  <a:pt x="7345" y="1841"/>
                  <a:pt x="7360" y="1787"/>
                </a:cubicBezTo>
                <a:cubicBezTo>
                  <a:pt x="7409" y="1618"/>
                  <a:pt x="7459" y="1450"/>
                  <a:pt x="7509" y="1281"/>
                </a:cubicBezTo>
                <a:cubicBezTo>
                  <a:pt x="7522" y="1235"/>
                  <a:pt x="7529" y="1201"/>
                  <a:pt x="7529" y="1180"/>
                </a:cubicBezTo>
                <a:cubicBezTo>
                  <a:pt x="7529" y="1153"/>
                  <a:pt x="7518" y="1140"/>
                  <a:pt x="7496" y="1140"/>
                </a:cubicBezTo>
                <a:cubicBezTo>
                  <a:pt x="7484" y="1140"/>
                  <a:pt x="7469" y="1145"/>
                  <a:pt x="7452" y="1155"/>
                </a:cubicBezTo>
                <a:cubicBezTo>
                  <a:pt x="7435" y="1165"/>
                  <a:pt x="7416" y="1180"/>
                  <a:pt x="7395" y="1199"/>
                </a:cubicBezTo>
                <a:cubicBezTo>
                  <a:pt x="7374" y="1219"/>
                  <a:pt x="7351" y="1243"/>
                  <a:pt x="7325" y="1271"/>
                </a:cubicBezTo>
                <a:cubicBezTo>
                  <a:pt x="7299" y="1300"/>
                  <a:pt x="7270" y="1334"/>
                  <a:pt x="7237" y="1374"/>
                </a:cubicBezTo>
                <a:cubicBezTo>
                  <a:pt x="7234" y="1378"/>
                  <a:pt x="7206" y="1469"/>
                  <a:pt x="7153" y="1646"/>
                </a:cubicBezTo>
                <a:cubicBezTo>
                  <a:pt x="7098" y="1833"/>
                  <a:pt x="7042" y="2020"/>
                  <a:pt x="6986" y="2207"/>
                </a:cubicBezTo>
                <a:cubicBezTo>
                  <a:pt x="6752" y="2207"/>
                  <a:pt x="6517" y="2207"/>
                  <a:pt x="6282" y="2207"/>
                </a:cubicBezTo>
                <a:cubicBezTo>
                  <a:pt x="6407" y="1784"/>
                  <a:pt x="6532" y="1362"/>
                  <a:pt x="6657" y="940"/>
                </a:cubicBezTo>
                <a:cubicBezTo>
                  <a:pt x="6592" y="940"/>
                  <a:pt x="6527" y="940"/>
                  <a:pt x="6462" y="940"/>
                </a:cubicBezTo>
                <a:cubicBezTo>
                  <a:pt x="6469" y="919"/>
                  <a:pt x="6476" y="897"/>
                  <a:pt x="6483" y="876"/>
                </a:cubicBezTo>
                <a:cubicBezTo>
                  <a:pt x="6495" y="876"/>
                  <a:pt x="6507" y="876"/>
                  <a:pt x="6520" y="876"/>
                </a:cubicBezTo>
                <a:cubicBezTo>
                  <a:pt x="6629" y="876"/>
                  <a:pt x="6776" y="870"/>
                  <a:pt x="6962" y="857"/>
                </a:cubicBezTo>
                <a:cubicBezTo>
                  <a:pt x="7148" y="845"/>
                  <a:pt x="7294" y="829"/>
                  <a:pt x="7400" y="810"/>
                </a:cubicBezTo>
                <a:close/>
                <a:moveTo>
                  <a:pt x="306" y="59"/>
                </a:moveTo>
                <a:cubicBezTo>
                  <a:pt x="1030" y="59"/>
                  <a:pt x="1754" y="59"/>
                  <a:pt x="2479" y="59"/>
                </a:cubicBezTo>
                <a:cubicBezTo>
                  <a:pt x="2412" y="283"/>
                  <a:pt x="2345" y="506"/>
                  <a:pt x="2278" y="730"/>
                </a:cubicBezTo>
                <a:cubicBezTo>
                  <a:pt x="2254" y="730"/>
                  <a:pt x="2231" y="730"/>
                  <a:pt x="2207" y="730"/>
                </a:cubicBezTo>
                <a:cubicBezTo>
                  <a:pt x="2207" y="725"/>
                  <a:pt x="2207" y="719"/>
                  <a:pt x="2207" y="714"/>
                </a:cubicBezTo>
                <a:cubicBezTo>
                  <a:pt x="2207" y="569"/>
                  <a:pt x="2171" y="444"/>
                  <a:pt x="2101" y="338"/>
                </a:cubicBezTo>
                <a:cubicBezTo>
                  <a:pt x="2030" y="233"/>
                  <a:pt x="1932" y="165"/>
                  <a:pt x="1807" y="134"/>
                </a:cubicBezTo>
                <a:cubicBezTo>
                  <a:pt x="1612" y="800"/>
                  <a:pt x="1416" y="1466"/>
                  <a:pt x="1220" y="2132"/>
                </a:cubicBezTo>
                <a:cubicBezTo>
                  <a:pt x="1332" y="2132"/>
                  <a:pt x="1444" y="2132"/>
                  <a:pt x="1555" y="2132"/>
                </a:cubicBezTo>
                <a:cubicBezTo>
                  <a:pt x="1548" y="2157"/>
                  <a:pt x="1540" y="2182"/>
                  <a:pt x="1532" y="2207"/>
                </a:cubicBezTo>
                <a:cubicBezTo>
                  <a:pt x="1021" y="2207"/>
                  <a:pt x="511" y="2207"/>
                  <a:pt x="0" y="2207"/>
                </a:cubicBezTo>
                <a:cubicBezTo>
                  <a:pt x="7" y="2182"/>
                  <a:pt x="15" y="2157"/>
                  <a:pt x="22" y="2132"/>
                </a:cubicBezTo>
                <a:cubicBezTo>
                  <a:pt x="124" y="2132"/>
                  <a:pt x="226" y="2132"/>
                  <a:pt x="328" y="2132"/>
                </a:cubicBezTo>
                <a:cubicBezTo>
                  <a:pt x="522" y="1466"/>
                  <a:pt x="717" y="800"/>
                  <a:pt x="912" y="134"/>
                </a:cubicBezTo>
                <a:cubicBezTo>
                  <a:pt x="785" y="142"/>
                  <a:pt x="655" y="201"/>
                  <a:pt x="522" y="313"/>
                </a:cubicBezTo>
                <a:cubicBezTo>
                  <a:pt x="388" y="424"/>
                  <a:pt x="277" y="568"/>
                  <a:pt x="189" y="744"/>
                </a:cubicBezTo>
                <a:cubicBezTo>
                  <a:pt x="163" y="744"/>
                  <a:pt x="137" y="744"/>
                  <a:pt x="111" y="744"/>
                </a:cubicBezTo>
                <a:cubicBezTo>
                  <a:pt x="176" y="516"/>
                  <a:pt x="241" y="287"/>
                  <a:pt x="306" y="59"/>
                </a:cubicBezTo>
                <a:close/>
                <a:moveTo>
                  <a:pt x="9737" y="0"/>
                </a:moveTo>
                <a:cubicBezTo>
                  <a:pt x="9598" y="468"/>
                  <a:pt x="9459" y="937"/>
                  <a:pt x="9320" y="1406"/>
                </a:cubicBezTo>
                <a:cubicBezTo>
                  <a:pt x="9392" y="1404"/>
                  <a:pt x="9471" y="1310"/>
                  <a:pt x="9557" y="1124"/>
                </a:cubicBezTo>
                <a:cubicBezTo>
                  <a:pt x="9596" y="1037"/>
                  <a:pt x="9629" y="975"/>
                  <a:pt x="9656" y="939"/>
                </a:cubicBezTo>
                <a:cubicBezTo>
                  <a:pt x="9682" y="903"/>
                  <a:pt x="9718" y="873"/>
                  <a:pt x="9761" y="848"/>
                </a:cubicBezTo>
                <a:cubicBezTo>
                  <a:pt x="9804" y="823"/>
                  <a:pt x="9850" y="810"/>
                  <a:pt x="9898" y="810"/>
                </a:cubicBezTo>
                <a:cubicBezTo>
                  <a:pt x="9962" y="810"/>
                  <a:pt x="10016" y="831"/>
                  <a:pt x="10059" y="873"/>
                </a:cubicBezTo>
                <a:cubicBezTo>
                  <a:pt x="10102" y="914"/>
                  <a:pt x="10123" y="966"/>
                  <a:pt x="10123" y="1026"/>
                </a:cubicBezTo>
                <a:cubicBezTo>
                  <a:pt x="10123" y="1088"/>
                  <a:pt x="10106" y="1139"/>
                  <a:pt x="10070" y="1179"/>
                </a:cubicBezTo>
                <a:cubicBezTo>
                  <a:pt x="10035" y="1219"/>
                  <a:pt x="9990" y="1239"/>
                  <a:pt x="9934" y="1239"/>
                </a:cubicBezTo>
                <a:cubicBezTo>
                  <a:pt x="9881" y="1239"/>
                  <a:pt x="9835" y="1219"/>
                  <a:pt x="9797" y="1179"/>
                </a:cubicBezTo>
                <a:cubicBezTo>
                  <a:pt x="9759" y="1138"/>
                  <a:pt x="9740" y="1089"/>
                  <a:pt x="9740" y="1033"/>
                </a:cubicBezTo>
                <a:cubicBezTo>
                  <a:pt x="9740" y="1002"/>
                  <a:pt x="9747" y="971"/>
                  <a:pt x="9760" y="940"/>
                </a:cubicBezTo>
                <a:cubicBezTo>
                  <a:pt x="9728" y="955"/>
                  <a:pt x="9702" y="977"/>
                  <a:pt x="9683" y="1007"/>
                </a:cubicBezTo>
                <a:cubicBezTo>
                  <a:pt x="9664" y="1037"/>
                  <a:pt x="9632" y="1103"/>
                  <a:pt x="9586" y="1206"/>
                </a:cubicBezTo>
                <a:cubicBezTo>
                  <a:pt x="9568" y="1250"/>
                  <a:pt x="9536" y="1297"/>
                  <a:pt x="9491" y="1347"/>
                </a:cubicBezTo>
                <a:cubicBezTo>
                  <a:pt x="9495" y="1348"/>
                  <a:pt x="9499" y="1349"/>
                  <a:pt x="9503" y="1350"/>
                </a:cubicBezTo>
                <a:cubicBezTo>
                  <a:pt x="9535" y="1342"/>
                  <a:pt x="9567" y="1334"/>
                  <a:pt x="9599" y="1326"/>
                </a:cubicBezTo>
                <a:cubicBezTo>
                  <a:pt x="9629" y="1318"/>
                  <a:pt x="9658" y="1315"/>
                  <a:pt x="9686" y="1315"/>
                </a:cubicBezTo>
                <a:cubicBezTo>
                  <a:pt x="9786" y="1315"/>
                  <a:pt x="9871" y="1340"/>
                  <a:pt x="9939" y="1392"/>
                </a:cubicBezTo>
                <a:cubicBezTo>
                  <a:pt x="10008" y="1443"/>
                  <a:pt x="10043" y="1505"/>
                  <a:pt x="10043" y="1577"/>
                </a:cubicBezTo>
                <a:cubicBezTo>
                  <a:pt x="10043" y="1606"/>
                  <a:pt x="10037" y="1641"/>
                  <a:pt x="10025" y="1681"/>
                </a:cubicBezTo>
                <a:cubicBezTo>
                  <a:pt x="10006" y="1749"/>
                  <a:pt x="9986" y="1817"/>
                  <a:pt x="9967" y="1885"/>
                </a:cubicBezTo>
                <a:cubicBezTo>
                  <a:pt x="9955" y="1924"/>
                  <a:pt x="9949" y="1952"/>
                  <a:pt x="9949" y="1967"/>
                </a:cubicBezTo>
                <a:cubicBezTo>
                  <a:pt x="9949" y="1983"/>
                  <a:pt x="9956" y="1991"/>
                  <a:pt x="9969" y="1991"/>
                </a:cubicBezTo>
                <a:cubicBezTo>
                  <a:pt x="9998" y="1991"/>
                  <a:pt x="10041" y="1916"/>
                  <a:pt x="10100" y="1768"/>
                </a:cubicBezTo>
                <a:cubicBezTo>
                  <a:pt x="10117" y="1775"/>
                  <a:pt x="10135" y="1783"/>
                  <a:pt x="10152" y="1790"/>
                </a:cubicBezTo>
                <a:cubicBezTo>
                  <a:pt x="10084" y="1974"/>
                  <a:pt x="10013" y="2091"/>
                  <a:pt x="9939" y="2141"/>
                </a:cubicBezTo>
                <a:cubicBezTo>
                  <a:pt x="9865" y="2191"/>
                  <a:pt x="9776" y="2216"/>
                  <a:pt x="9674" y="2216"/>
                </a:cubicBezTo>
                <a:cubicBezTo>
                  <a:pt x="9569" y="2216"/>
                  <a:pt x="9488" y="2193"/>
                  <a:pt x="9430" y="2148"/>
                </a:cubicBezTo>
                <a:cubicBezTo>
                  <a:pt x="9372" y="2102"/>
                  <a:pt x="9343" y="2038"/>
                  <a:pt x="9343" y="1957"/>
                </a:cubicBezTo>
                <a:cubicBezTo>
                  <a:pt x="9343" y="1911"/>
                  <a:pt x="9351" y="1860"/>
                  <a:pt x="9368" y="1805"/>
                </a:cubicBezTo>
                <a:cubicBezTo>
                  <a:pt x="9385" y="1746"/>
                  <a:pt x="9402" y="1686"/>
                  <a:pt x="9419" y="1627"/>
                </a:cubicBezTo>
                <a:cubicBezTo>
                  <a:pt x="9425" y="1607"/>
                  <a:pt x="9428" y="1588"/>
                  <a:pt x="9428" y="1571"/>
                </a:cubicBezTo>
                <a:cubicBezTo>
                  <a:pt x="9428" y="1507"/>
                  <a:pt x="9385" y="1475"/>
                  <a:pt x="9299" y="1475"/>
                </a:cubicBezTo>
                <a:cubicBezTo>
                  <a:pt x="9226" y="1719"/>
                  <a:pt x="9153" y="1963"/>
                  <a:pt x="9080" y="2207"/>
                </a:cubicBezTo>
                <a:cubicBezTo>
                  <a:pt x="8844" y="2207"/>
                  <a:pt x="8609" y="2207"/>
                  <a:pt x="8373" y="2207"/>
                </a:cubicBezTo>
                <a:cubicBezTo>
                  <a:pt x="8582" y="1513"/>
                  <a:pt x="8791" y="819"/>
                  <a:pt x="8999" y="125"/>
                </a:cubicBezTo>
                <a:cubicBezTo>
                  <a:pt x="8935" y="125"/>
                  <a:pt x="8871" y="125"/>
                  <a:pt x="8808" y="125"/>
                </a:cubicBezTo>
                <a:cubicBezTo>
                  <a:pt x="8813" y="103"/>
                  <a:pt x="8819" y="81"/>
                  <a:pt x="8825" y="59"/>
                </a:cubicBezTo>
                <a:cubicBezTo>
                  <a:pt x="8832" y="59"/>
                  <a:pt x="8839" y="59"/>
                  <a:pt x="8846" y="59"/>
                </a:cubicBezTo>
                <a:cubicBezTo>
                  <a:pt x="8950" y="59"/>
                  <a:pt x="9100" y="54"/>
                  <a:pt x="9296" y="44"/>
                </a:cubicBezTo>
                <a:cubicBezTo>
                  <a:pt x="9491" y="34"/>
                  <a:pt x="9638" y="19"/>
                  <a:pt x="9737" y="0"/>
                </a:cubicBezTo>
                <a:close/>
                <a:moveTo>
                  <a:pt x="3462" y="0"/>
                </a:moveTo>
                <a:cubicBezTo>
                  <a:pt x="3339" y="412"/>
                  <a:pt x="3215" y="824"/>
                  <a:pt x="3091" y="1236"/>
                </a:cubicBezTo>
                <a:cubicBezTo>
                  <a:pt x="3311" y="963"/>
                  <a:pt x="3529" y="826"/>
                  <a:pt x="3743" y="826"/>
                </a:cubicBezTo>
                <a:cubicBezTo>
                  <a:pt x="3830" y="826"/>
                  <a:pt x="3903" y="852"/>
                  <a:pt x="3963" y="902"/>
                </a:cubicBezTo>
                <a:cubicBezTo>
                  <a:pt x="4022" y="953"/>
                  <a:pt x="4052" y="1015"/>
                  <a:pt x="4052" y="1089"/>
                </a:cubicBezTo>
                <a:cubicBezTo>
                  <a:pt x="4052" y="1146"/>
                  <a:pt x="4035" y="1235"/>
                  <a:pt x="3999" y="1355"/>
                </a:cubicBezTo>
                <a:cubicBezTo>
                  <a:pt x="3953" y="1511"/>
                  <a:pt x="3907" y="1666"/>
                  <a:pt x="3860" y="1822"/>
                </a:cubicBezTo>
                <a:cubicBezTo>
                  <a:pt x="3849" y="1862"/>
                  <a:pt x="3843" y="1895"/>
                  <a:pt x="3843" y="1922"/>
                </a:cubicBezTo>
                <a:cubicBezTo>
                  <a:pt x="3843" y="1931"/>
                  <a:pt x="3847" y="1940"/>
                  <a:pt x="3854" y="1948"/>
                </a:cubicBezTo>
                <a:cubicBezTo>
                  <a:pt x="3861" y="1956"/>
                  <a:pt x="3869" y="1960"/>
                  <a:pt x="3878" y="1960"/>
                </a:cubicBezTo>
                <a:cubicBezTo>
                  <a:pt x="3905" y="1960"/>
                  <a:pt x="3938" y="1932"/>
                  <a:pt x="3977" y="1874"/>
                </a:cubicBezTo>
                <a:cubicBezTo>
                  <a:pt x="4015" y="1817"/>
                  <a:pt x="4049" y="1743"/>
                  <a:pt x="4077" y="1653"/>
                </a:cubicBezTo>
                <a:cubicBezTo>
                  <a:pt x="4099" y="1661"/>
                  <a:pt x="4121" y="1670"/>
                  <a:pt x="4143" y="1678"/>
                </a:cubicBezTo>
                <a:cubicBezTo>
                  <a:pt x="4034" y="2037"/>
                  <a:pt x="3829" y="2216"/>
                  <a:pt x="3528" y="2216"/>
                </a:cubicBezTo>
                <a:cubicBezTo>
                  <a:pt x="3416" y="2216"/>
                  <a:pt x="3326" y="2191"/>
                  <a:pt x="3258" y="2139"/>
                </a:cubicBezTo>
                <a:cubicBezTo>
                  <a:pt x="3190" y="2087"/>
                  <a:pt x="3157" y="2019"/>
                  <a:pt x="3157" y="1935"/>
                </a:cubicBezTo>
                <a:cubicBezTo>
                  <a:pt x="3157" y="1890"/>
                  <a:pt x="3164" y="1841"/>
                  <a:pt x="3179" y="1787"/>
                </a:cubicBezTo>
                <a:cubicBezTo>
                  <a:pt x="3228" y="1618"/>
                  <a:pt x="3278" y="1450"/>
                  <a:pt x="3328" y="1281"/>
                </a:cubicBezTo>
                <a:cubicBezTo>
                  <a:pt x="3341" y="1235"/>
                  <a:pt x="3348" y="1201"/>
                  <a:pt x="3348" y="1180"/>
                </a:cubicBezTo>
                <a:cubicBezTo>
                  <a:pt x="3348" y="1153"/>
                  <a:pt x="3337" y="1140"/>
                  <a:pt x="3315" y="1140"/>
                </a:cubicBezTo>
                <a:cubicBezTo>
                  <a:pt x="3303" y="1140"/>
                  <a:pt x="3289" y="1145"/>
                  <a:pt x="3271" y="1155"/>
                </a:cubicBezTo>
                <a:cubicBezTo>
                  <a:pt x="3254" y="1165"/>
                  <a:pt x="3235" y="1180"/>
                  <a:pt x="3214" y="1199"/>
                </a:cubicBezTo>
                <a:cubicBezTo>
                  <a:pt x="3193" y="1219"/>
                  <a:pt x="3170" y="1243"/>
                  <a:pt x="3144" y="1271"/>
                </a:cubicBezTo>
                <a:cubicBezTo>
                  <a:pt x="3118" y="1300"/>
                  <a:pt x="3089" y="1334"/>
                  <a:pt x="3056" y="1374"/>
                </a:cubicBezTo>
                <a:cubicBezTo>
                  <a:pt x="3053" y="1378"/>
                  <a:pt x="3025" y="1469"/>
                  <a:pt x="2972" y="1646"/>
                </a:cubicBezTo>
                <a:cubicBezTo>
                  <a:pt x="2917" y="1833"/>
                  <a:pt x="2861" y="2020"/>
                  <a:pt x="2805" y="2207"/>
                </a:cubicBezTo>
                <a:cubicBezTo>
                  <a:pt x="2570" y="2207"/>
                  <a:pt x="2334" y="2207"/>
                  <a:pt x="2099" y="2207"/>
                </a:cubicBezTo>
                <a:cubicBezTo>
                  <a:pt x="2307" y="1513"/>
                  <a:pt x="2516" y="819"/>
                  <a:pt x="2725" y="125"/>
                </a:cubicBezTo>
                <a:cubicBezTo>
                  <a:pt x="2661" y="125"/>
                  <a:pt x="2597" y="125"/>
                  <a:pt x="2533" y="125"/>
                </a:cubicBezTo>
                <a:cubicBezTo>
                  <a:pt x="2539" y="103"/>
                  <a:pt x="2545" y="81"/>
                  <a:pt x="2551" y="59"/>
                </a:cubicBezTo>
                <a:cubicBezTo>
                  <a:pt x="2558" y="59"/>
                  <a:pt x="2564" y="59"/>
                  <a:pt x="2571" y="59"/>
                </a:cubicBezTo>
                <a:cubicBezTo>
                  <a:pt x="2676" y="59"/>
                  <a:pt x="2826" y="54"/>
                  <a:pt x="3021" y="44"/>
                </a:cubicBezTo>
                <a:cubicBezTo>
                  <a:pt x="3217" y="34"/>
                  <a:pt x="3364" y="19"/>
                  <a:pt x="3462" y="0"/>
                </a:cubicBezTo>
                <a:close/>
              </a:path>
            </a:pathLst>
          </a:custGeom>
          <a:solidFill>
            <a:schemeClr val="bg1"/>
          </a:solidFill>
          <a:ln w="0">
            <a:noFill/>
            <a:prstDash val="solid"/>
            <a:round/>
            <a:headEnd/>
            <a:tailEnd/>
          </a:ln>
        </p:spPr>
        <p:txBody>
          <a:bodyPr/>
          <a:lstStyle/>
          <a:p>
            <a:endParaRPr lang="zh-CN" altLang="en-US"/>
          </a:p>
        </p:txBody>
      </p:sp>
      <p:sp>
        <p:nvSpPr>
          <p:cNvPr id="8" name="标题 7"/>
          <p:cNvSpPr>
            <a:spLocks noGrp="1"/>
          </p:cNvSpPr>
          <p:nvPr>
            <p:ph type="title"/>
          </p:nvPr>
        </p:nvSpPr>
        <p:spPr>
          <a:xfrm>
            <a:off x="500034" y="2571744"/>
            <a:ext cx="8229600" cy="692150"/>
          </a:xfrm>
        </p:spPr>
        <p:txBody>
          <a:bodyPr rtlCol="0">
            <a:noAutofit/>
          </a:bodyPr>
          <a:lstStyle/>
          <a:p>
            <a:pPr algn="ctr" eaLnBrk="1" fontAlgn="auto" hangingPunct="1">
              <a:spcAft>
                <a:spcPts val="0"/>
              </a:spcAft>
              <a:defRPr/>
            </a:pPr>
            <a:r>
              <a:rPr lang="zh-CN" altLang="en-US" sz="4400" i="1" dirty="0"/>
              <a:t>感谢您</a:t>
            </a:r>
            <a:r>
              <a:rPr lang="en-US" altLang="zh-CN" sz="4400" i="1" dirty="0"/>
              <a:t/>
            </a:r>
            <a:br>
              <a:rPr lang="en-US" altLang="zh-CN" sz="4400" i="1" dirty="0"/>
            </a:br>
            <a:r>
              <a:rPr lang="zh-CN" altLang="en-US" sz="4400" i="1" dirty="0"/>
              <a:t>对互助保障工作的大力支持！</a:t>
            </a:r>
          </a:p>
        </p:txBody>
      </p:sp>
    </p:spTree>
  </p:cSld>
  <p:clrMapOvr>
    <a:masterClrMapping/>
  </p:clrMapOvr>
</p:sld>
</file>

<file path=ppt/theme/theme1.xml><?xml version="1.0" encoding="utf-8"?>
<a:theme xmlns:a="http://schemas.openxmlformats.org/drawingml/2006/main" name="A000120140530A99PPBG">
  <a:themeElements>
    <a:clrScheme name="自定义 40">
      <a:dk1>
        <a:srgbClr val="494B4D"/>
      </a:dk1>
      <a:lt1>
        <a:srgbClr val="FFFFFF"/>
      </a:lt1>
      <a:dk2>
        <a:srgbClr val="3D3F41"/>
      </a:dk2>
      <a:lt2>
        <a:srgbClr val="FFFFFF"/>
      </a:lt2>
      <a:accent1>
        <a:srgbClr val="B80000"/>
      </a:accent1>
      <a:accent2>
        <a:srgbClr val="DD5302"/>
      </a:accent2>
      <a:accent3>
        <a:srgbClr val="C68F2C"/>
      </a:accent3>
      <a:accent4>
        <a:srgbClr val="DBC335"/>
      </a:accent4>
      <a:accent5>
        <a:srgbClr val="F69582"/>
      </a:accent5>
      <a:accent6>
        <a:srgbClr val="9FBE3C"/>
      </a:accent6>
      <a:hlink>
        <a:srgbClr val="00B0F0"/>
      </a:hlink>
      <a:folHlink>
        <a:srgbClr val="AFB2B4"/>
      </a:folHlink>
    </a:clrScheme>
    <a:fontScheme name="自定义 15">
      <a:majorFont>
        <a:latin typeface="Arial Black"/>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cmpd="dbl">
          <a:solidFill>
            <a:schemeClr val="tx1"/>
          </a:solidFill>
          <a:prstDash val="solid"/>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A000120141204A03PPBG</Template>
  <TotalTime>2922</TotalTime>
  <Words>1127</Words>
  <Application>Microsoft Office PowerPoint</Application>
  <PresentationFormat>全屏显示(4:3)</PresentationFormat>
  <Paragraphs>126</Paragraphs>
  <Slides>8</Slides>
  <Notes>2</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A000120140530A99PPBG</vt:lpstr>
      <vt:lpstr>幻灯片 1</vt:lpstr>
      <vt:lpstr>《在职职工短期意外伤害互助保障活动》实施细则</vt:lpstr>
      <vt:lpstr>在职职工意外伤害互助保障活动合作协议</vt:lpstr>
      <vt:lpstr>保障待遇</vt:lpstr>
      <vt:lpstr>理赔申请所需资料</vt:lpstr>
      <vt:lpstr>特殊互助保障活动互助金申请审批表</vt:lpstr>
      <vt:lpstr>除外责任</vt:lpstr>
      <vt:lpstr>感谢您 对互助保障工作的大力支持！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liulili</cp:lastModifiedBy>
  <cp:revision>352</cp:revision>
  <dcterms:created xsi:type="dcterms:W3CDTF">2014-12-16T08:54:09Z</dcterms:created>
  <dcterms:modified xsi:type="dcterms:W3CDTF">2016-12-16T04:09:48Z</dcterms:modified>
</cp:coreProperties>
</file>