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72" r:id="rId2"/>
  </p:sldMasterIdLst>
  <p:notesMasterIdLst>
    <p:notesMasterId r:id="rId37"/>
  </p:notesMasterIdLst>
  <p:sldIdLst>
    <p:sldId id="256" r:id="rId3"/>
    <p:sldId id="912" r:id="rId4"/>
    <p:sldId id="949" r:id="rId5"/>
    <p:sldId id="948" r:id="rId6"/>
    <p:sldId id="950" r:id="rId7"/>
    <p:sldId id="953" r:id="rId8"/>
    <p:sldId id="954" r:id="rId9"/>
    <p:sldId id="955" r:id="rId10"/>
    <p:sldId id="956" r:id="rId11"/>
    <p:sldId id="957" r:id="rId12"/>
    <p:sldId id="951" r:id="rId13"/>
    <p:sldId id="952" r:id="rId14"/>
    <p:sldId id="961" r:id="rId15"/>
    <p:sldId id="959" r:id="rId16"/>
    <p:sldId id="958" r:id="rId17"/>
    <p:sldId id="974" r:id="rId18"/>
    <p:sldId id="960" r:id="rId19"/>
    <p:sldId id="975" r:id="rId20"/>
    <p:sldId id="976" r:id="rId21"/>
    <p:sldId id="977" r:id="rId22"/>
    <p:sldId id="978" r:id="rId23"/>
    <p:sldId id="979" r:id="rId24"/>
    <p:sldId id="962" r:id="rId25"/>
    <p:sldId id="963" r:id="rId26"/>
    <p:sldId id="964" r:id="rId27"/>
    <p:sldId id="965" r:id="rId28"/>
    <p:sldId id="966" r:id="rId29"/>
    <p:sldId id="967" r:id="rId30"/>
    <p:sldId id="968" r:id="rId31"/>
    <p:sldId id="969" r:id="rId32"/>
    <p:sldId id="970" r:id="rId33"/>
    <p:sldId id="971" r:id="rId34"/>
    <p:sldId id="972" r:id="rId35"/>
    <p:sldId id="276" r:id="rId36"/>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28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9933"/>
    <a:srgbClr val="CC0000"/>
    <a:srgbClr val="CC66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4" autoAdjust="0"/>
    <p:restoredTop sz="93625" autoAdjust="0"/>
  </p:normalViewPr>
  <p:slideViewPr>
    <p:cSldViewPr>
      <p:cViewPr varScale="1">
        <p:scale>
          <a:sx n="78" d="100"/>
          <a:sy n="78" d="100"/>
        </p:scale>
        <p:origin x="1339" y="72"/>
      </p:cViewPr>
      <p:guideLst>
        <p:guide orient="horz" pos="2159"/>
        <p:guide pos="2868"/>
      </p:guideLst>
    </p:cSldViewPr>
  </p:slideViewPr>
  <p:notesTextViewPr>
    <p:cViewPr>
      <p:scale>
        <a:sx n="100" d="100"/>
        <a:sy n="100" d="100"/>
      </p:scale>
      <p:origin x="0" y="0"/>
    </p:cViewPr>
  </p:notesTextViewPr>
  <p:sorterViewPr>
    <p:cViewPr>
      <p:scale>
        <a:sx n="66" d="100"/>
        <a:sy n="66" d="100"/>
      </p:scale>
      <p:origin x="0" y="15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a:p>
        </p:txBody>
      </p:sp>
      <p:sp>
        <p:nvSpPr>
          <p:cNvPr id="121859" name="Rectangle 2"/>
          <p:cNvSpPr>
            <a:spLocks noGrp="1" noRot="1" noChangeAspect="1" noChangeArrowheads="1" noTextEdit="1"/>
          </p:cNvSpPr>
          <p:nvPr>
            <p:ph type="sldImg"/>
          </p:nvPr>
        </p:nvSpPr>
        <p:spPr/>
      </p:sp>
      <p:sp>
        <p:nvSpPr>
          <p:cNvPr id="121860" name="Rectangle 3"/>
          <p:cNvSpPr>
            <a:spLocks noGrp="1" noChangeArrowheads="1"/>
          </p:cNvSpPr>
          <p:nvPr>
            <p:ph type="body" idx="1"/>
          </p:nvPr>
        </p:nvSpPr>
        <p:spPr>
          <a:noFill/>
        </p:spPr>
        <p:txBody>
          <a:bodyPr/>
          <a:lstStyle/>
          <a:p>
            <a:pPr eaLnBrk="1" hangingPunct="1"/>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3560154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3894989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733011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17044430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1791681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28601511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31154292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3194433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1266151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2250224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48A8E5A-DCB8-4992-B257-B6ABD531F079}" type="slidenum">
              <a:rPr lang="zh-CN" altLang="en-US" smtClean="0"/>
              <a:pPr>
                <a:defRPr/>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26210397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3483576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11564946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3749666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34</a:t>
            </a:fld>
            <a:endParaRPr lang="en-US" altLang="zh-CN"/>
          </a:p>
        </p:txBody>
      </p:sp>
      <p:sp>
        <p:nvSpPr>
          <p:cNvPr id="122883" name="Rectangle 2"/>
          <p:cNvSpPr>
            <a:spLocks noGrp="1" noRot="1" noChangeAspect="1" noChangeArrowheads="1" noTextEdit="1"/>
          </p:cNvSpPr>
          <p:nvPr>
            <p:ph type="sldImg"/>
          </p:nvPr>
        </p:nvSpPr>
        <p:spPr/>
      </p:sp>
      <p:sp>
        <p:nvSpPr>
          <p:cNvPr id="122884" name="Rectangle 3"/>
          <p:cNvSpPr>
            <a:spLocks noGrp="1" noChangeArrowheads="1"/>
          </p:cNvSpPr>
          <p:nvPr>
            <p:ph type="body" idx="1"/>
          </p:nvPr>
        </p:nvSpPr>
        <p:spPr>
          <a:noFill/>
        </p:spPr>
        <p:txBody>
          <a:bodyPr/>
          <a:lstStyle/>
          <a:p>
            <a:pPr eaLnBrk="1" hangingPunct="1"/>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3828499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747173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2489360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2990496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1839241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3502812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8A8E5A-DCB8-4992-B257-B6ABD531F079}" type="slidenum">
              <a:rPr kumimoji="0" lang="zh-CN" altLang="en-US" sz="1200" b="0" i="0" u="none" strike="noStrike" kern="1200" cap="none" spc="0" normalizeH="0" baseline="0" noProof="0" smtClean="0">
                <a:ln>
                  <a:noFill/>
                </a:ln>
                <a:solidFill>
                  <a:srgbClr val="000000"/>
                </a:solidFill>
                <a:effectLst/>
                <a:uLnTx/>
                <a:uFillTx/>
                <a:latin typeface="Arial"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zh-CN" sz="1200" b="0" i="0" u="none" strike="noStrike" kern="1200" cap="none" spc="0" normalizeH="0" baseline="0" noProof="0">
              <a:ln>
                <a:noFill/>
              </a:ln>
              <a:solidFill>
                <a:srgbClr val="000000"/>
              </a:solidFill>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41366561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hasCustomPrompt="1"/>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DAB7EAD8-5F64-4966-9209-2398F567666B}" type="slidenum">
              <a:rPr lang="zh-CN" altLang="en-US" dirty="0" smtClean="0"/>
              <a:pPr>
                <a:defRPr/>
              </a:pPr>
              <a:t>‹#›</a:t>
            </a:fld>
            <a:endParaRPr lang="en-US" altLang="zh-CN"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9456F67D-CEA8-4E08-9014-9BF76C4F33C5}" type="slidenum">
              <a:rPr lang="zh-CN" altLang="en-US" dirty="0" smtClean="0"/>
              <a:pPr>
                <a:defRPr/>
              </a:pPr>
              <a:t>‹#›</a:t>
            </a:fld>
            <a:endParaRPr lang="en-US" altLang="zh-CN"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a:t>www.bjzghzbx.com                                                                                                                                                                      </a:t>
            </a:r>
            <a:r>
              <a:rPr lang="zh-CN" altLang="en-US" dirty="0"/>
              <a:t> </a:t>
            </a:r>
            <a:endParaRPr lang="en-US" altLang="zh-CN" dirty="0"/>
          </a:p>
        </p:txBody>
      </p:sp>
    </p:spTree>
    <p:extLst>
      <p:ext uri="{BB962C8B-B14F-4D97-AF65-F5344CB8AC3E}">
        <p14:creationId xmlns:p14="http://schemas.microsoft.com/office/powerpoint/2010/main" val="10850020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0111870-AA90-490C-A807-CED1C565F592}" type="slidenum">
              <a:rPr lang="zh-CN" altLang="en-US"/>
              <a:pPr>
                <a:defRPr/>
              </a:pPr>
              <a:t>‹#›</a:t>
            </a:fld>
            <a:endParaRPr lang="en-US" altLang="zh-CN" dirty="0"/>
          </a:p>
        </p:txBody>
      </p:sp>
    </p:spTree>
    <p:extLst>
      <p:ext uri="{BB962C8B-B14F-4D97-AF65-F5344CB8AC3E}">
        <p14:creationId xmlns:p14="http://schemas.microsoft.com/office/powerpoint/2010/main" val="150577868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730240B-D774-4A5B-975F-8FAC8EEF4EF3}" type="slidenum">
              <a:rPr lang="zh-CN" altLang="en-US"/>
              <a:pPr>
                <a:defRPr/>
              </a:pPr>
              <a:t>‹#›</a:t>
            </a:fld>
            <a:endParaRPr lang="en-US" altLang="zh-CN" dirty="0"/>
          </a:p>
        </p:txBody>
      </p:sp>
    </p:spTree>
    <p:extLst>
      <p:ext uri="{BB962C8B-B14F-4D97-AF65-F5344CB8AC3E}">
        <p14:creationId xmlns:p14="http://schemas.microsoft.com/office/powerpoint/2010/main" val="359055312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6845D308-4927-4C9D-974F-FE7CB13F1AFC}" type="slidenum">
              <a:rPr lang="zh-CN" altLang="en-US"/>
              <a:pPr>
                <a:defRPr/>
              </a:pPr>
              <a:t>‹#›</a:t>
            </a:fld>
            <a:endParaRPr lang="en-US" altLang="zh-CN" dirty="0"/>
          </a:p>
        </p:txBody>
      </p:sp>
    </p:spTree>
    <p:extLst>
      <p:ext uri="{BB962C8B-B14F-4D97-AF65-F5344CB8AC3E}">
        <p14:creationId xmlns:p14="http://schemas.microsoft.com/office/powerpoint/2010/main" val="104350811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44EA8452-4BF2-44B9-8931-95287FC37002}" type="slidenum">
              <a:rPr lang="zh-CN" altLang="en-US"/>
              <a:pPr>
                <a:defRPr/>
              </a:pPr>
              <a:t>‹#›</a:t>
            </a:fld>
            <a:endParaRPr lang="en-US" altLang="zh-CN" dirty="0"/>
          </a:p>
        </p:txBody>
      </p:sp>
    </p:spTree>
    <p:extLst>
      <p:ext uri="{BB962C8B-B14F-4D97-AF65-F5344CB8AC3E}">
        <p14:creationId xmlns:p14="http://schemas.microsoft.com/office/powerpoint/2010/main" val="310789638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776247BC-5F02-4B08-8F4E-836E61035D2D}" type="slidenum">
              <a:rPr lang="zh-CN" altLang="en-US"/>
              <a:pPr>
                <a:defRPr/>
              </a:pPr>
              <a:t>‹#›</a:t>
            </a:fld>
            <a:endParaRPr lang="en-US" altLang="zh-CN" dirty="0"/>
          </a:p>
        </p:txBody>
      </p:sp>
    </p:spTree>
    <p:extLst>
      <p:ext uri="{BB962C8B-B14F-4D97-AF65-F5344CB8AC3E}">
        <p14:creationId xmlns:p14="http://schemas.microsoft.com/office/powerpoint/2010/main" val="237197576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1A7992A9-8956-46EF-A7A8-17D3B862A68F}" type="slidenum">
              <a:rPr lang="zh-CN" altLang="en-US"/>
              <a:pPr>
                <a:defRPr/>
              </a:pPr>
              <a:t>‹#›</a:t>
            </a:fld>
            <a:endParaRPr lang="en-US" altLang="zh-CN" dirty="0"/>
          </a:p>
        </p:txBody>
      </p:sp>
    </p:spTree>
    <p:extLst>
      <p:ext uri="{BB962C8B-B14F-4D97-AF65-F5344CB8AC3E}">
        <p14:creationId xmlns:p14="http://schemas.microsoft.com/office/powerpoint/2010/main" val="407440794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B8BC9CF6-6902-4CE0-9682-1ADE0A649B9F}" type="slidenum">
              <a:rPr lang="zh-CN" altLang="en-US"/>
              <a:pPr>
                <a:defRPr/>
              </a:pPr>
              <a:t>‹#›</a:t>
            </a:fld>
            <a:endParaRPr lang="en-US" altLang="zh-CN" dirty="0"/>
          </a:p>
        </p:txBody>
      </p:sp>
    </p:spTree>
    <p:extLst>
      <p:ext uri="{BB962C8B-B14F-4D97-AF65-F5344CB8AC3E}">
        <p14:creationId xmlns:p14="http://schemas.microsoft.com/office/powerpoint/2010/main" val="407761339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60111870-AA90-490C-A807-CED1C565F592}" type="slidenum">
              <a:rPr lang="zh-CN" altLang="en-US" dirty="0" smtClean="0"/>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899E1C8-0E6C-47CB-9C8F-066517D9CE5A}" type="slidenum">
              <a:rPr lang="zh-CN" altLang="en-US"/>
              <a:pPr>
                <a:defRPr/>
              </a:pPr>
              <a:t>‹#›</a:t>
            </a:fld>
            <a:endParaRPr lang="en-US" altLang="zh-CN" dirty="0"/>
          </a:p>
        </p:txBody>
      </p:sp>
    </p:spTree>
    <p:extLst>
      <p:ext uri="{BB962C8B-B14F-4D97-AF65-F5344CB8AC3E}">
        <p14:creationId xmlns:p14="http://schemas.microsoft.com/office/powerpoint/2010/main" val="2106927844"/>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DAB7EAD8-5F64-4966-9209-2398F567666B}" type="slidenum">
              <a:rPr lang="zh-CN" altLang="en-US"/>
              <a:pPr>
                <a:defRPr/>
              </a:pPr>
              <a:t>‹#›</a:t>
            </a:fld>
            <a:endParaRPr lang="en-US" altLang="zh-CN" dirty="0"/>
          </a:p>
        </p:txBody>
      </p:sp>
    </p:spTree>
    <p:extLst>
      <p:ext uri="{BB962C8B-B14F-4D97-AF65-F5344CB8AC3E}">
        <p14:creationId xmlns:p14="http://schemas.microsoft.com/office/powerpoint/2010/main" val="168805889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a:t>www.bjzghzbx.com                                                                                                                                                                      </a:t>
            </a:r>
            <a:fld id="{9456F67D-CEA8-4E08-9014-9BF76C4F33C5}" type="slidenum">
              <a:rPr lang="zh-CN" altLang="en-US"/>
              <a:pPr>
                <a:defRPr/>
              </a:pPr>
              <a:t>‹#›</a:t>
            </a:fld>
            <a:endParaRPr lang="en-US" altLang="zh-CN" dirty="0"/>
          </a:p>
        </p:txBody>
      </p:sp>
    </p:spTree>
    <p:extLst>
      <p:ext uri="{BB962C8B-B14F-4D97-AF65-F5344CB8AC3E}">
        <p14:creationId xmlns:p14="http://schemas.microsoft.com/office/powerpoint/2010/main" val="260095824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6"/>
          <p:cNvSpPr>
            <a:spLocks noGrp="1" noChangeArrowheads="1"/>
          </p:cNvSpPr>
          <p:nvPr>
            <p:ph type="dt" sz="half" idx="10"/>
          </p:nvPr>
        </p:nvSpPr>
        <p:spPr/>
        <p:txBody>
          <a:bodyPr/>
          <a:lstStyle>
            <a:lvl1pPr>
              <a:defRPr/>
            </a:lvl1pPr>
          </a:lstStyle>
          <a:p>
            <a:pPr>
              <a:defRPr/>
            </a:pPr>
            <a:r>
              <a:rPr lang="en-US" altLang="zh-CN" dirty="0"/>
              <a:t>www.bjzghzbx.com                                                                                                                                                                      </a:t>
            </a:r>
            <a:fld id="{1730240B-D774-4A5B-975F-8FAC8EEF4EF3}" type="slidenum">
              <a:rPr lang="zh-CN" altLang="en-US" dirty="0" smtClean="0"/>
              <a:pPr>
                <a:defRPr/>
              </a:pPr>
              <a:t>‹#›</a:t>
            </a:fld>
            <a:endParaRPr lang="en-US" altLang="zh-CN"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6845D308-4927-4C9D-974F-FE7CB13F1AFC}" type="slidenum">
              <a:rPr lang="zh-CN" altLang="en-US" dirty="0" smtClean="0"/>
              <a:pPr>
                <a:defRPr/>
              </a:pPr>
              <a:t>‹#›</a:t>
            </a:fld>
            <a:endParaRPr lang="en-US" altLang="zh-CN"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dt" sz="half" idx="10"/>
          </p:nvPr>
        </p:nvSpPr>
        <p:spPr/>
        <p:txBody>
          <a:bodyPr/>
          <a:lstStyle>
            <a:lvl1pPr>
              <a:defRPr/>
            </a:lvl1pPr>
          </a:lstStyle>
          <a:p>
            <a:pPr>
              <a:defRPr/>
            </a:pPr>
            <a:r>
              <a:rPr lang="en-US" altLang="zh-CN" dirty="0"/>
              <a:t>www.bjzghzbx.com                                                                                                                                                                      </a:t>
            </a:r>
            <a:fld id="{44EA8452-4BF2-44B9-8931-95287FC37002}" type="slidenum">
              <a:rPr lang="zh-CN" altLang="en-US" dirty="0" smtClean="0"/>
              <a:pPr>
                <a:defRPr/>
              </a:pPr>
              <a:t>‹#›</a:t>
            </a:fld>
            <a:endParaRPr lang="en-US" altLang="zh-CN"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dt" sz="half" idx="10"/>
          </p:nvPr>
        </p:nvSpPr>
        <p:spPr/>
        <p:txBody>
          <a:bodyPr/>
          <a:lstStyle>
            <a:lvl1pPr>
              <a:defRPr/>
            </a:lvl1pPr>
          </a:lstStyle>
          <a:p>
            <a:pPr>
              <a:defRPr/>
            </a:pPr>
            <a:r>
              <a:rPr lang="en-US" altLang="zh-CN" dirty="0"/>
              <a:t>www.bjzghzbx.com                                                                                                                                                                      </a:t>
            </a:r>
            <a:fld id="{776247BC-5F02-4B08-8F4E-836E61035D2D}" type="slidenum">
              <a:rPr lang="zh-CN" altLang="en-US" dirty="0" smtClean="0"/>
              <a:pPr>
                <a:defRPr/>
              </a:pPr>
              <a:t>‹#›</a:t>
            </a:fld>
            <a:endParaRPr lang="en-US" altLang="zh-CN"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a:defRPr/>
            </a:lvl1pPr>
          </a:lstStyle>
          <a:p>
            <a:pPr>
              <a:defRPr/>
            </a:pPr>
            <a:r>
              <a:rPr lang="en-US" altLang="zh-CN" dirty="0"/>
              <a:t>www.bjzghzbx.com                                                                                                                                                                      </a:t>
            </a:r>
            <a:fld id="{1A7992A9-8956-46EF-A7A8-17D3B862A68F}" type="slidenum">
              <a:rPr lang="zh-CN" altLang="en-US" dirty="0" smtClean="0"/>
              <a:pPr>
                <a:defRPr/>
              </a:pPr>
              <a:t>‹#›</a:t>
            </a:fld>
            <a:endParaRPr lang="en-US" altLang="zh-CN"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B8BC9CF6-6902-4CE0-9682-1ADE0A649B9F}" type="slidenum">
              <a:rPr lang="zh-CN" altLang="en-US" dirty="0" smtClean="0"/>
              <a:pPr>
                <a:defRPr/>
              </a:pPr>
              <a:t>‹#›</a:t>
            </a:fld>
            <a:endParaRPr lang="en-US" altLang="zh-CN"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6"/>
          <p:cNvSpPr>
            <a:spLocks noGrp="1" noChangeArrowheads="1"/>
          </p:cNvSpPr>
          <p:nvPr>
            <p:ph type="dt" sz="half" idx="10"/>
          </p:nvPr>
        </p:nvSpPr>
        <p:spPr/>
        <p:txBody>
          <a:bodyPr/>
          <a:lstStyle>
            <a:lvl1pPr>
              <a:defRPr/>
            </a:lvl1pPr>
          </a:lstStyle>
          <a:p>
            <a:pPr>
              <a:defRPr/>
            </a:pPr>
            <a:r>
              <a:rPr lang="en-US" altLang="zh-CN" dirty="0"/>
              <a:t>www.bjzghzbx.com                                                                                                                                                                      </a:t>
            </a:r>
            <a:fld id="{9899E1C8-0E6C-47CB-9C8F-066517D9CE5A}" type="slidenum">
              <a:rPr lang="zh-CN" altLang="en-US" dirty="0" smtClean="0"/>
              <a:pPr>
                <a:defRPr/>
              </a:pPr>
              <a:t>‹#›</a:t>
            </a:fld>
            <a:endParaRPr lang="en-US" altLang="zh-CN"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ln>
        </p:spPr>
        <p:txBody>
          <a:bodyPr vert="horz" wrap="square" lIns="91440" tIns="45720" rIns="91440" bIns="45720" numCol="1" anchor="t" anchorCtr="0" compatLnSpc="1"/>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ln>
        </p:spPr>
        <p:txBody>
          <a:bodyPr vert="horz" wrap="square" lIns="91440" tIns="45720" rIns="91440" bIns="45720" numCol="1" anchor="ctr" anchorCtr="0" compatLnSpc="1"/>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dirty="0" smtClean="0"/>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a:t>www.bjzghzbx.com                                                                                                                                                                      </a:t>
            </a:r>
            <a:fld id="{393EC639-D994-4716-8FBF-CDE19BF89EBB}" type="slidenum">
              <a:rPr lang="zh-CN" altLang="en-US"/>
              <a:pPr>
                <a:defRPr/>
              </a:pPr>
              <a:t>‹#›</a:t>
            </a:fld>
            <a:endParaRPr lang="en-US" altLang="zh-CN" dirty="0"/>
          </a:p>
        </p:txBody>
      </p:sp>
    </p:spTree>
    <p:extLst>
      <p:ext uri="{BB962C8B-B14F-4D97-AF65-F5344CB8AC3E}">
        <p14:creationId xmlns:p14="http://schemas.microsoft.com/office/powerpoint/2010/main" val="11376933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4.jpeg"/><Relationship Id="rId7"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image" Target="../media/image15.jp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32.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5" y="1415822"/>
            <a:ext cx="9144000" cy="2229202"/>
          </a:xfrm>
          <a:effectLst>
            <a:outerShdw blurRad="50800" dist="38100" dir="5400000" algn="t" rotWithShape="0">
              <a:prstClr val="black">
                <a:alpha val="40000"/>
              </a:prstClr>
            </a:outerShdw>
          </a:effectLst>
        </p:spPr>
        <p:txBody>
          <a:bodyPr/>
          <a:lstStyle/>
          <a:p>
            <a:r>
              <a:rPr lang="zh-CN" altLang="en-US" sz="4800" dirty="0"/>
              <a:t>中国职工保险互助会北京办事处</a:t>
            </a:r>
            <a:br>
              <a:rPr lang="en-US" altLang="zh-CN" sz="4800" dirty="0"/>
            </a:br>
            <a:r>
              <a:rPr lang="zh-CN" altLang="zh-CN" sz="4800" dirty="0"/>
              <a:t>信息安全管理制度</a:t>
            </a:r>
            <a:r>
              <a:rPr lang="zh-CN" altLang="en-US" sz="4800" dirty="0">
                <a:effectLst>
                  <a:outerShdw blurRad="50800" dist="38100" dir="8100000" algn="tr" rotWithShape="0">
                    <a:prstClr val="black">
                      <a:alpha val="40000"/>
                    </a:prstClr>
                  </a:outerShdw>
                </a:effectLst>
              </a:rPr>
              <a:t>解读</a:t>
            </a:r>
            <a:endParaRPr lang="zh-CN" altLang="en-US" sz="4800" dirty="0"/>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65" y="142478"/>
            <a:ext cx="1071570" cy="985131"/>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7072330" y="5429264"/>
            <a:ext cx="1955800" cy="1130300"/>
          </a:xfrm>
          <a:prstGeom prst="rect">
            <a:avLst/>
          </a:prstGeom>
          <a:noFill/>
          <a:ln w="9525">
            <a:noFill/>
            <a:miter lim="800000"/>
            <a:headEnd/>
            <a:tailEnd/>
          </a:ln>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16386" name="标题 1"/>
          <p:cNvSpPr>
            <a:spLocks noGrp="1"/>
          </p:cNvSpPr>
          <p:nvPr>
            <p:ph type="title"/>
          </p:nvPr>
        </p:nvSpPr>
        <p:spPr/>
        <p:txBody>
          <a:bodyPr/>
          <a:lstStyle/>
          <a:p>
            <a:r>
              <a:rPr lang="zh-CN" altLang="en-US" dirty="0">
                <a:latin typeface="+mn-ea"/>
              </a:rPr>
              <a:t>单位名称变更操作</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FAE5FA4-0637-4AE7-8394-AFE75B67F313}"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11" name="矩形 10"/>
          <p:cNvSpPr/>
          <p:nvPr/>
        </p:nvSpPr>
        <p:spPr bwMode="auto">
          <a:xfrm>
            <a:off x="2339752" y="2852936"/>
            <a:ext cx="4464496" cy="244827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6699FF"/>
              </a:solidFill>
              <a:effectLst/>
              <a:uLnTx/>
              <a:uFillTx/>
              <a:latin typeface="Arial" charset="0"/>
              <a:ea typeface="+mn-ea"/>
              <a:cs typeface="+mn-cs"/>
            </a:endParaRPr>
          </a:p>
        </p:txBody>
      </p:sp>
      <p:sp>
        <p:nvSpPr>
          <p:cNvPr id="10" name="矩形标注 9"/>
          <p:cNvSpPr>
            <a:spLocks noChangeArrowheads="1"/>
          </p:cNvSpPr>
          <p:nvPr/>
        </p:nvSpPr>
        <p:spPr bwMode="auto">
          <a:xfrm>
            <a:off x="1187624" y="5597019"/>
            <a:ext cx="3313324" cy="864096"/>
          </a:xfrm>
          <a:prstGeom prst="wedgeRectCallout">
            <a:avLst>
              <a:gd name="adj1" fmla="val 45600"/>
              <a:gd name="adj2" fmla="val -11602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对“单位名称”或其他项内容进行修改。</a:t>
            </a:r>
          </a:p>
        </p:txBody>
      </p:sp>
      <p:sp>
        <p:nvSpPr>
          <p:cNvPr id="6" name="矩形标注 5"/>
          <p:cNvSpPr>
            <a:spLocks noChangeArrowheads="1"/>
          </p:cNvSpPr>
          <p:nvPr/>
        </p:nvSpPr>
        <p:spPr bwMode="auto">
          <a:xfrm>
            <a:off x="2267744" y="1412776"/>
            <a:ext cx="3312368" cy="864096"/>
          </a:xfrm>
          <a:prstGeom prst="wedgeRectCallout">
            <a:avLst>
              <a:gd name="adj1" fmla="val 37368"/>
              <a:gd name="adj2" fmla="val 1042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修改完后，点击</a:t>
            </a:r>
            <a:r>
              <a:rPr kumimoji="0" lang="zh-CN" altLang="en-US" sz="2400" b="0" i="0" u="none" strike="noStrike" kern="120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保存</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按钮保存修改内容。</a:t>
            </a:r>
          </a:p>
        </p:txBody>
      </p:sp>
    </p:spTree>
    <p:extLst>
      <p:ext uri="{BB962C8B-B14F-4D97-AF65-F5344CB8AC3E}">
        <p14:creationId xmlns:p14="http://schemas.microsoft.com/office/powerpoint/2010/main" val="18996584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stretch>
            <a:fillRect/>
          </a:stretch>
        </p:blipFill>
        <p:spPr>
          <a:xfrm>
            <a:off x="5940152" y="4205089"/>
            <a:ext cx="2664297" cy="2652912"/>
          </a:xfrm>
          <a:prstGeom prst="rect">
            <a:avLst/>
          </a:prstGeom>
        </p:spPr>
      </p:pic>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395536" y="1484784"/>
            <a:ext cx="8352927" cy="3031599"/>
          </a:xfrm>
          <a:prstGeom prst="rect">
            <a:avLst/>
          </a:prstGeom>
        </p:spPr>
        <p:txBody>
          <a:bodyPr wrap="square">
            <a:spAutoFit/>
          </a:bodyPr>
          <a:lstStyle/>
          <a:p>
            <a:pPr lvl="0" algn="ctr">
              <a:defRPr/>
            </a:pPr>
            <a:r>
              <a:rPr lang="zh-CN" altLang="en-US" sz="2600" dirty="0">
                <a:solidFill>
                  <a:srgbClr val="000000"/>
                </a:solidFill>
                <a:latin typeface="微软雅黑" panose="020B0503020204020204" pitchFamily="34" charset="-122"/>
                <a:ea typeface="微软雅黑" panose="020B0503020204020204" pitchFamily="34" charset="-122"/>
              </a:rPr>
              <a:t>第三章  经办人员及业务系统用户名安全管理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      </a:t>
            </a:r>
          </a:p>
          <a:p>
            <a:pPr lvl="1"/>
            <a:r>
              <a:rPr lang="en-US" altLang="zh-CN" sz="2000" b="0" dirty="0">
                <a:solidFill>
                  <a:srgbClr val="000000"/>
                </a:solidFill>
                <a:latin typeface="微软雅黑" panose="020B0503020204020204" pitchFamily="34" charset="-122"/>
                <a:ea typeface="微软雅黑" panose="020B0503020204020204" pitchFamily="34" charset="-122"/>
              </a:rPr>
              <a:t>2016</a:t>
            </a:r>
            <a:r>
              <a:rPr lang="zh-CN" altLang="en-US" sz="2000" b="0" dirty="0">
                <a:solidFill>
                  <a:srgbClr val="000000"/>
                </a:solidFill>
                <a:latin typeface="微软雅黑" panose="020B0503020204020204" pitchFamily="34" charset="-122"/>
                <a:ea typeface="微软雅黑" panose="020B0503020204020204" pitchFamily="34" charset="-122"/>
              </a:rPr>
              <a:t>年</a:t>
            </a:r>
            <a:r>
              <a:rPr lang="en-US" altLang="zh-CN" sz="2000" b="0" dirty="0">
                <a:solidFill>
                  <a:srgbClr val="000000"/>
                </a:solidFill>
                <a:latin typeface="微软雅黑" panose="020B0503020204020204" pitchFamily="34" charset="-122"/>
                <a:ea typeface="微软雅黑" panose="020B0503020204020204" pitchFamily="34" charset="-122"/>
              </a:rPr>
              <a:t>11</a:t>
            </a:r>
            <a:r>
              <a:rPr lang="zh-CN" altLang="en-US" sz="2000" b="0" dirty="0">
                <a:solidFill>
                  <a:srgbClr val="000000"/>
                </a:solidFill>
                <a:latin typeface="微软雅黑" panose="020B0503020204020204" pitchFamily="34" charset="-122"/>
                <a:ea typeface="微软雅黑" panose="020B0503020204020204" pitchFamily="34" charset="-122"/>
              </a:rPr>
              <a:t>月统计出：</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endParaRPr lang="en-US" altLang="zh-CN" sz="2000" b="0" dirty="0">
              <a:solidFill>
                <a:srgbClr val="000000"/>
              </a:solidFill>
              <a:latin typeface="微软雅黑" panose="020B0503020204020204" pitchFamily="34" charset="-122"/>
              <a:ea typeface="微软雅黑" panose="020B0503020204020204" pitchFamily="34" charset="-122"/>
            </a:endParaRPr>
          </a:p>
          <a:p>
            <a:pPr lvl="1"/>
            <a:r>
              <a:rPr lang="en-US" altLang="zh-CN" sz="2000" b="0" dirty="0">
                <a:solidFill>
                  <a:srgbClr val="000000"/>
                </a:solidFill>
                <a:latin typeface="微软雅黑" panose="020B0503020204020204" pitchFamily="34" charset="-122"/>
                <a:ea typeface="微软雅黑" panose="020B0503020204020204" pitchFamily="34" charset="-122"/>
              </a:rPr>
              <a:t>	</a:t>
            </a:r>
            <a:r>
              <a:rPr lang="zh-CN" altLang="en-US" sz="2000" b="0" dirty="0">
                <a:solidFill>
                  <a:srgbClr val="000000"/>
                </a:solidFill>
                <a:latin typeface="微软雅黑" panose="020B0503020204020204" pitchFamily="34" charset="-122"/>
                <a:ea typeface="微软雅黑" panose="020B0503020204020204" pitchFamily="34" charset="-122"/>
              </a:rPr>
              <a:t>业务系统中有</a:t>
            </a:r>
            <a:r>
              <a:rPr lang="en-US" altLang="zh-CN" sz="2000" b="0" dirty="0">
                <a:solidFill>
                  <a:srgbClr val="000000"/>
                </a:solidFill>
                <a:latin typeface="微软雅黑" panose="020B0503020204020204" pitchFamily="34" charset="-122"/>
                <a:ea typeface="微软雅黑" panose="020B0503020204020204" pitchFamily="34" charset="-122"/>
              </a:rPr>
              <a:t>14304</a:t>
            </a:r>
            <a:r>
              <a:rPr lang="zh-CN" altLang="en-US" sz="2000" b="0" dirty="0">
                <a:solidFill>
                  <a:srgbClr val="000000"/>
                </a:solidFill>
                <a:latin typeface="微软雅黑" panose="020B0503020204020204" pitchFamily="34" charset="-122"/>
                <a:ea typeface="微软雅黑" panose="020B0503020204020204" pitchFamily="34" charset="-122"/>
              </a:rPr>
              <a:t>家单位信息（含代办处），登录用户名</a:t>
            </a:r>
            <a:r>
              <a:rPr lang="en-US" altLang="zh-CN" sz="2000" b="0" dirty="0">
                <a:solidFill>
                  <a:srgbClr val="000000"/>
                </a:solidFill>
                <a:latin typeface="微软雅黑" panose="020B0503020204020204" pitchFamily="34" charset="-122"/>
                <a:ea typeface="微软雅黑" panose="020B0503020204020204" pitchFamily="34" charset="-122"/>
              </a:rPr>
              <a:t>15411</a:t>
            </a:r>
            <a:r>
              <a:rPr lang="zh-CN" altLang="en-US" sz="2000" b="0" dirty="0">
                <a:solidFill>
                  <a:srgbClr val="000000"/>
                </a:solidFill>
                <a:latin typeface="微软雅黑" panose="020B0503020204020204" pitchFamily="34" charset="-122"/>
                <a:ea typeface="微软雅黑" panose="020B0503020204020204" pitchFamily="34" charset="-122"/>
              </a:rPr>
              <a:t>个。</a:t>
            </a:r>
          </a:p>
          <a:p>
            <a:pPr lvl="1"/>
            <a:r>
              <a:rPr lang="en-US" altLang="zh-CN" sz="2000" b="0" dirty="0">
                <a:solidFill>
                  <a:srgbClr val="000000"/>
                </a:solidFill>
                <a:latin typeface="微软雅黑" panose="020B0503020204020204" pitchFamily="34" charset="-122"/>
                <a:ea typeface="微软雅黑" panose="020B0503020204020204" pitchFamily="34" charset="-122"/>
              </a:rPr>
              <a:t>	</a:t>
            </a:r>
          </a:p>
          <a:p>
            <a:pPr lvl="1"/>
            <a:r>
              <a:rPr lang="en-US" altLang="zh-CN" sz="2000" b="0" dirty="0">
                <a:solidFill>
                  <a:srgbClr val="000000"/>
                </a:solidFill>
                <a:latin typeface="微软雅黑" panose="020B0503020204020204" pitchFamily="34" charset="-122"/>
                <a:ea typeface="微软雅黑" panose="020B0503020204020204" pitchFamily="34" charset="-122"/>
              </a:rPr>
              <a:t>	</a:t>
            </a:r>
            <a:r>
              <a:rPr lang="zh-CN" altLang="en-US" sz="2000" b="0" dirty="0">
                <a:solidFill>
                  <a:srgbClr val="000000"/>
                </a:solidFill>
                <a:latin typeface="微软雅黑" panose="020B0503020204020204" pitchFamily="34" charset="-122"/>
                <a:ea typeface="微软雅黑" panose="020B0503020204020204" pitchFamily="34" charset="-122"/>
              </a:rPr>
              <a:t>其中有</a:t>
            </a:r>
            <a:r>
              <a:rPr lang="en-US" altLang="zh-CN" sz="2000" dirty="0">
                <a:solidFill>
                  <a:srgbClr val="FF0000"/>
                </a:solidFill>
                <a:latin typeface="微软雅黑" panose="020B0503020204020204" pitchFamily="34" charset="-122"/>
                <a:ea typeface="微软雅黑" panose="020B0503020204020204" pitchFamily="34" charset="-122"/>
              </a:rPr>
              <a:t>8439</a:t>
            </a:r>
            <a:r>
              <a:rPr lang="zh-CN" altLang="en-US" sz="2000" b="0" dirty="0">
                <a:solidFill>
                  <a:srgbClr val="000000"/>
                </a:solidFill>
                <a:latin typeface="微软雅黑" panose="020B0503020204020204" pitchFamily="34" charset="-122"/>
                <a:ea typeface="微软雅黑" panose="020B0503020204020204" pitchFamily="34" charset="-122"/>
              </a:rPr>
              <a:t>个登录用户名自</a:t>
            </a:r>
            <a:r>
              <a:rPr lang="en-US" altLang="zh-CN" sz="2000" b="0" dirty="0">
                <a:solidFill>
                  <a:srgbClr val="000000"/>
                </a:solidFill>
                <a:latin typeface="微软雅黑" panose="020B0503020204020204" pitchFamily="34" charset="-122"/>
                <a:ea typeface="微软雅黑" panose="020B0503020204020204" pitchFamily="34" charset="-122"/>
              </a:rPr>
              <a:t>2014</a:t>
            </a:r>
            <a:r>
              <a:rPr lang="zh-CN" altLang="en-US" sz="2000" b="0" dirty="0">
                <a:solidFill>
                  <a:srgbClr val="000000"/>
                </a:solidFill>
                <a:latin typeface="微软雅黑" panose="020B0503020204020204" pitchFamily="34" charset="-122"/>
                <a:ea typeface="微软雅黑" panose="020B0503020204020204" pitchFamily="34" charset="-122"/>
              </a:rPr>
              <a:t>年以后就没有再登录过业务系统，占比达到了</a:t>
            </a:r>
            <a:r>
              <a:rPr lang="en-US" altLang="zh-CN" sz="2000" dirty="0">
                <a:solidFill>
                  <a:srgbClr val="FF0000"/>
                </a:solidFill>
                <a:latin typeface="微软雅黑" panose="020B0503020204020204" pitchFamily="34" charset="-122"/>
                <a:ea typeface="微软雅黑" panose="020B0503020204020204" pitchFamily="34" charset="-122"/>
              </a:rPr>
              <a:t>55%</a:t>
            </a:r>
            <a:r>
              <a:rPr lang="zh-CN" altLang="en-US" sz="2000" b="0" dirty="0">
                <a:solidFill>
                  <a:srgbClr val="000000"/>
                </a:solidFill>
                <a:latin typeface="微软雅黑" panose="020B0503020204020204" pitchFamily="34" charset="-122"/>
                <a:ea typeface="微软雅黑" panose="020B0503020204020204" pitchFamily="34" charset="-122"/>
              </a:rPr>
              <a:t>！</a:t>
            </a:r>
            <a:endPar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88309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3031599"/>
          </a:xfrm>
          <a:prstGeom prst="rect">
            <a:avLst/>
          </a:prstGeom>
        </p:spPr>
        <p:txBody>
          <a:bodyPr wrap="square">
            <a:spAutoFit/>
          </a:bodyPr>
          <a:lstStyle/>
          <a:p>
            <a:pPr lvl="0" algn="ctr">
              <a:defRPr/>
            </a:pPr>
            <a:r>
              <a:rPr lang="zh-CN" altLang="en-US" sz="2600" dirty="0">
                <a:solidFill>
                  <a:srgbClr val="000000"/>
                </a:solidFill>
                <a:latin typeface="微软雅黑" panose="020B0503020204020204" pitchFamily="34" charset="-122"/>
                <a:ea typeface="微软雅黑" panose="020B0503020204020204" pitchFamily="34" charset="-122"/>
              </a:rPr>
              <a:t>第三章  经办人员及业务系统用户名安全管理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lvl="1"/>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第九</a:t>
            </a:r>
            <a:r>
              <a:rPr lang="zh-CN" altLang="en-US" sz="2000" dirty="0">
                <a:solidFill>
                  <a:srgbClr val="000000"/>
                </a:solidFill>
                <a:latin typeface="微软雅黑" panose="020B0503020204020204" pitchFamily="34" charset="-122"/>
                <a:ea typeface="微软雅黑" panose="020B0503020204020204" pitchFamily="34" charset="-122"/>
              </a:rPr>
              <a:t>条、各级单位所有操作业务系统或使用业务数据的工作人员</a:t>
            </a:r>
            <a:endParaRPr lang="en-US" altLang="zh-CN" sz="2000" dirty="0">
              <a:solidFill>
                <a:srgbClr val="000000"/>
              </a:solidFill>
              <a:latin typeface="微软雅黑" panose="020B0503020204020204" pitchFamily="34" charset="-122"/>
              <a:ea typeface="微软雅黑" panose="020B0503020204020204" pitchFamily="34" charset="-122"/>
            </a:endParaRPr>
          </a:p>
          <a:p>
            <a:pPr lvl="1"/>
            <a:endParaRPr lang="en-US" altLang="zh-CN" sz="2000" b="0" dirty="0">
              <a:solidFill>
                <a:srgbClr val="000000"/>
              </a:solidFill>
              <a:latin typeface="微软雅黑" panose="020B0503020204020204" pitchFamily="34" charset="-122"/>
              <a:ea typeface="微软雅黑" panose="020B0503020204020204" pitchFamily="34" charset="-122"/>
            </a:endParaRPr>
          </a:p>
          <a:p>
            <a:pPr lvl="1"/>
            <a:r>
              <a:rPr lang="en-US" altLang="zh-CN" sz="2000" b="0" dirty="0">
                <a:solidFill>
                  <a:srgbClr val="000000"/>
                </a:solidFill>
                <a:latin typeface="微软雅黑" panose="020B0503020204020204" pitchFamily="34" charset="-122"/>
                <a:ea typeface="微软雅黑" panose="020B0503020204020204" pitchFamily="34" charset="-122"/>
              </a:rPr>
              <a:t>	</a:t>
            </a:r>
            <a:r>
              <a:rPr lang="zh-CN" altLang="en-US" sz="2000" b="0" dirty="0">
                <a:solidFill>
                  <a:srgbClr val="000000"/>
                </a:solidFill>
                <a:latin typeface="微软雅黑" panose="020B0503020204020204" pitchFamily="34" charset="-122"/>
                <a:ea typeface="微软雅黑" panose="020B0503020204020204" pitchFamily="34" charset="-122"/>
              </a:rPr>
              <a:t>第九条共有七个子项：</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r>
              <a:rPr lang="en-US" altLang="zh-CN" sz="2000" b="0" dirty="0">
                <a:solidFill>
                  <a:srgbClr val="000000"/>
                </a:solidFill>
                <a:latin typeface="微软雅黑" panose="020B0503020204020204" pitchFamily="34" charset="-122"/>
                <a:ea typeface="微软雅黑" panose="020B0503020204020204" pitchFamily="34" charset="-122"/>
              </a:rPr>
              <a:t>		</a:t>
            </a:r>
          </a:p>
          <a:p>
            <a:pPr lvl="1"/>
            <a:r>
              <a:rPr lang="en-US" altLang="zh-CN" sz="2000" b="0" dirty="0">
                <a:solidFill>
                  <a:srgbClr val="000000"/>
                </a:solidFill>
                <a:latin typeface="微软雅黑" panose="020B0503020204020204" pitchFamily="34" charset="-122"/>
                <a:ea typeface="微软雅黑" panose="020B0503020204020204" pitchFamily="34" charset="-122"/>
              </a:rPr>
              <a:t>	       </a:t>
            </a:r>
            <a:r>
              <a:rPr lang="zh-CN" altLang="en-US" sz="2000" b="0" dirty="0">
                <a:solidFill>
                  <a:srgbClr val="000000"/>
                </a:solidFill>
                <a:latin typeface="微软雅黑" panose="020B0503020204020204" pitchFamily="34" charset="-122"/>
                <a:ea typeface="微软雅黑" panose="020B0503020204020204" pitchFamily="34" charset="-122"/>
              </a:rPr>
              <a:t>第（一）至第（三）子项主要是对经办人的管理；</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		</a:t>
            </a:r>
          </a:p>
          <a:p>
            <a:pPr lvl="1"/>
            <a:r>
              <a:rPr lang="en-US" altLang="zh-CN" sz="2000" b="0" dirty="0">
                <a:solidFill>
                  <a:srgbClr val="000000"/>
                </a:solidFill>
                <a:latin typeface="微软雅黑" panose="020B0503020204020204" pitchFamily="34" charset="-122"/>
                <a:ea typeface="微软雅黑" panose="020B0503020204020204" pitchFamily="34" charset="-122"/>
              </a:rPr>
              <a:t>	       </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第（四）至第（七）子项主要是对系统用户名和密码的管理。</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9105127"/>
      </p:ext>
    </p:extLst>
  </p:cSld>
  <p:clrMapOvr>
    <a:masterClrMapping/>
  </p:clrMapOvr>
  <p:transition>
    <p:strips/>
  </p:transition>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4878259"/>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第三章  经办人员及业务系统用户名安全管理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第九条、各级单位所有操作业务系统或使用业务数据的工作人员</a:t>
            </a:r>
            <a:endParaRPr kumimoji="0" lang="en-US"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（一）人员可控，保证工作熟知的连续性：</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各单位原则上应指派固定的经办人员进行业务系统的操作和业务数据的使用；</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（二）增变删操作要及时，备案上报工作不能忘：</a:t>
            </a:r>
            <a:endParaRPr kumimoji="0" lang="en-US"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714500" marR="0" lvl="3"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各单位应维护好本单位的业务系统用户名和密码：</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371600" marR="0" lvl="3" indent="0" algn="l" defTabSz="914400" rtl="0" eaLnBrk="0" fontAlgn="base" latinLnBrk="0" hangingPunct="0">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1.</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）经办人员发生新增、变更和离职时，应及时对业务系统用户名和密码进行新建、变更或删除操作；</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1371600" marR="0" lvl="3" indent="0" algn="l" defTabSz="914400" rtl="0" eaLnBrk="0" fontAlgn="base" latinLnBrk="0" hangingPunct="0">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2.</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）更新本级</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业务系统用户名备案表</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，同时填写</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业务系统用户名变更表</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上报上级单位备案登记；</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099550601"/>
      </p:ext>
    </p:extLst>
  </p:cSld>
  <p:clrMapOvr>
    <a:masterClrMapping/>
  </p:clrMapOvr>
  <p:transition>
    <p:strips/>
  </p:transition>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3954929"/>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第三章  经办人员及业务系统用户名安全管理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第九条、各级单位所有操作业务系统或使用业务数据的工作人员</a:t>
            </a:r>
            <a:endParaRPr kumimoji="0" lang="en-US"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（三）监督审核与备案：</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lvl="1"/>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lvl="1"/>
            <a:r>
              <a:rPr lang="en-US" altLang="zh-CN" sz="2000" b="0" dirty="0">
                <a:solidFill>
                  <a:srgbClr val="000000"/>
                </a:solidFill>
                <a:latin typeface="微软雅黑" panose="020B0503020204020204" pitchFamily="34" charset="-122"/>
                <a:ea typeface="微软雅黑" panose="020B0503020204020204" pitchFamily="34" charset="-122"/>
              </a:rPr>
              <a:t>		</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a:t>
            </a:r>
            <a:r>
              <a:rPr lang="en-US" altLang="zh-CN" sz="2000" b="0" noProof="0" dirty="0">
                <a:solidFill>
                  <a:srgbClr val="000000"/>
                </a:solidFill>
                <a:latin typeface="微软雅黑" panose="020B0503020204020204" pitchFamily="34" charset="-122"/>
                <a:ea typeface="微软雅黑" panose="020B0503020204020204" pitchFamily="34" charset="-122"/>
              </a:rPr>
              <a:t>.</a:t>
            </a:r>
            <a:r>
              <a:rPr lang="zh-CN" altLang="en-US" sz="2000" b="0" noProof="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各单位应监督审核下级单位业务系统用户名和密码的维护工作；</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r>
              <a:rPr lang="en-US" altLang="zh-CN" sz="2000" b="0" dirty="0">
                <a:solidFill>
                  <a:srgbClr val="000000"/>
                </a:solidFill>
                <a:latin typeface="微软雅黑" panose="020B0503020204020204" pitchFamily="34" charset="-122"/>
                <a:ea typeface="微软雅黑" panose="020B0503020204020204" pitchFamily="34" charset="-122"/>
              </a:rPr>
              <a:t>		2.</a:t>
            </a:r>
            <a:r>
              <a:rPr lang="zh-CN" altLang="en-US" sz="2000" b="0" dirty="0">
                <a:solidFill>
                  <a:srgbClr val="000000"/>
                </a:solidFill>
                <a:latin typeface="微软雅黑" panose="020B0503020204020204" pitchFamily="34" charset="-122"/>
                <a:ea typeface="微软雅黑" panose="020B0503020204020204" pitchFamily="34" charset="-122"/>
              </a:rPr>
              <a:t>）在收到下级单位上报的</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业务系统用户名变更表</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后，应及时更新本级</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业务系统用户名备案表</a:t>
            </a:r>
            <a:r>
              <a:rPr lang="en-US" altLang="zh-CN" sz="2000" b="0" dirty="0">
                <a:solidFill>
                  <a:srgbClr val="000000"/>
                </a:solidFill>
                <a:latin typeface="微软雅黑" panose="020B0503020204020204" pitchFamily="34" charset="-122"/>
                <a:ea typeface="微软雅黑" panose="020B0503020204020204" pitchFamily="34" charset="-122"/>
              </a:rPr>
              <a:t>》</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p:txBody>
      </p:sp>
    </p:spTree>
    <p:extLst>
      <p:ext uri="{BB962C8B-B14F-4D97-AF65-F5344CB8AC3E}">
        <p14:creationId xmlns:p14="http://schemas.microsoft.com/office/powerpoint/2010/main" val="2012823829"/>
      </p:ext>
    </p:extLst>
  </p:cSld>
  <p:clrMapOvr>
    <a:masterClrMapping/>
  </p:clrMapOvr>
  <p:transition>
    <p:strips/>
  </p:transition>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400110"/>
          </a:xfrm>
          <a:prstGeom prst="rect">
            <a:avLst/>
          </a:prstGeom>
        </p:spPr>
        <p:txBody>
          <a:bodyPr wrap="square">
            <a:spAutoFit/>
          </a:bodyPr>
          <a:lstStyle/>
          <a:p>
            <a:pPr marL="1257300" lvl="2" indent="-342900">
              <a:buFont typeface="Wingdings" panose="05000000000000000000" pitchFamily="2" charset="2"/>
              <a:buChar char="l"/>
            </a:pPr>
            <a:r>
              <a:rPr lang="zh-CN" altLang="en-US" sz="2000" b="0" dirty="0">
                <a:solidFill>
                  <a:srgbClr val="000000"/>
                </a:solidFill>
                <a:latin typeface="微软雅黑" panose="020B0503020204020204" pitchFamily="34" charset="-122"/>
                <a:ea typeface="微软雅黑" panose="020B0503020204020204" pitchFamily="34" charset="-122"/>
              </a:rPr>
              <a:t>业务系统用户名维护流程：</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 name="箭头: 右 1"/>
          <p:cNvSpPr/>
          <p:nvPr/>
        </p:nvSpPr>
        <p:spPr bwMode="auto">
          <a:xfrm>
            <a:off x="1221216" y="4258670"/>
            <a:ext cx="476645" cy="288032"/>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spcBef>
                <a:spcPct val="0"/>
              </a:spcBef>
              <a:spcAft>
                <a:spcPct val="0"/>
              </a:spcAft>
              <a:buClrTx/>
              <a:buSzTx/>
              <a:buFontTx/>
              <a:buNone/>
            </a:pPr>
            <a:endParaRPr kumimoji="0" lang="zh-CN" altLang="en-US" sz="1800" b="1" i="0" u="none" strike="noStrike" cap="none" normalizeH="0" baseline="0">
              <a:ln>
                <a:noFill/>
              </a:ln>
              <a:solidFill>
                <a:schemeClr val="hlink"/>
              </a:solidFill>
              <a:effectLst/>
              <a:latin typeface="Arial" charset="0"/>
            </a:endParaRPr>
          </a:p>
        </p:txBody>
      </p:sp>
      <p:sp>
        <p:nvSpPr>
          <p:cNvPr id="9" name="KSO_Shape"/>
          <p:cNvSpPr>
            <a:spLocks/>
          </p:cNvSpPr>
          <p:nvPr/>
        </p:nvSpPr>
        <p:spPr bwMode="auto">
          <a:xfrm>
            <a:off x="2076303" y="3984436"/>
            <a:ext cx="835196" cy="866027"/>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chemeClr val="accent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 name="KSO_Shape"/>
          <p:cNvSpPr>
            <a:spLocks/>
          </p:cNvSpPr>
          <p:nvPr/>
        </p:nvSpPr>
        <p:spPr bwMode="auto">
          <a:xfrm>
            <a:off x="3817086" y="4585943"/>
            <a:ext cx="571695" cy="4112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 name="KSO_Shape"/>
          <p:cNvSpPr>
            <a:spLocks/>
          </p:cNvSpPr>
          <p:nvPr/>
        </p:nvSpPr>
        <p:spPr bwMode="auto">
          <a:xfrm>
            <a:off x="3787600" y="3472660"/>
            <a:ext cx="541680" cy="42163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4" name="箭头: 右 13"/>
          <p:cNvSpPr/>
          <p:nvPr/>
        </p:nvSpPr>
        <p:spPr bwMode="auto">
          <a:xfrm rot="1238806">
            <a:off x="3077365" y="4609349"/>
            <a:ext cx="523133" cy="288032"/>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spcBef>
                <a:spcPct val="0"/>
              </a:spcBef>
              <a:spcAft>
                <a:spcPct val="0"/>
              </a:spcAft>
              <a:buClrTx/>
              <a:buSzTx/>
              <a:buFontTx/>
              <a:buNone/>
            </a:pPr>
            <a:endParaRPr kumimoji="0" lang="zh-CN" altLang="en-US" sz="1800" b="1" i="0" u="none" strike="noStrike" cap="none" normalizeH="0" baseline="0">
              <a:ln>
                <a:noFill/>
              </a:ln>
              <a:solidFill>
                <a:schemeClr val="hlink"/>
              </a:solidFill>
              <a:effectLst/>
              <a:latin typeface="Arial" charset="0"/>
            </a:endParaRPr>
          </a:p>
        </p:txBody>
      </p:sp>
      <p:sp>
        <p:nvSpPr>
          <p:cNvPr id="15" name="箭头: 右 14"/>
          <p:cNvSpPr/>
          <p:nvPr/>
        </p:nvSpPr>
        <p:spPr bwMode="auto">
          <a:xfrm rot="20386987">
            <a:off x="3067704" y="3913705"/>
            <a:ext cx="496674" cy="288032"/>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spcBef>
                <a:spcPct val="0"/>
              </a:spcBef>
              <a:spcAft>
                <a:spcPct val="0"/>
              </a:spcAft>
              <a:buClrTx/>
              <a:buSzTx/>
              <a:buFontTx/>
              <a:buNone/>
            </a:pPr>
            <a:endParaRPr kumimoji="0" lang="zh-CN" altLang="en-US" sz="1800" b="1" i="0" u="none" strike="noStrike" cap="none" normalizeH="0" baseline="0">
              <a:ln>
                <a:noFill/>
              </a:ln>
              <a:solidFill>
                <a:schemeClr val="hlink"/>
              </a:solidFill>
              <a:effectLst/>
              <a:latin typeface="Arial" charset="0"/>
            </a:endParaRPr>
          </a:p>
        </p:txBody>
      </p:sp>
      <p:sp>
        <p:nvSpPr>
          <p:cNvPr id="16" name="箭头: 右 15"/>
          <p:cNvSpPr/>
          <p:nvPr/>
        </p:nvSpPr>
        <p:spPr bwMode="auto">
          <a:xfrm>
            <a:off x="4810429" y="4692330"/>
            <a:ext cx="612069" cy="288032"/>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spcBef>
                <a:spcPct val="0"/>
              </a:spcBef>
              <a:spcAft>
                <a:spcPct val="0"/>
              </a:spcAft>
              <a:buClrTx/>
              <a:buSzTx/>
              <a:buFontTx/>
              <a:buNone/>
            </a:pPr>
            <a:endParaRPr kumimoji="0" lang="zh-CN" altLang="en-US" sz="1800" b="1" i="0" u="none" strike="noStrike" cap="none" normalizeH="0" baseline="0">
              <a:ln>
                <a:noFill/>
              </a:ln>
              <a:solidFill>
                <a:schemeClr val="hlink"/>
              </a:solidFill>
              <a:effectLst/>
              <a:latin typeface="Arial" charset="0"/>
            </a:endParaRPr>
          </a:p>
        </p:txBody>
      </p:sp>
      <p:sp>
        <p:nvSpPr>
          <p:cNvPr id="12" name="KSO_Shape"/>
          <p:cNvSpPr>
            <a:spLocks/>
          </p:cNvSpPr>
          <p:nvPr/>
        </p:nvSpPr>
        <p:spPr bwMode="auto">
          <a:xfrm>
            <a:off x="5884199" y="4548972"/>
            <a:ext cx="500089" cy="490052"/>
          </a:xfrm>
          <a:custGeom>
            <a:avLst/>
            <a:gdLst>
              <a:gd name="T0" fmla="*/ 1646201 w 2921000"/>
              <a:gd name="T1" fmla="*/ 1934112 h 2743200"/>
              <a:gd name="T2" fmla="*/ 1749643 w 2921000"/>
              <a:gd name="T3" fmla="*/ 1872613 h 2743200"/>
              <a:gd name="T4" fmla="*/ 2051083 w 2921000"/>
              <a:gd name="T5" fmla="*/ 2015900 h 2743200"/>
              <a:gd name="T6" fmla="*/ 2102487 w 2921000"/>
              <a:gd name="T7" fmla="*/ 2213078 h 2743200"/>
              <a:gd name="T8" fmla="*/ 1908296 w 2921000"/>
              <a:gd name="T9" fmla="*/ 2213395 h 2743200"/>
              <a:gd name="T10" fmla="*/ 1430751 w 2921000"/>
              <a:gd name="T11" fmla="*/ 2480314 h 2743200"/>
              <a:gd name="T12" fmla="*/ 1254012 w 2921000"/>
              <a:gd name="T13" fmla="*/ 2348440 h 2743200"/>
              <a:gd name="T14" fmla="*/ 1083936 w 2921000"/>
              <a:gd name="T15" fmla="*/ 2125267 h 2743200"/>
              <a:gd name="T16" fmla="*/ 1188330 w 2921000"/>
              <a:gd name="T17" fmla="*/ 1958522 h 2743200"/>
              <a:gd name="T18" fmla="*/ 1648386 w 2921000"/>
              <a:gd name="T19" fmla="*/ 1223950 h 2743200"/>
              <a:gd name="T20" fmla="*/ 1786964 w 2921000"/>
              <a:gd name="T21" fmla="*/ 1348536 h 2743200"/>
              <a:gd name="T22" fmla="*/ 1838654 w 2921000"/>
              <a:gd name="T23" fmla="*/ 1488021 h 2743200"/>
              <a:gd name="T24" fmla="*/ 1830409 w 2921000"/>
              <a:gd name="T25" fmla="*/ 1585343 h 2743200"/>
              <a:gd name="T26" fmla="*/ 1756204 w 2921000"/>
              <a:gd name="T27" fmla="*/ 1724828 h 2743200"/>
              <a:gd name="T28" fmla="*/ 1630627 w 2921000"/>
              <a:gd name="T29" fmla="*/ 1828491 h 2743200"/>
              <a:gd name="T30" fmla="*/ 1475876 w 2921000"/>
              <a:gd name="T31" fmla="*/ 1788548 h 2743200"/>
              <a:gd name="T32" fmla="*/ 1387084 w 2921000"/>
              <a:gd name="T33" fmla="*/ 1637016 h 2743200"/>
              <a:gd name="T34" fmla="*/ 1328418 w 2921000"/>
              <a:gd name="T35" fmla="*/ 1536523 h 2743200"/>
              <a:gd name="T36" fmla="*/ 1358544 w 2921000"/>
              <a:gd name="T37" fmla="*/ 1470585 h 2743200"/>
              <a:gd name="T38" fmla="*/ 1425138 w 2921000"/>
              <a:gd name="T39" fmla="*/ 1298131 h 2743200"/>
              <a:gd name="T40" fmla="*/ 1590354 w 2921000"/>
              <a:gd name="T41" fmla="*/ 1216025 h 2743200"/>
              <a:gd name="T42" fmla="*/ 604203 w 2921000"/>
              <a:gd name="T43" fmla="*/ 1090421 h 2743200"/>
              <a:gd name="T44" fmla="*/ 443230 w 2921000"/>
              <a:gd name="T45" fmla="*/ 2410422 h 2743200"/>
              <a:gd name="T46" fmla="*/ 2573655 w 2921000"/>
              <a:gd name="T47" fmla="*/ 2613963 h 2743200"/>
              <a:gd name="T48" fmla="*/ 2652077 w 2921000"/>
              <a:gd name="T49" fmla="*/ 2574271 h 2743200"/>
              <a:gd name="T50" fmla="*/ 2808605 w 2921000"/>
              <a:gd name="T51" fmla="*/ 1152341 h 2743200"/>
              <a:gd name="T52" fmla="*/ 2764790 w 2921000"/>
              <a:gd name="T53" fmla="*/ 1076132 h 2743200"/>
              <a:gd name="T54" fmla="*/ 1391618 w 2921000"/>
              <a:gd name="T55" fmla="*/ 763587 h 2743200"/>
              <a:gd name="T56" fmla="*/ 2455863 w 2921000"/>
              <a:gd name="T57" fmla="*/ 816769 h 2743200"/>
              <a:gd name="T58" fmla="*/ 1391618 w 2921000"/>
              <a:gd name="T59" fmla="*/ 869950 h 2743200"/>
              <a:gd name="T60" fmla="*/ 1338581 w 2921000"/>
              <a:gd name="T61" fmla="*/ 811387 h 2743200"/>
              <a:gd name="T62" fmla="*/ 1888758 w 2921000"/>
              <a:gd name="T63" fmla="*/ 538801 h 2743200"/>
              <a:gd name="T64" fmla="*/ 1935480 w 2921000"/>
              <a:gd name="T65" fmla="*/ 602996 h 2743200"/>
              <a:gd name="T66" fmla="*/ 1380853 w 2921000"/>
              <a:gd name="T67" fmla="*/ 644835 h 2743200"/>
              <a:gd name="T68" fmla="*/ 1340488 w 2921000"/>
              <a:gd name="T69" fmla="*/ 576168 h 2743200"/>
              <a:gd name="T70" fmla="*/ 2105660 w 2921000"/>
              <a:gd name="T71" fmla="*/ 537590 h 2743200"/>
              <a:gd name="T72" fmla="*/ 2147887 w 2921000"/>
              <a:gd name="T73" fmla="*/ 611258 h 2743200"/>
              <a:gd name="T74" fmla="*/ 2556510 w 2921000"/>
              <a:gd name="T75" fmla="*/ 602685 h 2743200"/>
              <a:gd name="T76" fmla="*/ 1286827 w 2921000"/>
              <a:gd name="T77" fmla="*/ 94944 h 2743200"/>
              <a:gd name="T78" fmla="*/ 1199833 w 2921000"/>
              <a:gd name="T79" fmla="*/ 140987 h 2743200"/>
              <a:gd name="T80" fmla="*/ 2636520 w 2921000"/>
              <a:gd name="T81" fmla="*/ 925302 h 2743200"/>
              <a:gd name="T82" fmla="*/ 2070735 w 2921000"/>
              <a:gd name="T83" fmla="*/ 676671 h 2743200"/>
              <a:gd name="T84" fmla="*/ 2008187 w 2921000"/>
              <a:gd name="T85" fmla="*/ 526476 h 2743200"/>
              <a:gd name="T86" fmla="*/ 2112327 w 2921000"/>
              <a:gd name="T87" fmla="*/ 19687 h 2743200"/>
              <a:gd name="T88" fmla="*/ 2586990 w 2921000"/>
              <a:gd name="T89" fmla="*/ 462969 h 2743200"/>
              <a:gd name="T90" fmla="*/ 2737485 w 2921000"/>
              <a:gd name="T91" fmla="*/ 686197 h 2743200"/>
              <a:gd name="T92" fmla="*/ 2856230 w 2921000"/>
              <a:gd name="T93" fmla="*/ 1017388 h 2743200"/>
              <a:gd name="T94" fmla="*/ 2920683 w 2921000"/>
              <a:gd name="T95" fmla="*/ 1179014 h 2743200"/>
              <a:gd name="T96" fmla="*/ 2725103 w 2921000"/>
              <a:gd name="T97" fmla="*/ 2656195 h 2743200"/>
              <a:gd name="T98" fmla="*/ 2528887 w 2921000"/>
              <a:gd name="T99" fmla="*/ 2743200 h 2743200"/>
              <a:gd name="T100" fmla="*/ 95250 w 2921000"/>
              <a:gd name="T101" fmla="*/ 2679693 h 2743200"/>
              <a:gd name="T102" fmla="*/ 317 w 2921000"/>
              <a:gd name="T103" fmla="*/ 2485360 h 2743200"/>
              <a:gd name="T104" fmla="*/ 67945 w 2921000"/>
              <a:gd name="T105" fmla="*/ 450267 h 2743200"/>
              <a:gd name="T106" fmla="*/ 265113 w 2921000"/>
              <a:gd name="T107" fmla="*/ 360087 h 2743200"/>
              <a:gd name="T108" fmla="*/ 162243 w 2921000"/>
              <a:gd name="T109" fmla="*/ 531874 h 2743200"/>
              <a:gd name="T110" fmla="*/ 123190 w 2921000"/>
              <a:gd name="T111" fmla="*/ 2488536 h 2743200"/>
              <a:gd name="T112" fmla="*/ 193993 w 2921000"/>
              <a:gd name="T113" fmla="*/ 2581574 h 2743200"/>
              <a:gd name="T114" fmla="*/ 302577 w 2921000"/>
              <a:gd name="T115" fmla="*/ 2508223 h 2743200"/>
              <a:gd name="T116" fmla="*/ 482917 w 2921000"/>
              <a:gd name="T117" fmla="*/ 1075497 h 2743200"/>
              <a:gd name="T118" fmla="*/ 642937 w 2921000"/>
              <a:gd name="T119" fmla="*/ 937369 h 2743200"/>
              <a:gd name="T120" fmla="*/ 1087437 w 2921000"/>
              <a:gd name="T121" fmla="*/ 125110 h 2743200"/>
              <a:gd name="T122" fmla="*/ 1221105 w 2921000"/>
              <a:gd name="T123" fmla="*/ 9844 h 27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21000" h="2743200">
                <a:moveTo>
                  <a:pt x="1429165" y="1871662"/>
                </a:moveTo>
                <a:lnTo>
                  <a:pt x="1430751" y="1884976"/>
                </a:lnTo>
                <a:lnTo>
                  <a:pt x="1434242" y="1903680"/>
                </a:lnTo>
                <a:lnTo>
                  <a:pt x="1438367" y="1927455"/>
                </a:lnTo>
                <a:lnTo>
                  <a:pt x="1443761" y="1954718"/>
                </a:lnTo>
                <a:lnTo>
                  <a:pt x="1457087" y="2018119"/>
                </a:lnTo>
                <a:lnTo>
                  <a:pt x="1471684" y="2085641"/>
                </a:lnTo>
                <a:lnTo>
                  <a:pt x="1485962" y="2151579"/>
                </a:lnTo>
                <a:lnTo>
                  <a:pt x="1498337" y="2207372"/>
                </a:lnTo>
                <a:lnTo>
                  <a:pt x="1510395" y="2260312"/>
                </a:lnTo>
                <a:lnTo>
                  <a:pt x="1555769" y="1996563"/>
                </a:lnTo>
                <a:lnTo>
                  <a:pt x="1528799" y="1934112"/>
                </a:lnTo>
                <a:lnTo>
                  <a:pt x="1572587" y="1892902"/>
                </a:lnTo>
                <a:lnTo>
                  <a:pt x="1586231" y="1892902"/>
                </a:lnTo>
                <a:lnTo>
                  <a:pt x="1589404" y="1892902"/>
                </a:lnTo>
                <a:lnTo>
                  <a:pt x="1603048" y="1892902"/>
                </a:lnTo>
                <a:lnTo>
                  <a:pt x="1646201" y="1934112"/>
                </a:lnTo>
                <a:lnTo>
                  <a:pt x="1632875" y="1965179"/>
                </a:lnTo>
                <a:lnTo>
                  <a:pt x="1623355" y="1986418"/>
                </a:lnTo>
                <a:lnTo>
                  <a:pt x="1620500" y="1993710"/>
                </a:lnTo>
                <a:lnTo>
                  <a:pt x="1619865" y="1996563"/>
                </a:lnTo>
                <a:lnTo>
                  <a:pt x="1627163" y="2038090"/>
                </a:lnTo>
                <a:lnTo>
                  <a:pt x="1642394" y="2128437"/>
                </a:lnTo>
                <a:lnTo>
                  <a:pt x="1664923" y="2260312"/>
                </a:lnTo>
                <a:lnTo>
                  <a:pt x="1676980" y="2206738"/>
                </a:lnTo>
                <a:lnTo>
                  <a:pt x="1689355" y="2151579"/>
                </a:lnTo>
                <a:lnTo>
                  <a:pt x="1703634" y="2085641"/>
                </a:lnTo>
                <a:lnTo>
                  <a:pt x="1718547" y="2017802"/>
                </a:lnTo>
                <a:lnTo>
                  <a:pt x="1731557" y="1954718"/>
                </a:lnTo>
                <a:lnTo>
                  <a:pt x="1736951" y="1927455"/>
                </a:lnTo>
                <a:lnTo>
                  <a:pt x="1741393" y="1903680"/>
                </a:lnTo>
                <a:lnTo>
                  <a:pt x="1744566" y="1884976"/>
                </a:lnTo>
                <a:lnTo>
                  <a:pt x="1746470" y="1871662"/>
                </a:lnTo>
                <a:lnTo>
                  <a:pt x="1749643" y="1872613"/>
                </a:lnTo>
                <a:lnTo>
                  <a:pt x="1753768" y="1873881"/>
                </a:lnTo>
                <a:lnTo>
                  <a:pt x="1776931" y="1881172"/>
                </a:lnTo>
                <a:lnTo>
                  <a:pt x="1807075" y="1891000"/>
                </a:lnTo>
                <a:lnTo>
                  <a:pt x="1841662" y="1902412"/>
                </a:lnTo>
                <a:lnTo>
                  <a:pt x="1878469" y="1915092"/>
                </a:lnTo>
                <a:lnTo>
                  <a:pt x="1916228" y="1929357"/>
                </a:lnTo>
                <a:lnTo>
                  <a:pt x="1934949" y="1936331"/>
                </a:lnTo>
                <a:lnTo>
                  <a:pt x="1953353" y="1943623"/>
                </a:lnTo>
                <a:lnTo>
                  <a:pt x="1970488" y="1951231"/>
                </a:lnTo>
                <a:lnTo>
                  <a:pt x="1986987" y="1958522"/>
                </a:lnTo>
                <a:lnTo>
                  <a:pt x="2002218" y="1965813"/>
                </a:lnTo>
                <a:lnTo>
                  <a:pt x="2016497" y="1973104"/>
                </a:lnTo>
                <a:lnTo>
                  <a:pt x="2026651" y="1984199"/>
                </a:lnTo>
                <a:lnTo>
                  <a:pt x="2032362" y="1990539"/>
                </a:lnTo>
                <a:lnTo>
                  <a:pt x="2038391" y="1997831"/>
                </a:lnTo>
                <a:lnTo>
                  <a:pt x="2044737" y="2006390"/>
                </a:lnTo>
                <a:lnTo>
                  <a:pt x="2051083" y="2015900"/>
                </a:lnTo>
                <a:lnTo>
                  <a:pt x="2057747" y="2026678"/>
                </a:lnTo>
                <a:lnTo>
                  <a:pt x="2063775" y="2038724"/>
                </a:lnTo>
                <a:lnTo>
                  <a:pt x="2069804" y="2052673"/>
                </a:lnTo>
                <a:lnTo>
                  <a:pt x="2075833" y="2067889"/>
                </a:lnTo>
                <a:lnTo>
                  <a:pt x="2078689" y="2076131"/>
                </a:lnTo>
                <a:lnTo>
                  <a:pt x="2081227" y="2085007"/>
                </a:lnTo>
                <a:lnTo>
                  <a:pt x="2084083" y="2094201"/>
                </a:lnTo>
                <a:lnTo>
                  <a:pt x="2086621" y="2104028"/>
                </a:lnTo>
                <a:lnTo>
                  <a:pt x="2088842" y="2114489"/>
                </a:lnTo>
                <a:lnTo>
                  <a:pt x="2091381" y="2125267"/>
                </a:lnTo>
                <a:lnTo>
                  <a:pt x="2093602" y="2136679"/>
                </a:lnTo>
                <a:lnTo>
                  <a:pt x="2095506" y="2148409"/>
                </a:lnTo>
                <a:lnTo>
                  <a:pt x="2097410" y="2161089"/>
                </a:lnTo>
                <a:lnTo>
                  <a:pt x="2098996" y="2174086"/>
                </a:lnTo>
                <a:lnTo>
                  <a:pt x="2100583" y="2187717"/>
                </a:lnTo>
                <a:lnTo>
                  <a:pt x="2101852" y="2202300"/>
                </a:lnTo>
                <a:lnTo>
                  <a:pt x="2102487" y="2213078"/>
                </a:lnTo>
                <a:lnTo>
                  <a:pt x="2102804" y="2232732"/>
                </a:lnTo>
                <a:lnTo>
                  <a:pt x="2103439" y="2293597"/>
                </a:lnTo>
                <a:lnTo>
                  <a:pt x="2105025" y="2449882"/>
                </a:lnTo>
                <a:lnTo>
                  <a:pt x="2082179" y="2452735"/>
                </a:lnTo>
                <a:lnTo>
                  <a:pt x="2059016" y="2455588"/>
                </a:lnTo>
                <a:lnTo>
                  <a:pt x="2036170" y="2457807"/>
                </a:lnTo>
                <a:lnTo>
                  <a:pt x="2013324" y="2460026"/>
                </a:lnTo>
                <a:lnTo>
                  <a:pt x="1966363" y="2464147"/>
                </a:lnTo>
                <a:lnTo>
                  <a:pt x="1915911" y="2467951"/>
                </a:lnTo>
                <a:lnTo>
                  <a:pt x="1914959" y="2345586"/>
                </a:lnTo>
                <a:lnTo>
                  <a:pt x="1914642" y="2258410"/>
                </a:lnTo>
                <a:lnTo>
                  <a:pt x="1914642" y="2252387"/>
                </a:lnTo>
                <a:lnTo>
                  <a:pt x="1914325" y="2246046"/>
                </a:lnTo>
                <a:lnTo>
                  <a:pt x="1913373" y="2240023"/>
                </a:lnTo>
                <a:lnTo>
                  <a:pt x="1912738" y="2234317"/>
                </a:lnTo>
                <a:lnTo>
                  <a:pt x="1910834" y="2223539"/>
                </a:lnTo>
                <a:lnTo>
                  <a:pt x="1908296" y="2213395"/>
                </a:lnTo>
                <a:lnTo>
                  <a:pt x="1904805" y="2203885"/>
                </a:lnTo>
                <a:lnTo>
                  <a:pt x="1900998" y="2195008"/>
                </a:lnTo>
                <a:lnTo>
                  <a:pt x="1896555" y="2187083"/>
                </a:lnTo>
                <a:lnTo>
                  <a:pt x="1892430" y="2178841"/>
                </a:lnTo>
                <a:lnTo>
                  <a:pt x="1892430" y="2473023"/>
                </a:lnTo>
                <a:lnTo>
                  <a:pt x="1857210" y="2475242"/>
                </a:lnTo>
                <a:lnTo>
                  <a:pt x="1820085" y="2477144"/>
                </a:lnTo>
                <a:lnTo>
                  <a:pt x="1782325" y="2478729"/>
                </a:lnTo>
                <a:lnTo>
                  <a:pt x="1743297" y="2480314"/>
                </a:lnTo>
                <a:lnTo>
                  <a:pt x="1703951" y="2481582"/>
                </a:lnTo>
                <a:lnTo>
                  <a:pt x="1664605" y="2482216"/>
                </a:lnTo>
                <a:lnTo>
                  <a:pt x="1625894" y="2482533"/>
                </a:lnTo>
                <a:lnTo>
                  <a:pt x="1587817" y="2482850"/>
                </a:lnTo>
                <a:lnTo>
                  <a:pt x="1549423" y="2482533"/>
                </a:lnTo>
                <a:lnTo>
                  <a:pt x="1510077" y="2482216"/>
                </a:lnTo>
                <a:lnTo>
                  <a:pt x="1470414" y="2481582"/>
                </a:lnTo>
                <a:lnTo>
                  <a:pt x="1430751" y="2480314"/>
                </a:lnTo>
                <a:lnTo>
                  <a:pt x="1391723" y="2478729"/>
                </a:lnTo>
                <a:lnTo>
                  <a:pt x="1353011" y="2477144"/>
                </a:lnTo>
                <a:lnTo>
                  <a:pt x="1315887" y="2475242"/>
                </a:lnTo>
                <a:lnTo>
                  <a:pt x="1280348" y="2473023"/>
                </a:lnTo>
                <a:lnTo>
                  <a:pt x="1280348" y="2178841"/>
                </a:lnTo>
                <a:lnTo>
                  <a:pt x="1276541" y="2187400"/>
                </a:lnTo>
                <a:lnTo>
                  <a:pt x="1272416" y="2196277"/>
                </a:lnTo>
                <a:lnTo>
                  <a:pt x="1268291" y="2205787"/>
                </a:lnTo>
                <a:lnTo>
                  <a:pt x="1263849" y="2215614"/>
                </a:lnTo>
                <a:lnTo>
                  <a:pt x="1260041" y="2226075"/>
                </a:lnTo>
                <a:lnTo>
                  <a:pt x="1258454" y="2231781"/>
                </a:lnTo>
                <a:lnTo>
                  <a:pt x="1257185" y="2237170"/>
                </a:lnTo>
                <a:lnTo>
                  <a:pt x="1255916" y="2242876"/>
                </a:lnTo>
                <a:lnTo>
                  <a:pt x="1255281" y="2248900"/>
                </a:lnTo>
                <a:lnTo>
                  <a:pt x="1254329" y="2254923"/>
                </a:lnTo>
                <a:lnTo>
                  <a:pt x="1254329" y="2261580"/>
                </a:lnTo>
                <a:lnTo>
                  <a:pt x="1254012" y="2348440"/>
                </a:lnTo>
                <a:lnTo>
                  <a:pt x="1253377" y="2471121"/>
                </a:lnTo>
                <a:lnTo>
                  <a:pt x="1227993" y="2468902"/>
                </a:lnTo>
                <a:lnTo>
                  <a:pt x="1203878" y="2466683"/>
                </a:lnTo>
                <a:lnTo>
                  <a:pt x="1181032" y="2464147"/>
                </a:lnTo>
                <a:lnTo>
                  <a:pt x="1158820" y="2461611"/>
                </a:lnTo>
                <a:lnTo>
                  <a:pt x="1115350" y="2455905"/>
                </a:lnTo>
                <a:lnTo>
                  <a:pt x="1069975" y="2449882"/>
                </a:lnTo>
                <a:lnTo>
                  <a:pt x="1071562" y="2293597"/>
                </a:lnTo>
                <a:lnTo>
                  <a:pt x="1072513" y="2232732"/>
                </a:lnTo>
                <a:lnTo>
                  <a:pt x="1072831" y="2213078"/>
                </a:lnTo>
                <a:lnTo>
                  <a:pt x="1073465" y="2202300"/>
                </a:lnTo>
                <a:lnTo>
                  <a:pt x="1074735" y="2187717"/>
                </a:lnTo>
                <a:lnTo>
                  <a:pt x="1076321" y="2174086"/>
                </a:lnTo>
                <a:lnTo>
                  <a:pt x="1077908" y="2161089"/>
                </a:lnTo>
                <a:lnTo>
                  <a:pt x="1079811" y="2148409"/>
                </a:lnTo>
                <a:lnTo>
                  <a:pt x="1082033" y="2136679"/>
                </a:lnTo>
                <a:lnTo>
                  <a:pt x="1083936" y="2125267"/>
                </a:lnTo>
                <a:lnTo>
                  <a:pt x="1086158" y="2114489"/>
                </a:lnTo>
                <a:lnTo>
                  <a:pt x="1089013" y="2104028"/>
                </a:lnTo>
                <a:lnTo>
                  <a:pt x="1091234" y="2094201"/>
                </a:lnTo>
                <a:lnTo>
                  <a:pt x="1093773" y="2085007"/>
                </a:lnTo>
                <a:lnTo>
                  <a:pt x="1096946" y="2076131"/>
                </a:lnTo>
                <a:lnTo>
                  <a:pt x="1099484" y="2067889"/>
                </a:lnTo>
                <a:lnTo>
                  <a:pt x="1105196" y="2052673"/>
                </a:lnTo>
                <a:lnTo>
                  <a:pt x="1111542" y="2038724"/>
                </a:lnTo>
                <a:lnTo>
                  <a:pt x="1117888" y="2026678"/>
                </a:lnTo>
                <a:lnTo>
                  <a:pt x="1123917" y="2015900"/>
                </a:lnTo>
                <a:lnTo>
                  <a:pt x="1130580" y="2006390"/>
                </a:lnTo>
                <a:lnTo>
                  <a:pt x="1136609" y="1997831"/>
                </a:lnTo>
                <a:lnTo>
                  <a:pt x="1142638" y="1990539"/>
                </a:lnTo>
                <a:lnTo>
                  <a:pt x="1148349" y="1984199"/>
                </a:lnTo>
                <a:lnTo>
                  <a:pt x="1159138" y="1973104"/>
                </a:lnTo>
                <a:lnTo>
                  <a:pt x="1173099" y="1965813"/>
                </a:lnTo>
                <a:lnTo>
                  <a:pt x="1188330" y="1958522"/>
                </a:lnTo>
                <a:lnTo>
                  <a:pt x="1204830" y="1951231"/>
                </a:lnTo>
                <a:lnTo>
                  <a:pt x="1222282" y="1943623"/>
                </a:lnTo>
                <a:lnTo>
                  <a:pt x="1240368" y="1936331"/>
                </a:lnTo>
                <a:lnTo>
                  <a:pt x="1259089" y="1929357"/>
                </a:lnTo>
                <a:lnTo>
                  <a:pt x="1296848" y="1915409"/>
                </a:lnTo>
                <a:lnTo>
                  <a:pt x="1333656" y="1902412"/>
                </a:lnTo>
                <a:lnTo>
                  <a:pt x="1367925" y="1891000"/>
                </a:lnTo>
                <a:lnTo>
                  <a:pt x="1398069" y="1881489"/>
                </a:lnTo>
                <a:lnTo>
                  <a:pt x="1421867" y="1873881"/>
                </a:lnTo>
                <a:lnTo>
                  <a:pt x="1426309" y="1872296"/>
                </a:lnTo>
                <a:lnTo>
                  <a:pt x="1429165" y="1871662"/>
                </a:lnTo>
                <a:close/>
                <a:moveTo>
                  <a:pt x="1590354" y="1216025"/>
                </a:moveTo>
                <a:lnTo>
                  <a:pt x="1602721" y="1216342"/>
                </a:lnTo>
                <a:lnTo>
                  <a:pt x="1614455" y="1217610"/>
                </a:lnTo>
                <a:lnTo>
                  <a:pt x="1626505" y="1219195"/>
                </a:lnTo>
                <a:lnTo>
                  <a:pt x="1637287" y="1221414"/>
                </a:lnTo>
                <a:lnTo>
                  <a:pt x="1648386" y="1223950"/>
                </a:lnTo>
                <a:lnTo>
                  <a:pt x="1659485" y="1227437"/>
                </a:lnTo>
                <a:lnTo>
                  <a:pt x="1669949" y="1231242"/>
                </a:lnTo>
                <a:lnTo>
                  <a:pt x="1680097" y="1235997"/>
                </a:lnTo>
                <a:lnTo>
                  <a:pt x="1689928" y="1240752"/>
                </a:lnTo>
                <a:lnTo>
                  <a:pt x="1699441" y="1246458"/>
                </a:lnTo>
                <a:lnTo>
                  <a:pt x="1708637" y="1252798"/>
                </a:lnTo>
                <a:lnTo>
                  <a:pt x="1717834" y="1259139"/>
                </a:lnTo>
                <a:lnTo>
                  <a:pt x="1726079" y="1266113"/>
                </a:lnTo>
                <a:lnTo>
                  <a:pt x="1734641" y="1273721"/>
                </a:lnTo>
                <a:lnTo>
                  <a:pt x="1742251" y="1281646"/>
                </a:lnTo>
                <a:lnTo>
                  <a:pt x="1749862" y="1290206"/>
                </a:lnTo>
                <a:lnTo>
                  <a:pt x="1756521" y="1298765"/>
                </a:lnTo>
                <a:lnTo>
                  <a:pt x="1763498" y="1307958"/>
                </a:lnTo>
                <a:lnTo>
                  <a:pt x="1770157" y="1317469"/>
                </a:lnTo>
                <a:lnTo>
                  <a:pt x="1775865" y="1327613"/>
                </a:lnTo>
                <a:lnTo>
                  <a:pt x="1781573" y="1337757"/>
                </a:lnTo>
                <a:lnTo>
                  <a:pt x="1786964" y="1348536"/>
                </a:lnTo>
                <a:lnTo>
                  <a:pt x="1791404" y="1359631"/>
                </a:lnTo>
                <a:lnTo>
                  <a:pt x="1796161" y="1370727"/>
                </a:lnTo>
                <a:lnTo>
                  <a:pt x="1799966" y="1382456"/>
                </a:lnTo>
                <a:lnTo>
                  <a:pt x="1803771" y="1394185"/>
                </a:lnTo>
                <a:lnTo>
                  <a:pt x="1806625" y="1406549"/>
                </a:lnTo>
                <a:lnTo>
                  <a:pt x="1809479" y="1418912"/>
                </a:lnTo>
                <a:lnTo>
                  <a:pt x="1811699" y="1431276"/>
                </a:lnTo>
                <a:lnTo>
                  <a:pt x="1813285" y="1444273"/>
                </a:lnTo>
                <a:lnTo>
                  <a:pt x="1814870" y="1457271"/>
                </a:lnTo>
                <a:lnTo>
                  <a:pt x="1815504" y="1470268"/>
                </a:lnTo>
                <a:lnTo>
                  <a:pt x="1821530" y="1473121"/>
                </a:lnTo>
                <a:lnTo>
                  <a:pt x="1827238" y="1476608"/>
                </a:lnTo>
                <a:lnTo>
                  <a:pt x="1830092" y="1478510"/>
                </a:lnTo>
                <a:lnTo>
                  <a:pt x="1832311" y="1480412"/>
                </a:lnTo>
                <a:lnTo>
                  <a:pt x="1834531" y="1482632"/>
                </a:lnTo>
                <a:lnTo>
                  <a:pt x="1836751" y="1485168"/>
                </a:lnTo>
                <a:lnTo>
                  <a:pt x="1838654" y="1488021"/>
                </a:lnTo>
                <a:lnTo>
                  <a:pt x="1840556" y="1490874"/>
                </a:lnTo>
                <a:lnTo>
                  <a:pt x="1842142" y="1494044"/>
                </a:lnTo>
                <a:lnTo>
                  <a:pt x="1843728" y="1497531"/>
                </a:lnTo>
                <a:lnTo>
                  <a:pt x="1844996" y="1501018"/>
                </a:lnTo>
                <a:lnTo>
                  <a:pt x="1845947" y="1505139"/>
                </a:lnTo>
                <a:lnTo>
                  <a:pt x="1846899" y="1508944"/>
                </a:lnTo>
                <a:lnTo>
                  <a:pt x="1847533" y="1513382"/>
                </a:lnTo>
                <a:lnTo>
                  <a:pt x="1847850" y="1520356"/>
                </a:lnTo>
                <a:lnTo>
                  <a:pt x="1847850" y="1527647"/>
                </a:lnTo>
                <a:lnTo>
                  <a:pt x="1847216" y="1534938"/>
                </a:lnTo>
                <a:lnTo>
                  <a:pt x="1846582" y="1542547"/>
                </a:lnTo>
                <a:lnTo>
                  <a:pt x="1844996" y="1550155"/>
                </a:lnTo>
                <a:lnTo>
                  <a:pt x="1842776" y="1557446"/>
                </a:lnTo>
                <a:lnTo>
                  <a:pt x="1840239" y="1564738"/>
                </a:lnTo>
                <a:lnTo>
                  <a:pt x="1837385" y="1572029"/>
                </a:lnTo>
                <a:lnTo>
                  <a:pt x="1833897" y="1578686"/>
                </a:lnTo>
                <a:lnTo>
                  <a:pt x="1830409" y="1585343"/>
                </a:lnTo>
                <a:lnTo>
                  <a:pt x="1826286" y="1591366"/>
                </a:lnTo>
                <a:lnTo>
                  <a:pt x="1821530" y="1597073"/>
                </a:lnTo>
                <a:lnTo>
                  <a:pt x="1817090" y="1602145"/>
                </a:lnTo>
                <a:lnTo>
                  <a:pt x="1811699" y="1606583"/>
                </a:lnTo>
                <a:lnTo>
                  <a:pt x="1806308" y="1610387"/>
                </a:lnTo>
                <a:lnTo>
                  <a:pt x="1800600" y="1613557"/>
                </a:lnTo>
                <a:lnTo>
                  <a:pt x="1797429" y="1624336"/>
                </a:lnTo>
                <a:lnTo>
                  <a:pt x="1794575" y="1634797"/>
                </a:lnTo>
                <a:lnTo>
                  <a:pt x="1791404" y="1645575"/>
                </a:lnTo>
                <a:lnTo>
                  <a:pt x="1787598" y="1656037"/>
                </a:lnTo>
                <a:lnTo>
                  <a:pt x="1784110" y="1666181"/>
                </a:lnTo>
                <a:lnTo>
                  <a:pt x="1779988" y="1676642"/>
                </a:lnTo>
                <a:lnTo>
                  <a:pt x="1775865" y="1686470"/>
                </a:lnTo>
                <a:lnTo>
                  <a:pt x="1771109" y="1696297"/>
                </a:lnTo>
                <a:lnTo>
                  <a:pt x="1766669" y="1706125"/>
                </a:lnTo>
                <a:lnTo>
                  <a:pt x="1761595" y="1715635"/>
                </a:lnTo>
                <a:lnTo>
                  <a:pt x="1756204" y="1724828"/>
                </a:lnTo>
                <a:lnTo>
                  <a:pt x="1750813" y="1733388"/>
                </a:lnTo>
                <a:lnTo>
                  <a:pt x="1745105" y="1742264"/>
                </a:lnTo>
                <a:lnTo>
                  <a:pt x="1739397" y="1750823"/>
                </a:lnTo>
                <a:lnTo>
                  <a:pt x="1733372" y="1758748"/>
                </a:lnTo>
                <a:lnTo>
                  <a:pt x="1726713" y="1766674"/>
                </a:lnTo>
                <a:lnTo>
                  <a:pt x="1720053" y="1773965"/>
                </a:lnTo>
                <a:lnTo>
                  <a:pt x="1713077" y="1781256"/>
                </a:lnTo>
                <a:lnTo>
                  <a:pt x="1706100" y="1787597"/>
                </a:lnTo>
                <a:lnTo>
                  <a:pt x="1698490" y="1794254"/>
                </a:lnTo>
                <a:lnTo>
                  <a:pt x="1690879" y="1799960"/>
                </a:lnTo>
                <a:lnTo>
                  <a:pt x="1683268" y="1805666"/>
                </a:lnTo>
                <a:lnTo>
                  <a:pt x="1675023" y="1810738"/>
                </a:lnTo>
                <a:lnTo>
                  <a:pt x="1666461" y="1815177"/>
                </a:lnTo>
                <a:lnTo>
                  <a:pt x="1658216" y="1819298"/>
                </a:lnTo>
                <a:lnTo>
                  <a:pt x="1649337" y="1822785"/>
                </a:lnTo>
                <a:lnTo>
                  <a:pt x="1640141" y="1825955"/>
                </a:lnTo>
                <a:lnTo>
                  <a:pt x="1630627" y="1828491"/>
                </a:lnTo>
                <a:lnTo>
                  <a:pt x="1621114" y="1831027"/>
                </a:lnTo>
                <a:lnTo>
                  <a:pt x="1610966" y="1831978"/>
                </a:lnTo>
                <a:lnTo>
                  <a:pt x="1601136" y="1833246"/>
                </a:lnTo>
                <a:lnTo>
                  <a:pt x="1590354" y="1833563"/>
                </a:lnTo>
                <a:lnTo>
                  <a:pt x="1580206" y="1833246"/>
                </a:lnTo>
                <a:lnTo>
                  <a:pt x="1570059" y="1831978"/>
                </a:lnTo>
                <a:lnTo>
                  <a:pt x="1560228" y="1831027"/>
                </a:lnTo>
                <a:lnTo>
                  <a:pt x="1550715" y="1828491"/>
                </a:lnTo>
                <a:lnTo>
                  <a:pt x="1541519" y="1826272"/>
                </a:lnTo>
                <a:lnTo>
                  <a:pt x="1532322" y="1823102"/>
                </a:lnTo>
                <a:lnTo>
                  <a:pt x="1523443" y="1819298"/>
                </a:lnTo>
                <a:lnTo>
                  <a:pt x="1514881" y="1815494"/>
                </a:lnTo>
                <a:lnTo>
                  <a:pt x="1506636" y="1811055"/>
                </a:lnTo>
                <a:lnTo>
                  <a:pt x="1498391" y="1805983"/>
                </a:lnTo>
                <a:lnTo>
                  <a:pt x="1490780" y="1800277"/>
                </a:lnTo>
                <a:lnTo>
                  <a:pt x="1483170" y="1794571"/>
                </a:lnTo>
                <a:lnTo>
                  <a:pt x="1475876" y="1788548"/>
                </a:lnTo>
                <a:lnTo>
                  <a:pt x="1468583" y="1781573"/>
                </a:lnTo>
                <a:lnTo>
                  <a:pt x="1461606" y="1774599"/>
                </a:lnTo>
                <a:lnTo>
                  <a:pt x="1455264" y="1767625"/>
                </a:lnTo>
                <a:lnTo>
                  <a:pt x="1448604" y="1759382"/>
                </a:lnTo>
                <a:lnTo>
                  <a:pt x="1442579" y="1751457"/>
                </a:lnTo>
                <a:lnTo>
                  <a:pt x="1436554" y="1743532"/>
                </a:lnTo>
                <a:lnTo>
                  <a:pt x="1430846" y="1734656"/>
                </a:lnTo>
                <a:lnTo>
                  <a:pt x="1425455" y="1725779"/>
                </a:lnTo>
                <a:lnTo>
                  <a:pt x="1420064" y="1716586"/>
                </a:lnTo>
                <a:lnTo>
                  <a:pt x="1414990" y="1707076"/>
                </a:lnTo>
                <a:lnTo>
                  <a:pt x="1410551" y="1697565"/>
                </a:lnTo>
                <a:lnTo>
                  <a:pt x="1405794" y="1688055"/>
                </a:lnTo>
                <a:lnTo>
                  <a:pt x="1401672" y="1678228"/>
                </a:lnTo>
                <a:lnTo>
                  <a:pt x="1397866" y="1667766"/>
                </a:lnTo>
                <a:lnTo>
                  <a:pt x="1394061" y="1657622"/>
                </a:lnTo>
                <a:lnTo>
                  <a:pt x="1390256" y="1647160"/>
                </a:lnTo>
                <a:lnTo>
                  <a:pt x="1387084" y="1637016"/>
                </a:lnTo>
                <a:lnTo>
                  <a:pt x="1384230" y="1626238"/>
                </a:lnTo>
                <a:lnTo>
                  <a:pt x="1381059" y="1615459"/>
                </a:lnTo>
                <a:lnTo>
                  <a:pt x="1377888" y="1614191"/>
                </a:lnTo>
                <a:lnTo>
                  <a:pt x="1374717" y="1613240"/>
                </a:lnTo>
                <a:lnTo>
                  <a:pt x="1371546" y="1611655"/>
                </a:lnTo>
                <a:lnTo>
                  <a:pt x="1368375" y="1609753"/>
                </a:lnTo>
                <a:lnTo>
                  <a:pt x="1362667" y="1605632"/>
                </a:lnTo>
                <a:lnTo>
                  <a:pt x="1357276" y="1600877"/>
                </a:lnTo>
                <a:lnTo>
                  <a:pt x="1352519" y="1595171"/>
                </a:lnTo>
                <a:lnTo>
                  <a:pt x="1347762" y="1589147"/>
                </a:lnTo>
                <a:lnTo>
                  <a:pt x="1343640" y="1582173"/>
                </a:lnTo>
                <a:lnTo>
                  <a:pt x="1339835" y="1575516"/>
                </a:lnTo>
                <a:lnTo>
                  <a:pt x="1336346" y="1567591"/>
                </a:lnTo>
                <a:lnTo>
                  <a:pt x="1333809" y="1559982"/>
                </a:lnTo>
                <a:lnTo>
                  <a:pt x="1331272" y="1552374"/>
                </a:lnTo>
                <a:lnTo>
                  <a:pt x="1329370" y="1544449"/>
                </a:lnTo>
                <a:lnTo>
                  <a:pt x="1328418" y="1536523"/>
                </a:lnTo>
                <a:lnTo>
                  <a:pt x="1327467" y="1528281"/>
                </a:lnTo>
                <a:lnTo>
                  <a:pt x="1327150" y="1520673"/>
                </a:lnTo>
                <a:lnTo>
                  <a:pt x="1328101" y="1513382"/>
                </a:lnTo>
                <a:lnTo>
                  <a:pt x="1328736" y="1508627"/>
                </a:lnTo>
                <a:lnTo>
                  <a:pt x="1329370" y="1503871"/>
                </a:lnTo>
                <a:lnTo>
                  <a:pt x="1330638" y="1499750"/>
                </a:lnTo>
                <a:lnTo>
                  <a:pt x="1332224" y="1495946"/>
                </a:lnTo>
                <a:lnTo>
                  <a:pt x="1334126" y="1492142"/>
                </a:lnTo>
                <a:lnTo>
                  <a:pt x="1336029" y="1488655"/>
                </a:lnTo>
                <a:lnTo>
                  <a:pt x="1337932" y="1485485"/>
                </a:lnTo>
                <a:lnTo>
                  <a:pt x="1340152" y="1482949"/>
                </a:lnTo>
                <a:lnTo>
                  <a:pt x="1343006" y="1480412"/>
                </a:lnTo>
                <a:lnTo>
                  <a:pt x="1345543" y="1477876"/>
                </a:lnTo>
                <a:lnTo>
                  <a:pt x="1348714" y="1475657"/>
                </a:lnTo>
                <a:lnTo>
                  <a:pt x="1351568" y="1473755"/>
                </a:lnTo>
                <a:lnTo>
                  <a:pt x="1355056" y="1472170"/>
                </a:lnTo>
                <a:lnTo>
                  <a:pt x="1358544" y="1470585"/>
                </a:lnTo>
                <a:lnTo>
                  <a:pt x="1362032" y="1469634"/>
                </a:lnTo>
                <a:lnTo>
                  <a:pt x="1365838" y="1468683"/>
                </a:lnTo>
                <a:lnTo>
                  <a:pt x="1366472" y="1455369"/>
                </a:lnTo>
                <a:lnTo>
                  <a:pt x="1368058" y="1442371"/>
                </a:lnTo>
                <a:lnTo>
                  <a:pt x="1369960" y="1430008"/>
                </a:lnTo>
                <a:lnTo>
                  <a:pt x="1372180" y="1417327"/>
                </a:lnTo>
                <a:lnTo>
                  <a:pt x="1375034" y="1404964"/>
                </a:lnTo>
                <a:lnTo>
                  <a:pt x="1377888" y="1392917"/>
                </a:lnTo>
                <a:lnTo>
                  <a:pt x="1381693" y="1380871"/>
                </a:lnTo>
                <a:lnTo>
                  <a:pt x="1385499" y="1369459"/>
                </a:lnTo>
                <a:lnTo>
                  <a:pt x="1390256" y="1358363"/>
                </a:lnTo>
                <a:lnTo>
                  <a:pt x="1394695" y="1347268"/>
                </a:lnTo>
                <a:lnTo>
                  <a:pt x="1400086" y="1337123"/>
                </a:lnTo>
                <a:lnTo>
                  <a:pt x="1405794" y="1326662"/>
                </a:lnTo>
                <a:lnTo>
                  <a:pt x="1411502" y="1316835"/>
                </a:lnTo>
                <a:lnTo>
                  <a:pt x="1418162" y="1307324"/>
                </a:lnTo>
                <a:lnTo>
                  <a:pt x="1425138" y="1298131"/>
                </a:lnTo>
                <a:lnTo>
                  <a:pt x="1432114" y="1289255"/>
                </a:lnTo>
                <a:lnTo>
                  <a:pt x="1439408" y="1281329"/>
                </a:lnTo>
                <a:lnTo>
                  <a:pt x="1447653" y="1273404"/>
                </a:lnTo>
                <a:lnTo>
                  <a:pt x="1455581" y="1265479"/>
                </a:lnTo>
                <a:lnTo>
                  <a:pt x="1463826" y="1258822"/>
                </a:lnTo>
                <a:lnTo>
                  <a:pt x="1473022" y="1252164"/>
                </a:lnTo>
                <a:lnTo>
                  <a:pt x="1482218" y="1246141"/>
                </a:lnTo>
                <a:lnTo>
                  <a:pt x="1491732" y="1240752"/>
                </a:lnTo>
                <a:lnTo>
                  <a:pt x="1501562" y="1235997"/>
                </a:lnTo>
                <a:lnTo>
                  <a:pt x="1511710" y="1231242"/>
                </a:lnTo>
                <a:lnTo>
                  <a:pt x="1522175" y="1227437"/>
                </a:lnTo>
                <a:lnTo>
                  <a:pt x="1532639" y="1223950"/>
                </a:lnTo>
                <a:lnTo>
                  <a:pt x="1543738" y="1221097"/>
                </a:lnTo>
                <a:lnTo>
                  <a:pt x="1555154" y="1219195"/>
                </a:lnTo>
                <a:lnTo>
                  <a:pt x="1566888" y="1217610"/>
                </a:lnTo>
                <a:lnTo>
                  <a:pt x="1578621" y="1216342"/>
                </a:lnTo>
                <a:lnTo>
                  <a:pt x="1590354" y="1216025"/>
                </a:lnTo>
                <a:close/>
                <a:moveTo>
                  <a:pt x="679450" y="1054222"/>
                </a:moveTo>
                <a:lnTo>
                  <a:pt x="673417" y="1054857"/>
                </a:lnTo>
                <a:lnTo>
                  <a:pt x="668337" y="1055492"/>
                </a:lnTo>
                <a:lnTo>
                  <a:pt x="662940" y="1056762"/>
                </a:lnTo>
                <a:lnTo>
                  <a:pt x="657543" y="1057715"/>
                </a:lnTo>
                <a:lnTo>
                  <a:pt x="652463" y="1059303"/>
                </a:lnTo>
                <a:lnTo>
                  <a:pt x="647700" y="1060890"/>
                </a:lnTo>
                <a:lnTo>
                  <a:pt x="642620" y="1062796"/>
                </a:lnTo>
                <a:lnTo>
                  <a:pt x="637540" y="1065018"/>
                </a:lnTo>
                <a:lnTo>
                  <a:pt x="633095" y="1067241"/>
                </a:lnTo>
                <a:lnTo>
                  <a:pt x="628333" y="1070099"/>
                </a:lnTo>
                <a:lnTo>
                  <a:pt x="624205" y="1073274"/>
                </a:lnTo>
                <a:lnTo>
                  <a:pt x="620077" y="1076132"/>
                </a:lnTo>
                <a:lnTo>
                  <a:pt x="615950" y="1079307"/>
                </a:lnTo>
                <a:lnTo>
                  <a:pt x="611505" y="1082800"/>
                </a:lnTo>
                <a:lnTo>
                  <a:pt x="607695" y="1085976"/>
                </a:lnTo>
                <a:lnTo>
                  <a:pt x="604203" y="1090421"/>
                </a:lnTo>
                <a:lnTo>
                  <a:pt x="600393" y="1094232"/>
                </a:lnTo>
                <a:lnTo>
                  <a:pt x="597535" y="1098360"/>
                </a:lnTo>
                <a:lnTo>
                  <a:pt x="594360" y="1102488"/>
                </a:lnTo>
                <a:lnTo>
                  <a:pt x="591185" y="1107251"/>
                </a:lnTo>
                <a:lnTo>
                  <a:pt x="588963" y="1111696"/>
                </a:lnTo>
                <a:lnTo>
                  <a:pt x="586423" y="1116459"/>
                </a:lnTo>
                <a:lnTo>
                  <a:pt x="584517" y="1121222"/>
                </a:lnTo>
                <a:lnTo>
                  <a:pt x="582613" y="1126303"/>
                </a:lnTo>
                <a:lnTo>
                  <a:pt x="580707" y="1131384"/>
                </a:lnTo>
                <a:lnTo>
                  <a:pt x="579120" y="1136147"/>
                </a:lnTo>
                <a:lnTo>
                  <a:pt x="577850" y="1141545"/>
                </a:lnTo>
                <a:lnTo>
                  <a:pt x="577215" y="1146943"/>
                </a:lnTo>
                <a:lnTo>
                  <a:pt x="576263" y="1152341"/>
                </a:lnTo>
                <a:lnTo>
                  <a:pt x="575945" y="1157739"/>
                </a:lnTo>
                <a:lnTo>
                  <a:pt x="575945" y="1163455"/>
                </a:lnTo>
                <a:lnTo>
                  <a:pt x="443547" y="2394227"/>
                </a:lnTo>
                <a:lnTo>
                  <a:pt x="443230" y="2410422"/>
                </a:lnTo>
                <a:lnTo>
                  <a:pt x="442595" y="2426934"/>
                </a:lnTo>
                <a:lnTo>
                  <a:pt x="441643" y="2442810"/>
                </a:lnTo>
                <a:lnTo>
                  <a:pt x="440055" y="2458370"/>
                </a:lnTo>
                <a:lnTo>
                  <a:pt x="438150" y="2473294"/>
                </a:lnTo>
                <a:lnTo>
                  <a:pt x="435927" y="2487901"/>
                </a:lnTo>
                <a:lnTo>
                  <a:pt x="433705" y="2502190"/>
                </a:lnTo>
                <a:lnTo>
                  <a:pt x="430530" y="2516161"/>
                </a:lnTo>
                <a:lnTo>
                  <a:pt x="427355" y="2529498"/>
                </a:lnTo>
                <a:lnTo>
                  <a:pt x="423863" y="2542834"/>
                </a:lnTo>
                <a:lnTo>
                  <a:pt x="420053" y="2555536"/>
                </a:lnTo>
                <a:lnTo>
                  <a:pt x="415607" y="2568237"/>
                </a:lnTo>
                <a:lnTo>
                  <a:pt x="411163" y="2579986"/>
                </a:lnTo>
                <a:lnTo>
                  <a:pt x="406400" y="2591735"/>
                </a:lnTo>
                <a:lnTo>
                  <a:pt x="401637" y="2603484"/>
                </a:lnTo>
                <a:lnTo>
                  <a:pt x="396240" y="2613963"/>
                </a:lnTo>
                <a:lnTo>
                  <a:pt x="2567940" y="2613963"/>
                </a:lnTo>
                <a:lnTo>
                  <a:pt x="2573655" y="2613963"/>
                </a:lnTo>
                <a:lnTo>
                  <a:pt x="2579053" y="2613645"/>
                </a:lnTo>
                <a:lnTo>
                  <a:pt x="2584450" y="2613010"/>
                </a:lnTo>
                <a:lnTo>
                  <a:pt x="2589847" y="2612057"/>
                </a:lnTo>
                <a:lnTo>
                  <a:pt x="2594927" y="2610470"/>
                </a:lnTo>
                <a:lnTo>
                  <a:pt x="2600007" y="2609517"/>
                </a:lnTo>
                <a:lnTo>
                  <a:pt x="2605405" y="2607612"/>
                </a:lnTo>
                <a:lnTo>
                  <a:pt x="2610485" y="2605707"/>
                </a:lnTo>
                <a:lnTo>
                  <a:pt x="2614930" y="2603484"/>
                </a:lnTo>
                <a:lnTo>
                  <a:pt x="2619693" y="2600944"/>
                </a:lnTo>
                <a:lnTo>
                  <a:pt x="2624137" y="2598403"/>
                </a:lnTo>
                <a:lnTo>
                  <a:pt x="2628583" y="2595546"/>
                </a:lnTo>
                <a:lnTo>
                  <a:pt x="2633027" y="2592688"/>
                </a:lnTo>
                <a:lnTo>
                  <a:pt x="2637155" y="2589195"/>
                </a:lnTo>
                <a:lnTo>
                  <a:pt x="2641283" y="2585702"/>
                </a:lnTo>
                <a:lnTo>
                  <a:pt x="2645093" y="2582209"/>
                </a:lnTo>
                <a:lnTo>
                  <a:pt x="2648585" y="2578399"/>
                </a:lnTo>
                <a:lnTo>
                  <a:pt x="2652077" y="2574271"/>
                </a:lnTo>
                <a:lnTo>
                  <a:pt x="2655570" y="2570460"/>
                </a:lnTo>
                <a:lnTo>
                  <a:pt x="2658427" y="2565697"/>
                </a:lnTo>
                <a:lnTo>
                  <a:pt x="2661285" y="2561569"/>
                </a:lnTo>
                <a:lnTo>
                  <a:pt x="2663825" y="2557124"/>
                </a:lnTo>
                <a:lnTo>
                  <a:pt x="2666365" y="2552361"/>
                </a:lnTo>
                <a:lnTo>
                  <a:pt x="2668587" y="2547597"/>
                </a:lnTo>
                <a:lnTo>
                  <a:pt x="2670493" y="2542517"/>
                </a:lnTo>
                <a:lnTo>
                  <a:pt x="2672080" y="2537436"/>
                </a:lnTo>
                <a:lnTo>
                  <a:pt x="2673350" y="2532673"/>
                </a:lnTo>
                <a:lnTo>
                  <a:pt x="2674620" y="2527275"/>
                </a:lnTo>
                <a:lnTo>
                  <a:pt x="2675890" y="2521877"/>
                </a:lnTo>
                <a:lnTo>
                  <a:pt x="2676525" y="2516479"/>
                </a:lnTo>
                <a:lnTo>
                  <a:pt x="2676843" y="2511081"/>
                </a:lnTo>
                <a:lnTo>
                  <a:pt x="2676843" y="2505365"/>
                </a:lnTo>
                <a:lnTo>
                  <a:pt x="2809240" y="1163455"/>
                </a:lnTo>
                <a:lnTo>
                  <a:pt x="2808923" y="1157739"/>
                </a:lnTo>
                <a:lnTo>
                  <a:pt x="2808605" y="1152341"/>
                </a:lnTo>
                <a:lnTo>
                  <a:pt x="2807653" y="1146943"/>
                </a:lnTo>
                <a:lnTo>
                  <a:pt x="2807017" y="1141545"/>
                </a:lnTo>
                <a:lnTo>
                  <a:pt x="2805747" y="1136147"/>
                </a:lnTo>
                <a:lnTo>
                  <a:pt x="2804477" y="1131384"/>
                </a:lnTo>
                <a:lnTo>
                  <a:pt x="2802255" y="1126303"/>
                </a:lnTo>
                <a:lnTo>
                  <a:pt x="2800350" y="1121222"/>
                </a:lnTo>
                <a:lnTo>
                  <a:pt x="2798127" y="1116459"/>
                </a:lnTo>
                <a:lnTo>
                  <a:pt x="2795905" y="1111696"/>
                </a:lnTo>
                <a:lnTo>
                  <a:pt x="2793365" y="1107251"/>
                </a:lnTo>
                <a:lnTo>
                  <a:pt x="2790507" y="1102488"/>
                </a:lnTo>
                <a:lnTo>
                  <a:pt x="2787650" y="1098360"/>
                </a:lnTo>
                <a:lnTo>
                  <a:pt x="2784157" y="1094232"/>
                </a:lnTo>
                <a:lnTo>
                  <a:pt x="2780665" y="1090421"/>
                </a:lnTo>
                <a:lnTo>
                  <a:pt x="2776855" y="1085976"/>
                </a:lnTo>
                <a:lnTo>
                  <a:pt x="2773045" y="1082800"/>
                </a:lnTo>
                <a:lnTo>
                  <a:pt x="2769235" y="1079307"/>
                </a:lnTo>
                <a:lnTo>
                  <a:pt x="2764790" y="1076132"/>
                </a:lnTo>
                <a:lnTo>
                  <a:pt x="2760663" y="1073274"/>
                </a:lnTo>
                <a:lnTo>
                  <a:pt x="2756535" y="1070099"/>
                </a:lnTo>
                <a:lnTo>
                  <a:pt x="2751773" y="1067241"/>
                </a:lnTo>
                <a:lnTo>
                  <a:pt x="2747327" y="1065018"/>
                </a:lnTo>
                <a:lnTo>
                  <a:pt x="2742247" y="1062796"/>
                </a:lnTo>
                <a:lnTo>
                  <a:pt x="2737485" y="1060890"/>
                </a:lnTo>
                <a:lnTo>
                  <a:pt x="2732405" y="1059303"/>
                </a:lnTo>
                <a:lnTo>
                  <a:pt x="2727325" y="1057715"/>
                </a:lnTo>
                <a:lnTo>
                  <a:pt x="2721927" y="1056762"/>
                </a:lnTo>
                <a:lnTo>
                  <a:pt x="2716847" y="1055492"/>
                </a:lnTo>
                <a:lnTo>
                  <a:pt x="2711450" y="1054857"/>
                </a:lnTo>
                <a:lnTo>
                  <a:pt x="2705735" y="1054222"/>
                </a:lnTo>
                <a:lnTo>
                  <a:pt x="2700020" y="1054222"/>
                </a:lnTo>
                <a:lnTo>
                  <a:pt x="684530" y="1054222"/>
                </a:lnTo>
                <a:lnTo>
                  <a:pt x="679450" y="1054222"/>
                </a:lnTo>
                <a:close/>
                <a:moveTo>
                  <a:pt x="1386219" y="763587"/>
                </a:moveTo>
                <a:lnTo>
                  <a:pt x="1391618" y="763587"/>
                </a:lnTo>
                <a:lnTo>
                  <a:pt x="2402190" y="763587"/>
                </a:lnTo>
                <a:lnTo>
                  <a:pt x="2407589" y="763587"/>
                </a:lnTo>
                <a:lnTo>
                  <a:pt x="2412988" y="764220"/>
                </a:lnTo>
                <a:lnTo>
                  <a:pt x="2418070" y="765803"/>
                </a:lnTo>
                <a:lnTo>
                  <a:pt x="2422834" y="767386"/>
                </a:lnTo>
                <a:lnTo>
                  <a:pt x="2427597" y="769602"/>
                </a:lnTo>
                <a:lnTo>
                  <a:pt x="2432044" y="772451"/>
                </a:lnTo>
                <a:lnTo>
                  <a:pt x="2436172" y="775300"/>
                </a:lnTo>
                <a:lnTo>
                  <a:pt x="2439983" y="778782"/>
                </a:lnTo>
                <a:lnTo>
                  <a:pt x="2443477" y="782580"/>
                </a:lnTo>
                <a:lnTo>
                  <a:pt x="2446653" y="787012"/>
                </a:lnTo>
                <a:lnTo>
                  <a:pt x="2449194" y="791444"/>
                </a:lnTo>
                <a:lnTo>
                  <a:pt x="2451734" y="795876"/>
                </a:lnTo>
                <a:lnTo>
                  <a:pt x="2453005" y="800941"/>
                </a:lnTo>
                <a:lnTo>
                  <a:pt x="2454593" y="806006"/>
                </a:lnTo>
                <a:lnTo>
                  <a:pt x="2455545" y="811387"/>
                </a:lnTo>
                <a:lnTo>
                  <a:pt x="2455863" y="816769"/>
                </a:lnTo>
                <a:lnTo>
                  <a:pt x="2455545" y="822467"/>
                </a:lnTo>
                <a:lnTo>
                  <a:pt x="2454593" y="827531"/>
                </a:lnTo>
                <a:lnTo>
                  <a:pt x="2453005" y="832596"/>
                </a:lnTo>
                <a:lnTo>
                  <a:pt x="2451734" y="837661"/>
                </a:lnTo>
                <a:lnTo>
                  <a:pt x="2449194" y="842093"/>
                </a:lnTo>
                <a:lnTo>
                  <a:pt x="2446653" y="846841"/>
                </a:lnTo>
                <a:lnTo>
                  <a:pt x="2443477" y="850640"/>
                </a:lnTo>
                <a:lnTo>
                  <a:pt x="2439983" y="854439"/>
                </a:lnTo>
                <a:lnTo>
                  <a:pt x="2436172" y="857921"/>
                </a:lnTo>
                <a:lnTo>
                  <a:pt x="2432044" y="861086"/>
                </a:lnTo>
                <a:lnTo>
                  <a:pt x="2427597" y="863619"/>
                </a:lnTo>
                <a:lnTo>
                  <a:pt x="2422834" y="865835"/>
                </a:lnTo>
                <a:lnTo>
                  <a:pt x="2418070" y="867734"/>
                </a:lnTo>
                <a:lnTo>
                  <a:pt x="2412988" y="869317"/>
                </a:lnTo>
                <a:lnTo>
                  <a:pt x="2407589" y="869950"/>
                </a:lnTo>
                <a:lnTo>
                  <a:pt x="2402190" y="869950"/>
                </a:lnTo>
                <a:lnTo>
                  <a:pt x="1391618" y="869950"/>
                </a:lnTo>
                <a:lnTo>
                  <a:pt x="1386219" y="869950"/>
                </a:lnTo>
                <a:lnTo>
                  <a:pt x="1380820" y="869317"/>
                </a:lnTo>
                <a:lnTo>
                  <a:pt x="1375739" y="867734"/>
                </a:lnTo>
                <a:lnTo>
                  <a:pt x="1370657" y="865835"/>
                </a:lnTo>
                <a:lnTo>
                  <a:pt x="1365893" y="863619"/>
                </a:lnTo>
                <a:lnTo>
                  <a:pt x="1361765" y="861086"/>
                </a:lnTo>
                <a:lnTo>
                  <a:pt x="1357636" y="857921"/>
                </a:lnTo>
                <a:lnTo>
                  <a:pt x="1353825" y="854439"/>
                </a:lnTo>
                <a:lnTo>
                  <a:pt x="1350331" y="850640"/>
                </a:lnTo>
                <a:lnTo>
                  <a:pt x="1347156" y="846841"/>
                </a:lnTo>
                <a:lnTo>
                  <a:pt x="1344615" y="842093"/>
                </a:lnTo>
                <a:lnTo>
                  <a:pt x="1342392" y="837661"/>
                </a:lnTo>
                <a:lnTo>
                  <a:pt x="1340486" y="832596"/>
                </a:lnTo>
                <a:lnTo>
                  <a:pt x="1339216" y="827531"/>
                </a:lnTo>
                <a:lnTo>
                  <a:pt x="1338581" y="822467"/>
                </a:lnTo>
                <a:lnTo>
                  <a:pt x="1338263" y="816769"/>
                </a:lnTo>
                <a:lnTo>
                  <a:pt x="1338581" y="811387"/>
                </a:lnTo>
                <a:lnTo>
                  <a:pt x="1339216" y="806006"/>
                </a:lnTo>
                <a:lnTo>
                  <a:pt x="1340486" y="800941"/>
                </a:lnTo>
                <a:lnTo>
                  <a:pt x="1342392" y="795876"/>
                </a:lnTo>
                <a:lnTo>
                  <a:pt x="1344615" y="791444"/>
                </a:lnTo>
                <a:lnTo>
                  <a:pt x="1347156" y="787012"/>
                </a:lnTo>
                <a:lnTo>
                  <a:pt x="1350331" y="782580"/>
                </a:lnTo>
                <a:lnTo>
                  <a:pt x="1353825" y="778782"/>
                </a:lnTo>
                <a:lnTo>
                  <a:pt x="1357636" y="775300"/>
                </a:lnTo>
                <a:lnTo>
                  <a:pt x="1361765" y="772451"/>
                </a:lnTo>
                <a:lnTo>
                  <a:pt x="1365893" y="769602"/>
                </a:lnTo>
                <a:lnTo>
                  <a:pt x="1370657" y="767386"/>
                </a:lnTo>
                <a:lnTo>
                  <a:pt x="1375739" y="765803"/>
                </a:lnTo>
                <a:lnTo>
                  <a:pt x="1380820" y="764220"/>
                </a:lnTo>
                <a:lnTo>
                  <a:pt x="1386219" y="763587"/>
                </a:lnTo>
                <a:close/>
                <a:moveTo>
                  <a:pt x="1391660" y="538162"/>
                </a:moveTo>
                <a:lnTo>
                  <a:pt x="1883036" y="538162"/>
                </a:lnTo>
                <a:lnTo>
                  <a:pt x="1888758" y="538801"/>
                </a:lnTo>
                <a:lnTo>
                  <a:pt x="1894161" y="539440"/>
                </a:lnTo>
                <a:lnTo>
                  <a:pt x="1899246" y="540717"/>
                </a:lnTo>
                <a:lnTo>
                  <a:pt x="1904014" y="542633"/>
                </a:lnTo>
                <a:lnTo>
                  <a:pt x="1908781" y="544869"/>
                </a:lnTo>
                <a:lnTo>
                  <a:pt x="1912913" y="547424"/>
                </a:lnTo>
                <a:lnTo>
                  <a:pt x="1917045" y="550618"/>
                </a:lnTo>
                <a:lnTo>
                  <a:pt x="1920859" y="554131"/>
                </a:lnTo>
                <a:lnTo>
                  <a:pt x="1924355" y="557964"/>
                </a:lnTo>
                <a:lnTo>
                  <a:pt x="1927534" y="561796"/>
                </a:lnTo>
                <a:lnTo>
                  <a:pt x="1930076" y="566267"/>
                </a:lnTo>
                <a:lnTo>
                  <a:pt x="1932301" y="571058"/>
                </a:lnTo>
                <a:lnTo>
                  <a:pt x="1934208" y="576168"/>
                </a:lnTo>
                <a:lnTo>
                  <a:pt x="1935480" y="580959"/>
                </a:lnTo>
                <a:lnTo>
                  <a:pt x="1936115" y="586388"/>
                </a:lnTo>
                <a:lnTo>
                  <a:pt x="1936751" y="592137"/>
                </a:lnTo>
                <a:lnTo>
                  <a:pt x="1936115" y="597567"/>
                </a:lnTo>
                <a:lnTo>
                  <a:pt x="1935480" y="602996"/>
                </a:lnTo>
                <a:lnTo>
                  <a:pt x="1934208" y="608106"/>
                </a:lnTo>
                <a:lnTo>
                  <a:pt x="1932301" y="612897"/>
                </a:lnTo>
                <a:lnTo>
                  <a:pt x="1930076" y="618007"/>
                </a:lnTo>
                <a:lnTo>
                  <a:pt x="1927534" y="622159"/>
                </a:lnTo>
                <a:lnTo>
                  <a:pt x="1924355" y="626311"/>
                </a:lnTo>
                <a:lnTo>
                  <a:pt x="1920859" y="630143"/>
                </a:lnTo>
                <a:lnTo>
                  <a:pt x="1917045" y="633656"/>
                </a:lnTo>
                <a:lnTo>
                  <a:pt x="1912913" y="636850"/>
                </a:lnTo>
                <a:lnTo>
                  <a:pt x="1908781" y="639405"/>
                </a:lnTo>
                <a:lnTo>
                  <a:pt x="1904014" y="641960"/>
                </a:lnTo>
                <a:lnTo>
                  <a:pt x="1899246" y="643877"/>
                </a:lnTo>
                <a:lnTo>
                  <a:pt x="1894161" y="644835"/>
                </a:lnTo>
                <a:lnTo>
                  <a:pt x="1888758" y="645793"/>
                </a:lnTo>
                <a:lnTo>
                  <a:pt x="1883036" y="646112"/>
                </a:lnTo>
                <a:lnTo>
                  <a:pt x="1391660" y="646112"/>
                </a:lnTo>
                <a:lnTo>
                  <a:pt x="1386256" y="645793"/>
                </a:lnTo>
                <a:lnTo>
                  <a:pt x="1380853" y="644835"/>
                </a:lnTo>
                <a:lnTo>
                  <a:pt x="1375768" y="643877"/>
                </a:lnTo>
                <a:lnTo>
                  <a:pt x="1370682" y="641960"/>
                </a:lnTo>
                <a:lnTo>
                  <a:pt x="1365915" y="639405"/>
                </a:lnTo>
                <a:lnTo>
                  <a:pt x="1361783" y="636850"/>
                </a:lnTo>
                <a:lnTo>
                  <a:pt x="1357651" y="633656"/>
                </a:lnTo>
                <a:lnTo>
                  <a:pt x="1353837" y="630143"/>
                </a:lnTo>
                <a:lnTo>
                  <a:pt x="1350341" y="626311"/>
                </a:lnTo>
                <a:lnTo>
                  <a:pt x="1347162" y="622159"/>
                </a:lnTo>
                <a:lnTo>
                  <a:pt x="1344620" y="618007"/>
                </a:lnTo>
                <a:lnTo>
                  <a:pt x="1342395" y="612897"/>
                </a:lnTo>
                <a:lnTo>
                  <a:pt x="1340488" y="608106"/>
                </a:lnTo>
                <a:lnTo>
                  <a:pt x="1339217" y="602996"/>
                </a:lnTo>
                <a:lnTo>
                  <a:pt x="1338581" y="597567"/>
                </a:lnTo>
                <a:lnTo>
                  <a:pt x="1338263" y="592137"/>
                </a:lnTo>
                <a:lnTo>
                  <a:pt x="1338581" y="586388"/>
                </a:lnTo>
                <a:lnTo>
                  <a:pt x="1339217" y="580959"/>
                </a:lnTo>
                <a:lnTo>
                  <a:pt x="1340488" y="576168"/>
                </a:lnTo>
                <a:lnTo>
                  <a:pt x="1342395" y="571058"/>
                </a:lnTo>
                <a:lnTo>
                  <a:pt x="1344620" y="566267"/>
                </a:lnTo>
                <a:lnTo>
                  <a:pt x="1347162" y="561796"/>
                </a:lnTo>
                <a:lnTo>
                  <a:pt x="1350341" y="557964"/>
                </a:lnTo>
                <a:lnTo>
                  <a:pt x="1353837" y="554131"/>
                </a:lnTo>
                <a:lnTo>
                  <a:pt x="1357651" y="550618"/>
                </a:lnTo>
                <a:lnTo>
                  <a:pt x="1361783" y="547424"/>
                </a:lnTo>
                <a:lnTo>
                  <a:pt x="1365915" y="544869"/>
                </a:lnTo>
                <a:lnTo>
                  <a:pt x="1370682" y="542633"/>
                </a:lnTo>
                <a:lnTo>
                  <a:pt x="1375768" y="540717"/>
                </a:lnTo>
                <a:lnTo>
                  <a:pt x="1380853" y="539440"/>
                </a:lnTo>
                <a:lnTo>
                  <a:pt x="1386256" y="538801"/>
                </a:lnTo>
                <a:lnTo>
                  <a:pt x="1391660" y="538162"/>
                </a:lnTo>
                <a:close/>
                <a:moveTo>
                  <a:pt x="2105025" y="156863"/>
                </a:moveTo>
                <a:lnTo>
                  <a:pt x="2105025" y="526476"/>
                </a:lnTo>
                <a:lnTo>
                  <a:pt x="2105343" y="531874"/>
                </a:lnTo>
                <a:lnTo>
                  <a:pt x="2105660" y="537590"/>
                </a:lnTo>
                <a:lnTo>
                  <a:pt x="2106613" y="542671"/>
                </a:lnTo>
                <a:lnTo>
                  <a:pt x="2107247" y="547751"/>
                </a:lnTo>
                <a:lnTo>
                  <a:pt x="2108517" y="552832"/>
                </a:lnTo>
                <a:lnTo>
                  <a:pt x="2110105" y="557912"/>
                </a:lnTo>
                <a:lnTo>
                  <a:pt x="2111693" y="562675"/>
                </a:lnTo>
                <a:lnTo>
                  <a:pt x="2113597" y="567756"/>
                </a:lnTo>
                <a:lnTo>
                  <a:pt x="2115820" y="572201"/>
                </a:lnTo>
                <a:lnTo>
                  <a:pt x="2118043" y="576965"/>
                </a:lnTo>
                <a:lnTo>
                  <a:pt x="2120583" y="581410"/>
                </a:lnTo>
                <a:lnTo>
                  <a:pt x="2123440" y="585856"/>
                </a:lnTo>
                <a:lnTo>
                  <a:pt x="2126615" y="589984"/>
                </a:lnTo>
                <a:lnTo>
                  <a:pt x="2129473" y="593794"/>
                </a:lnTo>
                <a:lnTo>
                  <a:pt x="2132647" y="597604"/>
                </a:lnTo>
                <a:lnTo>
                  <a:pt x="2136457" y="601415"/>
                </a:lnTo>
                <a:lnTo>
                  <a:pt x="2139950" y="604908"/>
                </a:lnTo>
                <a:lnTo>
                  <a:pt x="2143760" y="608401"/>
                </a:lnTo>
                <a:lnTo>
                  <a:pt x="2147887" y="611258"/>
                </a:lnTo>
                <a:lnTo>
                  <a:pt x="2152015" y="614116"/>
                </a:lnTo>
                <a:lnTo>
                  <a:pt x="2156143" y="616974"/>
                </a:lnTo>
                <a:lnTo>
                  <a:pt x="2160587" y="619514"/>
                </a:lnTo>
                <a:lnTo>
                  <a:pt x="2165033" y="621737"/>
                </a:lnTo>
                <a:lnTo>
                  <a:pt x="2170113" y="623960"/>
                </a:lnTo>
                <a:lnTo>
                  <a:pt x="2174557" y="625865"/>
                </a:lnTo>
                <a:lnTo>
                  <a:pt x="2179637" y="627453"/>
                </a:lnTo>
                <a:lnTo>
                  <a:pt x="2184717" y="629041"/>
                </a:lnTo>
                <a:lnTo>
                  <a:pt x="2189480" y="629993"/>
                </a:lnTo>
                <a:lnTo>
                  <a:pt x="2194877" y="631263"/>
                </a:lnTo>
                <a:lnTo>
                  <a:pt x="2200275" y="631581"/>
                </a:lnTo>
                <a:lnTo>
                  <a:pt x="2205673" y="631898"/>
                </a:lnTo>
                <a:lnTo>
                  <a:pt x="2211070" y="632533"/>
                </a:lnTo>
                <a:lnTo>
                  <a:pt x="2580957" y="632533"/>
                </a:lnTo>
                <a:lnTo>
                  <a:pt x="2576195" y="626183"/>
                </a:lnTo>
                <a:lnTo>
                  <a:pt x="2571750" y="620467"/>
                </a:lnTo>
                <a:lnTo>
                  <a:pt x="2556510" y="602685"/>
                </a:lnTo>
                <a:lnTo>
                  <a:pt x="2540317" y="583315"/>
                </a:lnTo>
                <a:lnTo>
                  <a:pt x="2522855" y="563628"/>
                </a:lnTo>
                <a:lnTo>
                  <a:pt x="2504123" y="542988"/>
                </a:lnTo>
                <a:lnTo>
                  <a:pt x="2484437" y="521396"/>
                </a:lnTo>
                <a:lnTo>
                  <a:pt x="2464117" y="499803"/>
                </a:lnTo>
                <a:lnTo>
                  <a:pt x="2421255" y="454078"/>
                </a:lnTo>
                <a:lnTo>
                  <a:pt x="2379663" y="411528"/>
                </a:lnTo>
                <a:lnTo>
                  <a:pt x="2337753" y="369295"/>
                </a:lnTo>
                <a:lnTo>
                  <a:pt x="2294890" y="327381"/>
                </a:lnTo>
                <a:lnTo>
                  <a:pt x="2252663" y="287371"/>
                </a:lnTo>
                <a:lnTo>
                  <a:pt x="2212023" y="249584"/>
                </a:lnTo>
                <a:lnTo>
                  <a:pt x="2173287" y="214655"/>
                </a:lnTo>
                <a:lnTo>
                  <a:pt x="2155190" y="198461"/>
                </a:lnTo>
                <a:lnTo>
                  <a:pt x="2137410" y="183219"/>
                </a:lnTo>
                <a:lnTo>
                  <a:pt x="2120583" y="169565"/>
                </a:lnTo>
                <a:lnTo>
                  <a:pt x="2105025" y="156863"/>
                </a:lnTo>
                <a:close/>
                <a:moveTo>
                  <a:pt x="1286827" y="94944"/>
                </a:moveTo>
                <a:lnTo>
                  <a:pt x="1281430" y="95261"/>
                </a:lnTo>
                <a:lnTo>
                  <a:pt x="1275715" y="95579"/>
                </a:lnTo>
                <a:lnTo>
                  <a:pt x="1270317" y="96849"/>
                </a:lnTo>
                <a:lnTo>
                  <a:pt x="1264920" y="98119"/>
                </a:lnTo>
                <a:lnTo>
                  <a:pt x="1259205" y="100024"/>
                </a:lnTo>
                <a:lnTo>
                  <a:pt x="1253807" y="101929"/>
                </a:lnTo>
                <a:lnTo>
                  <a:pt x="1248410" y="104152"/>
                </a:lnTo>
                <a:lnTo>
                  <a:pt x="1243013" y="106375"/>
                </a:lnTo>
                <a:lnTo>
                  <a:pt x="1237933" y="109550"/>
                </a:lnTo>
                <a:lnTo>
                  <a:pt x="1232853" y="112408"/>
                </a:lnTo>
                <a:lnTo>
                  <a:pt x="1227455" y="115901"/>
                </a:lnTo>
                <a:lnTo>
                  <a:pt x="1222375" y="119394"/>
                </a:lnTo>
                <a:lnTo>
                  <a:pt x="1217930" y="123204"/>
                </a:lnTo>
                <a:lnTo>
                  <a:pt x="1212850" y="127332"/>
                </a:lnTo>
                <a:lnTo>
                  <a:pt x="1208405" y="131778"/>
                </a:lnTo>
                <a:lnTo>
                  <a:pt x="1204277" y="136223"/>
                </a:lnTo>
                <a:lnTo>
                  <a:pt x="1199833" y="140987"/>
                </a:lnTo>
                <a:lnTo>
                  <a:pt x="1195705" y="145432"/>
                </a:lnTo>
                <a:lnTo>
                  <a:pt x="1191895" y="150513"/>
                </a:lnTo>
                <a:lnTo>
                  <a:pt x="1188085" y="155911"/>
                </a:lnTo>
                <a:lnTo>
                  <a:pt x="1184593" y="160674"/>
                </a:lnTo>
                <a:lnTo>
                  <a:pt x="1181735" y="166072"/>
                </a:lnTo>
                <a:lnTo>
                  <a:pt x="1178560" y="171470"/>
                </a:lnTo>
                <a:lnTo>
                  <a:pt x="1175703" y="176868"/>
                </a:lnTo>
                <a:lnTo>
                  <a:pt x="1173480" y="182266"/>
                </a:lnTo>
                <a:lnTo>
                  <a:pt x="1171257" y="187982"/>
                </a:lnTo>
                <a:lnTo>
                  <a:pt x="1169353" y="193380"/>
                </a:lnTo>
                <a:lnTo>
                  <a:pt x="1167765" y="199096"/>
                </a:lnTo>
                <a:lnTo>
                  <a:pt x="1166813" y="204494"/>
                </a:lnTo>
                <a:lnTo>
                  <a:pt x="1165543" y="210209"/>
                </a:lnTo>
                <a:lnTo>
                  <a:pt x="1165225" y="215925"/>
                </a:lnTo>
                <a:lnTo>
                  <a:pt x="1164590" y="221323"/>
                </a:lnTo>
                <a:lnTo>
                  <a:pt x="1164590" y="925302"/>
                </a:lnTo>
                <a:lnTo>
                  <a:pt x="2636520" y="925302"/>
                </a:lnTo>
                <a:lnTo>
                  <a:pt x="2636520" y="723349"/>
                </a:lnTo>
                <a:lnTo>
                  <a:pt x="2211070" y="723349"/>
                </a:lnTo>
                <a:lnTo>
                  <a:pt x="2199640" y="723031"/>
                </a:lnTo>
                <a:lnTo>
                  <a:pt x="2188527" y="722714"/>
                </a:lnTo>
                <a:lnTo>
                  <a:pt x="2177733" y="721444"/>
                </a:lnTo>
                <a:lnTo>
                  <a:pt x="2167255" y="720173"/>
                </a:lnTo>
                <a:lnTo>
                  <a:pt x="2157095" y="717951"/>
                </a:lnTo>
                <a:lnTo>
                  <a:pt x="2147253" y="715728"/>
                </a:lnTo>
                <a:lnTo>
                  <a:pt x="2137093" y="713188"/>
                </a:lnTo>
                <a:lnTo>
                  <a:pt x="2127885" y="709695"/>
                </a:lnTo>
                <a:lnTo>
                  <a:pt x="2118677" y="706202"/>
                </a:lnTo>
                <a:lnTo>
                  <a:pt x="2110105" y="702392"/>
                </a:lnTo>
                <a:lnTo>
                  <a:pt x="2101215" y="697946"/>
                </a:lnTo>
                <a:lnTo>
                  <a:pt x="2093277" y="693183"/>
                </a:lnTo>
                <a:lnTo>
                  <a:pt x="2085023" y="688420"/>
                </a:lnTo>
                <a:lnTo>
                  <a:pt x="2077720" y="683022"/>
                </a:lnTo>
                <a:lnTo>
                  <a:pt x="2070735" y="676671"/>
                </a:lnTo>
                <a:lnTo>
                  <a:pt x="2063750" y="670638"/>
                </a:lnTo>
                <a:lnTo>
                  <a:pt x="2057083" y="664287"/>
                </a:lnTo>
                <a:lnTo>
                  <a:pt x="2051050" y="657301"/>
                </a:lnTo>
                <a:lnTo>
                  <a:pt x="2045335" y="649998"/>
                </a:lnTo>
                <a:lnTo>
                  <a:pt x="2039937" y="642377"/>
                </a:lnTo>
                <a:lnTo>
                  <a:pt x="2035175" y="634756"/>
                </a:lnTo>
                <a:lnTo>
                  <a:pt x="2030413" y="626183"/>
                </a:lnTo>
                <a:lnTo>
                  <a:pt x="2026603" y="617927"/>
                </a:lnTo>
                <a:lnTo>
                  <a:pt x="2022793" y="608718"/>
                </a:lnTo>
                <a:lnTo>
                  <a:pt x="2019300" y="599510"/>
                </a:lnTo>
                <a:lnTo>
                  <a:pt x="2016443" y="589984"/>
                </a:lnTo>
                <a:lnTo>
                  <a:pt x="2013903" y="580140"/>
                </a:lnTo>
                <a:lnTo>
                  <a:pt x="2011680" y="569979"/>
                </a:lnTo>
                <a:lnTo>
                  <a:pt x="2010093" y="559817"/>
                </a:lnTo>
                <a:lnTo>
                  <a:pt x="2009140" y="549021"/>
                </a:lnTo>
                <a:lnTo>
                  <a:pt x="2008187" y="537907"/>
                </a:lnTo>
                <a:lnTo>
                  <a:pt x="2008187" y="526476"/>
                </a:lnTo>
                <a:lnTo>
                  <a:pt x="2008187" y="94944"/>
                </a:lnTo>
                <a:lnTo>
                  <a:pt x="1286827" y="94944"/>
                </a:lnTo>
                <a:close/>
                <a:moveTo>
                  <a:pt x="1275397" y="0"/>
                </a:moveTo>
                <a:lnTo>
                  <a:pt x="1286827" y="0"/>
                </a:lnTo>
                <a:lnTo>
                  <a:pt x="2047557" y="0"/>
                </a:lnTo>
                <a:lnTo>
                  <a:pt x="2047557" y="318"/>
                </a:lnTo>
                <a:lnTo>
                  <a:pt x="2051367" y="0"/>
                </a:lnTo>
                <a:lnTo>
                  <a:pt x="2054860" y="0"/>
                </a:lnTo>
                <a:lnTo>
                  <a:pt x="2060257" y="0"/>
                </a:lnTo>
                <a:lnTo>
                  <a:pt x="2065655" y="953"/>
                </a:lnTo>
                <a:lnTo>
                  <a:pt x="2070100" y="1588"/>
                </a:lnTo>
                <a:lnTo>
                  <a:pt x="2074545" y="2223"/>
                </a:lnTo>
                <a:lnTo>
                  <a:pt x="2081847" y="4763"/>
                </a:lnTo>
                <a:lnTo>
                  <a:pt x="2088515" y="6986"/>
                </a:lnTo>
                <a:lnTo>
                  <a:pt x="2094865" y="9844"/>
                </a:lnTo>
                <a:lnTo>
                  <a:pt x="2100897" y="13019"/>
                </a:lnTo>
                <a:lnTo>
                  <a:pt x="2112327" y="19687"/>
                </a:lnTo>
                <a:lnTo>
                  <a:pt x="2124075" y="26991"/>
                </a:lnTo>
                <a:lnTo>
                  <a:pt x="2136457" y="35564"/>
                </a:lnTo>
                <a:lnTo>
                  <a:pt x="2149475" y="44773"/>
                </a:lnTo>
                <a:lnTo>
                  <a:pt x="2163127" y="55252"/>
                </a:lnTo>
                <a:lnTo>
                  <a:pt x="2177415" y="66683"/>
                </a:lnTo>
                <a:lnTo>
                  <a:pt x="2192337" y="78432"/>
                </a:lnTo>
                <a:lnTo>
                  <a:pt x="2223770" y="105105"/>
                </a:lnTo>
                <a:lnTo>
                  <a:pt x="2257743" y="134953"/>
                </a:lnTo>
                <a:lnTo>
                  <a:pt x="2293303" y="167342"/>
                </a:lnTo>
                <a:lnTo>
                  <a:pt x="2329815" y="201636"/>
                </a:lnTo>
                <a:lnTo>
                  <a:pt x="2367915" y="237518"/>
                </a:lnTo>
                <a:lnTo>
                  <a:pt x="2406015" y="274670"/>
                </a:lnTo>
                <a:lnTo>
                  <a:pt x="2444433" y="313091"/>
                </a:lnTo>
                <a:lnTo>
                  <a:pt x="2481897" y="351196"/>
                </a:lnTo>
                <a:lnTo>
                  <a:pt x="2518410" y="388983"/>
                </a:lnTo>
                <a:lnTo>
                  <a:pt x="2553653" y="426452"/>
                </a:lnTo>
                <a:lnTo>
                  <a:pt x="2586990" y="462969"/>
                </a:lnTo>
                <a:lnTo>
                  <a:pt x="2607945" y="486149"/>
                </a:lnTo>
                <a:lnTo>
                  <a:pt x="2627947" y="508377"/>
                </a:lnTo>
                <a:lnTo>
                  <a:pt x="2646363" y="530287"/>
                </a:lnTo>
                <a:lnTo>
                  <a:pt x="2663507" y="550609"/>
                </a:lnTo>
                <a:lnTo>
                  <a:pt x="2679383" y="569979"/>
                </a:lnTo>
                <a:lnTo>
                  <a:pt x="2693035" y="588396"/>
                </a:lnTo>
                <a:lnTo>
                  <a:pt x="2705100" y="605543"/>
                </a:lnTo>
                <a:lnTo>
                  <a:pt x="2715577" y="621737"/>
                </a:lnTo>
                <a:lnTo>
                  <a:pt x="2720657" y="629993"/>
                </a:lnTo>
                <a:lnTo>
                  <a:pt x="2725103" y="638249"/>
                </a:lnTo>
                <a:lnTo>
                  <a:pt x="2729230" y="646823"/>
                </a:lnTo>
                <a:lnTo>
                  <a:pt x="2733040" y="656031"/>
                </a:lnTo>
                <a:lnTo>
                  <a:pt x="2734627" y="661747"/>
                </a:lnTo>
                <a:lnTo>
                  <a:pt x="2736215" y="667462"/>
                </a:lnTo>
                <a:lnTo>
                  <a:pt x="2737485" y="674766"/>
                </a:lnTo>
                <a:lnTo>
                  <a:pt x="2737803" y="683022"/>
                </a:lnTo>
                <a:lnTo>
                  <a:pt x="2737485" y="686197"/>
                </a:lnTo>
                <a:lnTo>
                  <a:pt x="2736850" y="690325"/>
                </a:lnTo>
                <a:lnTo>
                  <a:pt x="2737803" y="690325"/>
                </a:lnTo>
                <a:lnTo>
                  <a:pt x="2737803" y="938321"/>
                </a:lnTo>
                <a:lnTo>
                  <a:pt x="2747645" y="941814"/>
                </a:lnTo>
                <a:lnTo>
                  <a:pt x="2757170" y="945625"/>
                </a:lnTo>
                <a:lnTo>
                  <a:pt x="2766695" y="950070"/>
                </a:lnTo>
                <a:lnTo>
                  <a:pt x="2775903" y="954516"/>
                </a:lnTo>
                <a:lnTo>
                  <a:pt x="2785110" y="959596"/>
                </a:lnTo>
                <a:lnTo>
                  <a:pt x="2794000" y="964359"/>
                </a:lnTo>
                <a:lnTo>
                  <a:pt x="2802890" y="970075"/>
                </a:lnTo>
                <a:lnTo>
                  <a:pt x="2811145" y="975791"/>
                </a:lnTo>
                <a:lnTo>
                  <a:pt x="2819400" y="982141"/>
                </a:lnTo>
                <a:lnTo>
                  <a:pt x="2827337" y="988492"/>
                </a:lnTo>
                <a:lnTo>
                  <a:pt x="2834957" y="995478"/>
                </a:lnTo>
                <a:lnTo>
                  <a:pt x="2842260" y="1002464"/>
                </a:lnTo>
                <a:lnTo>
                  <a:pt x="2849563" y="1009767"/>
                </a:lnTo>
                <a:lnTo>
                  <a:pt x="2856230" y="1017388"/>
                </a:lnTo>
                <a:lnTo>
                  <a:pt x="2862897" y="1025326"/>
                </a:lnTo>
                <a:lnTo>
                  <a:pt x="2868930" y="1033265"/>
                </a:lnTo>
                <a:lnTo>
                  <a:pt x="2874963" y="1041838"/>
                </a:lnTo>
                <a:lnTo>
                  <a:pt x="2880677" y="1050094"/>
                </a:lnTo>
                <a:lnTo>
                  <a:pt x="2885757" y="1058985"/>
                </a:lnTo>
                <a:lnTo>
                  <a:pt x="2890837" y="1068194"/>
                </a:lnTo>
                <a:lnTo>
                  <a:pt x="2895283" y="1077402"/>
                </a:lnTo>
                <a:lnTo>
                  <a:pt x="2900045" y="1086611"/>
                </a:lnTo>
                <a:lnTo>
                  <a:pt x="2903855" y="1096454"/>
                </a:lnTo>
                <a:lnTo>
                  <a:pt x="2907347" y="1105981"/>
                </a:lnTo>
                <a:lnTo>
                  <a:pt x="2910205" y="1115824"/>
                </a:lnTo>
                <a:lnTo>
                  <a:pt x="2913063" y="1126303"/>
                </a:lnTo>
                <a:lnTo>
                  <a:pt x="2915603" y="1136464"/>
                </a:lnTo>
                <a:lnTo>
                  <a:pt x="2917507" y="1146943"/>
                </a:lnTo>
                <a:lnTo>
                  <a:pt x="2919095" y="1157739"/>
                </a:lnTo>
                <a:lnTo>
                  <a:pt x="2920365" y="1168218"/>
                </a:lnTo>
                <a:lnTo>
                  <a:pt x="2920683" y="1179014"/>
                </a:lnTo>
                <a:lnTo>
                  <a:pt x="2921000" y="1190128"/>
                </a:lnTo>
                <a:lnTo>
                  <a:pt x="2794000" y="2478374"/>
                </a:lnTo>
                <a:lnTo>
                  <a:pt x="2793683" y="2492029"/>
                </a:lnTo>
                <a:lnTo>
                  <a:pt x="2792413" y="2505365"/>
                </a:lnTo>
                <a:lnTo>
                  <a:pt x="2790825" y="2518702"/>
                </a:lnTo>
                <a:lnTo>
                  <a:pt x="2788603" y="2531721"/>
                </a:lnTo>
                <a:lnTo>
                  <a:pt x="2785427" y="2544422"/>
                </a:lnTo>
                <a:lnTo>
                  <a:pt x="2782253" y="2557124"/>
                </a:lnTo>
                <a:lnTo>
                  <a:pt x="2777807" y="2569190"/>
                </a:lnTo>
                <a:lnTo>
                  <a:pt x="2773363" y="2581574"/>
                </a:lnTo>
                <a:lnTo>
                  <a:pt x="2767965" y="2593005"/>
                </a:lnTo>
                <a:lnTo>
                  <a:pt x="2761933" y="2604437"/>
                </a:lnTo>
                <a:lnTo>
                  <a:pt x="2755900" y="2615550"/>
                </a:lnTo>
                <a:lnTo>
                  <a:pt x="2748915" y="2626347"/>
                </a:lnTo>
                <a:lnTo>
                  <a:pt x="2741295" y="2636508"/>
                </a:lnTo>
                <a:lnTo>
                  <a:pt x="2733675" y="2646669"/>
                </a:lnTo>
                <a:lnTo>
                  <a:pt x="2725103" y="2656195"/>
                </a:lnTo>
                <a:lnTo>
                  <a:pt x="2716213" y="2665721"/>
                </a:lnTo>
                <a:lnTo>
                  <a:pt x="2707005" y="2673977"/>
                </a:lnTo>
                <a:lnTo>
                  <a:pt x="2697480" y="2682551"/>
                </a:lnTo>
                <a:lnTo>
                  <a:pt x="2687637" y="2690489"/>
                </a:lnTo>
                <a:lnTo>
                  <a:pt x="2677477" y="2697792"/>
                </a:lnTo>
                <a:lnTo>
                  <a:pt x="2666683" y="2704778"/>
                </a:lnTo>
                <a:lnTo>
                  <a:pt x="2655570" y="2711129"/>
                </a:lnTo>
                <a:lnTo>
                  <a:pt x="2644140" y="2716845"/>
                </a:lnTo>
                <a:lnTo>
                  <a:pt x="2632075" y="2722243"/>
                </a:lnTo>
                <a:lnTo>
                  <a:pt x="2620327" y="2727006"/>
                </a:lnTo>
                <a:lnTo>
                  <a:pt x="2607945" y="2731134"/>
                </a:lnTo>
                <a:lnTo>
                  <a:pt x="2595563" y="2734944"/>
                </a:lnTo>
                <a:lnTo>
                  <a:pt x="2582545" y="2737484"/>
                </a:lnTo>
                <a:lnTo>
                  <a:pt x="2569527" y="2740342"/>
                </a:lnTo>
                <a:lnTo>
                  <a:pt x="2556193" y="2741930"/>
                </a:lnTo>
                <a:lnTo>
                  <a:pt x="2542540" y="2742883"/>
                </a:lnTo>
                <a:lnTo>
                  <a:pt x="2528887" y="2743200"/>
                </a:lnTo>
                <a:lnTo>
                  <a:pt x="263525" y="2743200"/>
                </a:lnTo>
                <a:lnTo>
                  <a:pt x="261937" y="2742883"/>
                </a:lnTo>
                <a:lnTo>
                  <a:pt x="260350" y="2742565"/>
                </a:lnTo>
                <a:lnTo>
                  <a:pt x="247015" y="2742248"/>
                </a:lnTo>
                <a:lnTo>
                  <a:pt x="233997" y="2740977"/>
                </a:lnTo>
                <a:lnTo>
                  <a:pt x="220980" y="2739072"/>
                </a:lnTo>
                <a:lnTo>
                  <a:pt x="207963" y="2736532"/>
                </a:lnTo>
                <a:lnTo>
                  <a:pt x="195263" y="2733356"/>
                </a:lnTo>
                <a:lnTo>
                  <a:pt x="183197" y="2729546"/>
                </a:lnTo>
                <a:lnTo>
                  <a:pt x="170815" y="2725418"/>
                </a:lnTo>
                <a:lnTo>
                  <a:pt x="159067" y="2720337"/>
                </a:lnTo>
                <a:lnTo>
                  <a:pt x="147637" y="2714939"/>
                </a:lnTo>
                <a:lnTo>
                  <a:pt x="136525" y="2708906"/>
                </a:lnTo>
                <a:lnTo>
                  <a:pt x="125413" y="2702555"/>
                </a:lnTo>
                <a:lnTo>
                  <a:pt x="114935" y="2695252"/>
                </a:lnTo>
                <a:lnTo>
                  <a:pt x="104775" y="2687949"/>
                </a:lnTo>
                <a:lnTo>
                  <a:pt x="95250" y="2679693"/>
                </a:lnTo>
                <a:lnTo>
                  <a:pt x="85725" y="2671437"/>
                </a:lnTo>
                <a:lnTo>
                  <a:pt x="76835" y="2662546"/>
                </a:lnTo>
                <a:lnTo>
                  <a:pt x="67945" y="2653020"/>
                </a:lnTo>
                <a:lnTo>
                  <a:pt x="60007" y="2643176"/>
                </a:lnTo>
                <a:lnTo>
                  <a:pt x="52070" y="2632697"/>
                </a:lnTo>
                <a:lnTo>
                  <a:pt x="44767" y="2622536"/>
                </a:lnTo>
                <a:lnTo>
                  <a:pt x="37783" y="2611422"/>
                </a:lnTo>
                <a:lnTo>
                  <a:pt x="31750" y="2599991"/>
                </a:lnTo>
                <a:lnTo>
                  <a:pt x="26035" y="2588560"/>
                </a:lnTo>
                <a:lnTo>
                  <a:pt x="20637" y="2576493"/>
                </a:lnTo>
                <a:lnTo>
                  <a:pt x="15875" y="2563792"/>
                </a:lnTo>
                <a:lnTo>
                  <a:pt x="11747" y="2551725"/>
                </a:lnTo>
                <a:lnTo>
                  <a:pt x="8255" y="2538706"/>
                </a:lnTo>
                <a:lnTo>
                  <a:pt x="5397" y="2525687"/>
                </a:lnTo>
                <a:lnTo>
                  <a:pt x="2857" y="2512668"/>
                </a:lnTo>
                <a:lnTo>
                  <a:pt x="1587" y="2499332"/>
                </a:lnTo>
                <a:lnTo>
                  <a:pt x="317" y="2485360"/>
                </a:lnTo>
                <a:lnTo>
                  <a:pt x="0" y="2471706"/>
                </a:lnTo>
                <a:lnTo>
                  <a:pt x="0" y="631263"/>
                </a:lnTo>
                <a:lnTo>
                  <a:pt x="317" y="617609"/>
                </a:lnTo>
                <a:lnTo>
                  <a:pt x="1587" y="603955"/>
                </a:lnTo>
                <a:lnTo>
                  <a:pt x="2857" y="590619"/>
                </a:lnTo>
                <a:lnTo>
                  <a:pt x="5397" y="577282"/>
                </a:lnTo>
                <a:lnTo>
                  <a:pt x="8255" y="564263"/>
                </a:lnTo>
                <a:lnTo>
                  <a:pt x="11747" y="551562"/>
                </a:lnTo>
                <a:lnTo>
                  <a:pt x="15875" y="539178"/>
                </a:lnTo>
                <a:lnTo>
                  <a:pt x="20637" y="526794"/>
                </a:lnTo>
                <a:lnTo>
                  <a:pt x="26035" y="515045"/>
                </a:lnTo>
                <a:lnTo>
                  <a:pt x="31750" y="502978"/>
                </a:lnTo>
                <a:lnTo>
                  <a:pt x="37783" y="491865"/>
                </a:lnTo>
                <a:lnTo>
                  <a:pt x="44767" y="481068"/>
                </a:lnTo>
                <a:lnTo>
                  <a:pt x="52070" y="470272"/>
                </a:lnTo>
                <a:lnTo>
                  <a:pt x="60007" y="459794"/>
                </a:lnTo>
                <a:lnTo>
                  <a:pt x="67945" y="450267"/>
                </a:lnTo>
                <a:lnTo>
                  <a:pt x="76835" y="440741"/>
                </a:lnTo>
                <a:lnTo>
                  <a:pt x="86043" y="431533"/>
                </a:lnTo>
                <a:lnTo>
                  <a:pt x="95567" y="423277"/>
                </a:lnTo>
                <a:lnTo>
                  <a:pt x="105410" y="415021"/>
                </a:lnTo>
                <a:lnTo>
                  <a:pt x="115887" y="407400"/>
                </a:lnTo>
                <a:lnTo>
                  <a:pt x="126683" y="400097"/>
                </a:lnTo>
                <a:lnTo>
                  <a:pt x="137477" y="393746"/>
                </a:lnTo>
                <a:lnTo>
                  <a:pt x="149225" y="387713"/>
                </a:lnTo>
                <a:lnTo>
                  <a:pt x="160973" y="381997"/>
                </a:lnTo>
                <a:lnTo>
                  <a:pt x="172720" y="376916"/>
                </a:lnTo>
                <a:lnTo>
                  <a:pt x="185420" y="372788"/>
                </a:lnTo>
                <a:lnTo>
                  <a:pt x="198120" y="368978"/>
                </a:lnTo>
                <a:lnTo>
                  <a:pt x="211137" y="365803"/>
                </a:lnTo>
                <a:lnTo>
                  <a:pt x="224155" y="362945"/>
                </a:lnTo>
                <a:lnTo>
                  <a:pt x="237490" y="361675"/>
                </a:lnTo>
                <a:lnTo>
                  <a:pt x="251143" y="360405"/>
                </a:lnTo>
                <a:lnTo>
                  <a:pt x="265113" y="360087"/>
                </a:lnTo>
                <a:lnTo>
                  <a:pt x="970280" y="360087"/>
                </a:lnTo>
                <a:lnTo>
                  <a:pt x="970280" y="480116"/>
                </a:lnTo>
                <a:lnTo>
                  <a:pt x="265113" y="480116"/>
                </a:lnTo>
                <a:lnTo>
                  <a:pt x="254953" y="480433"/>
                </a:lnTo>
                <a:lnTo>
                  <a:pt x="245745" y="481704"/>
                </a:lnTo>
                <a:lnTo>
                  <a:pt x="237173" y="483291"/>
                </a:lnTo>
                <a:lnTo>
                  <a:pt x="228283" y="485514"/>
                </a:lnTo>
                <a:lnTo>
                  <a:pt x="220345" y="488054"/>
                </a:lnTo>
                <a:lnTo>
                  <a:pt x="212090" y="491547"/>
                </a:lnTo>
                <a:lnTo>
                  <a:pt x="205105" y="495040"/>
                </a:lnTo>
                <a:lnTo>
                  <a:pt x="197803" y="499168"/>
                </a:lnTo>
                <a:lnTo>
                  <a:pt x="190817" y="503931"/>
                </a:lnTo>
                <a:lnTo>
                  <a:pt x="184785" y="508694"/>
                </a:lnTo>
                <a:lnTo>
                  <a:pt x="178435" y="514092"/>
                </a:lnTo>
                <a:lnTo>
                  <a:pt x="172403" y="519808"/>
                </a:lnTo>
                <a:lnTo>
                  <a:pt x="167005" y="525841"/>
                </a:lnTo>
                <a:lnTo>
                  <a:pt x="162243" y="531874"/>
                </a:lnTo>
                <a:lnTo>
                  <a:pt x="157163" y="537907"/>
                </a:lnTo>
                <a:lnTo>
                  <a:pt x="152400" y="543941"/>
                </a:lnTo>
                <a:lnTo>
                  <a:pt x="148273" y="550609"/>
                </a:lnTo>
                <a:lnTo>
                  <a:pt x="144463" y="556960"/>
                </a:lnTo>
                <a:lnTo>
                  <a:pt x="140970" y="563628"/>
                </a:lnTo>
                <a:lnTo>
                  <a:pt x="137477" y="569661"/>
                </a:lnTo>
                <a:lnTo>
                  <a:pt x="131763" y="582680"/>
                </a:lnTo>
                <a:lnTo>
                  <a:pt x="127317" y="594429"/>
                </a:lnTo>
                <a:lnTo>
                  <a:pt x="123825" y="605860"/>
                </a:lnTo>
                <a:lnTo>
                  <a:pt x="121603" y="616022"/>
                </a:lnTo>
                <a:lnTo>
                  <a:pt x="120015" y="624913"/>
                </a:lnTo>
                <a:lnTo>
                  <a:pt x="119697" y="631263"/>
                </a:lnTo>
                <a:lnTo>
                  <a:pt x="119697" y="2454559"/>
                </a:lnTo>
                <a:lnTo>
                  <a:pt x="119697" y="2460910"/>
                </a:lnTo>
                <a:lnTo>
                  <a:pt x="120333" y="2469483"/>
                </a:lnTo>
                <a:lnTo>
                  <a:pt x="121285" y="2478692"/>
                </a:lnTo>
                <a:lnTo>
                  <a:pt x="123190" y="2488536"/>
                </a:lnTo>
                <a:lnTo>
                  <a:pt x="125413" y="2499332"/>
                </a:lnTo>
                <a:lnTo>
                  <a:pt x="128905" y="2510763"/>
                </a:lnTo>
                <a:lnTo>
                  <a:pt x="130810" y="2516161"/>
                </a:lnTo>
                <a:lnTo>
                  <a:pt x="133033" y="2521877"/>
                </a:lnTo>
                <a:lnTo>
                  <a:pt x="135573" y="2527593"/>
                </a:lnTo>
                <a:lnTo>
                  <a:pt x="138430" y="2533308"/>
                </a:lnTo>
                <a:lnTo>
                  <a:pt x="141923" y="2538706"/>
                </a:lnTo>
                <a:lnTo>
                  <a:pt x="145415" y="2544105"/>
                </a:lnTo>
                <a:lnTo>
                  <a:pt x="149225" y="2549503"/>
                </a:lnTo>
                <a:lnTo>
                  <a:pt x="153353" y="2554266"/>
                </a:lnTo>
                <a:lnTo>
                  <a:pt x="157797" y="2559029"/>
                </a:lnTo>
                <a:lnTo>
                  <a:pt x="162877" y="2563474"/>
                </a:lnTo>
                <a:lnTo>
                  <a:pt x="167957" y="2567602"/>
                </a:lnTo>
                <a:lnTo>
                  <a:pt x="173990" y="2572048"/>
                </a:lnTo>
                <a:lnTo>
                  <a:pt x="180023" y="2575541"/>
                </a:lnTo>
                <a:lnTo>
                  <a:pt x="186690" y="2578716"/>
                </a:lnTo>
                <a:lnTo>
                  <a:pt x="193993" y="2581574"/>
                </a:lnTo>
                <a:lnTo>
                  <a:pt x="200977" y="2583797"/>
                </a:lnTo>
                <a:lnTo>
                  <a:pt x="209233" y="2585702"/>
                </a:lnTo>
                <a:lnTo>
                  <a:pt x="217805" y="2587290"/>
                </a:lnTo>
                <a:lnTo>
                  <a:pt x="226695" y="2587925"/>
                </a:lnTo>
                <a:lnTo>
                  <a:pt x="236855" y="2588560"/>
                </a:lnTo>
                <a:lnTo>
                  <a:pt x="241935" y="2583797"/>
                </a:lnTo>
                <a:lnTo>
                  <a:pt x="248603" y="2578399"/>
                </a:lnTo>
                <a:lnTo>
                  <a:pt x="255587" y="2572365"/>
                </a:lnTo>
                <a:lnTo>
                  <a:pt x="262573" y="2565062"/>
                </a:lnTo>
                <a:lnTo>
                  <a:pt x="269875" y="2557759"/>
                </a:lnTo>
                <a:lnTo>
                  <a:pt x="277177" y="2549820"/>
                </a:lnTo>
                <a:lnTo>
                  <a:pt x="283845" y="2541882"/>
                </a:lnTo>
                <a:lnTo>
                  <a:pt x="289560" y="2533626"/>
                </a:lnTo>
                <a:lnTo>
                  <a:pt x="293370" y="2527593"/>
                </a:lnTo>
                <a:lnTo>
                  <a:pt x="296227" y="2520924"/>
                </a:lnTo>
                <a:lnTo>
                  <a:pt x="299403" y="2514574"/>
                </a:lnTo>
                <a:lnTo>
                  <a:pt x="302577" y="2508223"/>
                </a:lnTo>
                <a:lnTo>
                  <a:pt x="304800" y="2500920"/>
                </a:lnTo>
                <a:lnTo>
                  <a:pt x="307023" y="2493299"/>
                </a:lnTo>
                <a:lnTo>
                  <a:pt x="309245" y="2484725"/>
                </a:lnTo>
                <a:lnTo>
                  <a:pt x="311785" y="2475834"/>
                </a:lnTo>
                <a:lnTo>
                  <a:pt x="315595" y="2456147"/>
                </a:lnTo>
                <a:lnTo>
                  <a:pt x="319723" y="2432332"/>
                </a:lnTo>
                <a:lnTo>
                  <a:pt x="329565" y="2371365"/>
                </a:lnTo>
                <a:lnTo>
                  <a:pt x="457200" y="1190128"/>
                </a:lnTo>
                <a:lnTo>
                  <a:pt x="457517" y="1176474"/>
                </a:lnTo>
                <a:lnTo>
                  <a:pt x="458153" y="1163137"/>
                </a:lnTo>
                <a:lnTo>
                  <a:pt x="460057" y="1150118"/>
                </a:lnTo>
                <a:lnTo>
                  <a:pt x="462280" y="1137099"/>
                </a:lnTo>
                <a:lnTo>
                  <a:pt x="465455" y="1124080"/>
                </a:lnTo>
                <a:lnTo>
                  <a:pt x="468947" y="1111379"/>
                </a:lnTo>
                <a:lnTo>
                  <a:pt x="473075" y="1098995"/>
                </a:lnTo>
                <a:lnTo>
                  <a:pt x="477837" y="1087246"/>
                </a:lnTo>
                <a:lnTo>
                  <a:pt x="482917" y="1075497"/>
                </a:lnTo>
                <a:lnTo>
                  <a:pt x="488950" y="1064066"/>
                </a:lnTo>
                <a:lnTo>
                  <a:pt x="495300" y="1052952"/>
                </a:lnTo>
                <a:lnTo>
                  <a:pt x="502285" y="1042156"/>
                </a:lnTo>
                <a:lnTo>
                  <a:pt x="509587" y="1031677"/>
                </a:lnTo>
                <a:lnTo>
                  <a:pt x="517525" y="1021833"/>
                </a:lnTo>
                <a:lnTo>
                  <a:pt x="525780" y="1012307"/>
                </a:lnTo>
                <a:lnTo>
                  <a:pt x="534353" y="1003099"/>
                </a:lnTo>
                <a:lnTo>
                  <a:pt x="543877" y="994208"/>
                </a:lnTo>
                <a:lnTo>
                  <a:pt x="553403" y="985952"/>
                </a:lnTo>
                <a:lnTo>
                  <a:pt x="563245" y="978331"/>
                </a:lnTo>
                <a:lnTo>
                  <a:pt x="573723" y="970710"/>
                </a:lnTo>
                <a:lnTo>
                  <a:pt x="584517" y="963724"/>
                </a:lnTo>
                <a:lnTo>
                  <a:pt x="595630" y="957691"/>
                </a:lnTo>
                <a:lnTo>
                  <a:pt x="607060" y="951340"/>
                </a:lnTo>
                <a:lnTo>
                  <a:pt x="618490" y="946577"/>
                </a:lnTo>
                <a:lnTo>
                  <a:pt x="630873" y="941497"/>
                </a:lnTo>
                <a:lnTo>
                  <a:pt x="642937" y="937369"/>
                </a:lnTo>
                <a:lnTo>
                  <a:pt x="655637" y="933876"/>
                </a:lnTo>
                <a:lnTo>
                  <a:pt x="668337" y="930700"/>
                </a:lnTo>
                <a:lnTo>
                  <a:pt x="681673" y="928478"/>
                </a:lnTo>
                <a:lnTo>
                  <a:pt x="694690" y="926890"/>
                </a:lnTo>
                <a:lnTo>
                  <a:pt x="708025" y="925937"/>
                </a:lnTo>
                <a:lnTo>
                  <a:pt x="721677" y="925302"/>
                </a:lnTo>
                <a:lnTo>
                  <a:pt x="1065530" y="925302"/>
                </a:lnTo>
                <a:lnTo>
                  <a:pt x="1065530" y="221323"/>
                </a:lnTo>
                <a:lnTo>
                  <a:pt x="1066165" y="209574"/>
                </a:lnTo>
                <a:lnTo>
                  <a:pt x="1066800" y="198461"/>
                </a:lnTo>
                <a:lnTo>
                  <a:pt x="1068387" y="187664"/>
                </a:lnTo>
                <a:lnTo>
                  <a:pt x="1070293" y="176551"/>
                </a:lnTo>
                <a:lnTo>
                  <a:pt x="1072515" y="165754"/>
                </a:lnTo>
                <a:lnTo>
                  <a:pt x="1075690" y="155276"/>
                </a:lnTo>
                <a:lnTo>
                  <a:pt x="1079183" y="145114"/>
                </a:lnTo>
                <a:lnTo>
                  <a:pt x="1083310" y="134953"/>
                </a:lnTo>
                <a:lnTo>
                  <a:pt x="1087437" y="125110"/>
                </a:lnTo>
                <a:lnTo>
                  <a:pt x="1092517" y="115584"/>
                </a:lnTo>
                <a:lnTo>
                  <a:pt x="1097915" y="106375"/>
                </a:lnTo>
                <a:lnTo>
                  <a:pt x="1103630" y="97166"/>
                </a:lnTo>
                <a:lnTo>
                  <a:pt x="1109663" y="88910"/>
                </a:lnTo>
                <a:lnTo>
                  <a:pt x="1116013" y="80337"/>
                </a:lnTo>
                <a:lnTo>
                  <a:pt x="1122997" y="72399"/>
                </a:lnTo>
                <a:lnTo>
                  <a:pt x="1130617" y="64778"/>
                </a:lnTo>
                <a:lnTo>
                  <a:pt x="1138237" y="57474"/>
                </a:lnTo>
                <a:lnTo>
                  <a:pt x="1146493" y="50488"/>
                </a:lnTo>
                <a:lnTo>
                  <a:pt x="1154430" y="43820"/>
                </a:lnTo>
                <a:lnTo>
                  <a:pt x="1163320" y="37469"/>
                </a:lnTo>
                <a:lnTo>
                  <a:pt x="1171893" y="31754"/>
                </a:lnTo>
                <a:lnTo>
                  <a:pt x="1181735" y="26356"/>
                </a:lnTo>
                <a:lnTo>
                  <a:pt x="1191260" y="21910"/>
                </a:lnTo>
                <a:lnTo>
                  <a:pt x="1200785" y="17147"/>
                </a:lnTo>
                <a:lnTo>
                  <a:pt x="1210627" y="13337"/>
                </a:lnTo>
                <a:lnTo>
                  <a:pt x="1221105" y="9844"/>
                </a:lnTo>
                <a:lnTo>
                  <a:pt x="1231583" y="6986"/>
                </a:lnTo>
                <a:lnTo>
                  <a:pt x="1242377" y="4128"/>
                </a:lnTo>
                <a:lnTo>
                  <a:pt x="1253173" y="2223"/>
                </a:lnTo>
                <a:lnTo>
                  <a:pt x="1264285" y="1270"/>
                </a:lnTo>
                <a:lnTo>
                  <a:pt x="1275397" y="0"/>
                </a:lnTo>
                <a:close/>
              </a:path>
            </a:pathLst>
          </a:custGeom>
          <a:solidFill>
            <a:schemeClr val="accent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KSO_Shape"/>
          <p:cNvSpPr>
            <a:spLocks/>
          </p:cNvSpPr>
          <p:nvPr/>
        </p:nvSpPr>
        <p:spPr bwMode="auto">
          <a:xfrm>
            <a:off x="7454606" y="4596909"/>
            <a:ext cx="541680" cy="42163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8" name="箭头: 右 17"/>
          <p:cNvSpPr/>
          <p:nvPr/>
        </p:nvSpPr>
        <p:spPr bwMode="auto">
          <a:xfrm>
            <a:off x="6581450" y="4692330"/>
            <a:ext cx="612069" cy="288032"/>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spcBef>
                <a:spcPct val="0"/>
              </a:spcBef>
              <a:spcAft>
                <a:spcPct val="0"/>
              </a:spcAft>
              <a:buClrTx/>
              <a:buSzTx/>
              <a:buFontTx/>
              <a:buNone/>
            </a:pPr>
            <a:endParaRPr kumimoji="0" lang="zh-CN" altLang="en-US" sz="1800" b="1" i="0" u="none" strike="noStrike" cap="none" normalizeH="0" baseline="0">
              <a:ln>
                <a:noFill/>
              </a:ln>
              <a:solidFill>
                <a:schemeClr val="hlink"/>
              </a:solidFill>
              <a:effectLst/>
              <a:latin typeface="Arial" charset="0"/>
            </a:endParaRPr>
          </a:p>
        </p:txBody>
      </p:sp>
      <p:sp>
        <p:nvSpPr>
          <p:cNvPr id="5" name="KSO_Shape"/>
          <p:cNvSpPr>
            <a:spLocks/>
          </p:cNvSpPr>
          <p:nvPr/>
        </p:nvSpPr>
        <p:spPr bwMode="auto">
          <a:xfrm>
            <a:off x="266069" y="3997646"/>
            <a:ext cx="720081" cy="810081"/>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accent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p>
        </p:txBody>
      </p:sp>
      <p:sp>
        <p:nvSpPr>
          <p:cNvPr id="19" name="矩形: 圆角 18"/>
          <p:cNvSpPr/>
          <p:nvPr/>
        </p:nvSpPr>
        <p:spPr bwMode="auto">
          <a:xfrm>
            <a:off x="5733988" y="2926715"/>
            <a:ext cx="2746106" cy="3111060"/>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spcBef>
                <a:spcPct val="0"/>
              </a:spcBef>
              <a:spcAft>
                <a:spcPct val="0"/>
              </a:spcAft>
              <a:buClrTx/>
              <a:buSzTx/>
              <a:buFontTx/>
              <a:buNone/>
            </a:pPr>
            <a:endParaRPr kumimoji="0" lang="zh-CN" altLang="en-US" sz="1800" b="1" i="0" u="none" strike="noStrike" cap="none" normalizeH="0" baseline="0">
              <a:ln>
                <a:noFill/>
              </a:ln>
              <a:solidFill>
                <a:schemeClr val="hlink"/>
              </a:solidFill>
              <a:effectLst/>
              <a:latin typeface="Arial" charset="0"/>
            </a:endParaRPr>
          </a:p>
        </p:txBody>
      </p:sp>
      <p:sp>
        <p:nvSpPr>
          <p:cNvPr id="20" name="矩形: 圆角 19"/>
          <p:cNvSpPr/>
          <p:nvPr/>
        </p:nvSpPr>
        <p:spPr bwMode="auto">
          <a:xfrm>
            <a:off x="1807613" y="2926714"/>
            <a:ext cx="2856057" cy="3111061"/>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spcBef>
                <a:spcPct val="0"/>
              </a:spcBef>
              <a:spcAft>
                <a:spcPct val="0"/>
              </a:spcAft>
              <a:buClrTx/>
              <a:buSzTx/>
              <a:buFontTx/>
              <a:buNone/>
            </a:pPr>
            <a:endParaRPr kumimoji="0" lang="zh-CN" altLang="en-US" sz="1800" b="1" i="0" u="none" strike="noStrike" cap="none" normalizeH="0" baseline="0">
              <a:ln>
                <a:noFill/>
              </a:ln>
              <a:solidFill>
                <a:schemeClr val="hlink"/>
              </a:solidFill>
              <a:effectLst/>
              <a:latin typeface="Arial" charset="0"/>
            </a:endParaRPr>
          </a:p>
        </p:txBody>
      </p:sp>
      <p:sp>
        <p:nvSpPr>
          <p:cNvPr id="6" name="对话气泡: 圆角矩形 5"/>
          <p:cNvSpPr/>
          <p:nvPr/>
        </p:nvSpPr>
        <p:spPr bwMode="auto">
          <a:xfrm>
            <a:off x="186226" y="3037637"/>
            <a:ext cx="1210655" cy="720080"/>
          </a:xfrm>
          <a:prstGeom prst="wedgeRoundRectCallou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spcBef>
                <a:spcPct val="0"/>
              </a:spcBef>
              <a:spcAft>
                <a:spcPct val="0"/>
              </a:spcAft>
              <a:buClrTx/>
              <a:buSzTx/>
              <a:buFontTx/>
              <a:buNone/>
            </a:pPr>
            <a:r>
              <a:rPr kumimoji="0" lang="zh-CN" altLang="en-US" sz="1800" b="0" i="0" u="none" strike="noStrike" cap="none" normalizeH="0" baseline="0" dirty="0">
                <a:ln>
                  <a:noFill/>
                </a:ln>
                <a:solidFill>
                  <a:schemeClr val="tx2">
                    <a:lumMod val="95000"/>
                    <a:lumOff val="5000"/>
                  </a:schemeClr>
                </a:solidFill>
                <a:effectLst/>
                <a:latin typeface="Arial" charset="0"/>
              </a:rPr>
              <a:t>经办人发生变化</a:t>
            </a:r>
          </a:p>
        </p:txBody>
      </p:sp>
      <p:sp>
        <p:nvSpPr>
          <p:cNvPr id="21" name="对话气泡: 圆角矩形 20"/>
          <p:cNvSpPr/>
          <p:nvPr/>
        </p:nvSpPr>
        <p:spPr bwMode="auto">
          <a:xfrm>
            <a:off x="737295" y="5039024"/>
            <a:ext cx="1966297" cy="998751"/>
          </a:xfrm>
          <a:prstGeom prst="wedgeRoundRectCallout">
            <a:avLst>
              <a:gd name="adj1" fmla="val 37027"/>
              <a:gd name="adj2" fmla="val -78608"/>
              <a:gd name="adj3" fmla="val 16667"/>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spcBef>
                <a:spcPct val="0"/>
              </a:spcBef>
              <a:spcAft>
                <a:spcPct val="0"/>
              </a:spcAft>
              <a:buClrTx/>
              <a:buSzTx/>
              <a:buFontTx/>
              <a:buNone/>
            </a:pPr>
            <a:r>
              <a:rPr kumimoji="0" lang="zh-CN" altLang="en-US" sz="1800" b="0" i="0" u="none" strike="noStrike" cap="none" normalizeH="0" baseline="0" dirty="0">
                <a:ln>
                  <a:noFill/>
                </a:ln>
                <a:solidFill>
                  <a:schemeClr val="tx2">
                    <a:lumMod val="95000"/>
                    <a:lumOff val="5000"/>
                  </a:schemeClr>
                </a:solidFill>
                <a:effectLst/>
              </a:rPr>
              <a:t>使用业务系统中</a:t>
            </a:r>
            <a:r>
              <a:rPr lang="zh-CN" altLang="en-US" b="0" dirty="0">
                <a:solidFill>
                  <a:schemeClr val="tx2">
                    <a:lumMod val="95000"/>
                    <a:lumOff val="5000"/>
                  </a:schemeClr>
                </a:solidFill>
              </a:rPr>
              <a:t>经办人员管理进行</a:t>
            </a:r>
            <a:r>
              <a:rPr lang="zh-CN" altLang="en-US" b="0" dirty="0">
                <a:solidFill>
                  <a:schemeClr val="bg1"/>
                </a:solidFill>
              </a:rPr>
              <a:t>增变删操作</a:t>
            </a:r>
            <a:endParaRPr kumimoji="0" lang="zh-CN" altLang="en-US" sz="1800" b="0" i="0" u="none" strike="noStrike" cap="none" normalizeH="0" baseline="0" dirty="0">
              <a:ln>
                <a:noFill/>
              </a:ln>
              <a:solidFill>
                <a:schemeClr val="bg1"/>
              </a:solidFill>
              <a:effectLst/>
            </a:endParaRPr>
          </a:p>
        </p:txBody>
      </p:sp>
      <p:sp>
        <p:nvSpPr>
          <p:cNvPr id="22" name="对话气泡: 圆角矩形 21"/>
          <p:cNvSpPr/>
          <p:nvPr/>
        </p:nvSpPr>
        <p:spPr bwMode="auto">
          <a:xfrm>
            <a:off x="2869345" y="2492896"/>
            <a:ext cx="2467175" cy="692943"/>
          </a:xfrm>
          <a:prstGeom prst="wedgeRoundRectCallout">
            <a:avLst>
              <a:gd name="adj1" fmla="val 6625"/>
              <a:gd name="adj2" fmla="val 89533"/>
              <a:gd name="adj3" fmla="val 16667"/>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r>
              <a:rPr lang="zh-CN" altLang="en-US" b="0" dirty="0">
                <a:solidFill>
                  <a:srgbClr val="000000"/>
                </a:solidFill>
                <a:latin typeface="微软雅黑" panose="020B0503020204020204" pitchFamily="34" charset="-122"/>
                <a:ea typeface="微软雅黑" panose="020B0503020204020204" pitchFamily="34" charset="-122"/>
              </a:rPr>
              <a:t>更新</a:t>
            </a:r>
            <a:r>
              <a:rPr lang="en-US" altLang="zh-CN" b="0" dirty="0">
                <a:solidFill>
                  <a:srgbClr val="000000"/>
                </a:solidFill>
                <a:latin typeface="微软雅黑" panose="020B0503020204020204" pitchFamily="34" charset="-122"/>
                <a:ea typeface="微软雅黑" panose="020B0503020204020204" pitchFamily="34" charset="-122"/>
              </a:rPr>
              <a:t>《</a:t>
            </a:r>
            <a:r>
              <a:rPr lang="zh-CN" altLang="en-US" b="0" dirty="0">
                <a:solidFill>
                  <a:srgbClr val="000000"/>
                </a:solidFill>
                <a:latin typeface="微软雅黑" panose="020B0503020204020204" pitchFamily="34" charset="-122"/>
                <a:ea typeface="微软雅黑" panose="020B0503020204020204" pitchFamily="34" charset="-122"/>
              </a:rPr>
              <a:t>业务系统用户名</a:t>
            </a:r>
            <a:r>
              <a:rPr lang="zh-CN" altLang="en-US" b="0" dirty="0">
                <a:solidFill>
                  <a:schemeClr val="bg1"/>
                </a:solidFill>
                <a:latin typeface="微软雅黑" panose="020B0503020204020204" pitchFamily="34" charset="-122"/>
                <a:ea typeface="微软雅黑" panose="020B0503020204020204" pitchFamily="34" charset="-122"/>
              </a:rPr>
              <a:t>备案表</a:t>
            </a:r>
            <a:r>
              <a:rPr lang="en-US" altLang="zh-CN" b="0" dirty="0">
                <a:solidFill>
                  <a:srgbClr val="000000"/>
                </a:solidFill>
                <a:latin typeface="微软雅黑" panose="020B0503020204020204" pitchFamily="34" charset="-122"/>
                <a:ea typeface="微软雅黑" panose="020B0503020204020204" pitchFamily="34" charset="-122"/>
              </a:rPr>
              <a:t>》</a:t>
            </a:r>
            <a:endParaRPr kumimoji="0" lang="zh-CN" altLang="en-US" sz="1800" b="0" i="0" u="none" strike="noStrike" cap="none" normalizeH="0" baseline="0" dirty="0">
              <a:ln>
                <a:noFill/>
              </a:ln>
              <a:solidFill>
                <a:schemeClr val="tx2">
                  <a:lumMod val="95000"/>
                  <a:lumOff val="5000"/>
                </a:schemeClr>
              </a:solidFill>
              <a:effectLst/>
            </a:endParaRPr>
          </a:p>
        </p:txBody>
      </p:sp>
      <p:sp>
        <p:nvSpPr>
          <p:cNvPr id="23" name="对话气泡: 圆角矩形 22"/>
          <p:cNvSpPr/>
          <p:nvPr/>
        </p:nvSpPr>
        <p:spPr bwMode="auto">
          <a:xfrm>
            <a:off x="3068079" y="5400786"/>
            <a:ext cx="2467175" cy="692943"/>
          </a:xfrm>
          <a:prstGeom prst="wedgeRoundRectCallout">
            <a:avLst>
              <a:gd name="adj1" fmla="val -10006"/>
              <a:gd name="adj2" fmla="val -105022"/>
              <a:gd name="adj3" fmla="val 16667"/>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r>
              <a:rPr lang="zh-CN" altLang="en-US" b="0" dirty="0">
                <a:solidFill>
                  <a:srgbClr val="000000"/>
                </a:solidFill>
                <a:latin typeface="微软雅黑" panose="020B0503020204020204" pitchFamily="34" charset="-122"/>
                <a:ea typeface="微软雅黑" panose="020B0503020204020204" pitchFamily="34" charset="-122"/>
              </a:rPr>
              <a:t>填写</a:t>
            </a:r>
            <a:r>
              <a:rPr lang="en-US" altLang="zh-CN" b="0" dirty="0">
                <a:solidFill>
                  <a:srgbClr val="000000"/>
                </a:solidFill>
                <a:latin typeface="微软雅黑" panose="020B0503020204020204" pitchFamily="34" charset="-122"/>
                <a:ea typeface="微软雅黑" panose="020B0503020204020204" pitchFamily="34" charset="-122"/>
              </a:rPr>
              <a:t>《</a:t>
            </a:r>
            <a:r>
              <a:rPr lang="zh-CN" altLang="en-US" b="0" dirty="0">
                <a:solidFill>
                  <a:srgbClr val="000000"/>
                </a:solidFill>
                <a:latin typeface="微软雅黑" panose="020B0503020204020204" pitchFamily="34" charset="-122"/>
                <a:ea typeface="微软雅黑" panose="020B0503020204020204" pitchFamily="34" charset="-122"/>
              </a:rPr>
              <a:t>业务系统用户名</a:t>
            </a:r>
            <a:r>
              <a:rPr lang="zh-CN" altLang="en-US" b="0" dirty="0">
                <a:solidFill>
                  <a:schemeClr val="bg1"/>
                </a:solidFill>
                <a:latin typeface="微软雅黑" panose="020B0503020204020204" pitchFamily="34" charset="-122"/>
                <a:ea typeface="微软雅黑" panose="020B0503020204020204" pitchFamily="34" charset="-122"/>
              </a:rPr>
              <a:t>变更表</a:t>
            </a:r>
            <a:r>
              <a:rPr lang="en-US" altLang="zh-CN" b="0" dirty="0">
                <a:solidFill>
                  <a:srgbClr val="000000"/>
                </a:solidFill>
                <a:latin typeface="微软雅黑" panose="020B0503020204020204" pitchFamily="34" charset="-122"/>
                <a:ea typeface="微软雅黑" panose="020B0503020204020204" pitchFamily="34" charset="-122"/>
              </a:rPr>
              <a:t>》</a:t>
            </a:r>
            <a:endParaRPr kumimoji="0" lang="zh-CN" altLang="en-US" sz="1800" b="0" i="0" u="none" strike="noStrike" cap="none" normalizeH="0" baseline="0" dirty="0">
              <a:ln>
                <a:noFill/>
              </a:ln>
              <a:solidFill>
                <a:schemeClr val="tx2">
                  <a:lumMod val="95000"/>
                  <a:lumOff val="5000"/>
                </a:schemeClr>
              </a:solidFill>
              <a:effectLst/>
            </a:endParaRPr>
          </a:p>
        </p:txBody>
      </p:sp>
      <p:sp>
        <p:nvSpPr>
          <p:cNvPr id="24" name="对话气泡: 圆角矩形 23"/>
          <p:cNvSpPr/>
          <p:nvPr/>
        </p:nvSpPr>
        <p:spPr bwMode="auto">
          <a:xfrm>
            <a:off x="6002504" y="3567249"/>
            <a:ext cx="2645759" cy="654092"/>
          </a:xfrm>
          <a:prstGeom prst="wedgeRoundRectCallout">
            <a:avLst>
              <a:gd name="adj1" fmla="val -42050"/>
              <a:gd name="adj2" fmla="val 101936"/>
              <a:gd name="adj3" fmla="val 16667"/>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r>
              <a:rPr lang="zh-CN" altLang="en-US" b="0" dirty="0">
                <a:solidFill>
                  <a:srgbClr val="000000"/>
                </a:solidFill>
                <a:latin typeface="微软雅黑" panose="020B0503020204020204" pitchFamily="34" charset="-122"/>
                <a:ea typeface="微软雅黑" panose="020B0503020204020204" pitchFamily="34" charset="-122"/>
              </a:rPr>
              <a:t>留存</a:t>
            </a:r>
            <a:r>
              <a:rPr lang="en-US" altLang="zh-CN" b="0" dirty="0">
                <a:solidFill>
                  <a:srgbClr val="000000"/>
                </a:solidFill>
                <a:latin typeface="微软雅黑" panose="020B0503020204020204" pitchFamily="34" charset="-122"/>
                <a:ea typeface="微软雅黑" panose="020B0503020204020204" pitchFamily="34" charset="-122"/>
              </a:rPr>
              <a:t>《</a:t>
            </a:r>
            <a:r>
              <a:rPr lang="zh-CN" altLang="en-US" b="0" dirty="0">
                <a:solidFill>
                  <a:srgbClr val="000000"/>
                </a:solidFill>
                <a:latin typeface="微软雅黑" panose="020B0503020204020204" pitchFamily="34" charset="-122"/>
                <a:ea typeface="微软雅黑" panose="020B0503020204020204" pitchFamily="34" charset="-122"/>
              </a:rPr>
              <a:t>业务系统用户名</a:t>
            </a:r>
            <a:r>
              <a:rPr lang="zh-CN" altLang="en-US" b="0" dirty="0">
                <a:solidFill>
                  <a:schemeClr val="bg1"/>
                </a:solidFill>
                <a:latin typeface="微软雅黑" panose="020B0503020204020204" pitchFamily="34" charset="-122"/>
                <a:ea typeface="微软雅黑" panose="020B0503020204020204" pitchFamily="34" charset="-122"/>
              </a:rPr>
              <a:t>变更表</a:t>
            </a:r>
            <a:r>
              <a:rPr lang="en-US" altLang="zh-CN" b="0" dirty="0">
                <a:solidFill>
                  <a:srgbClr val="000000"/>
                </a:solidFill>
                <a:latin typeface="微软雅黑" panose="020B0503020204020204" pitchFamily="34" charset="-122"/>
                <a:ea typeface="微软雅黑" panose="020B0503020204020204" pitchFamily="34" charset="-122"/>
              </a:rPr>
              <a:t>》</a:t>
            </a:r>
            <a:endParaRPr kumimoji="0" lang="zh-CN" altLang="en-US" sz="1800" b="0" i="0" u="none" strike="noStrike" cap="none" normalizeH="0" baseline="0" dirty="0">
              <a:ln>
                <a:noFill/>
              </a:ln>
              <a:solidFill>
                <a:schemeClr val="tx2">
                  <a:lumMod val="95000"/>
                  <a:lumOff val="5000"/>
                </a:schemeClr>
              </a:solidFill>
              <a:effectLst/>
            </a:endParaRPr>
          </a:p>
        </p:txBody>
      </p:sp>
      <p:sp>
        <p:nvSpPr>
          <p:cNvPr id="26" name="对话气泡: 圆角矩形 25"/>
          <p:cNvSpPr/>
          <p:nvPr/>
        </p:nvSpPr>
        <p:spPr bwMode="auto">
          <a:xfrm>
            <a:off x="6491858" y="5404894"/>
            <a:ext cx="2467175" cy="692943"/>
          </a:xfrm>
          <a:prstGeom prst="wedgeRoundRectCallout">
            <a:avLst>
              <a:gd name="adj1" fmla="val 4249"/>
              <a:gd name="adj2" fmla="val -101638"/>
              <a:gd name="adj3" fmla="val 16667"/>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r>
              <a:rPr lang="zh-CN" altLang="en-US" b="0" dirty="0">
                <a:solidFill>
                  <a:srgbClr val="000000"/>
                </a:solidFill>
                <a:latin typeface="微软雅黑" panose="020B0503020204020204" pitchFamily="34" charset="-122"/>
                <a:ea typeface="微软雅黑" panose="020B0503020204020204" pitchFamily="34" charset="-122"/>
              </a:rPr>
              <a:t>更新</a:t>
            </a:r>
            <a:r>
              <a:rPr lang="en-US" altLang="zh-CN" b="0" dirty="0">
                <a:solidFill>
                  <a:srgbClr val="000000"/>
                </a:solidFill>
                <a:latin typeface="微软雅黑" panose="020B0503020204020204" pitchFamily="34" charset="-122"/>
                <a:ea typeface="微软雅黑" panose="020B0503020204020204" pitchFamily="34" charset="-122"/>
              </a:rPr>
              <a:t>《</a:t>
            </a:r>
            <a:r>
              <a:rPr lang="zh-CN" altLang="en-US" b="0" dirty="0">
                <a:solidFill>
                  <a:srgbClr val="000000"/>
                </a:solidFill>
                <a:latin typeface="微软雅黑" panose="020B0503020204020204" pitchFamily="34" charset="-122"/>
                <a:ea typeface="微软雅黑" panose="020B0503020204020204" pitchFamily="34" charset="-122"/>
              </a:rPr>
              <a:t>业务系统用户名</a:t>
            </a:r>
            <a:r>
              <a:rPr lang="zh-CN" altLang="en-US" b="0" dirty="0">
                <a:solidFill>
                  <a:schemeClr val="bg1"/>
                </a:solidFill>
                <a:latin typeface="微软雅黑" panose="020B0503020204020204" pitchFamily="34" charset="-122"/>
                <a:ea typeface="微软雅黑" panose="020B0503020204020204" pitchFamily="34" charset="-122"/>
              </a:rPr>
              <a:t>备案表</a:t>
            </a:r>
            <a:r>
              <a:rPr lang="en-US" altLang="zh-CN" b="0" dirty="0">
                <a:solidFill>
                  <a:srgbClr val="000000"/>
                </a:solidFill>
                <a:latin typeface="微软雅黑" panose="020B0503020204020204" pitchFamily="34" charset="-122"/>
                <a:ea typeface="微软雅黑" panose="020B0503020204020204" pitchFamily="34" charset="-122"/>
              </a:rPr>
              <a:t>》</a:t>
            </a:r>
            <a:endParaRPr kumimoji="0" lang="zh-CN" altLang="en-US" sz="1800" b="0" i="0" u="none" strike="noStrike" cap="none" normalizeH="0" baseline="0" dirty="0">
              <a:ln>
                <a:noFill/>
              </a:ln>
              <a:solidFill>
                <a:schemeClr val="tx2">
                  <a:lumMod val="95000"/>
                  <a:lumOff val="5000"/>
                </a:schemeClr>
              </a:solidFill>
              <a:effectLst/>
            </a:endParaRPr>
          </a:p>
        </p:txBody>
      </p:sp>
      <p:sp>
        <p:nvSpPr>
          <p:cNvPr id="3" name="文本框 2"/>
          <p:cNvSpPr txBox="1"/>
          <p:nvPr/>
        </p:nvSpPr>
        <p:spPr>
          <a:xfrm>
            <a:off x="2004180" y="3245585"/>
            <a:ext cx="1188819"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dirty="0">
                <a:solidFill>
                  <a:schemeClr val="accent4">
                    <a:lumMod val="75000"/>
                  </a:schemeClr>
                </a:solidFill>
              </a:rPr>
              <a:t>本级单位</a:t>
            </a:r>
          </a:p>
        </p:txBody>
      </p:sp>
      <p:sp>
        <p:nvSpPr>
          <p:cNvPr id="27" name="文本框 26"/>
          <p:cNvSpPr txBox="1"/>
          <p:nvPr/>
        </p:nvSpPr>
        <p:spPr>
          <a:xfrm>
            <a:off x="5909199" y="3151768"/>
            <a:ext cx="1188819"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dirty="0">
                <a:solidFill>
                  <a:schemeClr val="accent4">
                    <a:lumMod val="75000"/>
                  </a:schemeClr>
                </a:solidFill>
              </a:rPr>
              <a:t>上级单位</a:t>
            </a:r>
          </a:p>
        </p:txBody>
      </p:sp>
      <p:sp>
        <p:nvSpPr>
          <p:cNvPr id="25" name="文本框 24"/>
          <p:cNvSpPr txBox="1"/>
          <p:nvPr/>
        </p:nvSpPr>
        <p:spPr>
          <a:xfrm>
            <a:off x="1167458" y="3984436"/>
            <a:ext cx="640156" cy="319763"/>
          </a:xfrm>
          <a:prstGeom prst="rect">
            <a:avLst/>
          </a:prstGeom>
          <a:noFill/>
        </p:spPr>
        <p:txBody>
          <a:bodyPr wrap="square" rtlCol="0">
            <a:spAutoFit/>
          </a:bodyPr>
          <a:lstStyle/>
          <a:p>
            <a:r>
              <a:rPr lang="zh-CN" altLang="en-US" sz="1400" dirty="0">
                <a:solidFill>
                  <a:schemeClr val="tx2"/>
                </a:solidFill>
              </a:rPr>
              <a:t>操作</a:t>
            </a:r>
          </a:p>
        </p:txBody>
      </p:sp>
      <p:sp>
        <p:nvSpPr>
          <p:cNvPr id="28" name="文本框 27"/>
          <p:cNvSpPr txBox="1"/>
          <p:nvPr/>
        </p:nvSpPr>
        <p:spPr>
          <a:xfrm>
            <a:off x="3119807" y="3597835"/>
            <a:ext cx="640156" cy="319763"/>
          </a:xfrm>
          <a:prstGeom prst="rect">
            <a:avLst/>
          </a:prstGeom>
          <a:noFill/>
        </p:spPr>
        <p:txBody>
          <a:bodyPr wrap="square" rtlCol="0">
            <a:spAutoFit/>
          </a:bodyPr>
          <a:lstStyle/>
          <a:p>
            <a:r>
              <a:rPr lang="zh-CN" altLang="en-US" sz="1400" dirty="0">
                <a:solidFill>
                  <a:schemeClr val="tx2"/>
                </a:solidFill>
              </a:rPr>
              <a:t>填写</a:t>
            </a:r>
          </a:p>
        </p:txBody>
      </p:sp>
      <p:sp>
        <p:nvSpPr>
          <p:cNvPr id="29" name="文本框 28"/>
          <p:cNvSpPr txBox="1"/>
          <p:nvPr/>
        </p:nvSpPr>
        <p:spPr>
          <a:xfrm>
            <a:off x="3147428" y="4346263"/>
            <a:ext cx="640156" cy="319763"/>
          </a:xfrm>
          <a:prstGeom prst="rect">
            <a:avLst/>
          </a:prstGeom>
          <a:noFill/>
        </p:spPr>
        <p:txBody>
          <a:bodyPr wrap="square" rtlCol="0">
            <a:spAutoFit/>
          </a:bodyPr>
          <a:lstStyle/>
          <a:p>
            <a:r>
              <a:rPr lang="zh-CN" altLang="en-US" sz="1400" dirty="0">
                <a:solidFill>
                  <a:schemeClr val="tx2"/>
                </a:solidFill>
              </a:rPr>
              <a:t>填写</a:t>
            </a:r>
          </a:p>
        </p:txBody>
      </p:sp>
      <p:sp>
        <p:nvSpPr>
          <p:cNvPr id="30" name="文本框 29"/>
          <p:cNvSpPr txBox="1"/>
          <p:nvPr/>
        </p:nvSpPr>
        <p:spPr>
          <a:xfrm>
            <a:off x="4810429" y="4446137"/>
            <a:ext cx="640156" cy="319763"/>
          </a:xfrm>
          <a:prstGeom prst="rect">
            <a:avLst/>
          </a:prstGeom>
          <a:noFill/>
        </p:spPr>
        <p:txBody>
          <a:bodyPr wrap="square" rtlCol="0">
            <a:spAutoFit/>
          </a:bodyPr>
          <a:lstStyle/>
          <a:p>
            <a:r>
              <a:rPr lang="zh-CN" altLang="en-US" sz="1400" dirty="0">
                <a:solidFill>
                  <a:schemeClr val="tx2"/>
                </a:solidFill>
              </a:rPr>
              <a:t>上报</a:t>
            </a:r>
          </a:p>
        </p:txBody>
      </p:sp>
      <p:sp>
        <p:nvSpPr>
          <p:cNvPr id="31" name="文本框 30"/>
          <p:cNvSpPr txBox="1"/>
          <p:nvPr/>
        </p:nvSpPr>
        <p:spPr>
          <a:xfrm>
            <a:off x="6578519" y="4446137"/>
            <a:ext cx="640156" cy="319763"/>
          </a:xfrm>
          <a:prstGeom prst="rect">
            <a:avLst/>
          </a:prstGeom>
          <a:noFill/>
        </p:spPr>
        <p:txBody>
          <a:bodyPr wrap="square" rtlCol="0">
            <a:spAutoFit/>
          </a:bodyPr>
          <a:lstStyle/>
          <a:p>
            <a:r>
              <a:rPr lang="zh-CN" altLang="en-US" sz="1400" dirty="0">
                <a:solidFill>
                  <a:schemeClr val="tx2"/>
                </a:solidFill>
              </a:rPr>
              <a:t>填写</a:t>
            </a:r>
          </a:p>
        </p:txBody>
      </p:sp>
    </p:spTree>
    <p:extLst>
      <p:ext uri="{BB962C8B-B14F-4D97-AF65-F5344CB8AC3E}">
        <p14:creationId xmlns:p14="http://schemas.microsoft.com/office/powerpoint/2010/main" val="3504444340"/>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par>
                          <p:cTn id="31" fill="hold">
                            <p:stCondLst>
                              <p:cond delay="500"/>
                            </p:stCondLst>
                            <p:childTnLst>
                              <p:par>
                                <p:cTn id="32" presetID="26" presetClass="emph" presetSubtype="0" fill="hold" grpId="1" nodeType="afterEffect">
                                  <p:stCondLst>
                                    <p:cond delay="0"/>
                                  </p:stCondLst>
                                  <p:childTnLst>
                                    <p:animEffect transition="out" filter="fade">
                                      <p:cBhvr>
                                        <p:cTn id="33" dur="500" tmFilter="0, 0; .2, .5; .8, .5; 1, 0"/>
                                        <p:tgtEl>
                                          <p:spTgt spid="6"/>
                                        </p:tgtEl>
                                      </p:cBhvr>
                                    </p:animEffect>
                                    <p:animScale>
                                      <p:cBhvr>
                                        <p:cTn id="34" dur="250" autoRev="1" fill="hold"/>
                                        <p:tgtEl>
                                          <p:spTgt spid="6"/>
                                        </p:tgtEl>
                                      </p:cBhvr>
                                      <p:by x="105000" y="105000"/>
                                    </p:animScale>
                                  </p:childTnLst>
                                </p:cTn>
                              </p:par>
                            </p:childTnLst>
                          </p:cTn>
                        </p:par>
                        <p:par>
                          <p:cTn id="35" fill="hold">
                            <p:stCondLst>
                              <p:cond delay="1000"/>
                            </p:stCondLst>
                            <p:childTnLst>
                              <p:par>
                                <p:cTn id="36" presetID="12" presetClass="entr" presetSubtype="8"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p:tgtEl>
                                          <p:spTgt spid="2"/>
                                        </p:tgtEl>
                                        <p:attrNameLst>
                                          <p:attrName>ppt_x</p:attrName>
                                        </p:attrNameLst>
                                      </p:cBhvr>
                                      <p:tavLst>
                                        <p:tav tm="0">
                                          <p:val>
                                            <p:strVal val="#ppt_x-#ppt_w*1.125000"/>
                                          </p:val>
                                        </p:tav>
                                        <p:tav tm="100000">
                                          <p:val>
                                            <p:strVal val="#ppt_x"/>
                                          </p:val>
                                        </p:tav>
                                      </p:tavLst>
                                    </p:anim>
                                    <p:animEffect transition="in" filter="wipe(right)">
                                      <p:cBhvr>
                                        <p:cTn id="39" dur="500"/>
                                        <p:tgtEl>
                                          <p:spTgt spid="2"/>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par>
                          <p:cTn id="50" fill="hold">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8"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righ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p:tgtEl>
                                          <p:spTgt spid="14"/>
                                        </p:tgtEl>
                                        <p:attrNameLst>
                                          <p:attrName>ppt_x</p:attrName>
                                        </p:attrNameLst>
                                      </p:cBhvr>
                                      <p:tavLst>
                                        <p:tav tm="0">
                                          <p:val>
                                            <p:strVal val="#ppt_x-#ppt_w*1.125000"/>
                                          </p:val>
                                        </p:tav>
                                        <p:tav tm="100000">
                                          <p:val>
                                            <p:strVal val="#ppt_x"/>
                                          </p:val>
                                        </p:tav>
                                      </p:tavLst>
                                    </p:anim>
                                    <p:animEffect transition="in" filter="wipe(right)">
                                      <p:cBhvr>
                                        <p:cTn id="63" dur="500"/>
                                        <p:tgtEl>
                                          <p:spTgt spid="14"/>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500"/>
                                        <p:tgtEl>
                                          <p:spTgt spid="29"/>
                                        </p:tgtEl>
                                      </p:cBhvr>
                                    </p:animEffect>
                                  </p:childTnLst>
                                </p:cTn>
                              </p:par>
                            </p:childTnLst>
                          </p:cTn>
                        </p:par>
                        <p:par>
                          <p:cTn id="71" fill="hold">
                            <p:stCondLst>
                              <p:cond delay="1000"/>
                            </p:stCondLst>
                            <p:childTnLst>
                              <p:par>
                                <p:cTn id="72" presetID="10"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childTnLst>
                                </p:cTn>
                              </p:par>
                            </p:childTnLst>
                          </p:cTn>
                        </p:par>
                        <p:par>
                          <p:cTn id="78" fill="hold">
                            <p:stCondLst>
                              <p:cond delay="1500"/>
                            </p:stCondLst>
                            <p:childTnLst>
                              <p:par>
                                <p:cTn id="79" presetID="10"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8" fill="hold" grpId="0" nodeType="click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additive="base">
                                        <p:cTn id="89" dur="500"/>
                                        <p:tgtEl>
                                          <p:spTgt spid="16"/>
                                        </p:tgtEl>
                                        <p:attrNameLst>
                                          <p:attrName>ppt_x</p:attrName>
                                        </p:attrNameLst>
                                      </p:cBhvr>
                                      <p:tavLst>
                                        <p:tav tm="0">
                                          <p:val>
                                            <p:strVal val="#ppt_x-#ppt_w*1.125000"/>
                                          </p:val>
                                        </p:tav>
                                        <p:tav tm="100000">
                                          <p:val>
                                            <p:strVal val="#ppt_x"/>
                                          </p:val>
                                        </p:tav>
                                      </p:tavLst>
                                    </p:anim>
                                    <p:animEffect transition="in" filter="wipe(right)">
                                      <p:cBhvr>
                                        <p:cTn id="90" dur="500"/>
                                        <p:tgtEl>
                                          <p:spTgt spid="16"/>
                                        </p:tgtEl>
                                      </p:cBhvr>
                                    </p:animEffect>
                                  </p:childTnLst>
                                </p:cTn>
                              </p:par>
                            </p:childTnLst>
                          </p:cTn>
                        </p:par>
                        <p:par>
                          <p:cTn id="91" fill="hold">
                            <p:stCondLst>
                              <p:cond delay="50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1000"/>
                            </p:stCondLst>
                            <p:childTnLst>
                              <p:par>
                                <p:cTn id="96" presetID="53" presetClass="entr" presetSubtype="16" fill="hold" grpId="1" nodeType="afterEffect">
                                  <p:stCondLst>
                                    <p:cond delay="0"/>
                                  </p:stCondLst>
                                  <p:childTnLst>
                                    <p:set>
                                      <p:cBhvr>
                                        <p:cTn id="97" dur="1" fill="hold">
                                          <p:stCondLst>
                                            <p:cond delay="0"/>
                                          </p:stCondLst>
                                        </p:cTn>
                                        <p:tgtEl>
                                          <p:spTgt spid="12"/>
                                        </p:tgtEl>
                                        <p:attrNameLst>
                                          <p:attrName>style.visibility</p:attrName>
                                        </p:attrNameLst>
                                      </p:cBhvr>
                                      <p:to>
                                        <p:strVal val="visible"/>
                                      </p:to>
                                    </p:set>
                                    <p:anim calcmode="lin" valueType="num">
                                      <p:cBhvr>
                                        <p:cTn id="98" dur="500" fill="hold"/>
                                        <p:tgtEl>
                                          <p:spTgt spid="12"/>
                                        </p:tgtEl>
                                        <p:attrNameLst>
                                          <p:attrName>ppt_w</p:attrName>
                                        </p:attrNameLst>
                                      </p:cBhvr>
                                      <p:tavLst>
                                        <p:tav tm="0">
                                          <p:val>
                                            <p:fltVal val="0"/>
                                          </p:val>
                                        </p:tav>
                                        <p:tav tm="100000">
                                          <p:val>
                                            <p:strVal val="#ppt_w"/>
                                          </p:val>
                                        </p:tav>
                                      </p:tavLst>
                                    </p:anim>
                                    <p:anim calcmode="lin" valueType="num">
                                      <p:cBhvr>
                                        <p:cTn id="99" dur="500" fill="hold"/>
                                        <p:tgtEl>
                                          <p:spTgt spid="12"/>
                                        </p:tgtEl>
                                        <p:attrNameLst>
                                          <p:attrName>ppt_h</p:attrName>
                                        </p:attrNameLst>
                                      </p:cBhvr>
                                      <p:tavLst>
                                        <p:tav tm="0">
                                          <p:val>
                                            <p:fltVal val="0"/>
                                          </p:val>
                                        </p:tav>
                                        <p:tav tm="100000">
                                          <p:val>
                                            <p:strVal val="#ppt_h"/>
                                          </p:val>
                                        </p:tav>
                                      </p:tavLst>
                                    </p:anim>
                                    <p:animEffect transition="in" filter="fade">
                                      <p:cBhvr>
                                        <p:cTn id="100" dur="500"/>
                                        <p:tgtEl>
                                          <p:spTgt spid="12"/>
                                        </p:tgtEl>
                                      </p:cBhvr>
                                    </p:animEffect>
                                  </p:childTnLst>
                                </p:cTn>
                              </p:par>
                            </p:childTnLst>
                          </p:cTn>
                        </p:par>
                        <p:par>
                          <p:cTn id="101" fill="hold">
                            <p:stCondLst>
                              <p:cond delay="1500"/>
                            </p:stCondLst>
                            <p:childTnLst>
                              <p:par>
                                <p:cTn id="102" presetID="32" presetClass="emph" presetSubtype="0" fill="hold" grpId="0" nodeType="afterEffect">
                                  <p:stCondLst>
                                    <p:cond delay="0"/>
                                  </p:stCondLst>
                                  <p:childTnLst>
                                    <p:animRot by="120000">
                                      <p:cBhvr>
                                        <p:cTn id="103" dur="100" fill="hold">
                                          <p:stCondLst>
                                            <p:cond delay="0"/>
                                          </p:stCondLst>
                                        </p:cTn>
                                        <p:tgtEl>
                                          <p:spTgt spid="12"/>
                                        </p:tgtEl>
                                        <p:attrNameLst>
                                          <p:attrName>r</p:attrName>
                                        </p:attrNameLst>
                                      </p:cBhvr>
                                    </p:animRot>
                                    <p:animRot by="-240000">
                                      <p:cBhvr>
                                        <p:cTn id="104" dur="200" fill="hold">
                                          <p:stCondLst>
                                            <p:cond delay="200"/>
                                          </p:stCondLst>
                                        </p:cTn>
                                        <p:tgtEl>
                                          <p:spTgt spid="12"/>
                                        </p:tgtEl>
                                        <p:attrNameLst>
                                          <p:attrName>r</p:attrName>
                                        </p:attrNameLst>
                                      </p:cBhvr>
                                    </p:animRot>
                                    <p:animRot by="240000">
                                      <p:cBhvr>
                                        <p:cTn id="105" dur="200" fill="hold">
                                          <p:stCondLst>
                                            <p:cond delay="400"/>
                                          </p:stCondLst>
                                        </p:cTn>
                                        <p:tgtEl>
                                          <p:spTgt spid="12"/>
                                        </p:tgtEl>
                                        <p:attrNameLst>
                                          <p:attrName>r</p:attrName>
                                        </p:attrNameLst>
                                      </p:cBhvr>
                                    </p:animRot>
                                    <p:animRot by="-240000">
                                      <p:cBhvr>
                                        <p:cTn id="106" dur="200" fill="hold">
                                          <p:stCondLst>
                                            <p:cond delay="600"/>
                                          </p:stCondLst>
                                        </p:cTn>
                                        <p:tgtEl>
                                          <p:spTgt spid="12"/>
                                        </p:tgtEl>
                                        <p:attrNameLst>
                                          <p:attrName>r</p:attrName>
                                        </p:attrNameLst>
                                      </p:cBhvr>
                                    </p:animRot>
                                    <p:animRot by="120000">
                                      <p:cBhvr>
                                        <p:cTn id="107" dur="200" fill="hold">
                                          <p:stCondLst>
                                            <p:cond delay="800"/>
                                          </p:stCondLst>
                                        </p:cTn>
                                        <p:tgtEl>
                                          <p:spTgt spid="12"/>
                                        </p:tgtEl>
                                        <p:attrNameLst>
                                          <p:attrName>r</p:attrName>
                                        </p:attrNameLst>
                                      </p:cBhvr>
                                    </p:animRot>
                                  </p:childTnLst>
                                </p:cTn>
                              </p:par>
                            </p:childTnLst>
                          </p:cTn>
                        </p:par>
                        <p:par>
                          <p:cTn id="108" fill="hold">
                            <p:stCondLst>
                              <p:cond delay="2500"/>
                            </p:stCondLst>
                            <p:childTnLst>
                              <p:par>
                                <p:cTn id="109" presetID="10" presetClass="entr" presetSubtype="0" fill="hold" grpId="0" nodeType="after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500"/>
                                        <p:tgtEl>
                                          <p:spTgt spid="24"/>
                                        </p:tgtEl>
                                      </p:cBhvr>
                                    </p:animEffect>
                                  </p:childTnLst>
                                </p:cTn>
                              </p:par>
                            </p:childTnLst>
                          </p:cTn>
                        </p:par>
                      </p:childTnLst>
                    </p:cTn>
                  </p:par>
                  <p:par>
                    <p:cTn id="112" fill="hold">
                      <p:stCondLst>
                        <p:cond delay="indefinite"/>
                      </p:stCondLst>
                      <p:childTnLst>
                        <p:par>
                          <p:cTn id="113" fill="hold">
                            <p:stCondLst>
                              <p:cond delay="0"/>
                            </p:stCondLst>
                            <p:childTnLst>
                              <p:par>
                                <p:cTn id="114" presetID="12" presetClass="entr" presetSubtype="8" fill="hold" grpId="0" nodeType="clickEffect">
                                  <p:stCondLst>
                                    <p:cond delay="0"/>
                                  </p:stCondLst>
                                  <p:childTnLst>
                                    <p:set>
                                      <p:cBhvr>
                                        <p:cTn id="115" dur="1" fill="hold">
                                          <p:stCondLst>
                                            <p:cond delay="0"/>
                                          </p:stCondLst>
                                        </p:cTn>
                                        <p:tgtEl>
                                          <p:spTgt spid="18"/>
                                        </p:tgtEl>
                                        <p:attrNameLst>
                                          <p:attrName>style.visibility</p:attrName>
                                        </p:attrNameLst>
                                      </p:cBhvr>
                                      <p:to>
                                        <p:strVal val="visible"/>
                                      </p:to>
                                    </p:set>
                                    <p:anim calcmode="lin" valueType="num">
                                      <p:cBhvr additive="base">
                                        <p:cTn id="116" dur="500"/>
                                        <p:tgtEl>
                                          <p:spTgt spid="18"/>
                                        </p:tgtEl>
                                        <p:attrNameLst>
                                          <p:attrName>ppt_x</p:attrName>
                                        </p:attrNameLst>
                                      </p:cBhvr>
                                      <p:tavLst>
                                        <p:tav tm="0">
                                          <p:val>
                                            <p:strVal val="#ppt_x-#ppt_w*1.125000"/>
                                          </p:val>
                                        </p:tav>
                                        <p:tav tm="100000">
                                          <p:val>
                                            <p:strVal val="#ppt_x"/>
                                          </p:val>
                                        </p:tav>
                                      </p:tavLst>
                                    </p:anim>
                                    <p:animEffect transition="in" filter="wipe(right)">
                                      <p:cBhvr>
                                        <p:cTn id="117" dur="500"/>
                                        <p:tgtEl>
                                          <p:spTgt spid="18"/>
                                        </p:tgtEl>
                                      </p:cBhvr>
                                    </p:animEffect>
                                  </p:childTnLst>
                                </p:cTn>
                              </p:par>
                            </p:childTnLst>
                          </p:cTn>
                        </p:par>
                        <p:par>
                          <p:cTn id="118" fill="hold">
                            <p:stCondLst>
                              <p:cond delay="500"/>
                            </p:stCondLst>
                            <p:childTnLst>
                              <p:par>
                                <p:cTn id="119" presetID="10" presetClass="entr" presetSubtype="0" fill="hold" grpId="0" nodeType="afterEffect">
                                  <p:stCondLst>
                                    <p:cond delay="0"/>
                                  </p:stCondLst>
                                  <p:childTnLst>
                                    <p:set>
                                      <p:cBhvr>
                                        <p:cTn id="120" dur="1" fill="hold">
                                          <p:stCondLst>
                                            <p:cond delay="0"/>
                                          </p:stCondLst>
                                        </p:cTn>
                                        <p:tgtEl>
                                          <p:spTgt spid="31"/>
                                        </p:tgtEl>
                                        <p:attrNameLst>
                                          <p:attrName>style.visibility</p:attrName>
                                        </p:attrNameLst>
                                      </p:cBhvr>
                                      <p:to>
                                        <p:strVal val="visible"/>
                                      </p:to>
                                    </p:set>
                                    <p:animEffect transition="in" filter="fade">
                                      <p:cBhvr>
                                        <p:cTn id="121" dur="500"/>
                                        <p:tgtEl>
                                          <p:spTgt spid="31"/>
                                        </p:tgtEl>
                                      </p:cBhvr>
                                    </p:animEffect>
                                  </p:childTnLst>
                                </p:cTn>
                              </p:par>
                            </p:childTnLst>
                          </p:cTn>
                        </p:par>
                        <p:par>
                          <p:cTn id="122" fill="hold">
                            <p:stCondLst>
                              <p:cond delay="1000"/>
                            </p:stCondLst>
                            <p:childTnLst>
                              <p:par>
                                <p:cTn id="123" presetID="10" presetClass="entr" presetSubtype="0" fill="hold" grpId="0" nodeType="after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500"/>
                                        <p:tgtEl>
                                          <p:spTgt spid="17"/>
                                        </p:tgtEl>
                                      </p:cBhvr>
                                    </p:animEffect>
                                  </p:childTnLst>
                                </p:cTn>
                              </p:par>
                            </p:childTnLst>
                          </p:cTn>
                        </p:par>
                        <p:par>
                          <p:cTn id="126" fill="hold">
                            <p:stCondLst>
                              <p:cond delay="1500"/>
                            </p:stCondLst>
                            <p:childTnLst>
                              <p:par>
                                <p:cTn id="127" presetID="10" presetClass="entr" presetSubtype="0" fill="hold" grpId="0" nodeType="after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fade">
                                      <p:cBhvr>
                                        <p:cTn id="1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9" grpId="0" animBg="1"/>
      <p:bldP spid="11" grpId="0" animBg="1"/>
      <p:bldP spid="13" grpId="0" animBg="1"/>
      <p:bldP spid="14" grpId="0" animBg="1"/>
      <p:bldP spid="15" grpId="0" animBg="1"/>
      <p:bldP spid="16" grpId="0" animBg="1"/>
      <p:bldP spid="12" grpId="0" animBg="1"/>
      <p:bldP spid="12" grpId="1" animBg="1"/>
      <p:bldP spid="17" grpId="0" animBg="1"/>
      <p:bldP spid="18" grpId="0" animBg="1"/>
      <p:bldP spid="5" grpId="0" animBg="1"/>
      <p:bldP spid="19" grpId="0" animBg="1"/>
      <p:bldP spid="20" grpId="0" animBg="1"/>
      <p:bldP spid="6" grpId="0" animBg="1"/>
      <p:bldP spid="6" grpId="1" animBg="1"/>
      <p:bldP spid="21" grpId="0" animBg="1"/>
      <p:bldP spid="22" grpId="0" animBg="1"/>
      <p:bldP spid="23" grpId="0" animBg="1"/>
      <p:bldP spid="24" grpId="0" animBg="1"/>
      <p:bldP spid="26" grpId="0" animBg="1"/>
      <p:bldP spid="3" grpId="0"/>
      <p:bldP spid="27" grpId="0"/>
      <p:bldP spid="25" grpId="0"/>
      <p:bldP spid="28" grpId="0"/>
      <p:bldP spid="29"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400110"/>
          </a:xfrm>
          <a:prstGeom prst="rect">
            <a:avLst/>
          </a:prstGeom>
        </p:spPr>
        <p:txBody>
          <a:bodyPr wrap="square">
            <a:spAutoFit/>
          </a:bodyPr>
          <a:lstStyle/>
          <a:p>
            <a:pPr marL="1257300" marR="0" lvl="2"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表格填写：</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28" y="2132856"/>
            <a:ext cx="3402456" cy="4248472"/>
          </a:xfrm>
          <a:prstGeom prst="rect">
            <a:avLst/>
          </a:prstGeom>
          <a:ln>
            <a:solidFill>
              <a:schemeClr val="tx2">
                <a:lumMod val="95000"/>
                <a:lumOff val="5000"/>
              </a:schemeClr>
            </a:solidFill>
          </a:ln>
          <a:effectLst>
            <a:outerShdw blurRad="50800" dist="38100" dir="2700000" algn="tl" rotWithShape="0">
              <a:prstClr val="black">
                <a:alpha val="40000"/>
              </a:prstClr>
            </a:outerShdw>
          </a:effectLst>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5936" y="3212976"/>
            <a:ext cx="4889177" cy="3168352"/>
          </a:xfrm>
          <a:prstGeom prst="rect">
            <a:avLst/>
          </a:prstGeom>
          <a:ln>
            <a:solidFill>
              <a:schemeClr val="tx2">
                <a:lumMod val="95000"/>
                <a:lumOff val="5000"/>
              </a:schemeClr>
            </a:solidFill>
          </a:ln>
          <a:effectLst>
            <a:outerShdw blurRad="50800" dist="38100" dir="2700000" algn="tl" rotWithShape="0">
              <a:prstClr val="black">
                <a:alpha val="40000"/>
              </a:prstClr>
            </a:outerShdw>
          </a:effectLst>
        </p:spPr>
      </p:pic>
      <p:sp>
        <p:nvSpPr>
          <p:cNvPr id="33" name="对话气泡: 圆角矩形 32"/>
          <p:cNvSpPr/>
          <p:nvPr/>
        </p:nvSpPr>
        <p:spPr bwMode="auto">
          <a:xfrm>
            <a:off x="3419872" y="1484783"/>
            <a:ext cx="2467175" cy="914037"/>
          </a:xfrm>
          <a:prstGeom prst="wedgeRoundRectCallout">
            <a:avLst>
              <a:gd name="adj1" fmla="val -48494"/>
              <a:gd name="adj2" fmla="val 128444"/>
              <a:gd name="adj3" fmla="val 16667"/>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r>
              <a:rPr lang="zh-CN" altLang="en-US" b="0" dirty="0">
                <a:solidFill>
                  <a:srgbClr val="000000"/>
                </a:solidFill>
                <a:latin typeface="微软雅黑" panose="020B0503020204020204" pitchFamily="34" charset="-122"/>
                <a:ea typeface="微软雅黑" panose="020B0503020204020204" pitchFamily="34" charset="-122"/>
              </a:rPr>
              <a:t>本级单位填写后上报上级单位，上级单位留存备案</a:t>
            </a:r>
            <a:endParaRPr kumimoji="0" lang="zh-CN" altLang="en-US" sz="1800" b="0" i="0" u="none" strike="noStrike" cap="none" normalizeH="0" baseline="0" dirty="0">
              <a:ln>
                <a:noFill/>
              </a:ln>
              <a:solidFill>
                <a:schemeClr val="tx2">
                  <a:lumMod val="95000"/>
                  <a:lumOff val="5000"/>
                </a:schemeClr>
              </a:solidFill>
              <a:effectLst/>
            </a:endParaRPr>
          </a:p>
        </p:txBody>
      </p:sp>
      <p:sp>
        <p:nvSpPr>
          <p:cNvPr id="34" name="对话气泡: 圆角矩形 33"/>
          <p:cNvSpPr/>
          <p:nvPr/>
        </p:nvSpPr>
        <p:spPr bwMode="auto">
          <a:xfrm>
            <a:off x="6192180" y="2134072"/>
            <a:ext cx="2467175" cy="720080"/>
          </a:xfrm>
          <a:prstGeom prst="wedgeRoundRectCallout">
            <a:avLst>
              <a:gd name="adj1" fmla="val 25631"/>
              <a:gd name="adj2" fmla="val 125188"/>
              <a:gd name="adj3" fmla="val 16667"/>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r>
              <a:rPr lang="zh-CN" altLang="en-US" b="0" dirty="0">
                <a:solidFill>
                  <a:srgbClr val="000000"/>
                </a:solidFill>
                <a:latin typeface="微软雅黑" panose="020B0503020204020204" pitchFamily="34" charset="-122"/>
                <a:ea typeface="微软雅黑" panose="020B0503020204020204" pitchFamily="34" charset="-122"/>
              </a:rPr>
              <a:t>本级单位和上级单位填写留存备案</a:t>
            </a:r>
            <a:endParaRPr kumimoji="0" lang="zh-CN" altLang="en-US" sz="1800" b="0" i="0" u="none" strike="noStrike" cap="none" normalizeH="0" baseline="0" dirty="0">
              <a:ln>
                <a:noFill/>
              </a:ln>
              <a:solidFill>
                <a:schemeClr val="tx2">
                  <a:lumMod val="95000"/>
                  <a:lumOff val="5000"/>
                </a:schemeClr>
              </a:solidFill>
              <a:effectLst/>
            </a:endParaRPr>
          </a:p>
        </p:txBody>
      </p:sp>
    </p:spTree>
    <p:extLst>
      <p:ext uri="{BB962C8B-B14F-4D97-AF65-F5344CB8AC3E}">
        <p14:creationId xmlns:p14="http://schemas.microsoft.com/office/powerpoint/2010/main" val="4088132951"/>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4878259"/>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第三章  经办人员及业务系统用户名安全管理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第九条、各级单位所有操作业务系统或使用业务数据的工作人员</a:t>
            </a:r>
          </a:p>
          <a:p>
            <a:pPr lvl="1">
              <a:defRPr/>
            </a:pP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r>
              <a:rPr lang="en-US" altLang="zh-CN" sz="2000" dirty="0">
                <a:solidFill>
                  <a:srgbClr val="000000"/>
                </a:solidFill>
                <a:latin typeface="微软雅黑" panose="020B0503020204020204" pitchFamily="34" charset="-122"/>
                <a:ea typeface="微软雅黑" panose="020B0503020204020204" pitchFamily="34" charset="-122"/>
              </a:rPr>
              <a:t>	</a:t>
            </a:r>
            <a:r>
              <a:rPr lang="zh-CN" altLang="en-US" sz="2000" dirty="0">
                <a:solidFill>
                  <a:srgbClr val="000000"/>
                </a:solidFill>
                <a:latin typeface="微软雅黑" panose="020B0503020204020204" pitchFamily="34" charset="-122"/>
                <a:ea typeface="微软雅黑" panose="020B0503020204020204" pitchFamily="34" charset="-122"/>
              </a:rPr>
              <a:t>第（四）至第（七）子项主要是对系统用户名和密码的管理：</a:t>
            </a:r>
            <a:endParaRPr lang="en-US" altLang="zh-CN" sz="2000" dirty="0">
              <a:solidFill>
                <a:schemeClr val="tx2"/>
              </a:solidFill>
              <a:latin typeface="微软雅黑" panose="020B0503020204020204" pitchFamily="34" charset="-122"/>
              <a:ea typeface="微软雅黑" panose="020B0503020204020204" pitchFamily="34" charset="-122"/>
            </a:endParaRPr>
          </a:p>
          <a:p>
            <a:pPr lvl="1">
              <a:defRPr/>
            </a:pPr>
            <a:endParaRPr lang="en-US" altLang="zh-CN" sz="2000" dirty="0">
              <a:solidFill>
                <a:schemeClr val="tx2"/>
              </a:solidFill>
              <a:latin typeface="微软雅黑" panose="020B0503020204020204" pitchFamily="34" charset="-122"/>
              <a:ea typeface="微软雅黑" panose="020B0503020204020204" pitchFamily="34" charset="-122"/>
            </a:endParaRPr>
          </a:p>
          <a:p>
            <a:pPr lvl="1">
              <a:defRPr/>
            </a:pPr>
            <a:r>
              <a:rPr lang="en-US" altLang="zh-CN" sz="2000" dirty="0">
                <a:solidFill>
                  <a:schemeClr val="tx2"/>
                </a:solidFill>
                <a:latin typeface="微软雅黑" panose="020B0503020204020204" pitchFamily="34" charset="-122"/>
                <a:ea typeface="微软雅黑" panose="020B0503020204020204" pitchFamily="34" charset="-122"/>
              </a:rPr>
              <a:t>		</a:t>
            </a:r>
            <a:r>
              <a:rPr lang="zh-CN" altLang="en-US" sz="2000" dirty="0">
                <a:solidFill>
                  <a:schemeClr val="tx2"/>
                </a:solidFill>
                <a:latin typeface="微软雅黑" panose="020B0503020204020204" pitchFamily="34" charset="-122"/>
                <a:ea typeface="微软雅黑" panose="020B0503020204020204" pitchFamily="34" charset="-122"/>
              </a:rPr>
              <a:t>（四）</a:t>
            </a:r>
            <a:r>
              <a:rPr lang="zh-CN" altLang="en-US" sz="2000" b="0" dirty="0">
                <a:solidFill>
                  <a:schemeClr val="tx2"/>
                </a:solidFill>
                <a:latin typeface="微软雅黑" panose="020B0503020204020204" pitchFamily="34" charset="-122"/>
                <a:ea typeface="微软雅黑" panose="020B0503020204020204" pitchFamily="34" charset="-122"/>
              </a:rPr>
              <a:t>做好自</a:t>
            </a:r>
            <a:r>
              <a:rPr lang="zh-CN" altLang="en-US" sz="2000" b="0" dirty="0">
                <a:solidFill>
                  <a:srgbClr val="000000"/>
                </a:solidFill>
                <a:latin typeface="微软雅黑" panose="020B0503020204020204" pitchFamily="34" charset="-122"/>
                <a:ea typeface="微软雅黑" panose="020B0503020204020204" pitchFamily="34" charset="-122"/>
              </a:rPr>
              <a:t>维护，不使用他人信息登录操作；</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zh-CN" altLang="en-US" sz="2000" b="0" dirty="0">
              <a:solidFill>
                <a:srgbClr val="000000"/>
              </a:solidFill>
              <a:latin typeface="微软雅黑" panose="020B0503020204020204" pitchFamily="34" charset="-122"/>
              <a:ea typeface="微软雅黑" panose="020B0503020204020204" pitchFamily="34" charset="-122"/>
            </a:endParaRPr>
          </a:p>
          <a:p>
            <a:pPr lvl="1">
              <a:defRPr/>
            </a:pPr>
            <a:r>
              <a:rPr lang="en-US" altLang="zh-CN" sz="2000" dirty="0">
                <a:solidFill>
                  <a:srgbClr val="000000"/>
                </a:solidFill>
                <a:latin typeface="微软雅黑" panose="020B0503020204020204" pitchFamily="34" charset="-122"/>
                <a:ea typeface="微软雅黑" panose="020B0503020204020204" pitchFamily="34" charset="-122"/>
              </a:rPr>
              <a:t>		</a:t>
            </a:r>
            <a:r>
              <a:rPr lang="zh-CN" altLang="en-US" sz="2000" dirty="0">
                <a:solidFill>
                  <a:srgbClr val="000000"/>
                </a:solidFill>
                <a:latin typeface="微软雅黑" panose="020B0503020204020204" pitchFamily="34" charset="-122"/>
                <a:ea typeface="微软雅黑" panose="020B0503020204020204" pitchFamily="34" charset="-122"/>
              </a:rPr>
              <a:t>（五）</a:t>
            </a:r>
            <a:r>
              <a:rPr lang="zh-CN" altLang="en-US" sz="2000" b="0" dirty="0">
                <a:solidFill>
                  <a:srgbClr val="000000"/>
                </a:solidFill>
                <a:latin typeface="微软雅黑" panose="020B0503020204020204" pitchFamily="34" charset="-122"/>
                <a:ea typeface="微软雅黑" panose="020B0503020204020204" pitchFamily="34" charset="-122"/>
              </a:rPr>
              <a:t>不设置简单密码；</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zh-CN" altLang="en-US" sz="2000" b="0" dirty="0">
              <a:solidFill>
                <a:srgbClr val="000000"/>
              </a:solidFill>
              <a:latin typeface="微软雅黑" panose="020B0503020204020204" pitchFamily="34" charset="-122"/>
              <a:ea typeface="微软雅黑" panose="020B0503020204020204" pitchFamily="34" charset="-122"/>
            </a:endParaRPr>
          </a:p>
          <a:p>
            <a:pPr lvl="1">
              <a:defRPr/>
            </a:pPr>
            <a:r>
              <a:rPr lang="en-US" altLang="zh-CN" sz="2000" dirty="0">
                <a:solidFill>
                  <a:srgbClr val="000000"/>
                </a:solidFill>
                <a:latin typeface="微软雅黑" panose="020B0503020204020204" pitchFamily="34" charset="-122"/>
                <a:ea typeface="微软雅黑" panose="020B0503020204020204" pitchFamily="34" charset="-122"/>
              </a:rPr>
              <a:t>		</a:t>
            </a:r>
            <a:r>
              <a:rPr lang="zh-CN" altLang="en-US" sz="2000" dirty="0">
                <a:solidFill>
                  <a:srgbClr val="000000"/>
                </a:solidFill>
                <a:latin typeface="微软雅黑" panose="020B0503020204020204" pitchFamily="34" charset="-122"/>
                <a:ea typeface="微软雅黑" panose="020B0503020204020204" pitchFamily="34" charset="-122"/>
              </a:rPr>
              <a:t>（六）</a:t>
            </a:r>
            <a:r>
              <a:rPr lang="zh-CN" altLang="en-US" sz="2000" b="0" dirty="0">
                <a:solidFill>
                  <a:srgbClr val="000000"/>
                </a:solidFill>
                <a:latin typeface="微软雅黑" panose="020B0503020204020204" pitchFamily="34" charset="-122"/>
                <a:ea typeface="微软雅黑" panose="020B0503020204020204" pitchFamily="34" charset="-122"/>
              </a:rPr>
              <a:t>定期修改密码，不外泄；</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r>
              <a:rPr lang="en-US" altLang="zh-CN" sz="2000" dirty="0">
                <a:solidFill>
                  <a:srgbClr val="000000"/>
                </a:solidFill>
                <a:latin typeface="微软雅黑" panose="020B0503020204020204" pitchFamily="34" charset="-122"/>
                <a:ea typeface="微软雅黑" panose="020B0503020204020204" pitchFamily="34" charset="-122"/>
              </a:rPr>
              <a:t>		</a:t>
            </a:r>
            <a:r>
              <a:rPr lang="zh-CN" altLang="en-US" sz="2000" dirty="0">
                <a:solidFill>
                  <a:srgbClr val="000000"/>
                </a:solidFill>
                <a:latin typeface="微软雅黑" panose="020B0503020204020204" pitchFamily="34" charset="-122"/>
                <a:ea typeface="微软雅黑" panose="020B0503020204020204" pitchFamily="34" charset="-122"/>
              </a:rPr>
              <a:t>（七）</a:t>
            </a:r>
            <a:r>
              <a:rPr lang="en-US" altLang="zh-CN" sz="2000" b="0" dirty="0">
                <a:solidFill>
                  <a:srgbClr val="000000"/>
                </a:solidFill>
                <a:latin typeface="微软雅黑" panose="020B0503020204020204" pitchFamily="34" charset="-122"/>
                <a:ea typeface="微软雅黑" panose="020B0503020204020204" pitchFamily="34" charset="-122"/>
              </a:rPr>
              <a:t>90</a:t>
            </a:r>
            <a:r>
              <a:rPr lang="zh-CN" altLang="en-US" sz="2000" b="0" dirty="0">
                <a:solidFill>
                  <a:srgbClr val="000000"/>
                </a:solidFill>
                <a:latin typeface="微软雅黑" panose="020B0503020204020204" pitchFamily="34" charset="-122"/>
                <a:ea typeface="微软雅黑" panose="020B0503020204020204" pitchFamily="34" charset="-122"/>
              </a:rPr>
              <a:t>天内不登录将会自动锁定，恢复登录，需向上级单  </a:t>
            </a:r>
            <a:r>
              <a:rPr lang="en-US" altLang="zh-CN" sz="2000" b="0" dirty="0">
                <a:solidFill>
                  <a:srgbClr val="000000"/>
                </a:solidFill>
                <a:latin typeface="微软雅黑" panose="020B0503020204020204" pitchFamily="34" charset="-122"/>
                <a:ea typeface="微软雅黑" panose="020B0503020204020204" pitchFamily="34" charset="-122"/>
              </a:rPr>
              <a:t>		          </a:t>
            </a:r>
            <a:r>
              <a:rPr lang="zh-CN" altLang="en-US" sz="2000" b="0" dirty="0">
                <a:solidFill>
                  <a:srgbClr val="000000"/>
                </a:solidFill>
                <a:latin typeface="微软雅黑" panose="020B0503020204020204" pitchFamily="34" charset="-122"/>
                <a:ea typeface="微软雅黑" panose="020B0503020204020204" pitchFamily="34" charset="-122"/>
              </a:rPr>
              <a:t>位申请。</a:t>
            </a: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140848088"/>
      </p:ext>
    </p:extLst>
  </p:cSld>
  <p:clrMapOvr>
    <a:masterClrMapping/>
  </p:clrMapOvr>
  <p:transition>
    <p:strips/>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grpSp>
        <p:nvGrpSpPr>
          <p:cNvPr id="2" name="Group 8"/>
          <p:cNvGrpSpPr>
            <a:grpSpLocks/>
          </p:cNvGrpSpPr>
          <p:nvPr/>
        </p:nvGrpSpPr>
        <p:grpSpPr bwMode="auto">
          <a:xfrm>
            <a:off x="1142976" y="2928933"/>
            <a:ext cx="6929486" cy="1000126"/>
            <a:chOff x="1131" y="1851"/>
            <a:chExt cx="3141" cy="37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cs typeface="+mn-cs"/>
              </a:endParaRPr>
            </a:p>
          </p:txBody>
        </p:sp>
        <p:sp>
          <p:nvSpPr>
            <p:cNvPr id="18" name="AutoShape 10"/>
            <p:cNvSpPr>
              <a:spLocks noChangeArrowheads="1"/>
            </p:cNvSpPr>
            <p:nvPr/>
          </p:nvSpPr>
          <p:spPr bwMode="gray">
            <a:xfrm>
              <a:off x="1131" y="1851"/>
              <a:ext cx="42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Calibri" pitchFamily="34" charset="0"/>
                  <a:ea typeface="+mn-ea"/>
                  <a:cs typeface="+mn-cs"/>
                </a:rPr>
                <a:t> </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9"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lang="zh-CN" altLang="en-US" sz="2400" kern="0" dirty="0">
                  <a:solidFill>
                    <a:srgbClr val="000000"/>
                  </a:solidFill>
                  <a:latin typeface="Calibri" pitchFamily="34" charset="0"/>
                </a:rPr>
                <a:t>经办人员的新增、修改</a:t>
              </a:r>
              <a:r>
                <a:rPr kumimoji="0" lang="zh-CN" altLang="en-US" sz="2400" b="1" i="0" u="none" strike="noStrike" kern="0" cap="none" spc="0" normalizeH="0" baseline="0" noProof="0" dirty="0">
                  <a:ln>
                    <a:noFill/>
                  </a:ln>
                  <a:solidFill>
                    <a:srgbClr val="000000"/>
                  </a:solidFill>
                  <a:effectLst/>
                  <a:uLnTx/>
                  <a:uFillTx/>
                  <a:latin typeface="Calibri" pitchFamily="34" charset="0"/>
                  <a:ea typeface="+mn-ea"/>
                  <a:cs typeface="+mn-cs"/>
                </a:rPr>
                <a:t>、删除操作</a:t>
              </a:r>
              <a:endParaRPr kumimoji="0" lang="en-US" altLang="zh-CN" sz="2400" b="1" i="0" u="none" strike="noStrike" kern="0" cap="none" spc="0" normalizeH="0" baseline="0" noProof="0" dirty="0">
                <a:ln>
                  <a:noFill/>
                </a:ln>
                <a:solidFill>
                  <a:srgbClr val="000000"/>
                </a:solidFill>
                <a:effectLst/>
                <a:uLnTx/>
                <a:uFillTx/>
                <a:latin typeface="Calibri" pitchFamily="34" charset="0"/>
                <a:ea typeface="+mn-ea"/>
                <a:cs typeface="+mn-cs"/>
              </a:endParaRPr>
            </a:p>
          </p:txBody>
        </p:sp>
      </p:grpSp>
    </p:spTree>
    <p:extLst>
      <p:ext uri="{BB962C8B-B14F-4D97-AF65-F5344CB8AC3E}">
        <p14:creationId xmlns:p14="http://schemas.microsoft.com/office/powerpoint/2010/main" val="3927609315"/>
      </p:ext>
    </p:extLst>
  </p:cSld>
  <p:clrMapOvr>
    <a:masterClrMapping/>
  </p:clrMapOvr>
  <p:transition>
    <p:split orient="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zh-CN" altLang="en-US" dirty="0">
                <a:latin typeface="宋体" pitchFamily="2" charset="-122"/>
                <a:ea typeface="宋体" pitchFamily="2" charset="-122"/>
              </a:rPr>
              <a:t>经办人员的新增、修改、删除操作</a:t>
            </a: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36712"/>
            <a:ext cx="9144000" cy="5806997"/>
          </a:xfrm>
        </p:spPr>
      </p:pic>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6A276D46-65DC-41AF-A149-8E661777C214}"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10245" name="圆角矩形标注 4"/>
          <p:cNvSpPr>
            <a:spLocks noChangeArrowheads="1"/>
          </p:cNvSpPr>
          <p:nvPr/>
        </p:nvSpPr>
        <p:spPr bwMode="auto">
          <a:xfrm>
            <a:off x="1907704" y="1700808"/>
            <a:ext cx="2448271" cy="1008111"/>
          </a:xfrm>
          <a:prstGeom prst="wedgeRectCallout">
            <a:avLst>
              <a:gd name="adj1" fmla="val -80807"/>
              <a:gd name="adj2" fmla="val -7041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组织机构管理</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菜单</a:t>
            </a:r>
          </a:p>
        </p:txBody>
      </p:sp>
      <p:sp>
        <p:nvSpPr>
          <p:cNvPr id="6" name="圆角矩形标注 4"/>
          <p:cNvSpPr>
            <a:spLocks noChangeArrowheads="1"/>
          </p:cNvSpPr>
          <p:nvPr/>
        </p:nvSpPr>
        <p:spPr bwMode="auto">
          <a:xfrm>
            <a:off x="539552" y="3140968"/>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经办人员管理</a:t>
            </a:r>
          </a:p>
        </p:txBody>
      </p:sp>
    </p:spTree>
    <p:extLst>
      <p:ext uri="{BB962C8B-B14F-4D97-AF65-F5344CB8AC3E}">
        <p14:creationId xmlns:p14="http://schemas.microsoft.com/office/powerpoint/2010/main" val="27266277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r>
              <a:rPr lang="zh-CN" altLang="en-US" sz="2800" dirty="0">
                <a:solidFill>
                  <a:srgbClr val="000000"/>
                </a:solidFill>
                <a:latin typeface="微软雅黑" pitchFamily="34" charset="-122"/>
                <a:ea typeface="微软雅黑" pitchFamily="34" charset="-122"/>
              </a:rPr>
              <a:t>中国职工保险互助会北京办事处</a:t>
            </a:r>
            <a:br>
              <a:rPr lang="zh-CN" altLang="en-US" sz="2800" dirty="0">
                <a:solidFill>
                  <a:srgbClr val="000000"/>
                </a:solidFill>
                <a:latin typeface="微软雅黑" pitchFamily="34" charset="-122"/>
                <a:ea typeface="微软雅黑" pitchFamily="34" charset="-122"/>
              </a:rPr>
            </a:br>
            <a:r>
              <a:rPr lang="zh-CN" altLang="en-US" sz="2800" dirty="0">
                <a:solidFill>
                  <a:srgbClr val="000000"/>
                </a:solidFill>
                <a:latin typeface="微软雅黑" pitchFamily="34" charset="-122"/>
                <a:ea typeface="微软雅黑" pitchFamily="34" charset="-122"/>
              </a:rPr>
              <a:t>信息安全管理制度解读</a:t>
            </a:r>
          </a:p>
        </p:txBody>
      </p:sp>
      <p:sp>
        <p:nvSpPr>
          <p:cNvPr id="4" name="矩形 3"/>
          <p:cNvSpPr/>
          <p:nvPr/>
        </p:nvSpPr>
        <p:spPr>
          <a:xfrm>
            <a:off x="179512" y="1484784"/>
            <a:ext cx="8784976" cy="5109091"/>
          </a:xfrm>
          <a:prstGeom prst="rect">
            <a:avLst/>
          </a:prstGeom>
        </p:spPr>
        <p:txBody>
          <a:bodyPr wrap="square">
            <a:spAutoFit/>
          </a:bodyPr>
          <a:lstStyle/>
          <a:p>
            <a:r>
              <a:rPr lang="zh-CN" altLang="en-US" sz="2600" dirty="0">
                <a:solidFill>
                  <a:schemeClr val="tx2"/>
                </a:solidFill>
                <a:latin typeface="微软雅黑" panose="020B0503020204020204" pitchFamily="34" charset="-122"/>
                <a:ea typeface="微软雅黑" panose="020B0503020204020204" pitchFamily="34" charset="-122"/>
              </a:rPr>
              <a:t>制度出台背景：</a:t>
            </a:r>
            <a:endParaRPr lang="en-US" altLang="zh-CN" sz="2600" dirty="0">
              <a:solidFill>
                <a:schemeClr val="tx2"/>
              </a:solidFill>
              <a:latin typeface="微软雅黑" panose="020B0503020204020204" pitchFamily="34" charset="-122"/>
              <a:ea typeface="微软雅黑" panose="020B0503020204020204" pitchFamily="34" charset="-122"/>
            </a:endParaRPr>
          </a:p>
          <a:p>
            <a:r>
              <a:rPr lang="en-US" altLang="zh-CN" sz="2500" b="0" dirty="0">
                <a:solidFill>
                  <a:schemeClr val="tx2"/>
                </a:solidFill>
                <a:latin typeface="微软雅黑" panose="020B0503020204020204" pitchFamily="34" charset="-122"/>
                <a:ea typeface="微软雅黑" panose="020B0503020204020204" pitchFamily="34" charset="-122"/>
              </a:rPr>
              <a:t>      </a:t>
            </a:r>
          </a:p>
          <a:p>
            <a:pPr marL="914400" lvl="1" indent="-457200">
              <a:buFont typeface="Wingdings" panose="05000000000000000000" pitchFamily="2" charset="2"/>
              <a:buChar char="l"/>
            </a:pPr>
            <a:r>
              <a:rPr lang="zh-CN" altLang="en-US" sz="2500" b="0" dirty="0">
                <a:solidFill>
                  <a:schemeClr val="tx2"/>
                </a:solidFill>
                <a:latin typeface="微软雅黑" panose="020B0503020204020204" pitchFamily="34" charset="-122"/>
                <a:ea typeface="微软雅黑" panose="020B0503020204020204" pitchFamily="34" charset="-122"/>
              </a:rPr>
              <a:t>北京办事处经过二十年的信息化建设，目前所有的各项业务办理操作都已经实现了网络化和信息化</a:t>
            </a:r>
            <a:r>
              <a:rPr lang="en-US" altLang="zh-CN" sz="2500" b="0" dirty="0">
                <a:solidFill>
                  <a:schemeClr val="tx2"/>
                </a:solidFill>
                <a:latin typeface="微软雅黑" panose="020B0503020204020204" pitchFamily="34" charset="-122"/>
                <a:ea typeface="微软雅黑" panose="020B0503020204020204" pitchFamily="34" charset="-122"/>
              </a:rPr>
              <a:t>;</a:t>
            </a:r>
            <a:r>
              <a:rPr lang="zh-CN" altLang="en-US" sz="2500" b="0" dirty="0">
                <a:solidFill>
                  <a:schemeClr val="tx2"/>
                </a:solidFill>
                <a:latin typeface="微软雅黑" panose="020B0503020204020204" pitchFamily="34" charset="-122"/>
                <a:ea typeface="微软雅黑" panose="020B0503020204020204" pitchFamily="34" charset="-122"/>
              </a:rPr>
              <a:t>（高依赖性）</a:t>
            </a:r>
            <a:endParaRPr lang="en-US" altLang="zh-CN" sz="2500" b="0" dirty="0">
              <a:solidFill>
                <a:schemeClr val="tx2"/>
              </a:solidFill>
              <a:latin typeface="微软雅黑" panose="020B0503020204020204" pitchFamily="34" charset="-122"/>
              <a:ea typeface="微软雅黑" panose="020B0503020204020204" pitchFamily="34" charset="-122"/>
            </a:endParaRPr>
          </a:p>
          <a:p>
            <a:pPr marL="914400" lvl="1" indent="-457200">
              <a:buFont typeface="Wingdings" panose="05000000000000000000" pitchFamily="2" charset="2"/>
              <a:buChar char="l"/>
            </a:pPr>
            <a:endParaRPr lang="en-US" altLang="zh-CN" sz="2500" b="0" dirty="0">
              <a:solidFill>
                <a:schemeClr val="tx2"/>
              </a:solidFill>
              <a:latin typeface="微软雅黑" panose="020B0503020204020204" pitchFamily="34" charset="-122"/>
              <a:ea typeface="微软雅黑" panose="020B0503020204020204" pitchFamily="34" charset="-122"/>
            </a:endParaRPr>
          </a:p>
          <a:p>
            <a:pPr marL="914400" lvl="1" indent="-457200">
              <a:buFont typeface="Wingdings" panose="05000000000000000000" pitchFamily="2" charset="2"/>
              <a:buChar char="l"/>
            </a:pPr>
            <a:r>
              <a:rPr lang="zh-CN" altLang="en-US" sz="2500" b="0" dirty="0">
                <a:solidFill>
                  <a:schemeClr val="tx2"/>
                </a:solidFill>
                <a:latin typeface="微软雅黑" panose="020B0503020204020204" pitchFamily="34" charset="-122"/>
                <a:ea typeface="微软雅黑" panose="020B0503020204020204" pitchFamily="34" charset="-122"/>
              </a:rPr>
              <a:t>全市有</a:t>
            </a:r>
            <a:r>
              <a:rPr lang="en-US" altLang="zh-CN" sz="2500" b="0" dirty="0">
                <a:solidFill>
                  <a:schemeClr val="tx2"/>
                </a:solidFill>
                <a:latin typeface="微软雅黑" panose="020B0503020204020204" pitchFamily="34" charset="-122"/>
                <a:ea typeface="微软雅黑" panose="020B0503020204020204" pitchFamily="34" charset="-122"/>
              </a:rPr>
              <a:t>1</a:t>
            </a:r>
            <a:r>
              <a:rPr lang="zh-CN" altLang="en-US" sz="2500" b="0" dirty="0">
                <a:solidFill>
                  <a:schemeClr val="tx2"/>
                </a:solidFill>
                <a:latin typeface="微软雅黑" panose="020B0503020204020204" pitchFamily="34" charset="-122"/>
                <a:ea typeface="微软雅黑" panose="020B0503020204020204" pitchFamily="34" charset="-122"/>
              </a:rPr>
              <a:t>万多家基层单位和经办人员在使用业务系统（高分散性）；</a:t>
            </a:r>
            <a:endParaRPr lang="en-US" altLang="zh-CN" sz="2500" b="0" dirty="0">
              <a:solidFill>
                <a:schemeClr val="tx2"/>
              </a:solidFill>
              <a:latin typeface="微软雅黑" panose="020B0503020204020204" pitchFamily="34" charset="-122"/>
              <a:ea typeface="微软雅黑" panose="020B0503020204020204" pitchFamily="34" charset="-122"/>
            </a:endParaRPr>
          </a:p>
          <a:p>
            <a:pPr marL="914400" lvl="1" indent="-457200">
              <a:buFont typeface="Wingdings" panose="05000000000000000000" pitchFamily="2" charset="2"/>
              <a:buChar char="l"/>
            </a:pPr>
            <a:endParaRPr lang="en-US" altLang="zh-CN" sz="2500" b="0" dirty="0">
              <a:solidFill>
                <a:schemeClr val="tx2"/>
              </a:solidFill>
              <a:latin typeface="微软雅黑" panose="020B0503020204020204" pitchFamily="34" charset="-122"/>
              <a:ea typeface="微软雅黑" panose="020B0503020204020204" pitchFamily="34" charset="-122"/>
            </a:endParaRPr>
          </a:p>
          <a:p>
            <a:pPr marL="914400" lvl="1" indent="-457200">
              <a:buFont typeface="Wingdings" panose="05000000000000000000" pitchFamily="2" charset="2"/>
              <a:buChar char="l"/>
            </a:pPr>
            <a:r>
              <a:rPr lang="zh-CN" altLang="en-US" sz="2500" b="0" dirty="0">
                <a:solidFill>
                  <a:schemeClr val="tx2"/>
                </a:solidFill>
                <a:latin typeface="微软雅黑" panose="020B0503020204020204" pitchFamily="34" charset="-122"/>
                <a:ea typeface="微软雅黑" panose="020B0503020204020204" pitchFamily="34" charset="-122"/>
              </a:rPr>
              <a:t>各类主要数据总量达到了</a:t>
            </a:r>
            <a:r>
              <a:rPr lang="en-US" altLang="zh-CN" sz="2500" b="0" dirty="0">
                <a:solidFill>
                  <a:schemeClr val="tx2"/>
                </a:solidFill>
                <a:latin typeface="微软雅黑" panose="020B0503020204020204" pitchFamily="34" charset="-122"/>
                <a:ea typeface="微软雅黑" panose="020B0503020204020204" pitchFamily="34" charset="-122"/>
              </a:rPr>
              <a:t>1.2</a:t>
            </a:r>
            <a:r>
              <a:rPr lang="zh-CN" altLang="en-US" sz="2500" b="0" dirty="0">
                <a:solidFill>
                  <a:schemeClr val="tx2"/>
                </a:solidFill>
                <a:latin typeface="微软雅黑" panose="020B0503020204020204" pitchFamily="34" charset="-122"/>
                <a:ea typeface="微软雅黑" panose="020B0503020204020204" pitchFamily="34" charset="-122"/>
              </a:rPr>
              <a:t>亿条，</a:t>
            </a:r>
            <a:r>
              <a:rPr lang="en-US" altLang="zh-CN" sz="2500" b="0" dirty="0">
                <a:solidFill>
                  <a:schemeClr val="tx2"/>
                </a:solidFill>
                <a:latin typeface="微软雅黑" panose="020B0503020204020204" pitchFamily="34" charset="-122"/>
                <a:ea typeface="微软雅黑" panose="020B0503020204020204" pitchFamily="34" charset="-122"/>
              </a:rPr>
              <a:t>60G</a:t>
            </a:r>
            <a:r>
              <a:rPr lang="zh-CN" altLang="en-US" sz="2500" b="0" dirty="0">
                <a:solidFill>
                  <a:schemeClr val="tx2"/>
                </a:solidFill>
                <a:latin typeface="微软雅黑" panose="020B0503020204020204" pitchFamily="34" charset="-122"/>
                <a:ea typeface="微软雅黑" panose="020B0503020204020204" pitchFamily="34" charset="-122"/>
              </a:rPr>
              <a:t>的存储量，这些信息涉及</a:t>
            </a:r>
            <a:r>
              <a:rPr lang="en-US" altLang="zh-CN" sz="2500" b="0" dirty="0">
                <a:solidFill>
                  <a:schemeClr val="tx2"/>
                </a:solidFill>
                <a:latin typeface="微软雅黑" panose="020B0503020204020204" pitchFamily="34" charset="-122"/>
                <a:ea typeface="微软雅黑" panose="020B0503020204020204" pitchFamily="34" charset="-122"/>
              </a:rPr>
              <a:t>400</a:t>
            </a:r>
            <a:r>
              <a:rPr lang="zh-CN" altLang="en-US" sz="2500" b="0" dirty="0">
                <a:solidFill>
                  <a:schemeClr val="tx2"/>
                </a:solidFill>
                <a:latin typeface="微软雅黑" panose="020B0503020204020204" pitchFamily="34" charset="-122"/>
                <a:ea typeface="微软雅黑" panose="020B0503020204020204" pitchFamily="34" charset="-122"/>
              </a:rPr>
              <a:t>万会员，包括了个人基础信息，单位信息，银行信息，保单信息，理赔信息，医疗信息等。（高隐私性）</a:t>
            </a:r>
          </a:p>
        </p:txBody>
      </p:sp>
    </p:spTree>
  </p:cSld>
  <p:clrMapOvr>
    <a:masterClrMapping/>
  </p:clrMapOvr>
  <p:transition>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内容占位符 4" descr="经办人员管理.jpg"/>
          <p:cNvPicPr>
            <a:picLocks noGrp="1" noChangeAspect="1"/>
          </p:cNvPicPr>
          <p:nvPr>
            <p:ph idx="1"/>
          </p:nvPr>
        </p:nvPicPr>
        <p:blipFill>
          <a:blip r:embed="rId2" cstate="print"/>
          <a:srcRect/>
          <a:stretch>
            <a:fillRect/>
          </a:stretch>
        </p:blipFill>
        <p:spPr>
          <a:xfrm>
            <a:off x="0" y="836712"/>
            <a:ext cx="9088438" cy="5760639"/>
          </a:xfrm>
        </p:spPr>
      </p:pic>
      <p:sp>
        <p:nvSpPr>
          <p:cNvPr id="20482" name="标题 1"/>
          <p:cNvSpPr>
            <a:spLocks noGrp="1"/>
          </p:cNvSpPr>
          <p:nvPr>
            <p:ph type="title"/>
          </p:nvPr>
        </p:nvSpPr>
        <p:spPr/>
        <p:txBody>
          <a:bodyPr/>
          <a:lstStyle/>
          <a:p>
            <a:r>
              <a:rPr lang="zh-CN" altLang="en-US" dirty="0">
                <a:latin typeface="宋体" pitchFamily="2" charset="-122"/>
                <a:ea typeface="宋体" pitchFamily="2" charset="-122"/>
              </a:rPr>
              <a:t>经办人员的新增、修改、删除操作</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113B214B-9287-4AB1-A607-F334283277C3}"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20486" name="圆角矩形标注 5"/>
          <p:cNvSpPr>
            <a:spLocks noChangeArrowheads="1"/>
          </p:cNvSpPr>
          <p:nvPr/>
        </p:nvSpPr>
        <p:spPr bwMode="auto">
          <a:xfrm>
            <a:off x="2778313" y="2268195"/>
            <a:ext cx="3938190" cy="1224136"/>
          </a:xfrm>
          <a:prstGeom prst="wedgeRectCallout">
            <a:avLst>
              <a:gd name="adj1" fmla="val 38035"/>
              <a:gd name="adj2" fmla="val -8229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搜索</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按钮，可以查询出已有经办人员信息，进行修改和删除操作</a:t>
            </a:r>
          </a:p>
        </p:txBody>
      </p:sp>
      <p:sp>
        <p:nvSpPr>
          <p:cNvPr id="10" name="矩形标注 5"/>
          <p:cNvSpPr>
            <a:spLocks noChangeArrowheads="1"/>
          </p:cNvSpPr>
          <p:nvPr/>
        </p:nvSpPr>
        <p:spPr bwMode="auto">
          <a:xfrm>
            <a:off x="3974215" y="2336036"/>
            <a:ext cx="4214813" cy="1380995"/>
          </a:xfrm>
          <a:prstGeom prst="wedgeRectCallout">
            <a:avLst>
              <a:gd name="adj1" fmla="val 37454"/>
              <a:gd name="adj2" fmla="val -8475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新建</a:t>
            </a:r>
            <a:r>
              <a:rPr lang="zh-CN" altLang="en-US" sz="2400" b="0" dirty="0">
                <a:solidFill>
                  <a:schemeClr val="tx2">
                    <a:lumMod val="95000"/>
                    <a:lumOff val="5000"/>
                  </a:schemeClr>
                </a:solidFill>
                <a:latin typeface="华文中宋" pitchFamily="2" charset="-122"/>
                <a:ea typeface="华文中宋" pitchFamily="2" charset="-122"/>
              </a:rPr>
              <a:t>按钮，系统会弹出添加经办人员界面，可以新增本单位或所属下级单位经办人员</a:t>
            </a:r>
          </a:p>
        </p:txBody>
      </p:sp>
    </p:spTree>
    <p:extLst>
      <p:ext uri="{BB962C8B-B14F-4D97-AF65-F5344CB8AC3E}">
        <p14:creationId xmlns:p14="http://schemas.microsoft.com/office/powerpoint/2010/main" val="33951721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3"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2" nodeType="clickEffect">
                                  <p:stCondLst>
                                    <p:cond delay="0"/>
                                  </p:stCondLst>
                                  <p:childTnLst>
                                    <p:set>
                                      <p:cBhvr>
                                        <p:cTn id="11" dur="1" fill="hold">
                                          <p:stCondLst>
                                            <p:cond delay="0"/>
                                          </p:stCondLst>
                                        </p:cTn>
                                        <p:tgtEl>
                                          <p:spTgt spid="10"/>
                                        </p:tgtEl>
                                        <p:attrNameLst>
                                          <p:attrName>style.visibility</p:attrName>
                                        </p:attrNameLst>
                                      </p:cBhvr>
                                      <p:to>
                                        <p:strVal val="hidden"/>
                                      </p:to>
                                    </p:set>
                                  </p:childTnLst>
                                </p:cTn>
                              </p:par>
                            </p:childTnLst>
                          </p:cTn>
                        </p:par>
                        <p:par>
                          <p:cTn id="12" fill="hold">
                            <p:stCondLst>
                              <p:cond delay="0"/>
                            </p:stCondLst>
                            <p:childTnLst>
                              <p:par>
                                <p:cTn id="13" presetID="3" presetClass="entr" presetSubtype="10" fill="hold" grpId="0" nodeType="afterEffect">
                                  <p:stCondLst>
                                    <p:cond delay="0"/>
                                  </p:stCondLst>
                                  <p:childTnLst>
                                    <p:set>
                                      <p:cBhvr>
                                        <p:cTn id="14" dur="1" fill="hold">
                                          <p:stCondLst>
                                            <p:cond delay="0"/>
                                          </p:stCondLst>
                                        </p:cTn>
                                        <p:tgtEl>
                                          <p:spTgt spid="20486"/>
                                        </p:tgtEl>
                                        <p:attrNameLst>
                                          <p:attrName>style.visibility</p:attrName>
                                        </p:attrNameLst>
                                      </p:cBhvr>
                                      <p:to>
                                        <p:strVal val="visible"/>
                                      </p:to>
                                    </p:set>
                                    <p:animEffect transition="in" filter="blinds(horizontal)">
                                      <p:cBhvr>
                                        <p:cTn id="15"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animBg="1"/>
      <p:bldP spid="10" grpId="2" animBg="1"/>
      <p:bldP spid="10" grpId="3"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36712"/>
            <a:ext cx="9091729" cy="5760640"/>
          </a:xfrm>
          <a:prstGeom prst="rect">
            <a:avLst/>
          </a:prstGeom>
          <a:noFill/>
          <a:ln w="9525">
            <a:noFill/>
            <a:miter lim="800000"/>
            <a:headEnd/>
            <a:tailEnd/>
          </a:ln>
        </p:spPr>
      </p:pic>
      <p:sp>
        <p:nvSpPr>
          <p:cNvPr id="22530" name="标题 1"/>
          <p:cNvSpPr>
            <a:spLocks noGrp="1"/>
          </p:cNvSpPr>
          <p:nvPr>
            <p:ph type="title"/>
          </p:nvPr>
        </p:nvSpPr>
        <p:spPr/>
        <p:txBody>
          <a:bodyPr/>
          <a:lstStyle/>
          <a:p>
            <a:r>
              <a:rPr lang="zh-CN" altLang="en-US" dirty="0">
                <a:latin typeface="宋体" pitchFamily="2" charset="-122"/>
                <a:ea typeface="宋体" pitchFamily="2" charset="-122"/>
              </a:rPr>
              <a:t>经办人员的新增、修改、删除操作</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104D3CF6-A5F2-4491-BC13-C2DDC2050FA4}"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7" name="矩形标注 6"/>
          <p:cNvSpPr>
            <a:spLocks noChangeArrowheads="1"/>
          </p:cNvSpPr>
          <p:nvPr/>
        </p:nvSpPr>
        <p:spPr bwMode="auto">
          <a:xfrm>
            <a:off x="323528" y="4005064"/>
            <a:ext cx="4214813" cy="936104"/>
          </a:xfrm>
          <a:prstGeom prst="wedgeRectCallout">
            <a:avLst>
              <a:gd name="adj1" fmla="val -48404"/>
              <a:gd name="adj2" fmla="val -9725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点击将要修改或删除的经办人员用户名，进入相应界面</a:t>
            </a:r>
          </a:p>
        </p:txBody>
      </p:sp>
    </p:spTree>
    <p:extLst>
      <p:ext uri="{BB962C8B-B14F-4D97-AF65-F5344CB8AC3E}">
        <p14:creationId xmlns:p14="http://schemas.microsoft.com/office/powerpoint/2010/main" val="2451961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836712"/>
            <a:ext cx="9144000" cy="5760640"/>
          </a:xfrm>
          <a:prstGeom prst="rect">
            <a:avLst/>
          </a:prstGeom>
          <a:noFill/>
          <a:ln w="9525">
            <a:noFill/>
            <a:miter lim="800000"/>
            <a:headEnd/>
            <a:tailEnd/>
          </a:ln>
        </p:spPr>
      </p:pic>
      <p:sp>
        <p:nvSpPr>
          <p:cNvPr id="23554" name="标题 1"/>
          <p:cNvSpPr>
            <a:spLocks noGrp="1"/>
          </p:cNvSpPr>
          <p:nvPr>
            <p:ph type="title"/>
          </p:nvPr>
        </p:nvSpPr>
        <p:spPr/>
        <p:txBody>
          <a:bodyPr/>
          <a:lstStyle/>
          <a:p>
            <a:r>
              <a:rPr lang="en-US" altLang="zh-CN" dirty="0">
                <a:latin typeface="宋体" pitchFamily="2" charset="-122"/>
                <a:ea typeface="宋体" pitchFamily="2" charset="-122"/>
              </a:rPr>
              <a:t>3.</a:t>
            </a:r>
            <a:r>
              <a:rPr lang="zh-CN" altLang="en-US" dirty="0">
                <a:latin typeface="宋体" pitchFamily="2" charset="-122"/>
                <a:ea typeface="宋体" pitchFamily="2" charset="-122"/>
              </a:rPr>
              <a:t>组织机构管理</a:t>
            </a:r>
            <a:r>
              <a:rPr lang="en-US" altLang="zh-CN" dirty="0">
                <a:latin typeface="宋体" pitchFamily="2" charset="-122"/>
                <a:ea typeface="宋体" pitchFamily="2" charset="-122"/>
              </a:rPr>
              <a:t>——</a:t>
            </a:r>
            <a:r>
              <a:rPr lang="zh-CN" altLang="en-US" dirty="0">
                <a:latin typeface="宋体" pitchFamily="2" charset="-122"/>
                <a:ea typeface="宋体" pitchFamily="2" charset="-122"/>
              </a:rPr>
              <a:t>修改、删除经办人员</a:t>
            </a:r>
            <a:endParaRPr lang="zh-CN" altLang="en-US" dirty="0">
              <a:ea typeface="宋体" pitchFamily="2" charset="-122"/>
            </a:endParaRPr>
          </a:p>
        </p:txBody>
      </p:sp>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93B9DCB9-46E6-4569-9540-DA6B5231EEB5}"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10" name="矩形 9"/>
          <p:cNvSpPr/>
          <p:nvPr/>
        </p:nvSpPr>
        <p:spPr bwMode="auto">
          <a:xfrm>
            <a:off x="2627784" y="3140968"/>
            <a:ext cx="3744416" cy="151216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6699FF"/>
              </a:solidFill>
              <a:effectLst/>
              <a:uLnTx/>
              <a:uFillTx/>
              <a:latin typeface="Arial" charset="0"/>
              <a:ea typeface="+mn-ea"/>
              <a:cs typeface="+mn-cs"/>
            </a:endParaRPr>
          </a:p>
        </p:txBody>
      </p:sp>
      <p:sp>
        <p:nvSpPr>
          <p:cNvPr id="11" name="矩形标注 10"/>
          <p:cNvSpPr>
            <a:spLocks noChangeArrowheads="1"/>
          </p:cNvSpPr>
          <p:nvPr/>
        </p:nvSpPr>
        <p:spPr bwMode="auto">
          <a:xfrm>
            <a:off x="2195736" y="1628800"/>
            <a:ext cx="3312368" cy="864096"/>
          </a:xfrm>
          <a:prstGeom prst="wedgeRectCallout">
            <a:avLst>
              <a:gd name="adj1" fmla="val 37368"/>
              <a:gd name="adj2" fmla="val 10427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修改完后，点击</a:t>
            </a:r>
            <a:r>
              <a:rPr kumimoji="0" lang="zh-CN" altLang="en-US" sz="2400" b="0" i="0" u="none" strike="noStrike" kern="120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保存</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按钮保存修改内容。</a:t>
            </a:r>
          </a:p>
        </p:txBody>
      </p:sp>
      <p:sp>
        <p:nvSpPr>
          <p:cNvPr id="12" name="矩形标注 11"/>
          <p:cNvSpPr>
            <a:spLocks noChangeArrowheads="1"/>
          </p:cNvSpPr>
          <p:nvPr/>
        </p:nvSpPr>
        <p:spPr bwMode="auto">
          <a:xfrm>
            <a:off x="2843808" y="1628800"/>
            <a:ext cx="3168352" cy="864096"/>
          </a:xfrm>
          <a:prstGeom prst="wedgeRectCallout">
            <a:avLst>
              <a:gd name="adj1" fmla="val 37369"/>
              <a:gd name="adj2" fmla="val 1060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删除</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按钮，即可删除该经办人员。</a:t>
            </a:r>
          </a:p>
        </p:txBody>
      </p:sp>
      <p:sp>
        <p:nvSpPr>
          <p:cNvPr id="9" name="对话气泡: 矩形 8"/>
          <p:cNvSpPr>
            <a:spLocks noChangeArrowheads="1"/>
          </p:cNvSpPr>
          <p:nvPr/>
        </p:nvSpPr>
        <p:spPr bwMode="auto">
          <a:xfrm>
            <a:off x="827584" y="4797152"/>
            <a:ext cx="3781084" cy="1296144"/>
          </a:xfrm>
          <a:prstGeom prst="wedgeRectCallout">
            <a:avLst>
              <a:gd name="adj1" fmla="val 37827"/>
              <a:gd name="adj2" fmla="val -702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可以对用户、，姓名、密码、移动电话等各项内容进行修改。</a:t>
            </a:r>
          </a:p>
        </p:txBody>
      </p:sp>
    </p:spTree>
    <p:extLst>
      <p:ext uri="{BB962C8B-B14F-4D97-AF65-F5344CB8AC3E}">
        <p14:creationId xmlns:p14="http://schemas.microsoft.com/office/powerpoint/2010/main" val="26350471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9" grpId="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2723823"/>
          </a:xfrm>
          <a:prstGeom prst="rect">
            <a:avLst/>
          </a:prstGeom>
        </p:spPr>
        <p:txBody>
          <a:bodyPr wrap="square">
            <a:spAutoFit/>
          </a:bodyPr>
          <a:lstStyle/>
          <a:p>
            <a:pPr lvl="0" algn="ctr">
              <a:defRPr/>
            </a:pPr>
            <a:r>
              <a:rPr lang="zh-CN" altLang="en-US" sz="2600" dirty="0">
                <a:solidFill>
                  <a:srgbClr val="000000"/>
                </a:solidFill>
                <a:latin typeface="微软雅黑" panose="020B0503020204020204" pitchFamily="34" charset="-122"/>
                <a:ea typeface="微软雅黑" panose="020B0503020204020204" pitchFamily="34" charset="-122"/>
              </a:rPr>
              <a:t>第四章  计算机及电子设备安全管理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第十条</a:t>
            </a:r>
            <a:r>
              <a:rPr lang="zh-CN" altLang="en-US" sz="2000" b="0" dirty="0">
                <a:solidFill>
                  <a:srgbClr val="000000"/>
                </a:solidFill>
                <a:latin typeface="微软雅黑" panose="020B0503020204020204" pitchFamily="34" charset="-122"/>
                <a:ea typeface="微软雅黑" panose="020B0503020204020204" pitchFamily="34" charset="-122"/>
              </a:rPr>
              <a:t>  各单位原则上应专机专用，使用固定的计算机登录业务系统进行业务操作。</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zh-CN" altLang="en-US"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第十一条</a:t>
            </a:r>
            <a:r>
              <a:rPr lang="zh-CN" altLang="en-US" sz="2000" b="0" dirty="0">
                <a:solidFill>
                  <a:srgbClr val="000000"/>
                </a:solidFill>
                <a:latin typeface="微软雅黑" panose="020B0503020204020204" pitchFamily="34" charset="-122"/>
                <a:ea typeface="微软雅黑" panose="020B0503020204020204" pitchFamily="34" charset="-122"/>
              </a:rPr>
              <a:t>  计算机及电子设备应安装正版杀毒软件及防火墙，并定期进行杀毒软件升级、清理及查杀计算机病毒，保证业务系统运行环境和业务数据安全。</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913" y="4473350"/>
            <a:ext cx="2645793" cy="846654"/>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0032" y="5882424"/>
            <a:ext cx="2736304" cy="786147"/>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7157" y="4383085"/>
            <a:ext cx="1085750" cy="1227740"/>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97148" y="4285964"/>
            <a:ext cx="1475005" cy="1421982"/>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94082" y="5584747"/>
            <a:ext cx="1337380" cy="1083824"/>
          </a:xfrm>
          <a:prstGeom prst="rect">
            <a:avLst/>
          </a:prstGeom>
        </p:spPr>
      </p:pic>
    </p:spTree>
    <p:extLst>
      <p:ext uri="{BB962C8B-B14F-4D97-AF65-F5344CB8AC3E}">
        <p14:creationId xmlns:p14="http://schemas.microsoft.com/office/powerpoint/2010/main" val="25966948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2339102"/>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第四章  计算机及电子设备安全管理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zh-CN" altLang="en-US" sz="200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第十二条</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计算机及电子设备应设置开机登录密码，经办人员离岗时应退出登录或锁定设备，防止他人非授权使用。</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lang="en-US" altLang="zh-CN" sz="2000" b="0" dirty="0">
              <a:solidFill>
                <a:srgbClr val="000000"/>
              </a:solidFill>
              <a:latin typeface="微软雅黑" panose="020B0503020204020204" pitchFamily="34" charset="-122"/>
              <a:ea typeface="微软雅黑" panose="020B0503020204020204" pitchFamily="34" charset="-122"/>
            </a:endParaRP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zh-CN" altLang="en-US" sz="200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第十三条</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计算机及电子设备报废前应将其中业务数据清除，避免数据泄露。</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nvPicPr>
        <p:blipFill>
          <a:blip r:embed="rId4"/>
          <a:stretch>
            <a:fillRect/>
          </a:stretch>
        </p:blipFill>
        <p:spPr>
          <a:xfrm>
            <a:off x="899592" y="4265424"/>
            <a:ext cx="4464496" cy="2115904"/>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40152" y="4265424"/>
            <a:ext cx="2809399" cy="2216792"/>
          </a:xfrm>
          <a:prstGeom prst="rect">
            <a:avLst/>
          </a:prstGeom>
        </p:spPr>
      </p:pic>
    </p:spTree>
    <p:extLst>
      <p:ext uri="{BB962C8B-B14F-4D97-AF65-F5344CB8AC3E}">
        <p14:creationId xmlns:p14="http://schemas.microsoft.com/office/powerpoint/2010/main" val="2181661350"/>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3262432"/>
          </a:xfrm>
          <a:prstGeom prst="rect">
            <a:avLst/>
          </a:prstGeom>
        </p:spPr>
        <p:txBody>
          <a:bodyPr wrap="square">
            <a:spAutoFit/>
          </a:bodyPr>
          <a:lstStyle/>
          <a:p>
            <a:pPr lvl="0" algn="ctr">
              <a:defRPr/>
            </a:pPr>
            <a:r>
              <a:rPr lang="zh-CN" altLang="en-US" sz="2600" dirty="0">
                <a:solidFill>
                  <a:srgbClr val="000000"/>
                </a:solidFill>
                <a:latin typeface="微软雅黑" panose="020B0503020204020204" pitchFamily="34" charset="-122"/>
                <a:ea typeface="微软雅黑" panose="020B0503020204020204" pitchFamily="34" charset="-122"/>
              </a:rPr>
              <a:t>第五章  信息数据管理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第十四条</a:t>
            </a:r>
            <a:r>
              <a:rPr lang="zh-CN" altLang="en-US" sz="2000" b="0" dirty="0">
                <a:solidFill>
                  <a:srgbClr val="000000"/>
                </a:solidFill>
                <a:latin typeface="微软雅黑" panose="020B0503020204020204" pitchFamily="34" charset="-122"/>
                <a:ea typeface="微软雅黑" panose="020B0503020204020204" pitchFamily="34" charset="-122"/>
              </a:rPr>
              <a:t>  各单位应保证所有业务信息数据只限权限内使用，不得越权使用非授权的信息数据。未经北京办事处同意，不能以任何方式外泄任何业务数据。</a:t>
            </a:r>
          </a:p>
          <a:p>
            <a:pPr lvl="1">
              <a:defRPr/>
            </a:pP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第十五条</a:t>
            </a:r>
            <a:r>
              <a:rPr lang="zh-CN" altLang="en-US" sz="2000" b="0" dirty="0">
                <a:solidFill>
                  <a:srgbClr val="000000"/>
                </a:solidFill>
                <a:latin typeface="微软雅黑" panose="020B0503020204020204" pitchFamily="34" charset="-122"/>
                <a:ea typeface="微软雅黑" panose="020B0503020204020204" pitchFamily="34" charset="-122"/>
              </a:rPr>
              <a:t>  各单位如需要获得权限外的信息数据，</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b="0" dirty="0">
                <a:solidFill>
                  <a:srgbClr val="000000"/>
                </a:solidFill>
                <a:latin typeface="微软雅黑" panose="020B0503020204020204" pitchFamily="34" charset="-122"/>
                <a:ea typeface="微软雅黑" panose="020B0503020204020204" pitchFamily="34" charset="-122"/>
              </a:rPr>
              <a:t>应当填写</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业务信息数据查询申请表</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，逐级上报</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b="0" dirty="0">
                <a:solidFill>
                  <a:srgbClr val="000000"/>
                </a:solidFill>
                <a:latin typeface="微软雅黑" panose="020B0503020204020204" pitchFamily="34" charset="-122"/>
                <a:ea typeface="微软雅黑" panose="020B0503020204020204" pitchFamily="34" charset="-122"/>
              </a:rPr>
              <a:t>至北京办事处相关业务部门。审批通过后，在北京</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b="0" dirty="0">
                <a:solidFill>
                  <a:srgbClr val="000000"/>
                </a:solidFill>
                <a:latin typeface="微软雅黑" panose="020B0503020204020204" pitchFamily="34" charset="-122"/>
                <a:ea typeface="微软雅黑" panose="020B0503020204020204" pitchFamily="34" charset="-122"/>
              </a:rPr>
              <a:t>办事处授权范围内使用。</a:t>
            </a:r>
          </a:p>
        </p:txBody>
      </p:sp>
      <p:pic>
        <p:nvPicPr>
          <p:cNvPr id="2" name="图片 1"/>
          <p:cNvPicPr>
            <a:picLocks noChangeAspect="1"/>
          </p:cNvPicPr>
          <p:nvPr/>
        </p:nvPicPr>
        <p:blipFill>
          <a:blip r:embed="rId4"/>
          <a:stretch>
            <a:fillRect/>
          </a:stretch>
        </p:blipFill>
        <p:spPr>
          <a:xfrm>
            <a:off x="6372200" y="3140968"/>
            <a:ext cx="2592288" cy="3558828"/>
          </a:xfrm>
          <a:prstGeom prst="rect">
            <a:avLst/>
          </a:prstGeom>
          <a:ln>
            <a:solidFill>
              <a:schemeClr val="tx2">
                <a:lumMod val="95000"/>
                <a:lumOff val="5000"/>
              </a:schemeClr>
            </a:solidFill>
          </a:ln>
          <a:effectLst>
            <a:outerShdw blurRad="50800" dist="38100" dir="2700000" algn="tl" rotWithShape="0">
              <a:prstClr val="black">
                <a:alpha val="40000"/>
              </a:prstClr>
            </a:outerShdw>
          </a:effectLst>
        </p:spPr>
      </p:pic>
      <p:sp>
        <p:nvSpPr>
          <p:cNvPr id="3" name="标注: 右箭头 2"/>
          <p:cNvSpPr/>
          <p:nvPr/>
        </p:nvSpPr>
        <p:spPr bwMode="auto">
          <a:xfrm>
            <a:off x="583744" y="4874833"/>
            <a:ext cx="1728191" cy="1296144"/>
          </a:xfrm>
          <a:prstGeom prst="rightArrowCallou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1" compatLnSpc="1"/>
          <a:lstStyle/>
          <a:p>
            <a:pPr marL="0" marR="0" indent="0" defTabSz="914400" rtl="0" eaLnBrk="0" fontAlgn="base" latinLnBrk="0" hangingPunct="0">
              <a:spcBef>
                <a:spcPct val="0"/>
              </a:spcBef>
              <a:spcAft>
                <a:spcPct val="0"/>
              </a:spcAft>
              <a:buClrTx/>
              <a:buSzTx/>
              <a:buFontTx/>
              <a:buNone/>
            </a:pPr>
            <a:r>
              <a:rPr kumimoji="0" lang="zh-CN" altLang="en-US" sz="1800" b="1" i="0" u="none" strike="noStrike" cap="none" normalizeH="0" baseline="0" dirty="0">
                <a:ln>
                  <a:noFill/>
                </a:ln>
                <a:solidFill>
                  <a:schemeClr val="bg1"/>
                </a:solidFill>
                <a:effectLst/>
                <a:latin typeface="Arial" charset="0"/>
              </a:rPr>
              <a:t>单位填写申请表</a:t>
            </a:r>
          </a:p>
        </p:txBody>
      </p:sp>
      <p:sp>
        <p:nvSpPr>
          <p:cNvPr id="6" name="标注: 右箭头 5"/>
          <p:cNvSpPr/>
          <p:nvPr/>
        </p:nvSpPr>
        <p:spPr bwMode="auto">
          <a:xfrm>
            <a:off x="2384726" y="4900946"/>
            <a:ext cx="1782261" cy="1296144"/>
          </a:xfrm>
          <a:prstGeom prst="rightArrowCallou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1" compatLnSpc="1"/>
          <a:lstStyle/>
          <a:p>
            <a:pPr marL="0" marR="0" indent="0" defTabSz="914400" rtl="0" eaLnBrk="0" fontAlgn="base" latinLnBrk="0" hangingPunct="0">
              <a:spcBef>
                <a:spcPct val="0"/>
              </a:spcBef>
              <a:spcAft>
                <a:spcPct val="0"/>
              </a:spcAft>
              <a:buClrTx/>
              <a:buSzTx/>
              <a:buFontTx/>
              <a:buNone/>
            </a:pPr>
            <a:r>
              <a:rPr kumimoji="0" lang="zh-CN" altLang="en-US" sz="1800" b="1" i="0" u="none" strike="noStrike" cap="none" normalizeH="0" baseline="0" dirty="0">
                <a:ln>
                  <a:noFill/>
                </a:ln>
                <a:solidFill>
                  <a:schemeClr val="bg1"/>
                </a:solidFill>
                <a:effectLst/>
                <a:latin typeface="Arial" charset="0"/>
              </a:rPr>
              <a:t>代办处审核</a:t>
            </a:r>
          </a:p>
        </p:txBody>
      </p:sp>
      <p:sp>
        <p:nvSpPr>
          <p:cNvPr id="5" name="矩形 4"/>
          <p:cNvSpPr/>
          <p:nvPr/>
        </p:nvSpPr>
        <p:spPr bwMode="auto">
          <a:xfrm>
            <a:off x="4239778" y="4874833"/>
            <a:ext cx="1556357" cy="1824963"/>
          </a:xfrm>
          <a:prstGeom prst="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1" compatLnSpc="1"/>
          <a:lstStyle/>
          <a:p>
            <a:pPr marL="0" marR="0" indent="0" defTabSz="914400" rtl="0" eaLnBrk="0" fontAlgn="base" latinLnBrk="0" hangingPunct="0">
              <a:spcBef>
                <a:spcPct val="0"/>
              </a:spcBef>
              <a:spcAft>
                <a:spcPct val="0"/>
              </a:spcAft>
              <a:buClrTx/>
              <a:buSzTx/>
              <a:buFontTx/>
              <a:buNone/>
            </a:pPr>
            <a:r>
              <a:rPr kumimoji="0" lang="zh-CN" altLang="en-US" sz="1800" b="1" i="0" u="none" strike="noStrike" cap="none" normalizeH="0" baseline="0" dirty="0">
                <a:ln>
                  <a:noFill/>
                </a:ln>
                <a:solidFill>
                  <a:schemeClr val="bg1"/>
                </a:solidFill>
                <a:effectLst/>
                <a:latin typeface="Arial" charset="0"/>
              </a:rPr>
              <a:t>办事处审核，返回数据</a:t>
            </a:r>
          </a:p>
        </p:txBody>
      </p:sp>
      <p:sp>
        <p:nvSpPr>
          <p:cNvPr id="9" name="箭头: 直角上 8"/>
          <p:cNvSpPr/>
          <p:nvPr/>
        </p:nvSpPr>
        <p:spPr bwMode="auto">
          <a:xfrm flipH="1">
            <a:off x="2843808" y="6249733"/>
            <a:ext cx="1296144" cy="420911"/>
          </a:xfrm>
          <a:prstGeom prst="bentUpArrow">
            <a:avLst>
              <a:gd name="adj1" fmla="val 36141"/>
              <a:gd name="adj2" fmla="val 30267"/>
              <a:gd name="adj3" fmla="val 38926"/>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spcBef>
                <a:spcPct val="0"/>
              </a:spcBef>
              <a:spcAft>
                <a:spcPct val="0"/>
              </a:spcAft>
              <a:buClrTx/>
              <a:buSzTx/>
              <a:buFontTx/>
              <a:buNone/>
            </a:pPr>
            <a:endParaRPr kumimoji="0" lang="zh-CN" altLang="en-US" sz="1800" b="1" i="0" u="none" strike="noStrike" cap="none" normalizeH="0" baseline="0" dirty="0">
              <a:ln>
                <a:noFill/>
              </a:ln>
              <a:solidFill>
                <a:schemeClr val="hlink"/>
              </a:solidFill>
              <a:effectLst/>
              <a:latin typeface="Arial" charset="0"/>
            </a:endParaRPr>
          </a:p>
        </p:txBody>
      </p:sp>
    </p:spTree>
    <p:extLst>
      <p:ext uri="{BB962C8B-B14F-4D97-AF65-F5344CB8AC3E}">
        <p14:creationId xmlns:p14="http://schemas.microsoft.com/office/powerpoint/2010/main" val="606415844"/>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5"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1723549"/>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第五章  信息数据管理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zh-CN" altLang="en-US" sz="200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第十六条</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在内部培训教学、工作交流等工作中需要使用会员个人信息时应遮挡或隐去会员姓名、证件号、联系方式、工作单位、家庭住址等个人隐私信息，避免泄露会员个人隐私信息。</a:t>
            </a:r>
          </a:p>
        </p:txBody>
      </p:sp>
      <p:pic>
        <p:nvPicPr>
          <p:cNvPr id="5" name="Picture 2" descr="C:\Users\Administrator\Desktop\IMG_164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966" r="3523"/>
          <a:stretch/>
        </p:blipFill>
        <p:spPr bwMode="auto">
          <a:xfrm>
            <a:off x="683568" y="3208333"/>
            <a:ext cx="3528392" cy="347326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矩形 5"/>
          <p:cNvSpPr/>
          <p:nvPr/>
        </p:nvSpPr>
        <p:spPr>
          <a:xfrm>
            <a:off x="6414845" y="4005064"/>
            <a:ext cx="2574569" cy="1440476"/>
          </a:xfrm>
          <a:prstGeom prst="rect">
            <a:avLst/>
          </a:prstGeom>
          <a:blipFill rotWithShape="1">
            <a:blip r:embed="rId5"/>
            <a:stretch>
              <a:fillRect/>
            </a:stretch>
          </a:blipFill>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9" name="Picture 2"/>
          <p:cNvPicPr>
            <a:picLocks noChangeAspect="1" noChangeArrowheads="1"/>
          </p:cNvPicPr>
          <p:nvPr/>
        </p:nvPicPr>
        <p:blipFill>
          <a:blip r:embed="rId6" cstate="print"/>
          <a:srcRect/>
          <a:stretch>
            <a:fillRect/>
          </a:stretch>
        </p:blipFill>
        <p:spPr bwMode="auto">
          <a:xfrm>
            <a:off x="2004758" y="3218007"/>
            <a:ext cx="2592660" cy="3453911"/>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pic>
        <p:nvPicPr>
          <p:cNvPr id="10" name="Picture 3"/>
          <p:cNvPicPr>
            <a:picLocks noChangeAspect="1" noChangeArrowheads="1"/>
          </p:cNvPicPr>
          <p:nvPr/>
        </p:nvPicPr>
        <p:blipFill>
          <a:blip r:embed="rId7" cstate="print"/>
          <a:srcRect/>
          <a:stretch>
            <a:fillRect/>
          </a:stretch>
        </p:blipFill>
        <p:spPr bwMode="auto">
          <a:xfrm>
            <a:off x="3612458" y="3208331"/>
            <a:ext cx="2571515" cy="3425739"/>
          </a:xfrm>
          <a:prstGeom prst="rect">
            <a:avLst/>
          </a:prstGeom>
          <a:noFill/>
          <a:ln w="9525">
            <a:solidFill>
              <a:schemeClr val="tx2">
                <a:lumMod val="50000"/>
              </a:schemeClr>
            </a:solidFill>
            <a:miter lim="800000"/>
            <a:headEnd/>
            <a:tailEnd/>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6686753"/>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1723549"/>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第五章  信息数据管理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第十七条</a:t>
            </a:r>
            <a:r>
              <a:rPr lang="zh-CN" altLang="en-US" sz="2000" b="0" dirty="0">
                <a:solidFill>
                  <a:srgbClr val="000000"/>
                </a:solidFill>
                <a:latin typeface="微软雅黑" panose="020B0503020204020204" pitchFamily="34" charset="-122"/>
                <a:ea typeface="微软雅黑" panose="020B0503020204020204" pitchFamily="34" charset="-122"/>
              </a:rPr>
              <a:t>  使用各类媒体对外宣传时（如微信、微博、报纸、影视传媒等），如用到会员个人信息或相关影像资料时，必须经会员本人同意后，方可使用。如对外公布重大统计数据时，应上报北京办事处核准后使用。</a:t>
            </a:r>
          </a:p>
        </p:txBody>
      </p:sp>
      <p:pic>
        <p:nvPicPr>
          <p:cNvPr id="3" name="图片 2"/>
          <p:cNvPicPr>
            <a:picLocks noChangeAspect="1"/>
          </p:cNvPicPr>
          <p:nvPr/>
        </p:nvPicPr>
        <p:blipFill>
          <a:blip r:embed="rId4"/>
          <a:stretch>
            <a:fillRect/>
          </a:stretch>
        </p:blipFill>
        <p:spPr>
          <a:xfrm>
            <a:off x="971600" y="3225772"/>
            <a:ext cx="4121874" cy="3533035"/>
          </a:xfrm>
          <a:prstGeom prst="rect">
            <a:avLst/>
          </a:prstGeom>
          <a:solidFill>
            <a:schemeClr val="tx2">
              <a:lumMod val="95000"/>
              <a:lumOff val="5000"/>
            </a:schemeClr>
          </a:solidFill>
          <a:ln>
            <a:solidFill>
              <a:schemeClr val="tx2">
                <a:lumMod val="95000"/>
                <a:lumOff val="5000"/>
              </a:schemeClr>
            </a:solidFill>
          </a:ln>
          <a:effectLst>
            <a:outerShdw blurRad="50800" dist="38100" dir="2700000" algn="tl" rotWithShape="0">
              <a:prstClr val="black">
                <a:alpha val="40000"/>
              </a:prstClr>
            </a:outerShdw>
          </a:effec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68144" y="3313869"/>
            <a:ext cx="1936809" cy="3444938"/>
          </a:xfrm>
          <a:prstGeom prst="rect">
            <a:avLst/>
          </a:prstGeom>
          <a:ln>
            <a:solidFill>
              <a:schemeClr val="tx2">
                <a:lumMod val="95000"/>
                <a:lumOff val="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19449420"/>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2031325"/>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第五章  信息数据管理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zh-CN" altLang="en-US" sz="200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第十八条</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业务数据应定期备份存档，防止因电子设备故障导致的数据丢失。</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zh-CN" altLang="en-US" sz="200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第十九条</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使用移动存储设备存放信息数据时，必须加密存放。</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4"/>
          <a:stretch>
            <a:fillRect/>
          </a:stretch>
        </p:blipFill>
        <p:spPr>
          <a:xfrm>
            <a:off x="782407" y="3568935"/>
            <a:ext cx="4191420" cy="3180925"/>
          </a:xfrm>
          <a:prstGeom prst="rect">
            <a:avLst/>
          </a:prstGeom>
        </p:spPr>
      </p:pic>
      <p:pic>
        <p:nvPicPr>
          <p:cNvPr id="5" name="图片 4"/>
          <p:cNvPicPr>
            <a:picLocks noChangeAspect="1"/>
          </p:cNvPicPr>
          <p:nvPr/>
        </p:nvPicPr>
        <p:blipFill>
          <a:blip r:embed="rId5"/>
          <a:stretch>
            <a:fillRect/>
          </a:stretch>
        </p:blipFill>
        <p:spPr>
          <a:xfrm>
            <a:off x="5220072" y="5745665"/>
            <a:ext cx="3335916" cy="988135"/>
          </a:xfrm>
          <a:prstGeom prst="rect">
            <a:avLst/>
          </a:prstGeom>
        </p:spPr>
      </p:pic>
      <p:pic>
        <p:nvPicPr>
          <p:cNvPr id="6" name="图片 5"/>
          <p:cNvPicPr>
            <a:picLocks noChangeAspect="1"/>
          </p:cNvPicPr>
          <p:nvPr/>
        </p:nvPicPr>
        <p:blipFill>
          <a:blip r:embed="rId6"/>
          <a:stretch>
            <a:fillRect/>
          </a:stretch>
        </p:blipFill>
        <p:spPr>
          <a:xfrm>
            <a:off x="1994640" y="4260006"/>
            <a:ext cx="2325203" cy="2304256"/>
          </a:xfrm>
          <a:prstGeom prst="rect">
            <a:avLst/>
          </a:prstGeom>
          <a:ln>
            <a:noFill/>
          </a:ln>
          <a:effectLst>
            <a:outerShdw blurRad="50800" dist="38100" dir="2700000" algn="tl" rotWithShape="0">
              <a:prstClr val="black">
                <a:alpha val="40000"/>
              </a:prstClr>
            </a:outerShdw>
          </a:effectLst>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9580556">
            <a:off x="7104434" y="4168514"/>
            <a:ext cx="1451554" cy="1451554"/>
          </a:xfrm>
          <a:prstGeom prst="rect">
            <a:avLst/>
          </a:prstGeom>
        </p:spPr>
      </p:pic>
      <p:sp>
        <p:nvSpPr>
          <p:cNvPr id="9" name="圆角矩形标注 4"/>
          <p:cNvSpPr>
            <a:spLocks noChangeArrowheads="1"/>
          </p:cNvSpPr>
          <p:nvPr/>
        </p:nvSpPr>
        <p:spPr bwMode="auto">
          <a:xfrm>
            <a:off x="179513" y="4597258"/>
            <a:ext cx="1800200" cy="847966"/>
          </a:xfrm>
          <a:prstGeom prst="wedgeRectCallout">
            <a:avLst>
              <a:gd name="adj1" fmla="val 53568"/>
              <a:gd name="adj2" fmla="val -7767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高级</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选项</a:t>
            </a:r>
          </a:p>
        </p:txBody>
      </p:sp>
      <p:sp>
        <p:nvSpPr>
          <p:cNvPr id="10" name="圆角矩形标注 4"/>
          <p:cNvSpPr>
            <a:spLocks noChangeArrowheads="1"/>
          </p:cNvSpPr>
          <p:nvPr/>
        </p:nvSpPr>
        <p:spPr bwMode="auto">
          <a:xfrm>
            <a:off x="3157242" y="3974516"/>
            <a:ext cx="2160298" cy="842284"/>
          </a:xfrm>
          <a:prstGeom prst="wedgeRectCallout">
            <a:avLst>
              <a:gd name="adj1" fmla="val 6936"/>
              <a:gd name="adj2" fmla="val 1273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设置密码</a:t>
            </a:r>
            <a:r>
              <a:rPr kumimoji="0" lang="zh-CN" altLang="en-US" sz="2400" b="0" i="0" u="none" strike="noStrike" kern="120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cs typeface="+mn-cs"/>
              </a:rPr>
              <a:t>按钮</a:t>
            </a:r>
          </a:p>
        </p:txBody>
      </p:sp>
      <p:sp>
        <p:nvSpPr>
          <p:cNvPr id="11" name="矩形 10"/>
          <p:cNvSpPr/>
          <p:nvPr/>
        </p:nvSpPr>
        <p:spPr bwMode="auto">
          <a:xfrm>
            <a:off x="2071402" y="4869626"/>
            <a:ext cx="2140558" cy="7196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6699FF"/>
              </a:solidFill>
              <a:effectLst/>
              <a:uLnTx/>
              <a:uFillTx/>
              <a:latin typeface="Arial" charset="0"/>
              <a:ea typeface="+mn-ea"/>
              <a:cs typeface="+mn-cs"/>
            </a:endParaRPr>
          </a:p>
        </p:txBody>
      </p:sp>
      <p:sp>
        <p:nvSpPr>
          <p:cNvPr id="12" name="圆角矩形标注 4"/>
          <p:cNvSpPr>
            <a:spLocks noChangeArrowheads="1"/>
          </p:cNvSpPr>
          <p:nvPr/>
        </p:nvSpPr>
        <p:spPr bwMode="auto">
          <a:xfrm>
            <a:off x="4044274" y="3874812"/>
            <a:ext cx="1888959" cy="860343"/>
          </a:xfrm>
          <a:prstGeom prst="wedgeRectCallout">
            <a:avLst>
              <a:gd name="adj1" fmla="val -47364"/>
              <a:gd name="adj2" fmla="val 8123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3.</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输入自定义的密码</a:t>
            </a:r>
          </a:p>
        </p:txBody>
      </p:sp>
      <p:sp>
        <p:nvSpPr>
          <p:cNvPr id="13" name="圆角矩形标注 4"/>
          <p:cNvSpPr>
            <a:spLocks noChangeArrowheads="1"/>
          </p:cNvSpPr>
          <p:nvPr/>
        </p:nvSpPr>
        <p:spPr bwMode="auto">
          <a:xfrm>
            <a:off x="171940" y="5114445"/>
            <a:ext cx="1795373" cy="1210568"/>
          </a:xfrm>
          <a:prstGeom prst="wedgeRectCallout">
            <a:avLst>
              <a:gd name="adj1" fmla="val 72105"/>
              <a:gd name="adj2" fmla="val 5669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4</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确定</a:t>
            </a:r>
            <a:r>
              <a:rPr kumimoji="0" lang="zh-CN" altLang="en-US" sz="2400" b="0" i="0" u="none" strike="noStrike" kern="120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cs typeface="+mn-cs"/>
              </a:rPr>
              <a:t>按钮，完成密码设置</a:t>
            </a:r>
          </a:p>
        </p:txBody>
      </p:sp>
    </p:spTree>
    <p:extLst>
      <p:ext uri="{BB962C8B-B14F-4D97-AF65-F5344CB8AC3E}">
        <p14:creationId xmlns:p14="http://schemas.microsoft.com/office/powerpoint/2010/main" val="985849198"/>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9"/>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10"/>
                                        </p:tgtEl>
                                        <p:attrNameLst>
                                          <p:attrName>style.visibility</p:attrName>
                                        </p:attrNameLst>
                                      </p:cBhvr>
                                      <p:to>
                                        <p:strVal val="hidden"/>
                                      </p:to>
                                    </p:set>
                                  </p:childTnLst>
                                </p:cTn>
                              </p:par>
                            </p:childTnLst>
                          </p:cTn>
                        </p:par>
                        <p:par>
                          <p:cTn id="34" fill="hold">
                            <p:stCondLst>
                              <p:cond delay="0"/>
                            </p:stCondLst>
                            <p:childTnLst>
                              <p:par>
                                <p:cTn id="35" presetID="10"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500"/>
                            </p:stCondLst>
                            <p:childTnLst>
                              <p:par>
                                <p:cTn id="39" presetID="9"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dissolve">
                                      <p:cBhvr>
                                        <p:cTn id="41" dur="500"/>
                                        <p:tgtEl>
                                          <p:spTgt spid="11"/>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linds(horizont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linds(horizontal)">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1415772"/>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第五章  信息数据管理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第二十条  </a:t>
            </a:r>
            <a:r>
              <a:rPr lang="zh-CN" altLang="en-US" sz="2000" b="0" dirty="0">
                <a:solidFill>
                  <a:srgbClr val="000000"/>
                </a:solidFill>
                <a:latin typeface="微软雅黑" panose="020B0503020204020204" pitchFamily="34" charset="-122"/>
                <a:ea typeface="微软雅黑" panose="020B0503020204020204" pitchFamily="34" charset="-122"/>
              </a:rPr>
              <a:t>经办人员外出或登录其他电脑办公时，如下载过业务数据报表，应在使用后及时删除，避免业务数据外泄</a:t>
            </a:r>
            <a:r>
              <a:rPr lang="zh-CN" altLang="en-US" sz="2000" dirty="0">
                <a:solidFill>
                  <a:srgbClr val="000000"/>
                </a:solidFill>
                <a:latin typeface="微软雅黑" panose="020B0503020204020204" pitchFamily="34" charset="-122"/>
                <a:ea typeface="微软雅黑" panose="020B0503020204020204" pitchFamily="34" charset="-122"/>
              </a:rPr>
              <a:t>。</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9308" y="4509120"/>
            <a:ext cx="2024962" cy="2024962"/>
          </a:xfrm>
          <a:prstGeom prst="rect">
            <a:avLst/>
          </a:prstGeom>
        </p:spPr>
      </p:pic>
    </p:spTree>
    <p:extLst>
      <p:ext uri="{BB962C8B-B14F-4D97-AF65-F5344CB8AC3E}">
        <p14:creationId xmlns:p14="http://schemas.microsoft.com/office/powerpoint/2010/main" val="530726782"/>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32" presetClass="emph" presetSubtype="0" fill="hold" nodeType="withEffect">
                                  <p:stCondLst>
                                    <p:cond delay="0"/>
                                  </p:stCondLst>
                                  <p:childTnLst>
                                    <p:animRot by="120000">
                                      <p:cBhvr>
                                        <p:cTn id="9" dur="100" fill="hold">
                                          <p:stCondLst>
                                            <p:cond delay="0"/>
                                          </p:stCondLst>
                                        </p:cTn>
                                        <p:tgtEl>
                                          <p:spTgt spid="3"/>
                                        </p:tgtEl>
                                        <p:attrNameLst>
                                          <p:attrName>r</p:attrName>
                                        </p:attrNameLst>
                                      </p:cBhvr>
                                    </p:animRot>
                                    <p:animRot by="-240000">
                                      <p:cBhvr>
                                        <p:cTn id="10" dur="200" fill="hold">
                                          <p:stCondLst>
                                            <p:cond delay="200"/>
                                          </p:stCondLst>
                                        </p:cTn>
                                        <p:tgtEl>
                                          <p:spTgt spid="3"/>
                                        </p:tgtEl>
                                        <p:attrNameLst>
                                          <p:attrName>r</p:attrName>
                                        </p:attrNameLst>
                                      </p:cBhvr>
                                    </p:animRot>
                                    <p:animRot by="240000">
                                      <p:cBhvr>
                                        <p:cTn id="11" dur="200" fill="hold">
                                          <p:stCondLst>
                                            <p:cond delay="400"/>
                                          </p:stCondLst>
                                        </p:cTn>
                                        <p:tgtEl>
                                          <p:spTgt spid="3"/>
                                        </p:tgtEl>
                                        <p:attrNameLst>
                                          <p:attrName>r</p:attrName>
                                        </p:attrNameLst>
                                      </p:cBhvr>
                                    </p:animRot>
                                    <p:animRot by="-240000">
                                      <p:cBhvr>
                                        <p:cTn id="12" dur="200" fill="hold">
                                          <p:stCondLst>
                                            <p:cond delay="600"/>
                                          </p:stCondLst>
                                        </p:cTn>
                                        <p:tgtEl>
                                          <p:spTgt spid="3"/>
                                        </p:tgtEl>
                                        <p:attrNameLst>
                                          <p:attrName>r</p:attrName>
                                        </p:attrNameLst>
                                      </p:cBhvr>
                                    </p:animRot>
                                    <p:animRot by="120000">
                                      <p:cBhvr>
                                        <p:cTn id="13"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5170646"/>
          </a:xfrm>
          <a:prstGeom prst="rect">
            <a:avLst/>
          </a:prstGeom>
        </p:spPr>
        <p:txBody>
          <a:bodyPr wrap="square">
            <a:spAutoFit/>
          </a:bodyPr>
          <a:lstStyle/>
          <a:p>
            <a:pPr lvl="0"/>
            <a:r>
              <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2016</a:t>
            </a:r>
            <a:r>
              <a:rPr lang="zh-CN" altLang="en-US" sz="2600" dirty="0">
                <a:solidFill>
                  <a:srgbClr val="000000"/>
                </a:solidFill>
                <a:latin typeface="微软雅黑" panose="020B0503020204020204" pitchFamily="34" charset="-122"/>
                <a:ea typeface="微软雅黑" panose="020B0503020204020204" pitchFamily="34" charset="-122"/>
              </a:rPr>
              <a:t>年底北京办事处制定印发</a:t>
            </a: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0"/>
            <a:endParaRPr lang="en-US" altLang="zh-CN" sz="2600" dirty="0">
              <a:solidFill>
                <a:srgbClr val="000000"/>
              </a:solidFill>
              <a:latin typeface="微软雅黑" panose="020B0503020204020204" pitchFamily="34" charset="-122"/>
              <a:ea typeface="微软雅黑" panose="020B0503020204020204" pitchFamily="34" charset="-122"/>
            </a:endParaRPr>
          </a:p>
          <a:p>
            <a:pPr lvl="0" algn="ctr"/>
            <a:r>
              <a:rPr lang="zh-CN" altLang="en-US" sz="2600" dirty="0">
                <a:solidFill>
                  <a:schemeClr val="tx2">
                    <a:lumMod val="95000"/>
                    <a:lumOff val="5000"/>
                  </a:schemeClr>
                </a:solidFill>
                <a:latin typeface="微软雅黑" panose="020B0503020204020204" pitchFamily="34" charset="-122"/>
                <a:ea typeface="微软雅黑" panose="020B0503020204020204" pitchFamily="34" charset="-122"/>
              </a:rPr>
              <a:t>中互京字</a:t>
            </a:r>
            <a:r>
              <a:rPr lang="en-US" altLang="zh-CN" sz="2600" dirty="0">
                <a:solidFill>
                  <a:schemeClr val="tx2">
                    <a:lumMod val="95000"/>
                    <a:lumOff val="5000"/>
                  </a:schemeClr>
                </a:solidFill>
                <a:latin typeface="微软雅黑" panose="020B0503020204020204" pitchFamily="34" charset="-122"/>
                <a:ea typeface="微软雅黑" panose="020B0503020204020204" pitchFamily="34" charset="-122"/>
              </a:rPr>
              <a:t>〔2016〕42</a:t>
            </a:r>
            <a:r>
              <a:rPr lang="zh-CN" altLang="en-US" sz="2600" dirty="0">
                <a:solidFill>
                  <a:schemeClr val="tx2">
                    <a:lumMod val="95000"/>
                    <a:lumOff val="5000"/>
                  </a:schemeClr>
                </a:solidFill>
                <a:latin typeface="微软雅黑" panose="020B0503020204020204" pitchFamily="34" charset="-122"/>
                <a:ea typeface="微软雅黑" panose="020B0503020204020204" pitchFamily="34" charset="-122"/>
              </a:rPr>
              <a:t>号</a:t>
            </a:r>
            <a:endParaRPr lang="en-US" altLang="zh-CN" sz="2600" dirty="0">
              <a:solidFill>
                <a:schemeClr val="tx2">
                  <a:lumMod val="95000"/>
                  <a:lumOff val="5000"/>
                </a:schemeClr>
              </a:solidFill>
              <a:latin typeface="微软雅黑" panose="020B0503020204020204" pitchFamily="34" charset="-122"/>
              <a:ea typeface="微软雅黑" panose="020B0503020204020204" pitchFamily="34" charset="-122"/>
            </a:endParaRPr>
          </a:p>
          <a:p>
            <a:pPr lvl="0" algn="ctr"/>
            <a:r>
              <a:rPr lang="en-US" altLang="zh-CN" sz="2600" dirty="0">
                <a:solidFill>
                  <a:srgbClr val="000000"/>
                </a:solidFill>
                <a:latin typeface="微软雅黑" panose="020B0503020204020204" pitchFamily="34" charset="-122"/>
                <a:ea typeface="微软雅黑" panose="020B0503020204020204" pitchFamily="34" charset="-122"/>
              </a:rPr>
              <a:t>《</a:t>
            </a:r>
            <a:r>
              <a:rPr lang="zh-CN" altLang="en-US" sz="2600" dirty="0">
                <a:solidFill>
                  <a:srgbClr val="000000"/>
                </a:solidFill>
                <a:latin typeface="微软雅黑" panose="020B0503020204020204" pitchFamily="34" charset="-122"/>
                <a:ea typeface="微软雅黑" panose="020B0503020204020204" pitchFamily="34" charset="-122"/>
              </a:rPr>
              <a:t>中国职工保险互助会北京办事处信息安全管理制度</a:t>
            </a:r>
            <a:r>
              <a:rPr lang="en-US" altLang="zh-CN" sz="2600" dirty="0">
                <a:solidFill>
                  <a:srgbClr val="000000"/>
                </a:solidFill>
                <a:latin typeface="微软雅黑" panose="020B0503020204020204" pitchFamily="34" charset="-122"/>
                <a:ea typeface="微软雅黑" panose="020B0503020204020204" pitchFamily="34" charset="-122"/>
              </a:rPr>
              <a:t>》</a:t>
            </a:r>
          </a:p>
          <a:p>
            <a:pPr lvl="0"/>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marL="914400" lvl="1" indent="-457200">
              <a:buFont typeface="Wingdings" panose="05000000000000000000" pitchFamily="2" charset="2"/>
              <a:buChar char="l"/>
            </a:pPr>
            <a:r>
              <a:rPr lang="zh-CN" altLang="en-US" sz="2500" b="0" dirty="0">
                <a:solidFill>
                  <a:srgbClr val="000000"/>
                </a:solidFill>
                <a:latin typeface="微软雅黑" panose="020B0503020204020204" pitchFamily="34" charset="-122"/>
                <a:ea typeface="微软雅黑" panose="020B0503020204020204" pitchFamily="34" charset="-122"/>
              </a:rPr>
              <a:t>制度包含总则、组织管理机构与职责、经办人员及业务系统用户名安全管理等在内的</a:t>
            </a:r>
            <a:r>
              <a:rPr lang="en-US" altLang="zh-CN" sz="2500" b="0" dirty="0">
                <a:solidFill>
                  <a:srgbClr val="000000"/>
                </a:solidFill>
                <a:latin typeface="微软雅黑" panose="020B0503020204020204" pitchFamily="34" charset="-122"/>
                <a:ea typeface="微软雅黑" panose="020B0503020204020204" pitchFamily="34" charset="-122"/>
              </a:rPr>
              <a:t>7</a:t>
            </a:r>
            <a:r>
              <a:rPr lang="zh-CN" altLang="en-US" sz="2500" b="0" dirty="0">
                <a:solidFill>
                  <a:srgbClr val="000000"/>
                </a:solidFill>
                <a:latin typeface="微软雅黑" panose="020B0503020204020204" pitchFamily="34" charset="-122"/>
                <a:ea typeface="微软雅黑" panose="020B0503020204020204" pitchFamily="34" charset="-122"/>
              </a:rPr>
              <a:t>个章节，共计条款</a:t>
            </a:r>
            <a:r>
              <a:rPr lang="en-US" altLang="zh-CN" sz="2500" b="0" dirty="0">
                <a:solidFill>
                  <a:srgbClr val="000000"/>
                </a:solidFill>
                <a:latin typeface="微软雅黑" panose="020B0503020204020204" pitchFamily="34" charset="-122"/>
                <a:ea typeface="微软雅黑" panose="020B0503020204020204" pitchFamily="34" charset="-122"/>
              </a:rPr>
              <a:t>30</a:t>
            </a:r>
            <a:r>
              <a:rPr lang="zh-CN" altLang="en-US" sz="2500" b="0" dirty="0">
                <a:solidFill>
                  <a:srgbClr val="000000"/>
                </a:solidFill>
                <a:latin typeface="微软雅黑" panose="020B0503020204020204" pitchFamily="34" charset="-122"/>
                <a:ea typeface="微软雅黑" panose="020B0503020204020204" pitchFamily="34" charset="-122"/>
              </a:rPr>
              <a:t>条，表格</a:t>
            </a:r>
            <a:r>
              <a:rPr lang="en-US" altLang="zh-CN" sz="2500" b="0" dirty="0">
                <a:solidFill>
                  <a:srgbClr val="000000"/>
                </a:solidFill>
                <a:latin typeface="微软雅黑" panose="020B0503020204020204" pitchFamily="34" charset="-122"/>
                <a:ea typeface="微软雅黑" panose="020B0503020204020204" pitchFamily="34" charset="-122"/>
              </a:rPr>
              <a:t>3</a:t>
            </a:r>
            <a:r>
              <a:rPr lang="zh-CN" altLang="en-US" sz="2500" b="0" dirty="0">
                <a:solidFill>
                  <a:srgbClr val="000000"/>
                </a:solidFill>
                <a:latin typeface="微软雅黑" panose="020B0503020204020204" pitchFamily="34" charset="-122"/>
                <a:ea typeface="微软雅黑" panose="020B0503020204020204" pitchFamily="34" charset="-122"/>
              </a:rPr>
              <a:t>张；</a:t>
            </a:r>
            <a:endParaRPr lang="en-US" altLang="zh-CN" sz="2500" b="0" dirty="0">
              <a:solidFill>
                <a:srgbClr val="000000"/>
              </a:solidFill>
              <a:latin typeface="微软雅黑" panose="020B0503020204020204" pitchFamily="34" charset="-122"/>
              <a:ea typeface="微软雅黑" panose="020B0503020204020204" pitchFamily="34" charset="-122"/>
            </a:endParaRPr>
          </a:p>
          <a:p>
            <a:pPr marL="914400" lvl="1" indent="-457200">
              <a:buFont typeface="Wingdings" panose="05000000000000000000" pitchFamily="2" charset="2"/>
              <a:buChar char="l"/>
            </a:pPr>
            <a:endParaRPr lang="en-US" altLang="zh-CN" sz="2500" b="0" dirty="0">
              <a:solidFill>
                <a:srgbClr val="000000"/>
              </a:solidFill>
              <a:latin typeface="微软雅黑" panose="020B0503020204020204" pitchFamily="34" charset="-122"/>
              <a:ea typeface="微软雅黑" panose="020B0503020204020204" pitchFamily="34" charset="-122"/>
            </a:endParaRPr>
          </a:p>
          <a:p>
            <a:pPr marL="914400" lvl="1" indent="-457200">
              <a:buFont typeface="Wingdings" panose="05000000000000000000" pitchFamily="2" charset="2"/>
              <a:buChar char="l"/>
            </a:pPr>
            <a:r>
              <a:rPr lang="zh-CN" altLang="en-US" sz="2500" b="0" dirty="0">
                <a:solidFill>
                  <a:srgbClr val="000000"/>
                </a:solidFill>
                <a:latin typeface="微软雅黑" panose="020B0503020204020204" pitchFamily="34" charset="-122"/>
                <a:ea typeface="微软雅黑" panose="020B0503020204020204" pitchFamily="34" charset="-122"/>
              </a:rPr>
              <a:t>制度涉及了经办人员的管理、计算机设备的管理、投保理赔等信息数据使用的管理、各级单位职责的定位和信息安全的考核管理；（人、物、数、职、考的管理）</a:t>
            </a:r>
            <a:endPar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692752445"/>
      </p:ext>
    </p:extLst>
  </p:cSld>
  <p:clrMapOvr>
    <a:masterClrMapping/>
  </p:clrMapOvr>
  <p:transition>
    <p:wipe/>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4801314"/>
          </a:xfrm>
          <a:prstGeom prst="rect">
            <a:avLst/>
          </a:prstGeom>
        </p:spPr>
        <p:txBody>
          <a:bodyPr wrap="square">
            <a:spAutoFit/>
          </a:bodyPr>
          <a:lstStyle/>
          <a:p>
            <a:pPr lvl="0" algn="ctr">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a:t>
            </a:r>
            <a:r>
              <a:rPr lang="zh-CN" altLang="en-US" sz="2600" dirty="0">
                <a:solidFill>
                  <a:srgbClr val="000000"/>
                </a:solidFill>
                <a:latin typeface="微软雅黑" panose="020B0503020204020204" pitchFamily="34" charset="-122"/>
                <a:ea typeface="微软雅黑" panose="020B0503020204020204" pitchFamily="34" charset="-122"/>
              </a:rPr>
              <a:t>六章  信息安全考核管理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第二十一条</a:t>
            </a:r>
            <a:r>
              <a:rPr lang="zh-CN" altLang="en-US" sz="2000" b="0" dirty="0">
                <a:solidFill>
                  <a:srgbClr val="000000"/>
                </a:solidFill>
                <a:latin typeface="微软雅黑" panose="020B0503020204020204" pitchFamily="34" charset="-122"/>
                <a:ea typeface="微软雅黑" panose="020B0503020204020204" pitchFamily="34" charset="-122"/>
              </a:rPr>
              <a:t>  </a:t>
            </a:r>
            <a:r>
              <a:rPr lang="zh-CN" altLang="en-US" sz="2000" dirty="0">
                <a:solidFill>
                  <a:srgbClr val="000000"/>
                </a:solidFill>
                <a:latin typeface="微软雅黑" panose="020B0503020204020204" pitchFamily="34" charset="-122"/>
                <a:ea typeface="微软雅黑" panose="020B0503020204020204" pitchFamily="34" charset="-122"/>
              </a:rPr>
              <a:t>考核方式：</a:t>
            </a:r>
            <a:r>
              <a:rPr lang="zh-CN" altLang="en-US" sz="2000" b="0" dirty="0">
                <a:solidFill>
                  <a:srgbClr val="000000"/>
                </a:solidFill>
                <a:latin typeface="微软雅黑" panose="020B0503020204020204" pitchFamily="34" charset="-122"/>
                <a:ea typeface="微软雅黑" panose="020B0503020204020204" pitchFamily="34" charset="-122"/>
              </a:rPr>
              <a:t>信息安全考核实行自评与考评相结合的方式。</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zh-CN" altLang="en-US"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第二十二条  自评：</a:t>
            </a:r>
            <a:r>
              <a:rPr lang="zh-CN" altLang="en-US" sz="2000" b="0" dirty="0">
                <a:solidFill>
                  <a:srgbClr val="000000"/>
                </a:solidFill>
                <a:latin typeface="微软雅黑" panose="020B0503020204020204" pitchFamily="34" charset="-122"/>
                <a:ea typeface="微软雅黑" panose="020B0503020204020204" pitchFamily="34" charset="-122"/>
              </a:rPr>
              <a:t>各单位建立自评制度，对照本信息安全管理制度做好本单位</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业务系统用户名变更表</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和</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业务系统用户名备案表</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的信息安全自查工作。对自评中发现的问题和隐患，要认真做好整改和复查工作。</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zh-CN" altLang="en-US" sz="200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第二十三条  监督和考评：</a:t>
            </a:r>
            <a:r>
              <a:rPr lang="zh-CN" altLang="en-US" sz="2000" b="0" dirty="0">
                <a:solidFill>
                  <a:srgbClr val="000000"/>
                </a:solidFill>
                <a:latin typeface="微软雅黑" panose="020B0503020204020204" pitchFamily="34" charset="-122"/>
                <a:ea typeface="微软雅黑" panose="020B0503020204020204" pitchFamily="34" charset="-122"/>
              </a:rPr>
              <a:t>上级单位应监督和定期考评下级单位的信息安全工作执行情况，对</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业务系统用户名变更表</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和</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业务系统用户名备案表</a:t>
            </a:r>
            <a:r>
              <a:rPr lang="en-US" altLang="zh-CN" sz="2000" b="0" dirty="0">
                <a:solidFill>
                  <a:srgbClr val="000000"/>
                </a:solidFill>
                <a:latin typeface="微软雅黑" panose="020B0503020204020204" pitchFamily="34" charset="-122"/>
                <a:ea typeface="微软雅黑" panose="020B0503020204020204" pitchFamily="34" charset="-122"/>
              </a:rPr>
              <a:t>》</a:t>
            </a:r>
            <a:r>
              <a:rPr lang="zh-CN" altLang="en-US" sz="2000" b="0" dirty="0">
                <a:solidFill>
                  <a:srgbClr val="000000"/>
                </a:solidFill>
                <a:latin typeface="微软雅黑" panose="020B0503020204020204" pitchFamily="34" charset="-122"/>
                <a:ea typeface="微软雅黑" panose="020B0503020204020204" pitchFamily="34" charset="-122"/>
              </a:rPr>
              <a:t>使用情况等信息安全工作进行考评，发现问题责令限期整改并进行复评。</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zh-CN" altLang="en-US"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第二十四条</a:t>
            </a:r>
            <a:r>
              <a:rPr lang="zh-CN" altLang="en-US" sz="2000" b="0" dirty="0">
                <a:solidFill>
                  <a:srgbClr val="000000"/>
                </a:solidFill>
                <a:latin typeface="微软雅黑" panose="020B0503020204020204" pitchFamily="34" charset="-122"/>
                <a:ea typeface="微软雅黑" panose="020B0503020204020204" pitchFamily="34" charset="-122"/>
              </a:rPr>
              <a:t>  </a:t>
            </a:r>
            <a:r>
              <a:rPr lang="zh-CN" altLang="en-US" sz="2000" dirty="0">
                <a:solidFill>
                  <a:srgbClr val="000000"/>
                </a:solidFill>
                <a:latin typeface="微软雅黑" panose="020B0503020204020204" pitchFamily="34" charset="-122"/>
                <a:ea typeface="微软雅黑" panose="020B0503020204020204" pitchFamily="34" charset="-122"/>
              </a:rPr>
              <a:t>纳入年度考核：</a:t>
            </a:r>
            <a:r>
              <a:rPr lang="zh-CN" altLang="en-US" sz="2000" b="0" dirty="0">
                <a:solidFill>
                  <a:srgbClr val="000000"/>
                </a:solidFill>
                <a:latin typeface="微软雅黑" panose="020B0503020204020204" pitchFamily="34" charset="-122"/>
                <a:ea typeface="微软雅黑" panose="020B0503020204020204" pitchFamily="34" charset="-122"/>
              </a:rPr>
              <a:t>信息安全考核纳入到北京办事处对代办处、基层单位的年度考核工作中。</a:t>
            </a:r>
          </a:p>
        </p:txBody>
      </p:sp>
    </p:spTree>
    <p:extLst>
      <p:ext uri="{BB962C8B-B14F-4D97-AF65-F5344CB8AC3E}">
        <p14:creationId xmlns:p14="http://schemas.microsoft.com/office/powerpoint/2010/main" val="2144174977"/>
      </p:ext>
    </p:extLst>
  </p:cSld>
  <p:clrMapOvr>
    <a:masterClrMapping/>
  </p:clrMapOvr>
  <p:transition>
    <p:strips/>
  </p:transition>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5109091"/>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第六章  信息安全考核管理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第二十五条</a:t>
            </a:r>
            <a:r>
              <a:rPr lang="zh-CN" altLang="en-US" sz="2000" b="0" dirty="0">
                <a:solidFill>
                  <a:srgbClr val="000000"/>
                </a:solidFill>
                <a:latin typeface="微软雅黑" panose="020B0503020204020204" pitchFamily="34" charset="-122"/>
                <a:ea typeface="微软雅黑" panose="020B0503020204020204" pitchFamily="34" charset="-122"/>
              </a:rPr>
              <a:t>  北京办事处对代办处业务系统用户名管理的考核措施：</a:t>
            </a:r>
          </a:p>
          <a:p>
            <a:pPr lvl="1">
              <a:defRPr/>
            </a:pP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b="0" dirty="0">
                <a:solidFill>
                  <a:srgbClr val="000000"/>
                </a:solidFill>
                <a:latin typeface="微软雅黑" panose="020B0503020204020204" pitchFamily="34" charset="-122"/>
                <a:ea typeface="微软雅黑" panose="020B0503020204020204" pitchFamily="34" charset="-122"/>
              </a:rPr>
              <a:t>（一）对超过</a:t>
            </a:r>
            <a:r>
              <a:rPr lang="en-US" altLang="zh-CN" sz="2000" dirty="0">
                <a:solidFill>
                  <a:srgbClr val="000000"/>
                </a:solidFill>
                <a:latin typeface="微软雅黑" panose="020B0503020204020204" pitchFamily="34" charset="-122"/>
                <a:ea typeface="微软雅黑" panose="020B0503020204020204" pitchFamily="34" charset="-122"/>
              </a:rPr>
              <a:t>90</a:t>
            </a:r>
            <a:r>
              <a:rPr lang="zh-CN" altLang="en-US" sz="2000" b="0" dirty="0">
                <a:solidFill>
                  <a:srgbClr val="000000"/>
                </a:solidFill>
                <a:latin typeface="微软雅黑" panose="020B0503020204020204" pitchFamily="34" charset="-122"/>
                <a:ea typeface="微软雅黑" panose="020B0503020204020204" pitchFamily="34" charset="-122"/>
              </a:rPr>
              <a:t>天没有登录使用过业务系统的用户名进行</a:t>
            </a:r>
            <a:r>
              <a:rPr lang="zh-CN" altLang="en-US" sz="2000" dirty="0">
                <a:solidFill>
                  <a:srgbClr val="000000"/>
                </a:solidFill>
                <a:latin typeface="微软雅黑" panose="020B0503020204020204" pitchFamily="34" charset="-122"/>
                <a:ea typeface="微软雅黑" panose="020B0503020204020204" pitchFamily="34" charset="-122"/>
              </a:rPr>
              <a:t>锁定</a:t>
            </a:r>
            <a:r>
              <a:rPr lang="zh-CN" altLang="en-US" sz="2000" b="0" dirty="0">
                <a:solidFill>
                  <a:srgbClr val="000000"/>
                </a:solidFill>
                <a:latin typeface="微软雅黑" panose="020B0503020204020204" pitchFamily="34" charset="-122"/>
                <a:ea typeface="微软雅黑" panose="020B0503020204020204" pitchFamily="34" charset="-122"/>
              </a:rPr>
              <a:t>；</a:t>
            </a:r>
          </a:p>
          <a:p>
            <a:pPr lvl="1">
              <a:defRPr/>
            </a:pP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b="0" dirty="0">
                <a:solidFill>
                  <a:srgbClr val="000000"/>
                </a:solidFill>
                <a:latin typeface="微软雅黑" panose="020B0503020204020204" pitchFamily="34" charset="-122"/>
                <a:ea typeface="微软雅黑" panose="020B0503020204020204" pitchFamily="34" charset="-122"/>
              </a:rPr>
              <a:t>（二）对超过</a:t>
            </a:r>
            <a:r>
              <a:rPr lang="en-US" altLang="zh-CN" sz="2000" dirty="0">
                <a:solidFill>
                  <a:srgbClr val="000000"/>
                </a:solidFill>
                <a:latin typeface="微软雅黑" panose="020B0503020204020204" pitchFamily="34" charset="-122"/>
                <a:ea typeface="微软雅黑" panose="020B0503020204020204" pitchFamily="34" charset="-122"/>
              </a:rPr>
              <a:t>180</a:t>
            </a:r>
            <a:r>
              <a:rPr lang="zh-CN" altLang="en-US" sz="2000" b="0" dirty="0">
                <a:solidFill>
                  <a:srgbClr val="000000"/>
                </a:solidFill>
                <a:latin typeface="微软雅黑" panose="020B0503020204020204" pitchFamily="34" charset="-122"/>
                <a:ea typeface="微软雅黑" panose="020B0503020204020204" pitchFamily="34" charset="-122"/>
              </a:rPr>
              <a:t>天没有登录使用过业务系统的用户名占比达到</a:t>
            </a:r>
            <a:r>
              <a:rPr lang="en-US" altLang="zh-CN" sz="2000" dirty="0">
                <a:solidFill>
                  <a:srgbClr val="000000"/>
                </a:solidFill>
                <a:latin typeface="微软雅黑" panose="020B0503020204020204" pitchFamily="34" charset="-122"/>
                <a:ea typeface="微软雅黑" panose="020B0503020204020204" pitchFamily="34" charset="-122"/>
              </a:rPr>
              <a:t>40%</a:t>
            </a:r>
            <a:r>
              <a:rPr lang="zh-CN" altLang="en-US" sz="2000" b="0" dirty="0">
                <a:solidFill>
                  <a:srgbClr val="000000"/>
                </a:solidFill>
                <a:latin typeface="微软雅黑" panose="020B0503020204020204" pitchFamily="34" charset="-122"/>
                <a:ea typeface="微软雅黑" panose="020B0503020204020204" pitchFamily="34" charset="-122"/>
              </a:rPr>
              <a:t>的代办处进行</a:t>
            </a:r>
            <a:r>
              <a:rPr lang="zh-CN" altLang="en-US" sz="2000" dirty="0">
                <a:solidFill>
                  <a:srgbClr val="000000"/>
                </a:solidFill>
                <a:latin typeface="微软雅黑" panose="020B0503020204020204" pitchFamily="34" charset="-122"/>
                <a:ea typeface="微软雅黑" panose="020B0503020204020204" pitchFamily="34" charset="-122"/>
              </a:rPr>
              <a:t>通报</a:t>
            </a:r>
            <a:r>
              <a:rPr lang="zh-CN" altLang="en-US" sz="2000" b="0" dirty="0">
                <a:solidFill>
                  <a:srgbClr val="000000"/>
                </a:solidFill>
                <a:latin typeface="微软雅黑" panose="020B0503020204020204" pitchFamily="34" charset="-122"/>
                <a:ea typeface="微软雅黑" panose="020B0503020204020204" pitchFamily="34" charset="-122"/>
              </a:rPr>
              <a:t>，责令限期核实业务系统用户名使用情况；</a:t>
            </a:r>
          </a:p>
          <a:p>
            <a:pPr lvl="1">
              <a:defRPr/>
            </a:pP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b="0" dirty="0">
                <a:solidFill>
                  <a:srgbClr val="000000"/>
                </a:solidFill>
                <a:latin typeface="微软雅黑" panose="020B0503020204020204" pitchFamily="34" charset="-122"/>
                <a:ea typeface="微软雅黑" panose="020B0503020204020204" pitchFamily="34" charset="-122"/>
              </a:rPr>
              <a:t>（三）对超过</a:t>
            </a:r>
            <a:r>
              <a:rPr lang="en-US" altLang="zh-CN" sz="2000" dirty="0">
                <a:solidFill>
                  <a:srgbClr val="000000"/>
                </a:solidFill>
                <a:latin typeface="微软雅黑" panose="020B0503020204020204" pitchFamily="34" charset="-122"/>
                <a:ea typeface="微软雅黑" panose="020B0503020204020204" pitchFamily="34" charset="-122"/>
              </a:rPr>
              <a:t>360</a:t>
            </a:r>
            <a:r>
              <a:rPr lang="zh-CN" altLang="en-US" sz="2000" b="0" dirty="0">
                <a:solidFill>
                  <a:srgbClr val="000000"/>
                </a:solidFill>
                <a:latin typeface="微软雅黑" panose="020B0503020204020204" pitchFamily="34" charset="-122"/>
                <a:ea typeface="微软雅黑" panose="020B0503020204020204" pitchFamily="34" charset="-122"/>
              </a:rPr>
              <a:t>天没有登录使用过业务系统的用户名占比达到</a:t>
            </a:r>
            <a:r>
              <a:rPr lang="en-US" altLang="zh-CN" sz="2000" dirty="0">
                <a:solidFill>
                  <a:srgbClr val="000000"/>
                </a:solidFill>
                <a:latin typeface="微软雅黑" panose="020B0503020204020204" pitchFamily="34" charset="-122"/>
                <a:ea typeface="微软雅黑" panose="020B0503020204020204" pitchFamily="34" charset="-122"/>
              </a:rPr>
              <a:t>20%</a:t>
            </a:r>
            <a:r>
              <a:rPr lang="zh-CN" altLang="en-US" sz="2000" b="0" dirty="0">
                <a:solidFill>
                  <a:srgbClr val="000000"/>
                </a:solidFill>
                <a:latin typeface="微软雅黑" panose="020B0503020204020204" pitchFamily="34" charset="-122"/>
                <a:ea typeface="微软雅黑" panose="020B0503020204020204" pitchFamily="34" charset="-122"/>
              </a:rPr>
              <a:t>的代办处，将严重影响市总和北京办事处对代办处的</a:t>
            </a:r>
            <a:r>
              <a:rPr lang="zh-CN" altLang="en-US" sz="2000" dirty="0">
                <a:solidFill>
                  <a:srgbClr val="000000"/>
                </a:solidFill>
                <a:latin typeface="微软雅黑" panose="020B0503020204020204" pitchFamily="34" charset="-122"/>
                <a:ea typeface="微软雅黑" panose="020B0503020204020204" pitchFamily="34" charset="-122"/>
              </a:rPr>
              <a:t>年终考核</a:t>
            </a:r>
            <a:r>
              <a:rPr lang="zh-CN" altLang="en-US" sz="2000" b="0" dirty="0">
                <a:solidFill>
                  <a:srgbClr val="000000"/>
                </a:solidFill>
                <a:latin typeface="微软雅黑" panose="020B0503020204020204" pitchFamily="34" charset="-122"/>
                <a:ea typeface="微软雅黑" panose="020B0503020204020204" pitchFamily="34" charset="-122"/>
              </a:rPr>
              <a:t>，实行“一票否决”。</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en-US" altLang="zh-CN" sz="2000" b="0" dirty="0">
              <a:solidFill>
                <a:srgbClr val="000000"/>
              </a:solidFill>
              <a:latin typeface="微软雅黑" panose="020B0503020204020204" pitchFamily="34" charset="-122"/>
              <a:ea typeface="微软雅黑" panose="020B0503020204020204" pitchFamily="34" charset="-122"/>
            </a:endParaRPr>
          </a:p>
          <a:p>
            <a:pPr marL="800100" lvl="1" indent="-342900">
              <a:buFont typeface="Wingdings" panose="05000000000000000000" pitchFamily="2" charset="2"/>
              <a:buChar char="Ø"/>
              <a:defRPr/>
            </a:pPr>
            <a:r>
              <a:rPr lang="en-US" altLang="zh-CN" sz="2000" b="0" dirty="0">
                <a:solidFill>
                  <a:schemeClr val="accent4">
                    <a:lumMod val="60000"/>
                    <a:lumOff val="40000"/>
                  </a:schemeClr>
                </a:solidFill>
                <a:latin typeface="微软雅黑" panose="020B0503020204020204" pitchFamily="34" charset="-122"/>
                <a:ea typeface="微软雅黑" panose="020B0503020204020204" pitchFamily="34" charset="-122"/>
              </a:rPr>
              <a:t>2017</a:t>
            </a:r>
            <a:r>
              <a:rPr lang="zh-CN" altLang="en-US" sz="2000" b="0" dirty="0">
                <a:solidFill>
                  <a:schemeClr val="accent4">
                    <a:lumMod val="60000"/>
                    <a:lumOff val="40000"/>
                  </a:schemeClr>
                </a:solidFill>
                <a:latin typeface="微软雅黑" panose="020B0503020204020204" pitchFamily="34" charset="-122"/>
                <a:ea typeface="微软雅黑" panose="020B0503020204020204" pitchFamily="34" charset="-122"/>
              </a:rPr>
              <a:t>年将在业务系统“经办人员管理”中增加显示未登录天数和占比提示。</a:t>
            </a:r>
          </a:p>
        </p:txBody>
      </p:sp>
    </p:spTree>
    <p:extLst>
      <p:ext uri="{BB962C8B-B14F-4D97-AF65-F5344CB8AC3E}">
        <p14:creationId xmlns:p14="http://schemas.microsoft.com/office/powerpoint/2010/main" val="3065885625"/>
      </p:ext>
    </p:extLst>
  </p:cSld>
  <p:clrMapOvr>
    <a:masterClrMapping/>
  </p:clrMapOvr>
  <p:transition>
    <p:strips/>
  </p:transition>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1723549"/>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第六章  信息安全考核管理</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第二十六条 “一票否决”制：</a:t>
            </a:r>
            <a:r>
              <a:rPr lang="zh-CN" altLang="en-US" sz="2000" b="0" dirty="0">
                <a:solidFill>
                  <a:srgbClr val="000000"/>
                </a:solidFill>
                <a:latin typeface="微软雅黑" panose="020B0503020204020204" pitchFamily="34" charset="-122"/>
                <a:ea typeface="微软雅黑" panose="020B0503020204020204" pitchFamily="34" charset="-122"/>
              </a:rPr>
              <a:t>信息安全考核实行“一票否决”制，如发生重大信息安全事故，造成信息泄露，产生严重后果的，本年年度考核“一票否决”。如涉及触犯相关法律法规，将追究相关人员法律责任。</a:t>
            </a: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5619" y="3622378"/>
            <a:ext cx="5040561" cy="3118990"/>
          </a:xfrm>
          <a:prstGeom prst="rect">
            <a:avLst/>
          </a:prstGeom>
        </p:spPr>
      </p:pic>
    </p:spTree>
    <p:extLst>
      <p:ext uri="{BB962C8B-B14F-4D97-AF65-F5344CB8AC3E}">
        <p14:creationId xmlns:p14="http://schemas.microsoft.com/office/powerpoint/2010/main" val="3242587759"/>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4493538"/>
          </a:xfrm>
          <a:prstGeom prst="rect">
            <a:avLst/>
          </a:prstGeom>
        </p:spPr>
        <p:txBody>
          <a:bodyPr wrap="square">
            <a:spAutoFit/>
          </a:bodyPr>
          <a:lstStyle/>
          <a:p>
            <a:pPr lvl="0" algn="ctr">
              <a:defRPr/>
            </a:pPr>
            <a:r>
              <a:rPr lang="zh-CN" altLang="en-US" sz="2600" dirty="0">
                <a:solidFill>
                  <a:srgbClr val="000000"/>
                </a:solidFill>
                <a:latin typeface="微软雅黑" panose="020B0503020204020204" pitchFamily="34" charset="-122"/>
                <a:ea typeface="微软雅黑" panose="020B0503020204020204" pitchFamily="34" charset="-122"/>
              </a:rPr>
              <a:t>第七章  附    则</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第二十七条</a:t>
            </a:r>
            <a:r>
              <a:rPr lang="zh-CN" altLang="en-US" sz="2000" b="0" dirty="0">
                <a:solidFill>
                  <a:srgbClr val="000000"/>
                </a:solidFill>
                <a:latin typeface="微软雅黑" panose="020B0503020204020204" pitchFamily="34" charset="-122"/>
                <a:ea typeface="微软雅黑" panose="020B0503020204020204" pitchFamily="34" charset="-122"/>
              </a:rPr>
              <a:t>  本制度适用于北京办事处范围内涉及业务工作的所有信息系统、电子设备和经办人员。</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zh-CN" altLang="en-US"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第二十八条  </a:t>
            </a:r>
            <a:r>
              <a:rPr lang="zh-CN" altLang="en-US" sz="2000" b="0" dirty="0">
                <a:solidFill>
                  <a:srgbClr val="000000"/>
                </a:solidFill>
                <a:latin typeface="微软雅黑" panose="020B0503020204020204" pitchFamily="34" charset="-122"/>
                <a:ea typeface="微软雅黑" panose="020B0503020204020204" pitchFamily="34" charset="-122"/>
              </a:rPr>
              <a:t>各单位及经办人员应严格按照北京办事处信息安全管理制度执行信息安全工作，严格保护业务数据安全及会员个人隐私。未经北京办事处同意，不能以任何方式外泄任何业务数据，如涉及触犯相关法律法规，将追究相关人员法律责任。</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zh-CN" altLang="en-US"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第二十九条  </a:t>
            </a:r>
            <a:r>
              <a:rPr lang="zh-CN" altLang="en-US" sz="2000" b="0" dirty="0">
                <a:solidFill>
                  <a:srgbClr val="000000"/>
                </a:solidFill>
                <a:latin typeface="微软雅黑" panose="020B0503020204020204" pitchFamily="34" charset="-122"/>
                <a:ea typeface="微软雅黑" panose="020B0503020204020204" pitchFamily="34" charset="-122"/>
              </a:rPr>
              <a:t>北京办事处信息技术部可根据本制度有关规定，配套制定单项实施细则及工作制度。本制度由北京办事处信息技术部负责解释。</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defRPr/>
            </a:pPr>
            <a:endParaRPr lang="zh-CN" altLang="en-US" sz="2000" b="0" dirty="0">
              <a:solidFill>
                <a:srgbClr val="000000"/>
              </a:solidFill>
              <a:latin typeface="微软雅黑" panose="020B0503020204020204" pitchFamily="34" charset="-122"/>
              <a:ea typeface="微软雅黑" panose="020B0503020204020204" pitchFamily="34" charset="-122"/>
            </a:endParaRPr>
          </a:p>
          <a:p>
            <a:pPr lvl="1">
              <a:defRPr/>
            </a:pPr>
            <a:r>
              <a:rPr lang="zh-CN" altLang="en-US" sz="2000" dirty="0">
                <a:solidFill>
                  <a:srgbClr val="000000"/>
                </a:solidFill>
                <a:latin typeface="微软雅黑" panose="020B0503020204020204" pitchFamily="34" charset="-122"/>
                <a:ea typeface="微软雅黑" panose="020B0503020204020204" pitchFamily="34" charset="-122"/>
              </a:rPr>
              <a:t>第三十条</a:t>
            </a:r>
            <a:r>
              <a:rPr lang="zh-CN" altLang="en-US" sz="2000" b="0" dirty="0">
                <a:solidFill>
                  <a:srgbClr val="000000"/>
                </a:solidFill>
                <a:latin typeface="微软雅黑" panose="020B0503020204020204" pitchFamily="34" charset="-122"/>
                <a:ea typeface="微软雅黑" panose="020B0503020204020204" pitchFamily="34" charset="-122"/>
              </a:rPr>
              <a:t>  本制度自发布之日起施行。</a:t>
            </a:r>
          </a:p>
        </p:txBody>
      </p:sp>
    </p:spTree>
    <p:extLst>
      <p:ext uri="{BB962C8B-B14F-4D97-AF65-F5344CB8AC3E}">
        <p14:creationId xmlns:p14="http://schemas.microsoft.com/office/powerpoint/2010/main" val="1047811997"/>
      </p:ext>
    </p:extLst>
  </p:cSld>
  <p:clrMapOvr>
    <a:masterClrMapping/>
  </p:clrMapOvr>
  <p:transition>
    <p:strips/>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5852" y="1857364"/>
            <a:ext cx="6929486" cy="1446550"/>
          </a:xfrm>
          <a:prstGeom prst="rect">
            <a:avLst/>
          </a:prstGeom>
        </p:spPr>
        <p:txBody>
          <a:bodyPr wrap="square">
            <a:spAutoFit/>
          </a:bodyPr>
          <a:lstStyle/>
          <a:p>
            <a:pPr algn="ct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chemeClr val="accent2">
                  <a:lumMod val="60000"/>
                  <a:lumOff val="40000"/>
                </a:schemeClr>
              </a:solidFill>
            </a:endParaRPr>
          </a:p>
        </p:txBody>
      </p:sp>
      <p:sp>
        <p:nvSpPr>
          <p:cNvPr id="4" name="矩形 3"/>
          <p:cNvSpPr/>
          <p:nvPr/>
        </p:nvSpPr>
        <p:spPr>
          <a:xfrm>
            <a:off x="3786183" y="3714752"/>
            <a:ext cx="1935145" cy="461665"/>
          </a:xfrm>
          <a:prstGeom prst="rect">
            <a:avLst/>
          </a:prstGeom>
        </p:spPr>
        <p:txBody>
          <a:bodyPr wrap="none">
            <a:spAutoFit/>
          </a:bodyPr>
          <a:lstStyle/>
          <a:p>
            <a:pPr lvl="0" algn="ctr" eaLnBrk="1" hangingPunct="1">
              <a:spcAft>
                <a:spcPts val="0"/>
              </a:spcAft>
              <a:defRPr/>
            </a:pP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2016</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12</a:t>
            </a:r>
            <a:r>
              <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月</a:t>
            </a:r>
          </a:p>
        </p:txBody>
      </p:sp>
      <p:pic>
        <p:nvPicPr>
          <p:cNvPr id="5"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0034" y="500042"/>
            <a:ext cx="1071570" cy="985131"/>
          </a:xfrm>
          <a:prstGeom prst="rect">
            <a:avLst/>
          </a:prstGeom>
          <a:noFill/>
          <a:ln w="9525">
            <a:noFill/>
            <a:miter lim="800000"/>
            <a:headEnd/>
            <a:tailEnd/>
          </a:ln>
        </p:spPr>
      </p:pic>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5032147"/>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第一章  总则</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lvl="1"/>
            <a:r>
              <a:rPr lang="zh-CN" altLang="en-US" sz="2000" dirty="0">
                <a:solidFill>
                  <a:srgbClr val="000000"/>
                </a:solidFill>
                <a:latin typeface="微软雅黑" panose="020B0503020204020204" pitchFamily="34" charset="-122"/>
                <a:ea typeface="微软雅黑" panose="020B0503020204020204" pitchFamily="34" charset="-122"/>
              </a:rPr>
              <a:t>第一条、制度制定印发目的：</a:t>
            </a:r>
            <a:r>
              <a:rPr lang="zh-CN" altLang="en-US" sz="2000" b="0" dirty="0">
                <a:solidFill>
                  <a:srgbClr val="000000"/>
                </a:solidFill>
                <a:latin typeface="微软雅黑" panose="020B0503020204020204" pitchFamily="34" charset="-122"/>
                <a:ea typeface="微软雅黑" panose="020B0503020204020204" pitchFamily="34" charset="-122"/>
              </a:rPr>
              <a:t>建立统筹集约、规范有序、高效运转的信息安全管理体系；推动北京办事处信息化建设，保证信息数据安全，防止数据外泄；</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endParaRPr lang="en-US" altLang="zh-CN" sz="2000" b="0" dirty="0">
              <a:solidFill>
                <a:srgbClr val="000000"/>
              </a:solidFill>
              <a:latin typeface="微软雅黑" panose="020B0503020204020204" pitchFamily="34" charset="-122"/>
              <a:ea typeface="微软雅黑" panose="020B0503020204020204" pitchFamily="34" charset="-122"/>
            </a:endParaRPr>
          </a:p>
          <a:p>
            <a:pPr lvl="1"/>
            <a:r>
              <a:rPr lang="zh-CN" altLang="en-US" sz="2000" dirty="0">
                <a:solidFill>
                  <a:srgbClr val="000000"/>
                </a:solidFill>
                <a:latin typeface="微软雅黑" panose="020B0503020204020204" pitchFamily="34" charset="-122"/>
                <a:ea typeface="微软雅黑" panose="020B0503020204020204" pitchFamily="34" charset="-122"/>
              </a:rPr>
              <a:t>第二、三条、信息安全管理范围的划定：</a:t>
            </a:r>
            <a:r>
              <a:rPr lang="zh-CN" altLang="en-US" sz="2000" b="0" dirty="0">
                <a:solidFill>
                  <a:schemeClr val="tx1">
                    <a:lumMod val="60000"/>
                    <a:lumOff val="40000"/>
                  </a:schemeClr>
                </a:solidFill>
                <a:latin typeface="微软雅黑" panose="020B0503020204020204" pitchFamily="34" charset="-122"/>
                <a:ea typeface="微软雅黑" panose="020B0503020204020204" pitchFamily="34" charset="-122"/>
              </a:rPr>
              <a:t>具体内容</a:t>
            </a:r>
            <a:r>
              <a:rPr lang="zh-CN" altLang="en-US" sz="2000" b="0" dirty="0">
                <a:solidFill>
                  <a:srgbClr val="000000"/>
                </a:solidFill>
                <a:latin typeface="微软雅黑" panose="020B0503020204020204" pitchFamily="34" charset="-122"/>
                <a:ea typeface="微软雅黑" panose="020B0503020204020204" pitchFamily="34" charset="-122"/>
              </a:rPr>
              <a:t>的划定和</a:t>
            </a:r>
            <a:r>
              <a:rPr lang="zh-CN" altLang="en-US" sz="2000" b="0" dirty="0">
                <a:solidFill>
                  <a:schemeClr val="tx1">
                    <a:lumMod val="60000"/>
                    <a:lumOff val="40000"/>
                  </a:schemeClr>
                </a:solidFill>
                <a:latin typeface="微软雅黑" panose="020B0503020204020204" pitchFamily="34" charset="-122"/>
                <a:ea typeface="微软雅黑" panose="020B0503020204020204" pitchFamily="34" charset="-122"/>
              </a:rPr>
              <a:t>适用范围</a:t>
            </a:r>
            <a:r>
              <a:rPr lang="zh-CN" altLang="en-US" sz="2000" b="0" dirty="0">
                <a:solidFill>
                  <a:srgbClr val="000000"/>
                </a:solidFill>
                <a:latin typeface="微软雅黑" panose="020B0503020204020204" pitchFamily="34" charset="-122"/>
                <a:ea typeface="微软雅黑" panose="020B0503020204020204" pitchFamily="34" charset="-122"/>
              </a:rPr>
              <a:t>的划定；</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endParaRPr lang="en-US" altLang="zh-CN" sz="2000" b="0" dirty="0">
              <a:solidFill>
                <a:srgbClr val="000000"/>
              </a:solidFill>
              <a:latin typeface="微软雅黑" panose="020B0503020204020204" pitchFamily="34" charset="-122"/>
              <a:ea typeface="微软雅黑" panose="020B0503020204020204" pitchFamily="34" charset="-122"/>
            </a:endParaRPr>
          </a:p>
          <a:p>
            <a:pPr lvl="1"/>
            <a:r>
              <a:rPr lang="zh-CN" altLang="en-US" sz="2000" dirty="0">
                <a:solidFill>
                  <a:srgbClr val="000000"/>
                </a:solidFill>
                <a:latin typeface="微软雅黑" panose="020B0503020204020204" pitchFamily="34" charset="-122"/>
                <a:ea typeface="微软雅黑" panose="020B0503020204020204" pitchFamily="34" charset="-122"/>
              </a:rPr>
              <a:t>第四条、逐级建立与落实：</a:t>
            </a:r>
            <a:r>
              <a:rPr lang="zh-CN" altLang="en-US" sz="2000" b="0" dirty="0">
                <a:solidFill>
                  <a:srgbClr val="000000"/>
                </a:solidFill>
                <a:latin typeface="微软雅黑" panose="020B0503020204020204" pitchFamily="34" charset="-122"/>
                <a:ea typeface="微软雅黑" panose="020B0503020204020204" pitchFamily="34" charset="-122"/>
              </a:rPr>
              <a:t>逐级建立健全与落实管理制度，明确人员角色，按照“谁主管谁负责、谁操作谁负责”的原则，从管理和使用等方面做好信息安全保障工作</a:t>
            </a:r>
            <a:endParaRPr lang="en-US" altLang="zh-CN" sz="2000" b="0" dirty="0">
              <a:solidFill>
                <a:srgbClr val="000000"/>
              </a:solidFill>
              <a:latin typeface="微软雅黑" panose="020B0503020204020204" pitchFamily="34" charset="-122"/>
              <a:ea typeface="微软雅黑" panose="020B0503020204020204" pitchFamily="34" charset="-122"/>
            </a:endParaRPr>
          </a:p>
          <a:p>
            <a:pPr lvl="1"/>
            <a:endParaRPr lang="en-US" altLang="zh-CN" sz="2000" b="0" dirty="0">
              <a:solidFill>
                <a:srgbClr val="000000"/>
              </a:solidFill>
              <a:latin typeface="微软雅黑" panose="020B0503020204020204" pitchFamily="34" charset="-122"/>
              <a:ea typeface="微软雅黑" panose="020B0503020204020204" pitchFamily="34" charset="-122"/>
            </a:endParaRPr>
          </a:p>
          <a:p>
            <a:pPr lvl="1"/>
            <a:r>
              <a:rPr lang="zh-CN" altLang="en-US" sz="2000" dirty="0">
                <a:solidFill>
                  <a:srgbClr val="000000"/>
                </a:solidFill>
                <a:latin typeface="微软雅黑" panose="020B0503020204020204" pitchFamily="34" charset="-122"/>
                <a:ea typeface="微软雅黑" panose="020B0503020204020204" pitchFamily="34" charset="-122"/>
              </a:rPr>
              <a:t>第五条、统一领导、归口管理</a:t>
            </a:r>
            <a:endParaRPr lang="en-US" altLang="zh-CN" sz="2000" dirty="0">
              <a:solidFill>
                <a:srgbClr val="000000"/>
              </a:solidFill>
              <a:latin typeface="微软雅黑" panose="020B0503020204020204" pitchFamily="34" charset="-122"/>
              <a:ea typeface="微软雅黑" panose="020B0503020204020204" pitchFamily="34" charset="-122"/>
            </a:endParaRPr>
          </a:p>
          <a:p>
            <a:pPr marL="914400" lvl="1" indent="-457200">
              <a:buFont typeface="Wingdings" panose="05000000000000000000" pitchFamily="2" charset="2"/>
              <a:buChar char="l"/>
            </a:pPr>
            <a:endPar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673787762"/>
      </p:ext>
    </p:extLst>
  </p:cSld>
  <p:clrMapOvr>
    <a:masterClrMapping/>
  </p:clrMapOvr>
  <p:transition>
    <p:strips/>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79512" y="116632"/>
            <a:ext cx="7929618" cy="95410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中国职工保险互助会北京办事处</a:t>
            </a:r>
            <a:b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br>
            <a:r>
              <a:rPr kumimoji="0" lang="zh-CN" altLang="en-US" sz="2800"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信息安全管理制度解读</a:t>
            </a:r>
          </a:p>
        </p:txBody>
      </p:sp>
      <p:sp>
        <p:nvSpPr>
          <p:cNvPr id="4" name="矩形 3"/>
          <p:cNvSpPr/>
          <p:nvPr/>
        </p:nvSpPr>
        <p:spPr>
          <a:xfrm>
            <a:off x="179512" y="1484784"/>
            <a:ext cx="8784976" cy="4339650"/>
          </a:xfrm>
          <a:prstGeom prst="rect">
            <a:avLst/>
          </a:prstGeom>
        </p:spPr>
        <p:txBody>
          <a:bodyPr wrap="square">
            <a:spAutoFit/>
          </a:bodyPr>
          <a:lstStyle/>
          <a:p>
            <a:pPr lvl="0" algn="ctr">
              <a:defRPr/>
            </a:pPr>
            <a:r>
              <a:rPr kumimoji="0" lang="zh-CN" altLang="en-US"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a:t>
            </a:r>
            <a:r>
              <a:rPr lang="zh-CN" altLang="en-US" sz="2600" dirty="0">
                <a:solidFill>
                  <a:srgbClr val="000000"/>
                </a:solidFill>
                <a:latin typeface="微软雅黑" panose="020B0503020204020204" pitchFamily="34" charset="-122"/>
                <a:ea typeface="微软雅黑" panose="020B0503020204020204" pitchFamily="34" charset="-122"/>
              </a:rPr>
              <a:t>二章  组织管理机构与职责</a:t>
            </a:r>
            <a:endParaRPr kumimoji="0" lang="en-US" altLang="zh-CN" sz="26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a:t>
            </a: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北京市职工互助保障三级体服务体系</a:t>
            </a:r>
            <a:endParaRPr kumimoji="0" lang="en-US"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endParaRPr kumimoji="0" lang="en-US"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第六</a:t>
            </a:r>
            <a:r>
              <a:rPr lang="zh-CN" altLang="en-US" sz="2000" dirty="0">
                <a:solidFill>
                  <a:srgbClr val="000000"/>
                </a:solidFill>
                <a:latin typeface="微软雅黑" panose="020B0503020204020204" pitchFamily="34" charset="-122"/>
                <a:ea typeface="微软雅黑" panose="020B0503020204020204" pitchFamily="34" charset="-122"/>
              </a:rPr>
              <a:t>条、北京办事处的主要职责：</a:t>
            </a:r>
            <a:r>
              <a:rPr lang="zh-CN" altLang="en-US" sz="2000" b="0" dirty="0">
                <a:solidFill>
                  <a:srgbClr val="000000"/>
                </a:solidFill>
                <a:latin typeface="微软雅黑" panose="020B0503020204020204" pitchFamily="34" charset="-122"/>
                <a:ea typeface="微软雅黑" panose="020B0503020204020204" pitchFamily="34" charset="-122"/>
              </a:rPr>
              <a:t>贯彻落实，制定制度，规范技术，整体规划、建设、管理及运维，指导与培训，监督与考核；</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第七</a:t>
            </a:r>
            <a:r>
              <a:rPr lang="zh-CN" altLang="en-US" sz="2000" dirty="0">
                <a:solidFill>
                  <a:srgbClr val="000000"/>
                </a:solidFill>
                <a:latin typeface="微软雅黑" panose="020B0503020204020204" pitchFamily="34" charset="-122"/>
                <a:ea typeface="微软雅黑" panose="020B0503020204020204" pitchFamily="34" charset="-122"/>
              </a:rPr>
              <a:t>条、代办处的主要职责：</a:t>
            </a:r>
            <a:r>
              <a:rPr lang="zh-CN" altLang="en-US" sz="2000" b="0" dirty="0">
                <a:solidFill>
                  <a:srgbClr val="000000"/>
                </a:solidFill>
                <a:latin typeface="微软雅黑" panose="020B0503020204020204" pitchFamily="34" charset="-122"/>
                <a:ea typeface="微软雅黑" panose="020B0503020204020204" pitchFamily="34" charset="-122"/>
              </a:rPr>
              <a:t>落实和传达，安全使用，维护、管理和备案，指导与培训，监督与考核，反馈问题；</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457200" marR="0" lvl="1" indent="0" algn="l" defTabSz="914400" rtl="0" eaLnBrk="0" fontAlgn="base" latinLnBrk="0" hangingPunct="0">
              <a:lnSpc>
                <a:spcPct val="100000"/>
              </a:lnSpc>
              <a:spcBef>
                <a:spcPct val="0"/>
              </a:spcBef>
              <a:spcAft>
                <a:spcPct val="0"/>
              </a:spcAft>
              <a:buClrTx/>
              <a:buSzTx/>
              <a:buFontTx/>
              <a:buNone/>
              <a:tabLst/>
              <a:defRPr/>
            </a:pP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lvl="1"/>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第八</a:t>
            </a:r>
            <a:r>
              <a:rPr lang="zh-CN" altLang="en-US" sz="2000" dirty="0">
                <a:solidFill>
                  <a:srgbClr val="000000"/>
                </a:solidFill>
                <a:latin typeface="微软雅黑" panose="020B0503020204020204" pitchFamily="34" charset="-122"/>
                <a:ea typeface="微软雅黑" panose="020B0503020204020204" pitchFamily="34" charset="-122"/>
              </a:rPr>
              <a:t>条、基层单位的主要职责：</a:t>
            </a:r>
            <a:r>
              <a:rPr lang="zh-CN" altLang="en-US" sz="2000" b="0" dirty="0">
                <a:solidFill>
                  <a:srgbClr val="000000"/>
                </a:solidFill>
                <a:latin typeface="微软雅黑" panose="020B0503020204020204" pitchFamily="34" charset="-122"/>
                <a:ea typeface="微软雅黑" panose="020B0503020204020204" pitchFamily="34" charset="-122"/>
              </a:rPr>
              <a:t>落实和执行，安全使用，维护、管理和备案，反馈问题；</a:t>
            </a:r>
          </a:p>
          <a:p>
            <a:pPr lvl="1"/>
            <a:endParaRPr kumimoji="0" lang="en-US" altLang="zh-CN" sz="25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41150927"/>
      </p:ext>
    </p:extLst>
  </p:cSld>
  <p:clrMapOvr>
    <a:masterClrMapping/>
  </p:clrMapOvr>
  <p:transition>
    <p:strips/>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EA7A5B16-BEF4-4199-8C1E-52627D066282}"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grpSp>
        <p:nvGrpSpPr>
          <p:cNvPr id="2" name="Group 8"/>
          <p:cNvGrpSpPr>
            <a:grpSpLocks/>
          </p:cNvGrpSpPr>
          <p:nvPr/>
        </p:nvGrpSpPr>
        <p:grpSpPr bwMode="auto">
          <a:xfrm>
            <a:off x="1784963" y="3071810"/>
            <a:ext cx="6035999" cy="762001"/>
            <a:chOff x="1422" y="1905"/>
            <a:chExt cx="2736" cy="288"/>
          </a:xfrm>
          <a:effectLst>
            <a:outerShdw blurRad="50800" dist="38100" dir="2700000" algn="tl" rotWithShape="0">
              <a:prstClr val="black">
                <a:alpha val="40000"/>
              </a:prstClr>
            </a:outerShdw>
          </a:effectLst>
        </p:grpSpPr>
        <p:sp>
          <p:nvSpPr>
            <p:cNvPr id="17" name="AutoShape 9"/>
            <p:cNvSpPr>
              <a:spLocks noChangeArrowheads="1"/>
            </p:cNvSpPr>
            <p:nvPr/>
          </p:nvSpPr>
          <p:spPr bwMode="gray">
            <a:xfrm>
              <a:off x="1422"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cs typeface="+mn-cs"/>
              </a:endParaRPr>
            </a:p>
          </p:txBody>
        </p:sp>
        <p:sp>
          <p:nvSpPr>
            <p:cNvPr id="19" name="Text Box 11"/>
            <p:cNvSpPr txBox="1">
              <a:spLocks noChangeArrowheads="1"/>
            </p:cNvSpPr>
            <p:nvPr/>
          </p:nvSpPr>
          <p:spPr bwMode="gray">
            <a:xfrm>
              <a:off x="2173" y="1962"/>
              <a:ext cx="1234" cy="174"/>
            </a:xfrm>
            <a:prstGeom prst="rect">
              <a:avLst/>
            </a:prstGeom>
            <a:noFill/>
            <a:ln w="9525" algn="ctr">
              <a:noFill/>
              <a:miter lim="800000"/>
              <a:headEnd/>
              <a:tailEnd/>
            </a:ln>
          </p:spPr>
          <p:txBody>
            <a:bodyPr wrap="square">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r>
                <a:rPr lang="zh-CN" altLang="en-US" sz="2400" kern="0" dirty="0">
                  <a:solidFill>
                    <a:srgbClr val="000000"/>
                  </a:solidFill>
                  <a:latin typeface="Calibri" pitchFamily="34" charset="0"/>
                </a:rPr>
                <a:t>单位名称变更</a:t>
              </a:r>
              <a:r>
                <a:rPr kumimoji="0" lang="zh-CN" altLang="en-US" sz="2400" b="1" i="0" u="none" strike="noStrike" kern="0" cap="none" spc="0" normalizeH="0" baseline="0" noProof="0" dirty="0">
                  <a:ln>
                    <a:noFill/>
                  </a:ln>
                  <a:solidFill>
                    <a:srgbClr val="000000"/>
                  </a:solidFill>
                  <a:effectLst/>
                  <a:uLnTx/>
                  <a:uFillTx/>
                  <a:latin typeface="Calibri" pitchFamily="34" charset="0"/>
                  <a:ea typeface="+mn-ea"/>
                  <a:cs typeface="+mn-cs"/>
                </a:rPr>
                <a:t>操作</a:t>
              </a:r>
              <a:endParaRPr kumimoji="0" lang="en-US" altLang="zh-CN" sz="2400" b="1" i="0" u="none" strike="noStrike" kern="0" cap="none" spc="0" normalizeH="0" baseline="0" noProof="0" dirty="0">
                <a:ln>
                  <a:noFill/>
                </a:ln>
                <a:solidFill>
                  <a:srgbClr val="000000"/>
                </a:solidFill>
                <a:effectLst/>
                <a:uLnTx/>
                <a:uFillTx/>
                <a:latin typeface="Calibri" pitchFamily="34" charset="0"/>
                <a:ea typeface="+mn-ea"/>
                <a:cs typeface="+mn-cs"/>
              </a:endParaRPr>
            </a:p>
          </p:txBody>
        </p:sp>
      </p:grpSp>
    </p:spTree>
    <p:extLst>
      <p:ext uri="{BB962C8B-B14F-4D97-AF65-F5344CB8AC3E}">
        <p14:creationId xmlns:p14="http://schemas.microsoft.com/office/powerpoint/2010/main" val="2648659941"/>
      </p:ext>
    </p:extLst>
  </p:cSld>
  <p:clrMapOvr>
    <a:masterClrMapping/>
  </p:clrMapOvr>
  <p:transition>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zh-CN" altLang="en-US" dirty="0">
                <a:latin typeface="+mn-ea"/>
                <a:ea typeface="+mn-ea"/>
              </a:rPr>
              <a:t>单位名称变更操作</a:t>
            </a:r>
          </a:p>
        </p:txBody>
      </p:sp>
      <p:pic>
        <p:nvPicPr>
          <p:cNvPr id="10243" name="内容占位符 4" descr="组织机构管理菜单.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6A276D46-65DC-41AF-A149-8E661777C214}"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10245" name="圆角矩形标注 4"/>
          <p:cNvSpPr>
            <a:spLocks noChangeArrowheads="1"/>
          </p:cNvSpPr>
          <p:nvPr/>
        </p:nvSpPr>
        <p:spPr bwMode="auto">
          <a:xfrm>
            <a:off x="1907704" y="1387033"/>
            <a:ext cx="2448271" cy="1008111"/>
          </a:xfrm>
          <a:prstGeom prst="wedgeRectCallout">
            <a:avLst>
              <a:gd name="adj1" fmla="val -81610"/>
              <a:gd name="adj2" fmla="val -392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1.</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组织机构管理</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菜单</a:t>
            </a:r>
          </a:p>
        </p:txBody>
      </p:sp>
      <p:sp>
        <p:nvSpPr>
          <p:cNvPr id="6" name="圆角矩形标注 4"/>
          <p:cNvSpPr>
            <a:spLocks noChangeArrowheads="1"/>
          </p:cNvSpPr>
          <p:nvPr/>
        </p:nvSpPr>
        <p:spPr bwMode="auto">
          <a:xfrm>
            <a:off x="467544" y="2924944"/>
            <a:ext cx="3429024" cy="714379"/>
          </a:xfrm>
          <a:prstGeom prst="wedgeRectCallout">
            <a:avLst>
              <a:gd name="adj1" fmla="val -36388"/>
              <a:gd name="adj2" fmla="val -20816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2.</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63794">
                    <a:lumMod val="60000"/>
                    <a:lumOff val="40000"/>
                  </a:srgbClr>
                </a:solidFill>
                <a:effectLst/>
                <a:uLnTx/>
                <a:uFillTx/>
                <a:latin typeface="华文中宋" pitchFamily="2" charset="-122"/>
                <a:ea typeface="华文中宋" pitchFamily="2" charset="-122"/>
                <a:cs typeface="+mn-cs"/>
              </a:rPr>
              <a:t>组织机构维护</a:t>
            </a:r>
          </a:p>
        </p:txBody>
      </p:sp>
    </p:spTree>
    <p:extLst>
      <p:ext uri="{BB962C8B-B14F-4D97-AF65-F5344CB8AC3E}">
        <p14:creationId xmlns:p14="http://schemas.microsoft.com/office/powerpoint/2010/main" val="2525319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zh-CN" altLang="en-US" dirty="0">
                <a:latin typeface="+mn-ea"/>
              </a:rPr>
              <a:t>单位名称变更操作</a:t>
            </a:r>
            <a:endParaRPr lang="zh-CN" altLang="en-US" dirty="0">
              <a:ea typeface="宋体" pitchFamily="2" charset="-122"/>
            </a:endParaRPr>
          </a:p>
        </p:txBody>
      </p:sp>
      <p:pic>
        <p:nvPicPr>
          <p:cNvPr id="13315" name="内容占位符 4" descr="组织机构管理界面.jpg"/>
          <p:cNvPicPr>
            <a:picLocks noGrp="1" noChangeAspect="1"/>
          </p:cNvPicPr>
          <p:nvPr>
            <p:ph idx="1"/>
          </p:nvPr>
        </p:nvPicPr>
        <p:blipFill>
          <a:blip r:embed="rId2" cstate="print"/>
          <a:srcRect/>
          <a:stretch>
            <a:fillRect/>
          </a:stretch>
        </p:blipFill>
        <p:spPr>
          <a:xfrm>
            <a:off x="0" y="857232"/>
            <a:ext cx="9144000" cy="5715039"/>
          </a:xfrm>
        </p:spPr>
      </p:pic>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38697C18-F24F-444E-9673-3F1A9F9C54FB}"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7" name="矩形标注 6"/>
          <p:cNvSpPr>
            <a:spLocks noChangeArrowheads="1"/>
          </p:cNvSpPr>
          <p:nvPr/>
        </p:nvSpPr>
        <p:spPr bwMode="auto">
          <a:xfrm>
            <a:off x="5000629" y="2786058"/>
            <a:ext cx="2163660" cy="642937"/>
          </a:xfrm>
          <a:prstGeom prst="wedgeRectCallout">
            <a:avLst>
              <a:gd name="adj1" fmla="val 49870"/>
              <a:gd name="adj2" fmla="val -19539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a:t>
            </a:r>
            <a:r>
              <a:rPr kumimoji="0" lang="zh-CN" altLang="en-US" sz="2400" b="0" i="0" u="none" strike="noStrike" kern="120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搜索</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按钮</a:t>
            </a:r>
          </a:p>
        </p:txBody>
      </p:sp>
    </p:spTree>
    <p:extLst>
      <p:ext uri="{BB962C8B-B14F-4D97-AF65-F5344CB8AC3E}">
        <p14:creationId xmlns:p14="http://schemas.microsoft.com/office/powerpoint/2010/main" val="3875021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a:latin typeface="+mn-ea"/>
              </a:rPr>
              <a:t>单位名称变更操作</a:t>
            </a:r>
            <a:endParaRPr lang="zh-CN" altLang="en-US" dirty="0">
              <a:ea typeface="宋体" pitchFamily="2" charset="-122"/>
            </a:endParaRPr>
          </a:p>
        </p:txBody>
      </p:sp>
      <p:pic>
        <p:nvPicPr>
          <p:cNvPr id="15363" name="内容占位符 4" descr="组织机构管理搜索结果.jpg"/>
          <p:cNvPicPr>
            <a:picLocks noGrp="1" noChangeAspect="1"/>
          </p:cNvPicPr>
          <p:nvPr>
            <p:ph idx="1"/>
          </p:nvPr>
        </p:nvPicPr>
        <p:blipFill>
          <a:blip r:embed="rId2" cstate="print"/>
          <a:srcRect/>
          <a:stretch>
            <a:fillRect/>
          </a:stretch>
        </p:blipFill>
        <p:spPr>
          <a:xfrm>
            <a:off x="0" y="857232"/>
            <a:ext cx="9144000" cy="5786477"/>
          </a:xfrm>
        </p:spPr>
      </p:pic>
      <p:sp>
        <p:nvSpPr>
          <p:cNvPr id="4" name="日期占位符 3"/>
          <p:cNvSpPr>
            <a:spLocks noGrp="1"/>
          </p:cNvSpPr>
          <p:nvPr>
            <p:ph type="dt"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rPr>
              <a:t>www.bjzghzbx.com                                                                                                                                                                      </a:t>
            </a:r>
            <a:fld id="{29827B87-FFC2-4AF5-B708-12E9F3A9F27E}" type="slidenum">
              <a:rPr kumimoji="0" lang="zh-CN" altLang="en-US" sz="1000" b="1" i="0" u="none" strike="noStrike" kern="1200" cap="none" spc="0" normalizeH="0" baseline="0" noProof="0" smtClean="0">
                <a:ln>
                  <a:noFill/>
                </a:ln>
                <a:solidFill>
                  <a:srgbClr val="FFFFFF"/>
                </a:solidFill>
                <a:effectLst/>
                <a:uLnTx/>
                <a:uFillTx/>
                <a:latin typeface="Verdana"/>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zh-CN" sz="1000" b="1" i="0" u="none" strike="noStrike" kern="1200" cap="none" spc="0" normalizeH="0" baseline="0" noProof="0" dirty="0">
              <a:ln>
                <a:noFill/>
              </a:ln>
              <a:solidFill>
                <a:srgbClr val="FFFFFF"/>
              </a:solidFill>
              <a:effectLst/>
              <a:uLnTx/>
              <a:uFillTx/>
              <a:latin typeface="Verdana"/>
              <a:ea typeface="宋体" pitchFamily="2" charset="-122"/>
              <a:cs typeface="+mn-cs"/>
            </a:endParaRPr>
          </a:p>
        </p:txBody>
      </p:sp>
      <p:sp>
        <p:nvSpPr>
          <p:cNvPr id="7" name="矩形标注 6"/>
          <p:cNvSpPr>
            <a:spLocks noChangeArrowheads="1"/>
          </p:cNvSpPr>
          <p:nvPr/>
        </p:nvSpPr>
        <p:spPr bwMode="auto">
          <a:xfrm>
            <a:off x="611560" y="4869160"/>
            <a:ext cx="4643470" cy="928705"/>
          </a:xfrm>
          <a:prstGeom prst="wedgeRectCallout">
            <a:avLst>
              <a:gd name="adj1" fmla="val -49141"/>
              <a:gd name="adj2" fmla="val -88267"/>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点击将要变更单位名称的</a:t>
            </a:r>
            <a:r>
              <a:rPr kumimoji="0" lang="zh-CN" altLang="en-US" sz="2400" b="0" i="0" u="none" strike="noStrike" kern="1200" cap="none" spc="0" normalizeH="0" baseline="0" noProof="0" dirty="0">
                <a:ln>
                  <a:noFill/>
                </a:ln>
                <a:solidFill>
                  <a:srgbClr val="112D7E">
                    <a:lumMod val="60000"/>
                    <a:lumOff val="40000"/>
                  </a:srgbClr>
                </a:solidFill>
                <a:effectLst/>
                <a:uLnTx/>
                <a:uFillTx/>
                <a:latin typeface="华文中宋" pitchFamily="2" charset="-122"/>
                <a:ea typeface="华文中宋" pitchFamily="2" charset="-122"/>
                <a:cs typeface="+mn-cs"/>
              </a:rPr>
              <a:t>单位编号</a:t>
            </a:r>
            <a:r>
              <a:rPr kumimoji="0" lang="zh-CN" altLang="en-US" sz="2400" b="0" i="0" u="none" strike="noStrike" kern="1200" cap="none" spc="0" normalizeH="0" baseline="0" noProof="0" dirty="0">
                <a:ln>
                  <a:noFill/>
                </a:ln>
                <a:solidFill>
                  <a:srgbClr val="000000">
                    <a:lumMod val="95000"/>
                    <a:lumOff val="5000"/>
                  </a:srgbClr>
                </a:solidFill>
                <a:effectLst/>
                <a:uLnTx/>
                <a:uFillTx/>
                <a:latin typeface="华文中宋" pitchFamily="2" charset="-122"/>
                <a:ea typeface="华文中宋" pitchFamily="2" charset="-122"/>
                <a:cs typeface="+mn-cs"/>
              </a:rPr>
              <a:t>，进入修改单位信息界面。</a:t>
            </a:r>
          </a:p>
        </p:txBody>
      </p:sp>
    </p:spTree>
    <p:extLst>
      <p:ext uri="{BB962C8B-B14F-4D97-AF65-F5344CB8AC3E}">
        <p14:creationId xmlns:p14="http://schemas.microsoft.com/office/powerpoint/2010/main" val="20951050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spcBef>
            <a:spcPct val="0"/>
          </a:spcBef>
          <a:spcAft>
            <a:spcPct val="0"/>
          </a:spcAft>
          <a:buClrTx/>
          <a:buSzTx/>
          <a:buFontTx/>
          <a:buNone/>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A000120151030A10PPBG</Template>
  <TotalTime>3460</TotalTime>
  <Words>1956</Words>
  <Application>Microsoft Office PowerPoint</Application>
  <PresentationFormat>全屏显示(4:3)</PresentationFormat>
  <Paragraphs>257</Paragraphs>
  <Slides>34</Slides>
  <Notes>24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34</vt:i4>
      </vt:variant>
    </vt:vector>
  </HeadingPairs>
  <TitlesOfParts>
    <vt:vector size="44" baseType="lpstr">
      <vt:lpstr>华文中宋</vt:lpstr>
      <vt:lpstr>宋体</vt:lpstr>
      <vt:lpstr>微软雅黑</vt:lpstr>
      <vt:lpstr>Arial</vt:lpstr>
      <vt:lpstr>Calibri</vt:lpstr>
      <vt:lpstr>Constantia</vt:lpstr>
      <vt:lpstr>Verdana</vt:lpstr>
      <vt:lpstr>Wingdings</vt:lpstr>
      <vt:lpstr>完美的ppt模板</vt:lpstr>
      <vt:lpstr>2_完美的ppt模板</vt:lpstr>
      <vt:lpstr>中国职工保险互助会北京办事处 信息安全管理制度解读</vt:lpstr>
      <vt:lpstr>PowerPoint 演示文稿</vt:lpstr>
      <vt:lpstr>PowerPoint 演示文稿</vt:lpstr>
      <vt:lpstr>PowerPoint 演示文稿</vt:lpstr>
      <vt:lpstr>PowerPoint 演示文稿</vt:lpstr>
      <vt:lpstr>PowerPoint 演示文稿</vt:lpstr>
      <vt:lpstr>单位名称变更操作</vt:lpstr>
      <vt:lpstr>单位名称变更操作</vt:lpstr>
      <vt:lpstr>单位名称变更操作</vt:lpstr>
      <vt:lpstr>单位名称变更操作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经办人员的新增、修改、删除操作</vt:lpstr>
      <vt:lpstr>经办人员的新增、修改、删除操作</vt:lpstr>
      <vt:lpstr>经办人员的新增、修改、删除操作</vt:lpstr>
      <vt:lpstr>3.组织机构管理——修改、删除经办人员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Capinfo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何刚</cp:lastModifiedBy>
  <cp:revision>2483</cp:revision>
  <dcterms:created xsi:type="dcterms:W3CDTF">2009-03-07T02:35:00Z</dcterms:created>
  <dcterms:modified xsi:type="dcterms:W3CDTF">2016-12-12T16:36:22Z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