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72" r:id="rId2"/>
  </p:sldMasterIdLst>
  <p:notesMasterIdLst>
    <p:notesMasterId r:id="rId38"/>
  </p:notesMasterIdLst>
  <p:sldIdLst>
    <p:sldId id="256" r:id="rId3"/>
    <p:sldId id="912" r:id="rId4"/>
    <p:sldId id="913" r:id="rId5"/>
    <p:sldId id="914" r:id="rId6"/>
    <p:sldId id="915" r:id="rId7"/>
    <p:sldId id="916" r:id="rId8"/>
    <p:sldId id="918" r:id="rId9"/>
    <p:sldId id="919" r:id="rId10"/>
    <p:sldId id="920" r:id="rId11"/>
    <p:sldId id="921" r:id="rId12"/>
    <p:sldId id="277" r:id="rId13"/>
    <p:sldId id="414" r:id="rId14"/>
    <p:sldId id="278" r:id="rId15"/>
    <p:sldId id="906" r:id="rId16"/>
    <p:sldId id="907" r:id="rId17"/>
    <p:sldId id="415" r:id="rId18"/>
    <p:sldId id="279" r:id="rId19"/>
    <p:sldId id="281" r:id="rId20"/>
    <p:sldId id="557" r:id="rId21"/>
    <p:sldId id="280" r:id="rId22"/>
    <p:sldId id="283" r:id="rId23"/>
    <p:sldId id="433" r:id="rId24"/>
    <p:sldId id="380" r:id="rId25"/>
    <p:sldId id="386" r:id="rId26"/>
    <p:sldId id="382" r:id="rId27"/>
    <p:sldId id="437" r:id="rId28"/>
    <p:sldId id="438" r:id="rId29"/>
    <p:sldId id="439" r:id="rId30"/>
    <p:sldId id="385" r:id="rId31"/>
    <p:sldId id="908" r:id="rId32"/>
    <p:sldId id="909" r:id="rId33"/>
    <p:sldId id="910" r:id="rId34"/>
    <p:sldId id="911" r:id="rId35"/>
    <p:sldId id="693" r:id="rId36"/>
    <p:sldId id="276" r:id="rId3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hlink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hlink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hlink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hlink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hlink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hlink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hlink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hlink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hlink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28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00"/>
    <a:srgbClr val="CC000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4" autoAdjust="0"/>
    <p:restoredTop sz="93625" autoAdjust="0"/>
  </p:normalViewPr>
  <p:slideViewPr>
    <p:cSldViewPr>
      <p:cViewPr varScale="1">
        <p:scale>
          <a:sx n="84" d="100"/>
          <a:sy n="84" d="100"/>
        </p:scale>
        <p:origin x="1518" y="84"/>
      </p:cViewPr>
      <p:guideLst>
        <p:guide orient="horz" pos="2159"/>
        <p:guide pos="28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08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003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1003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03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48A8E5A-DCB8-4992-B257-B6ABD531F0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0A493F-D9E7-42FC-A259-4F233A2852C9}" type="slidenum">
              <a:rPr lang="zh-CN" altLang="en-US" smtClean="0"/>
              <a:pPr/>
              <a:t>1</a:t>
            </a:fld>
            <a:endParaRPr lang="en-US" altLang="zh-CN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6058DD-F279-4BF8-856F-33B019199A08}" type="slidenum">
              <a:rPr lang="zh-CN" altLang="en-US" smtClean="0"/>
              <a:pPr/>
              <a:t>35</a:t>
            </a:fld>
            <a:endParaRPr lang="en-US" altLang="zh-CN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ltGray">
          <a:xfrm>
            <a:off x="0" y="6611938"/>
            <a:ext cx="9144000" cy="26035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37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0692" name="Rectangle 4"/>
          <p:cNvSpPr>
            <a:spLocks noGrp="1" noChangeArrowheads="1"/>
          </p:cNvSpPr>
          <p:nvPr>
            <p:ph type="subTitle" idx="1" hasCustomPrompt="1"/>
          </p:nvPr>
        </p:nvSpPr>
        <p:spPr bwMode="gray">
          <a:xfrm>
            <a:off x="1371600" y="5867400"/>
            <a:ext cx="6553200" cy="533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zh-CN"/>
              <a:t>Click to edit Master subtitle style</a:t>
            </a:r>
          </a:p>
        </p:txBody>
      </p:sp>
      <p:sp>
        <p:nvSpPr>
          <p:cNvPr id="370693" name="Rectangle 5"/>
          <p:cNvSpPr>
            <a:spLocks noGrp="1" noChangeArrowheads="1"/>
          </p:cNvSpPr>
          <p:nvPr>
            <p:ph type="ctrTitle" sz="quarter" hasCustomPrompt="1"/>
          </p:nvPr>
        </p:nvSpPr>
        <p:spPr bwMode="gray">
          <a:xfrm>
            <a:off x="0" y="4868863"/>
            <a:ext cx="9144000" cy="720725"/>
          </a:xfr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0" scaled="1"/>
          </a:gradFill>
        </p:spPr>
        <p:txBody>
          <a:bodyPr/>
          <a:lstStyle>
            <a:lvl1pPr>
              <a:defRPr/>
            </a:lvl1pPr>
          </a:lstStyle>
          <a:p>
            <a:r>
              <a:rPr lang="en-US" altLang="ko-KR"/>
              <a:t>Click to edit Master title</a:t>
            </a:r>
            <a:br>
              <a:rPr lang="en-US" altLang="ko-KR"/>
            </a:br>
            <a:r>
              <a:rPr lang="en-US" altLang="ko-KR"/>
              <a:t> style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r>
              <a:rPr lang="zh-CN" altLang="en-US" dirty="0"/>
              <a:t> </a:t>
            </a:r>
            <a:endParaRPr lang="en-US" altLang="zh-CN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DAB7EAD8-5F64-4966-9209-2398F567666B}" type="slidenum">
              <a:rPr lang="zh-CN" altLang="en-US" dirty="0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8450" y="152400"/>
            <a:ext cx="2114550" cy="6248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152400"/>
            <a:ext cx="6191250" cy="6248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9456F67D-CEA8-4E08-9014-9BF76C4F33C5}" type="slidenum">
              <a:rPr lang="zh-CN" altLang="en-US" dirty="0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ltGray">
          <a:xfrm>
            <a:off x="0" y="6611938"/>
            <a:ext cx="9144000" cy="26035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37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0692" name="Rectangle 4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1371600" y="5867400"/>
            <a:ext cx="6553200" cy="533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zh-CN"/>
              <a:t>Click to edit Master subtitle style</a:t>
            </a:r>
          </a:p>
        </p:txBody>
      </p:sp>
      <p:sp>
        <p:nvSpPr>
          <p:cNvPr id="370693" name="Rectangle 5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0" y="4868863"/>
            <a:ext cx="9144000" cy="720725"/>
          </a:xfr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0" scaled="1"/>
          </a:gradFill>
        </p:spPr>
        <p:txBody>
          <a:bodyPr/>
          <a:lstStyle>
            <a:lvl1pPr>
              <a:defRPr/>
            </a:lvl1pPr>
          </a:lstStyle>
          <a:p>
            <a:r>
              <a:rPr lang="en-US" altLang="ko-KR"/>
              <a:t>Click to edit Master title</a:t>
            </a:r>
            <a:br>
              <a:rPr lang="en-US" altLang="ko-KR"/>
            </a:br>
            <a:r>
              <a:rPr lang="en-US" altLang="ko-KR"/>
              <a:t> style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r>
              <a:rPr lang="zh-CN" altLang="en-US" dirty="0"/>
              <a:t> 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83803525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60111870-AA90-490C-A807-CED1C565F59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53269384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1730240B-D774-4A5B-975F-8FAC8EEF4EF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67595928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525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525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6845D308-4927-4C9D-974F-FE7CB13F1AF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56855705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44EA8452-4BF2-44B9-8931-95287FC3700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232288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776247BC-5F02-4B08-8F4E-836E61035D2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3819412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1A7992A9-8956-46EF-A7A8-17D3B862A68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40957850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B8BC9CF6-6902-4CE0-9682-1ADE0A649B9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7183536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60111870-AA90-490C-A807-CED1C565F592}" type="slidenum">
              <a:rPr lang="zh-CN" altLang="en-US" dirty="0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9899E1C8-0E6C-47CB-9C8F-066517D9CE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7411961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DAB7EAD8-5F64-4966-9209-2398F567666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56108875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48450" y="152400"/>
            <a:ext cx="2114550" cy="6248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152400"/>
            <a:ext cx="6191250" cy="6248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9456F67D-CEA8-4E08-9014-9BF76C4F33C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11767734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1730240B-D774-4A5B-975F-8FAC8EEF4EF3}" type="slidenum">
              <a:rPr lang="zh-CN" altLang="en-US" dirty="0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525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52525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6845D308-4927-4C9D-974F-FE7CB13F1AFC}" type="slidenum">
              <a:rPr lang="zh-CN" altLang="en-US" dirty="0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44EA8452-4BF2-44B9-8931-95287FC37002}" type="slidenum">
              <a:rPr lang="zh-CN" altLang="en-US" dirty="0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776247BC-5F02-4B08-8F4E-836E61035D2D}" type="slidenum">
              <a:rPr lang="zh-CN" altLang="en-US" dirty="0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1A7992A9-8956-46EF-A7A8-17D3B862A68F}" type="slidenum">
              <a:rPr lang="zh-CN" altLang="en-US" dirty="0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B8BC9CF6-6902-4CE0-9682-1ADE0A649B9F}" type="slidenum">
              <a:rPr lang="zh-CN" altLang="en-US" dirty="0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9899E1C8-0E6C-47CB-9C8F-066517D9CE5A}" type="slidenum">
              <a:rPr lang="zh-CN" altLang="en-US" dirty="0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Rectangle 2"/>
          <p:cNvSpPr>
            <a:spLocks noChangeArrowheads="1"/>
          </p:cNvSpPr>
          <p:nvPr/>
        </p:nvSpPr>
        <p:spPr bwMode="ltGray">
          <a:xfrm>
            <a:off x="0" y="0"/>
            <a:ext cx="9144000" cy="836613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52525"/>
            <a:ext cx="8229600" cy="524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white">
          <a:xfrm>
            <a:off x="304800" y="152400"/>
            <a:ext cx="8458200" cy="563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69669" name="Text Box 5"/>
          <p:cNvSpPr txBox="1">
            <a:spLocks noChangeArrowheads="1"/>
          </p:cNvSpPr>
          <p:nvPr/>
        </p:nvSpPr>
        <p:spPr bwMode="gray">
          <a:xfrm>
            <a:off x="0" y="6613525"/>
            <a:ext cx="9144000" cy="24447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endParaRPr lang="zh-CN" altLang="en-US" sz="1000">
              <a:solidFill>
                <a:schemeClr val="bg1"/>
              </a:solidFill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369670" name="Rectangle 6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0" y="6597650"/>
            <a:ext cx="9109075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000">
                <a:solidFill>
                  <a:schemeClr val="bg1"/>
                </a:solidFill>
                <a:latin typeface="+mj-lt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393EC639-D994-4716-8FBF-CDE19BF89EBB}" type="slidenum">
              <a:rPr lang="zh-CN" altLang="en-US" dirty="0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Rectangle 2"/>
          <p:cNvSpPr>
            <a:spLocks noChangeArrowheads="1"/>
          </p:cNvSpPr>
          <p:nvPr/>
        </p:nvSpPr>
        <p:spPr bwMode="ltGray">
          <a:xfrm>
            <a:off x="0" y="0"/>
            <a:ext cx="9144000" cy="836613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46275"/>
                  <a:invGamma/>
                </a:schemeClr>
              </a:gs>
              <a:gs pos="5000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52525"/>
            <a:ext cx="82296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title"/>
          </p:nvPr>
        </p:nvSpPr>
        <p:spPr bwMode="white">
          <a:xfrm>
            <a:off x="304800" y="152400"/>
            <a:ext cx="84582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69669" name="Text Box 5"/>
          <p:cNvSpPr txBox="1">
            <a:spLocks noChangeArrowheads="1"/>
          </p:cNvSpPr>
          <p:nvPr/>
        </p:nvSpPr>
        <p:spPr bwMode="gray">
          <a:xfrm>
            <a:off x="0" y="6613525"/>
            <a:ext cx="9144000" cy="24447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endParaRPr lang="zh-CN" altLang="en-US" sz="1000">
              <a:solidFill>
                <a:schemeClr val="bg1"/>
              </a:solidFill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369670" name="Rectangle 6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0" y="6597650"/>
            <a:ext cx="91090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chemeClr val="bg1"/>
                </a:solidFill>
                <a:latin typeface="+mj-lt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393EC639-D994-4716-8FBF-CDE19BF89EB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98804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fade/>
  </p:transition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331595" y="3933056"/>
            <a:ext cx="6553200" cy="93421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txBody>
          <a:bodyPr/>
          <a:lstStyle/>
          <a:p>
            <a:r>
              <a:rPr lang="zh-CN" altLang="en-US" sz="4400" b="1" dirty="0">
                <a:solidFill>
                  <a:srgbClr val="FFC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授权绑定培训教程</a:t>
            </a:r>
            <a:endParaRPr lang="en-US" altLang="zh-CN" sz="4400" b="1" dirty="0">
              <a:solidFill>
                <a:srgbClr val="FFC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844824"/>
            <a:ext cx="9144000" cy="158417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en-US" sz="4400" dirty="0"/>
              <a:t>中国职工保险互助会北京办事处</a:t>
            </a:r>
            <a:br>
              <a:rPr lang="en-US" altLang="zh-CN" sz="4400" dirty="0"/>
            </a:br>
            <a:r>
              <a:rPr lang="zh-CN" altLang="en-US" sz="4400" dirty="0"/>
              <a:t>业务管理系统</a:t>
            </a:r>
          </a:p>
        </p:txBody>
      </p:sp>
      <p:pic>
        <p:nvPicPr>
          <p:cNvPr id="4" name="Picture 5" descr="tp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71480"/>
            <a:ext cx="1071570" cy="985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5429264"/>
            <a:ext cx="195580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42910" y="1000108"/>
            <a:ext cx="79296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暖</a:t>
            </a:r>
            <a:r>
              <a:rPr lang="en-US" altLang="zh-CN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互助“二次报销”受益会员信息核实</a:t>
            </a:r>
            <a:endParaRPr lang="en-US" altLang="zh-CN" sz="28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工作部署安排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2910" y="2285993"/>
            <a:ext cx="785818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三、具体工作内容和时间安排</a:t>
            </a:r>
            <a:endParaRPr lang="en-US" altLang="zh-CN" sz="26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600" b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2"/>
            <a:r>
              <a:rPr lang="en-US" altLang="zh-CN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en-US" altLang="zh-CN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年上半年</a:t>
            </a: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各区和经济技术开发区率先启动受益会员信息核实工作。</a:t>
            </a:r>
            <a:endParaRPr lang="en-US" altLang="zh-CN" sz="2600" b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2"/>
            <a:r>
              <a:rPr lang="en-US" altLang="zh-CN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年下半年</a:t>
            </a: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将在全市范围启动受益会员信息核实工作。</a:t>
            </a:r>
          </a:p>
        </p:txBody>
      </p:sp>
    </p:spTree>
  </p:cSld>
  <p:clrMapOvr>
    <a:masterClrMapping/>
  </p:clrMapOvr>
  <p:transition>
    <p:strips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a typeface="宋体" pitchFamily="2" charset="-122"/>
              </a:rPr>
              <a:t>培训概要</a:t>
            </a:r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5248275"/>
          </a:xfrm>
        </p:spPr>
        <p:txBody>
          <a:bodyPr/>
          <a:lstStyle/>
          <a:p>
            <a:pPr marL="0" indent="0">
              <a:buClrTx/>
              <a:buNone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系统使用环境</a:t>
            </a:r>
            <a:endParaRPr lang="en-US" altLang="zh-CN" sz="2400" b="1" dirty="0">
              <a:solidFill>
                <a:schemeClr val="tx1">
                  <a:lumMod val="50000"/>
                </a:schemeClr>
              </a:solidFill>
              <a:latin typeface="宋体" pitchFamily="2" charset="-122"/>
              <a:ea typeface="宋体" pitchFamily="2" charset="-122"/>
            </a:endParaRPr>
          </a:p>
          <a:p>
            <a:pPr marL="0" indent="0">
              <a:buClrTx/>
              <a:buNone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系统登录</a:t>
            </a:r>
            <a:endParaRPr lang="en-US" altLang="zh-CN" sz="2400" b="1" dirty="0">
              <a:solidFill>
                <a:schemeClr val="tx1">
                  <a:lumMod val="50000"/>
                </a:schemeClr>
              </a:solidFill>
              <a:latin typeface="宋体" pitchFamily="2" charset="-122"/>
              <a:ea typeface="宋体" pitchFamily="2" charset="-122"/>
            </a:endParaRPr>
          </a:p>
          <a:p>
            <a:pPr marL="0" indent="0" algn="l">
              <a:buClrTx/>
              <a:buNone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  <a:sym typeface="+mn-ea"/>
              </a:rPr>
              <a:t>3.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  <a:sym typeface="+mn-ea"/>
              </a:rPr>
              <a:t>与京卡组织机构绑定操作</a:t>
            </a:r>
            <a:endParaRPr lang="en-US" altLang="zh-CN" sz="2400" b="1" dirty="0">
              <a:solidFill>
                <a:schemeClr val="tx1">
                  <a:lumMod val="50000"/>
                </a:schemeClr>
              </a:solidFill>
              <a:latin typeface="宋体" pitchFamily="2" charset="-122"/>
              <a:ea typeface="宋体" pitchFamily="2" charset="-122"/>
              <a:sym typeface="+mn-ea"/>
            </a:endParaRPr>
          </a:p>
          <a:p>
            <a:pPr marL="0" indent="0" algn="l">
              <a:buClrTx/>
              <a:buNone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  <a:sym typeface="+mn-ea"/>
              </a:rPr>
              <a:t>   3.1 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  <a:sym typeface="+mn-ea"/>
              </a:rPr>
              <a:t>绑定操作</a:t>
            </a:r>
            <a:endParaRPr lang="en-US" altLang="zh-CN" sz="2400" b="1" dirty="0">
              <a:solidFill>
                <a:schemeClr val="tx1">
                  <a:lumMod val="50000"/>
                </a:schemeClr>
              </a:solidFill>
              <a:latin typeface="宋体" pitchFamily="2" charset="-122"/>
              <a:ea typeface="宋体" pitchFamily="2" charset="-122"/>
              <a:sym typeface="+mn-ea"/>
            </a:endParaRPr>
          </a:p>
          <a:p>
            <a:pPr marL="0" indent="0">
              <a:buClrTx/>
              <a:buNone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  <a:sym typeface="+mn-ea"/>
              </a:rPr>
              <a:t>   3.2 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  <a:sym typeface="+mn-ea"/>
              </a:rPr>
              <a:t>解除绑定操作</a:t>
            </a: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  <a:sym typeface="+mn-ea"/>
              </a:rPr>
              <a:t>   </a:t>
            </a:r>
          </a:p>
          <a:p>
            <a:pPr marL="0" indent="0">
              <a:buClrTx/>
              <a:buNone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  <a:sym typeface="+mn-ea"/>
              </a:rPr>
              <a:t>4.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  <a:sym typeface="+mn-ea"/>
              </a:rPr>
              <a:t>暖互助“二次报销”受益会员信息查询</a:t>
            </a:r>
            <a:endParaRPr lang="en-US" altLang="zh-CN" sz="2400" b="1" dirty="0">
              <a:solidFill>
                <a:schemeClr val="tx1">
                  <a:lumMod val="50000"/>
                </a:schemeClr>
              </a:solidFill>
              <a:latin typeface="宋体" pitchFamily="2" charset="-122"/>
              <a:ea typeface="宋体" pitchFamily="2" charset="-122"/>
              <a:sym typeface="+mn-ea"/>
            </a:endParaRPr>
          </a:p>
          <a:p>
            <a:pPr marL="514350" indent="-514350" algn="l">
              <a:buClrTx/>
              <a:buFont typeface="+mj-lt"/>
              <a:buAutoNum type="arabicPeriod"/>
            </a:pPr>
            <a:endParaRPr lang="zh-CN" altLang="en-US" sz="2400" b="1" dirty="0">
              <a:solidFill>
                <a:schemeClr val="tx1">
                  <a:lumMod val="50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EA7A5B16-BEF4-4199-8C1E-52627D066282}" type="slidenum">
              <a:rPr lang="zh-CN" altLang="en-US" dirty="0" smtClean="0"/>
              <a:pPr>
                <a:defRPr/>
              </a:pPr>
              <a:t>11</a:t>
            </a:fld>
            <a:endParaRPr lang="en-US" altLang="zh-CN" dirty="0"/>
          </a:p>
        </p:txBody>
      </p:sp>
    </p:spTree>
  </p:cSld>
  <p:clrMapOvr>
    <a:masterClrMapping/>
  </p:clrMapOvr>
  <p:transition>
    <p:strips dir="r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EA7A5B16-BEF4-4199-8C1E-52627D066282}" type="slidenum">
              <a:rPr lang="zh-CN" altLang="en-US" dirty="0" smtClean="0"/>
              <a:pPr>
                <a:defRPr/>
              </a:pPr>
              <a:t>12</a:t>
            </a:fld>
            <a:endParaRPr lang="en-US" altLang="zh-CN" dirty="0"/>
          </a:p>
        </p:txBody>
      </p:sp>
      <p:grpSp>
        <p:nvGrpSpPr>
          <p:cNvPr id="16" name="Group 8"/>
          <p:cNvGrpSpPr/>
          <p:nvPr/>
        </p:nvGrpSpPr>
        <p:grpSpPr bwMode="auto">
          <a:xfrm>
            <a:off x="1785918" y="2928934"/>
            <a:ext cx="5428674" cy="1000126"/>
            <a:chOff x="1131" y="1851"/>
            <a:chExt cx="3141" cy="37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7" name="AutoShape 9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F6FC6"/>
                </a:gs>
                <a:gs pos="50000">
                  <a:srgbClr val="0F6FC6">
                    <a:gamma/>
                    <a:tint val="21176"/>
                    <a:invGamma/>
                  </a:srgbClr>
                </a:gs>
                <a:gs pos="100000">
                  <a:srgbClr val="0F6FC6"/>
                </a:gs>
              </a:gsLst>
              <a:lin ang="5400000" scaled="1"/>
            </a:gradFill>
            <a:ln w="12700" algn="ctr">
              <a:solidFill>
                <a:sysClr val="window" lastClr="FFFFFF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defTabSz="91440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nstantia"/>
                <a:ea typeface="宋体"/>
              </a:endParaRPr>
            </a:p>
          </p:txBody>
        </p:sp>
        <p:sp>
          <p:nvSpPr>
            <p:cNvPr id="18" name="AutoShape 10"/>
            <p:cNvSpPr>
              <a:spLocks noChangeArrowheads="1"/>
            </p:cNvSpPr>
            <p:nvPr/>
          </p:nvSpPr>
          <p:spPr bwMode="gray">
            <a:xfrm>
              <a:off x="1131" y="1851"/>
              <a:ext cx="579" cy="378"/>
            </a:xfrm>
            <a:prstGeom prst="diamond">
              <a:avLst/>
            </a:prstGeom>
            <a:solidFill>
              <a:srgbClr val="0F6FC6"/>
            </a:solidFill>
            <a:ln w="25400" algn="ctr">
              <a:solidFill>
                <a:sysClr val="window" lastClr="FFFFFF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defTabSz="91440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rPr>
                <a:t>  1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19" name="Text Box 11"/>
            <p:cNvSpPr txBox="1">
              <a:spLocks noChangeArrowheads="1"/>
            </p:cNvSpPr>
            <p:nvPr/>
          </p:nvSpPr>
          <p:spPr bwMode="gray">
            <a:xfrm>
              <a:off x="1680" y="1959"/>
              <a:ext cx="2137" cy="17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defTabSz="914400" eaLnBrk="0" latinLnBrk="0" hangingPunct="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</a:rPr>
                <a:t>系统使用环境</a:t>
              </a:r>
              <a:endPara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20" name="Text Box 12"/>
            <p:cNvSpPr txBox="1">
              <a:spLocks noChangeArrowheads="1"/>
            </p:cNvSpPr>
            <p:nvPr/>
          </p:nvSpPr>
          <p:spPr bwMode="gray">
            <a:xfrm>
              <a:off x="1296" y="1959"/>
              <a:ext cx="331" cy="17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0" latinLnBrk="0" hangingPunct="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>
    <p:strips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dirty="0">
                <a:ea typeface="宋体" pitchFamily="2" charset="-122"/>
              </a:rPr>
              <a:t>系统使用环境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990889AA-BE1D-4D17-9B76-F84D50056B01}" type="slidenum">
              <a:rPr lang="zh-CN" altLang="en-US" dirty="0" smtClean="0"/>
              <a:pPr>
                <a:defRPr/>
              </a:pPr>
              <a:t>13</a:t>
            </a:fld>
            <a:endParaRPr lang="en-US" altLang="zh-CN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227933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u"/>
            </a:pPr>
            <a:r>
              <a:rPr lang="zh-CN" altLang="en-US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操作系统：</a:t>
            </a:r>
            <a:r>
              <a:rPr lang="en-US" sz="2600" dirty="0">
                <a:latin typeface="微软雅黑" pitchFamily="34" charset="-122"/>
                <a:ea typeface="微软雅黑" pitchFamily="34" charset="-122"/>
              </a:rPr>
              <a:t>Windows XP</a:t>
            </a:r>
            <a:r>
              <a:rPr lang="zh-CN" altLang="en-US" sz="26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Windows 7</a:t>
            </a:r>
            <a:r>
              <a:rPr lang="zh-CN" altLang="en-US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（推荐）</a:t>
            </a:r>
            <a:r>
              <a:rPr lang="zh-CN" altLang="en-US" sz="26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600" dirty="0">
                <a:latin typeface="微软雅黑" pitchFamily="34" charset="-122"/>
                <a:ea typeface="微软雅黑" pitchFamily="34" charset="-122"/>
              </a:rPr>
              <a:t>		  Windows 8</a:t>
            </a:r>
          </a:p>
          <a:p>
            <a:pPr>
              <a:buFont typeface="Wingdings" pitchFamily="2" charset="2"/>
              <a:buChar char="u"/>
            </a:pPr>
            <a:r>
              <a:rPr lang="zh-CN" altLang="en-US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浏览器：</a:t>
            </a:r>
            <a:r>
              <a:rPr lang="en-US" altLang="zh-CN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IE 10</a:t>
            </a:r>
            <a:r>
              <a:rPr lang="zh-CN" altLang="en-US" sz="2600" dirty="0">
                <a:latin typeface="微软雅黑" pitchFamily="34" charset="-122"/>
                <a:ea typeface="微软雅黑" pitchFamily="34" charset="-122"/>
              </a:rPr>
              <a:t>或更高版 和</a:t>
            </a:r>
            <a:r>
              <a:rPr lang="en-US" altLang="zh-CN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+mn-ea"/>
              </a:rPr>
              <a:t>360浏览器</a:t>
            </a:r>
            <a:endParaRPr lang="en-US" altLang="zh-CN" sz="2600" dirty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u"/>
            </a:pPr>
            <a:r>
              <a:rPr lang="zh-CN" altLang="en-US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办公软件：</a:t>
            </a:r>
            <a:r>
              <a:rPr lang="zh-CN" altLang="en-US" sz="2600" dirty="0">
                <a:latin typeface="微软雅黑" pitchFamily="34" charset="-122"/>
                <a:ea typeface="微软雅黑" pitchFamily="34" charset="-122"/>
              </a:rPr>
              <a:t>微软</a:t>
            </a:r>
            <a:r>
              <a:rPr lang="en-US" altLang="zh-CN" sz="26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Office 2003</a:t>
            </a:r>
          </a:p>
          <a:p>
            <a:pPr>
              <a:buNone/>
            </a:pP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8" name="横卷形 7"/>
          <p:cNvSpPr/>
          <p:nvPr/>
        </p:nvSpPr>
        <p:spPr>
          <a:xfrm>
            <a:off x="357158" y="3357562"/>
            <a:ext cx="8358246" cy="2786082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atinLnBrk="1">
              <a:buNone/>
            </a:pPr>
            <a:r>
              <a:rPr lang="zh-CN" alt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特别说明：</a:t>
            </a:r>
            <a:endParaRPr lang="en-US" altLang="zh-CN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latinLnBrk="1">
              <a:buNone/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                      保障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业务系统使用的各种模板和表格，暂不支持金山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WPS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办公软件。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宋体" pitchFamily="2" charset="-122"/>
                <a:ea typeface="宋体" pitchFamily="2" charset="-122"/>
                <a:sym typeface="+mn-ea"/>
              </a:rPr>
              <a:t>1.</a:t>
            </a:r>
            <a:r>
              <a:rPr lang="zh-CN" altLang="en-US" dirty="0">
                <a:ea typeface="宋体" pitchFamily="2" charset="-122"/>
                <a:sym typeface="+mn-ea"/>
              </a:rPr>
              <a:t>系统使用环境</a:t>
            </a:r>
            <a:endParaRPr lang="en-US" altLang="zh-CN" dirty="0">
              <a:latin typeface="Calibri" pitchFamily="34" charset="0"/>
            </a:endParaRPr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107504" y="1152525"/>
            <a:ext cx="8750776" cy="1490657"/>
          </a:xfrm>
        </p:spPr>
        <p:txBody>
          <a:bodyPr/>
          <a:lstStyle/>
          <a:p>
            <a:pPr marL="514350" indent="-514350">
              <a:buClrTx/>
              <a:buNone/>
            </a:pPr>
            <a:r>
              <a:rPr lang="en-US" altLang="zh-CN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使用</a:t>
            </a:r>
            <a:r>
              <a:rPr lang="en-US" altLang="zh-CN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IE</a:t>
            </a: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浏览器必须是</a:t>
            </a:r>
            <a:r>
              <a:rPr lang="en-US" altLang="zh-CN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10.0</a:t>
            </a: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以上版本，低版本会有部分功能界面显示不出来的情况。</a:t>
            </a:r>
            <a:endParaRPr lang="en-US" altLang="zh-CN" dirty="0">
              <a:solidFill>
                <a:schemeClr val="tx1">
                  <a:lumMod val="50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EA7A5B16-BEF4-4199-8C1E-52627D066282}" type="slidenum">
              <a:rPr lang="zh-CN" altLang="en-US" dirty="0" smtClean="0"/>
              <a:pPr>
                <a:defRPr/>
              </a:pPr>
              <a:t>14</a:t>
            </a:fld>
            <a:endParaRPr lang="en-US" altLang="zh-CN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428868"/>
            <a:ext cx="6924684" cy="2351292"/>
          </a:xfrm>
          <a:prstGeom prst="rect">
            <a:avLst/>
          </a:prstGeom>
          <a:noFill/>
          <a:ln w="9525">
            <a:solidFill>
              <a:schemeClr val="tx1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3214686"/>
            <a:ext cx="3238497" cy="2616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矩形标注 7"/>
          <p:cNvSpPr>
            <a:spLocks noChangeArrowheads="1"/>
          </p:cNvSpPr>
          <p:nvPr/>
        </p:nvSpPr>
        <p:spPr bwMode="auto">
          <a:xfrm>
            <a:off x="357158" y="4286256"/>
            <a:ext cx="2714644" cy="1285884"/>
          </a:xfrm>
          <a:prstGeom prst="wedgeRectCallout">
            <a:avLst>
              <a:gd name="adj1" fmla="val 36699"/>
              <a:gd name="adj2" fmla="val -106475"/>
            </a:avLst>
          </a:prstGeom>
          <a:solidFill>
            <a:schemeClr val="bg1"/>
          </a:solidFill>
          <a:ln w="19050" algn="ctr">
            <a:solidFill>
              <a:schemeClr val="tx2">
                <a:lumMod val="95000"/>
                <a:lumOff val="5000"/>
              </a:schemeClr>
            </a:solidFill>
            <a:rou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en-US" sz="2400" b="0" kern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可以通过</a:t>
            </a:r>
            <a:r>
              <a:rPr lang="en-US" altLang="zh-CN" sz="2400" b="0" kern="0" dirty="0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IE</a:t>
            </a:r>
            <a:r>
              <a:rPr lang="zh-CN" altLang="en-US" sz="2400" b="0" kern="0" dirty="0">
                <a:solidFill>
                  <a:sysClr val="windowText" lastClr="000000"/>
                </a:solidFill>
                <a:latin typeface="华文中宋" pitchFamily="2" charset="-122"/>
                <a:ea typeface="华文中宋" pitchFamily="2" charset="-122"/>
              </a:rPr>
              <a:t>浏览器</a:t>
            </a:r>
            <a:r>
              <a:rPr lang="zh-CN" altLang="en-US" sz="2400" b="0" i="1" kern="0" dirty="0">
                <a:solidFill>
                  <a:schemeClr val="tx1">
                    <a:lumMod val="75000"/>
                  </a:schemeClr>
                </a:solidFill>
                <a:latin typeface="华文中宋" pitchFamily="2" charset="-122"/>
                <a:ea typeface="华文中宋" pitchFamily="2" charset="-122"/>
              </a:rPr>
              <a:t>帮助</a:t>
            </a:r>
            <a:r>
              <a:rPr lang="zh-CN" altLang="en-US" sz="2400" b="0" kern="0" dirty="0">
                <a:solidFill>
                  <a:sysClr val="windowText" lastClr="000000"/>
                </a:solidFill>
                <a:latin typeface="华文中宋" pitchFamily="2" charset="-122"/>
                <a:ea typeface="华文中宋" pitchFamily="2" charset="-122"/>
              </a:rPr>
              <a:t>菜单中的</a:t>
            </a:r>
            <a:r>
              <a:rPr lang="zh-CN" altLang="en-US" sz="2400" b="0" i="1" kern="0" dirty="0">
                <a:solidFill>
                  <a:schemeClr val="tx1">
                    <a:lumMod val="75000"/>
                  </a:schemeClr>
                </a:solidFill>
                <a:latin typeface="华文中宋" pitchFamily="2" charset="-122"/>
                <a:ea typeface="华文中宋" pitchFamily="2" charset="-122"/>
              </a:rPr>
              <a:t>关于</a:t>
            </a:r>
            <a:r>
              <a:rPr lang="en-US" altLang="zh-CN" sz="2400" b="0" i="1" kern="0" dirty="0">
                <a:solidFill>
                  <a:schemeClr val="tx1">
                    <a:lumMod val="75000"/>
                  </a:schemeClr>
                </a:solidFill>
                <a:latin typeface="华文中宋" pitchFamily="2" charset="-122"/>
                <a:ea typeface="华文中宋" pitchFamily="2" charset="-122"/>
              </a:rPr>
              <a:t>...</a:t>
            </a:r>
            <a:r>
              <a:rPr lang="zh-CN" altLang="en-US" sz="2400" b="0" kern="0" dirty="0">
                <a:solidFill>
                  <a:sysClr val="windowText" lastClr="000000"/>
                </a:solidFill>
                <a:latin typeface="华文中宋" pitchFamily="2" charset="-122"/>
                <a:ea typeface="华文中宋" pitchFamily="2" charset="-122"/>
              </a:rPr>
              <a:t>查看版本号。</a:t>
            </a:r>
            <a:endParaRPr lang="zh-CN" altLang="en-US" sz="2600" b="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5357818" y="4357694"/>
            <a:ext cx="1714512" cy="285752"/>
          </a:xfrm>
          <a:prstGeom prst="rect">
            <a:avLst/>
          </a:prstGeom>
          <a:noFill/>
          <a:ln w="1905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chemeClr val="hlink"/>
              </a:solidFill>
              <a:effectLst/>
              <a:latin typeface="Arial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500306"/>
            <a:ext cx="7929618" cy="3026707"/>
          </a:xfrm>
          <a:prstGeom prst="rect">
            <a:avLst/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宋体" pitchFamily="2" charset="-122"/>
                <a:ea typeface="宋体" pitchFamily="2" charset="-122"/>
                <a:sym typeface="+mn-ea"/>
              </a:rPr>
              <a:t>1.</a:t>
            </a:r>
            <a:r>
              <a:rPr lang="zh-CN" altLang="en-US" dirty="0">
                <a:ea typeface="宋体" pitchFamily="2" charset="-122"/>
                <a:sym typeface="+mn-ea"/>
              </a:rPr>
              <a:t>系统使用环境</a:t>
            </a:r>
            <a:endParaRPr lang="zh-CN" altLang="en-US" dirty="0">
              <a:ea typeface="宋体" pitchFamily="2" charset="-122"/>
            </a:endParaRPr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107504" y="1152525"/>
            <a:ext cx="9036496" cy="1490657"/>
          </a:xfrm>
        </p:spPr>
        <p:txBody>
          <a:bodyPr/>
          <a:lstStyle/>
          <a:p>
            <a:pPr marL="514350" indent="-514350">
              <a:buClrTx/>
              <a:buNone/>
            </a:pPr>
            <a:r>
              <a:rPr lang="en-US" altLang="zh-CN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使用</a:t>
            </a:r>
            <a:r>
              <a:rPr lang="en-US" altLang="zh-CN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360</a:t>
            </a:r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浏览器必须开启“极速”模式，其他模式下会有部分功能界面显示不出来的情况。</a:t>
            </a:r>
            <a:endParaRPr lang="en-US" altLang="zh-CN" dirty="0">
              <a:solidFill>
                <a:schemeClr val="tx1">
                  <a:lumMod val="50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EA7A5B16-BEF4-4199-8C1E-52627D066282}" type="slidenum">
              <a:rPr lang="zh-CN" altLang="en-US" dirty="0" smtClean="0"/>
              <a:pPr>
                <a:defRPr/>
              </a:pPr>
              <a:t>15</a:t>
            </a:fld>
            <a:endParaRPr lang="en-US" altLang="zh-CN" dirty="0"/>
          </a:p>
        </p:txBody>
      </p:sp>
      <p:sp>
        <p:nvSpPr>
          <p:cNvPr id="8" name="矩形标注 7"/>
          <p:cNvSpPr>
            <a:spLocks noChangeArrowheads="1"/>
          </p:cNvSpPr>
          <p:nvPr/>
        </p:nvSpPr>
        <p:spPr bwMode="auto">
          <a:xfrm>
            <a:off x="6286512" y="4214818"/>
            <a:ext cx="2714644" cy="1285884"/>
          </a:xfrm>
          <a:prstGeom prst="wedgeRectCallout">
            <a:avLst>
              <a:gd name="adj1" fmla="val 16649"/>
              <a:gd name="adj2" fmla="val -148803"/>
            </a:avLst>
          </a:prstGeom>
          <a:solidFill>
            <a:schemeClr val="bg1"/>
          </a:solidFill>
          <a:ln w="19050" algn="ctr">
            <a:solidFill>
              <a:schemeClr val="tx2">
                <a:lumMod val="95000"/>
                <a:lumOff val="5000"/>
              </a:schemeClr>
            </a:solidFill>
            <a:rou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en-US" sz="2400" b="0" kern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可以通过点击模式切换开关，切换到极速模式</a:t>
            </a:r>
            <a:r>
              <a:rPr lang="zh-CN" altLang="en-US" sz="2400" b="0" kern="0" dirty="0">
                <a:solidFill>
                  <a:sysClr val="windowText" lastClr="00000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endParaRPr lang="zh-CN" altLang="en-US" sz="26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EA7A5B16-BEF4-4199-8C1E-52627D066282}" type="slidenum">
              <a:rPr lang="zh-CN" altLang="en-US" dirty="0" smtClean="0"/>
              <a:pPr>
                <a:defRPr/>
              </a:pPr>
              <a:t>16</a:t>
            </a:fld>
            <a:endParaRPr lang="en-US" altLang="zh-CN" dirty="0"/>
          </a:p>
        </p:txBody>
      </p:sp>
      <p:grpSp>
        <p:nvGrpSpPr>
          <p:cNvPr id="2" name="Group 8"/>
          <p:cNvGrpSpPr/>
          <p:nvPr/>
        </p:nvGrpSpPr>
        <p:grpSpPr bwMode="auto">
          <a:xfrm>
            <a:off x="1785918" y="2928934"/>
            <a:ext cx="5428674" cy="1000126"/>
            <a:chOff x="1131" y="1851"/>
            <a:chExt cx="3141" cy="3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AutoShape 9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F6FC6"/>
                </a:gs>
                <a:gs pos="50000">
                  <a:srgbClr val="0F6FC6">
                    <a:gamma/>
                    <a:tint val="21176"/>
                    <a:invGamma/>
                  </a:srgbClr>
                </a:gs>
                <a:gs pos="100000">
                  <a:srgbClr val="0F6FC6"/>
                </a:gs>
              </a:gsLst>
              <a:lin ang="5400000" scaled="1"/>
            </a:gradFill>
            <a:ln w="12700" algn="ctr">
              <a:solidFill>
                <a:sysClr val="window" lastClr="FFFFFF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defTabSz="91440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nstantia"/>
                <a:ea typeface="宋体"/>
              </a:endParaRPr>
            </a:p>
          </p:txBody>
        </p:sp>
        <p:sp>
          <p:nvSpPr>
            <p:cNvPr id="18" name="AutoShape 10"/>
            <p:cNvSpPr>
              <a:spLocks noChangeArrowheads="1"/>
            </p:cNvSpPr>
            <p:nvPr/>
          </p:nvSpPr>
          <p:spPr bwMode="gray">
            <a:xfrm>
              <a:off x="1131" y="1851"/>
              <a:ext cx="579" cy="378"/>
            </a:xfrm>
            <a:prstGeom prst="diamond">
              <a:avLst/>
            </a:prstGeom>
            <a:solidFill>
              <a:srgbClr val="0F6FC6"/>
            </a:solidFill>
            <a:ln w="25400" algn="ctr">
              <a:solidFill>
                <a:sysClr val="window" lastClr="FFFFFF"/>
              </a:solidFill>
              <a:miter lim="800000"/>
            </a:ln>
          </p:spPr>
          <p:txBody>
            <a:bodyPr wrap="none" anchor="ctr"/>
            <a:lstStyle/>
            <a:p>
              <a:pPr marL="0" marR="0" lvl="0" indent="0" defTabSz="91440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rPr>
                <a:t> 2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19" name="Text Box 11"/>
            <p:cNvSpPr txBox="1">
              <a:spLocks noChangeArrowheads="1"/>
            </p:cNvSpPr>
            <p:nvPr/>
          </p:nvSpPr>
          <p:spPr bwMode="gray">
            <a:xfrm>
              <a:off x="1680" y="1959"/>
              <a:ext cx="2137" cy="17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defTabSz="914400" eaLnBrk="0" latinLnBrk="0" hangingPunct="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</a:rPr>
                <a:t>系统登录</a:t>
              </a:r>
              <a:endPara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20" name="Text Box 12"/>
            <p:cNvSpPr txBox="1">
              <a:spLocks noChangeArrowheads="1"/>
            </p:cNvSpPr>
            <p:nvPr/>
          </p:nvSpPr>
          <p:spPr bwMode="gray">
            <a:xfrm>
              <a:off x="1296" y="1959"/>
              <a:ext cx="331" cy="17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0" latinLnBrk="0" hangingPunct="0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>
    <p:strips dir="r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系统登录</a:t>
            </a:r>
          </a:p>
        </p:txBody>
      </p:sp>
      <p:pic>
        <p:nvPicPr>
          <p:cNvPr id="6147" name="内容占位符 4" descr="桌面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860425"/>
            <a:ext cx="9143999" cy="5732463"/>
          </a:xfrm>
        </p:spPr>
      </p:pic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5292FE22-BE7C-4E3E-BC38-B733A1AF3CB3}" type="slidenum">
              <a:rPr lang="zh-CN" altLang="en-US" dirty="0" smtClean="0"/>
              <a:pPr>
                <a:defRPr/>
              </a:pPr>
              <a:t>17</a:t>
            </a:fld>
            <a:endParaRPr lang="en-US" altLang="zh-CN" dirty="0"/>
          </a:p>
        </p:txBody>
      </p:sp>
      <p:sp>
        <p:nvSpPr>
          <p:cNvPr id="6" name="矩形标注 5"/>
          <p:cNvSpPr>
            <a:spLocks noChangeArrowheads="1"/>
          </p:cNvSpPr>
          <p:nvPr/>
        </p:nvSpPr>
        <p:spPr bwMode="auto">
          <a:xfrm>
            <a:off x="357158" y="4286256"/>
            <a:ext cx="3566770" cy="1014952"/>
          </a:xfrm>
          <a:prstGeom prst="wedgeRectCallout">
            <a:avLst>
              <a:gd name="adj1" fmla="val -49149"/>
              <a:gd name="adj2" fmla="val -113243"/>
            </a:avLst>
          </a:prstGeom>
          <a:solidFill>
            <a:schemeClr val="bg1"/>
          </a:solidFill>
          <a:ln w="19050" algn="ctr">
            <a:solidFill>
              <a:schemeClr val="tx2">
                <a:lumMod val="95000"/>
                <a:lumOff val="5000"/>
              </a:schemeClr>
            </a:solidFill>
            <a:rou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zh-CN" altLang="en-US" sz="2400" b="0" kern="0" dirty="0">
                <a:solidFill>
                  <a:sysClr val="windowText" lastClr="000000"/>
                </a:solidFill>
                <a:latin typeface="华文中宋" pitchFamily="2" charset="-122"/>
                <a:ea typeface="华文中宋" pitchFamily="2" charset="-122"/>
              </a:rPr>
              <a:t>用鼠标左键双击</a:t>
            </a:r>
            <a:r>
              <a:rPr lang="en-US" altLang="zh-CN" sz="2400" kern="0" dirty="0">
                <a:solidFill>
                  <a:srgbClr val="000099"/>
                </a:solidFill>
                <a:latin typeface="华文中宋" pitchFamily="2" charset="-122"/>
                <a:ea typeface="华文中宋" pitchFamily="2" charset="-122"/>
              </a:rPr>
              <a:t>IE</a:t>
            </a:r>
            <a:r>
              <a:rPr lang="zh-CN" altLang="en-US" sz="2400" b="0" kern="0" dirty="0">
                <a:solidFill>
                  <a:sysClr val="windowText" lastClr="000000"/>
                </a:solidFill>
                <a:latin typeface="华文中宋" pitchFamily="2" charset="-122"/>
                <a:ea typeface="华文中宋" pitchFamily="2" charset="-122"/>
              </a:rPr>
              <a:t>浏览器图标，启动</a:t>
            </a:r>
            <a:r>
              <a:rPr lang="en-US" altLang="zh-CN" sz="2400" kern="0" dirty="0">
                <a:solidFill>
                  <a:srgbClr val="003399"/>
                </a:solidFill>
                <a:latin typeface="华文中宋" pitchFamily="2" charset="-122"/>
                <a:ea typeface="华文中宋" pitchFamily="2" charset="-122"/>
              </a:rPr>
              <a:t>IE</a:t>
            </a:r>
            <a:r>
              <a:rPr lang="zh-CN" altLang="en-US" sz="2400" b="0" kern="0" dirty="0">
                <a:solidFill>
                  <a:sysClr val="windowText" lastClr="000000"/>
                </a:solidFill>
                <a:latin typeface="华文中宋" pitchFamily="2" charset="-122"/>
                <a:ea typeface="华文中宋" pitchFamily="2" charset="-122"/>
              </a:rPr>
              <a:t>浏览器。</a:t>
            </a:r>
          </a:p>
          <a:p>
            <a:pPr lvl="0"/>
            <a:endParaRPr lang="zh-CN" altLang="en-US" sz="26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4211960" y="1628800"/>
            <a:ext cx="4032250" cy="1554480"/>
          </a:xfrm>
          <a:prstGeom prst="rect">
            <a:avLst/>
          </a:prstGeom>
          <a:solidFill>
            <a:srgbClr val="E5E5FF"/>
          </a:solidFill>
          <a:ln w="19050">
            <a:solidFill>
              <a:srgbClr val="000514"/>
            </a:solidFill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0" marR="0" lvl="0" indent="0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提示：请使用微软视窗操作系统自带的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IE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浏览器或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360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0"/>
              </a:rPr>
              <a:t>浏览器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，使用其他浏览器将不能保证业务系统的正常使用。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7232"/>
            <a:ext cx="9144064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系统登录</a:t>
            </a:r>
            <a:endParaRPr lang="zh-CN" altLang="en-US" dirty="0">
              <a:ea typeface="宋体" pitchFamily="2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5991C8B5-FAD7-4A90-8F02-F54F08AA3756}" type="slidenum">
              <a:rPr lang="zh-CN" altLang="en-US" dirty="0" smtClean="0"/>
              <a:pPr>
                <a:defRPr/>
              </a:pPr>
              <a:t>18</a:t>
            </a:fld>
            <a:endParaRPr lang="en-US" altLang="zh-CN" dirty="0"/>
          </a:p>
        </p:txBody>
      </p:sp>
      <p:sp>
        <p:nvSpPr>
          <p:cNvPr id="7" name="矩形标注 6"/>
          <p:cNvSpPr>
            <a:spLocks noChangeArrowheads="1"/>
          </p:cNvSpPr>
          <p:nvPr/>
        </p:nvSpPr>
        <p:spPr bwMode="auto">
          <a:xfrm>
            <a:off x="428596" y="2000240"/>
            <a:ext cx="8072494" cy="1071570"/>
          </a:xfrm>
          <a:prstGeom prst="wedgeRectCallout">
            <a:avLst>
              <a:gd name="adj1" fmla="val -42409"/>
              <a:gd name="adj2" fmla="val -126451"/>
            </a:avLst>
          </a:prstGeom>
          <a:solidFill>
            <a:schemeClr val="bg1"/>
          </a:solidFill>
          <a:ln w="19050" algn="ctr">
            <a:solidFill>
              <a:schemeClr val="tx2">
                <a:lumMod val="95000"/>
                <a:lumOff val="5000"/>
              </a:schemeClr>
            </a:solidFill>
            <a:rou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lvl="0" eaLnBrk="1" fontAlgn="ctr" hangingPunct="1">
              <a:defRPr/>
            </a:pPr>
            <a:r>
              <a:rPr lang="zh-CN" altLang="en-US" sz="2400" b="0" dirty="0">
                <a:solidFill>
                  <a:srgbClr val="000514"/>
                </a:solidFill>
                <a:latin typeface="华文中宋" pitchFamily="2" charset="-122"/>
                <a:ea typeface="华文中宋" pitchFamily="2" charset="-122"/>
              </a:rPr>
              <a:t>在地址栏内输入办事处主页网址：</a:t>
            </a:r>
            <a:endParaRPr lang="en-US" altLang="zh-CN" sz="2400" b="0" dirty="0">
              <a:solidFill>
                <a:srgbClr val="000514"/>
              </a:solidFill>
              <a:latin typeface="华文中宋" pitchFamily="2" charset="-122"/>
              <a:ea typeface="华文中宋" pitchFamily="2" charset="-122"/>
            </a:endParaRPr>
          </a:p>
          <a:p>
            <a:pPr lvl="0" eaLnBrk="1" fontAlgn="ctr" hangingPunct="1">
              <a:defRPr/>
            </a:pPr>
            <a:r>
              <a:rPr lang="en-US" altLang="zh-CN" sz="2400" b="0" dirty="0">
                <a:solidFill>
                  <a:srgbClr val="000514"/>
                </a:solidFill>
                <a:latin typeface="华文中宋" pitchFamily="2" charset="-122"/>
                <a:ea typeface="华文中宋" pitchFamily="2" charset="-122"/>
              </a:rPr>
              <a:t>               </a:t>
            </a:r>
            <a:r>
              <a:rPr lang="en-US" altLang="zh-CN" sz="4000" dirty="0">
                <a:solidFill>
                  <a:srgbClr val="003399"/>
                </a:solidFill>
                <a:latin typeface="微软雅黑" pitchFamily="34" charset="-122"/>
                <a:ea typeface="微软雅黑" pitchFamily="34" charset="-122"/>
              </a:rPr>
              <a:t>www.bjzghzbx.com</a:t>
            </a:r>
            <a:endParaRPr lang="en-US" altLang="zh-CN" sz="4000" b="0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6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系统登录</a:t>
            </a:r>
            <a:endParaRPr lang="zh-CN" altLang="en-US" dirty="0">
              <a:ea typeface="宋体" pitchFamily="2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5991C8B5-FAD7-4A90-8F02-F54F08AA3756}" type="slidenum">
              <a:rPr lang="zh-CN" altLang="en-US" dirty="0" smtClean="0"/>
              <a:pPr>
                <a:defRPr/>
              </a:pPr>
              <a:t>19</a:t>
            </a:fld>
            <a:endParaRPr lang="en-US" altLang="zh-CN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7232"/>
            <a:ext cx="9144000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1475656" y="4653136"/>
            <a:ext cx="3600450" cy="830997"/>
          </a:xfrm>
          <a:prstGeom prst="wedgeRectCallout">
            <a:avLst>
              <a:gd name="adj1" fmla="val -54319"/>
              <a:gd name="adj2" fmla="val 91708"/>
            </a:avLst>
          </a:prstGeom>
          <a:solidFill>
            <a:srgbClr val="FFFFFF"/>
          </a:solidFill>
          <a:ln w="19050">
            <a:solidFill>
              <a:srgbClr val="000514"/>
            </a:solidFill>
            <a:miter lim="800000"/>
          </a:ln>
          <a:effectLst>
            <a:outerShdw dist="35921" dir="2700000" algn="ctr" rotWithShape="0">
              <a:srgbClr val="000514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marL="0" marR="0" lvl="0" indent="0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</a:rPr>
              <a:t>点击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</a:rPr>
              <a:t>保险业务系统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</a:rPr>
              <a:t>链接，进入软件系统登陆界面。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42910" y="1000108"/>
            <a:ext cx="79296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暖</a:t>
            </a:r>
            <a:r>
              <a:rPr lang="en-US" altLang="zh-CN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互助“二次报销”受益会员信息核实</a:t>
            </a:r>
            <a:endParaRPr lang="en-US" altLang="zh-CN" sz="28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工作部署安排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00100" y="2500306"/>
            <a:ext cx="757242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为认真贯彻市总工会“</a:t>
            </a:r>
            <a:r>
              <a:rPr 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1+15</a:t>
            </a: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”文件精神，积极落实市总</a:t>
            </a:r>
            <a:r>
              <a:rPr lang="en-US" altLang="zh-CN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关于认真学习宣传贯彻党的十八届五中全会精神的通知</a:t>
            </a:r>
            <a:r>
              <a:rPr lang="en-US" altLang="zh-CN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（京工发</a:t>
            </a:r>
            <a:r>
              <a:rPr lang="en-US" altLang="zh-CN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〔</a:t>
            </a:r>
            <a:r>
              <a:rPr 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en-US" altLang="zh-CN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〕</a:t>
            </a:r>
            <a:r>
              <a:rPr 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37</a:t>
            </a: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号）的有关要求，进一步转变工作作风，坚持面向基层、面向职工，工作重心下沉、组织力量下沉，努力提升职工互助保障工作和服务的精准化水平。</a:t>
            </a:r>
            <a:endParaRPr lang="en-US" altLang="zh-CN" sz="2600" b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457200"/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北京办事处将在</a:t>
            </a:r>
            <a:r>
              <a:rPr lang="en-US" altLang="zh-CN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年内逐步开展实施受益会员信息核实工作。</a:t>
            </a:r>
          </a:p>
        </p:txBody>
      </p:sp>
    </p:spTree>
  </p:cSld>
  <p:clrMapOvr>
    <a:masterClrMapping/>
  </p:clrMapOvr>
  <p:transition>
    <p:strips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系统登录</a:t>
            </a:r>
            <a:endParaRPr lang="zh-CN" altLang="en-US" dirty="0">
              <a:ea typeface="宋体" pitchFamily="2" charset="-122"/>
            </a:endParaRPr>
          </a:p>
        </p:txBody>
      </p:sp>
      <p:pic>
        <p:nvPicPr>
          <p:cNvPr id="8195" name="内容占位符 4" descr="登陆界面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87" y="785794"/>
            <a:ext cx="9142413" cy="5786478"/>
          </a:xfrm>
        </p:spPr>
      </p:pic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>
                <a:solidFill>
                  <a:schemeClr val="tx2">
                    <a:lumMod val="95000"/>
                    <a:lumOff val="5000"/>
                  </a:schemeClr>
                </a:solidFill>
              </a:rPr>
              <a:t>www.bjzghzbx.com                                                                                                                                                                      </a:t>
            </a:r>
            <a:fld id="{4E0799D9-F8CA-4A36-A11C-B8B2BA7140C3}" type="slidenum">
              <a:rPr lang="zh-CN" altLang="en-US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pPr>
                <a:defRPr/>
              </a:pPr>
              <a:t>20</a:t>
            </a:fld>
            <a:endParaRPr lang="en-US" altLang="zh-CN" dirty="0">
              <a:solidFill>
                <a:schemeClr val="tx2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矩形标注 5"/>
          <p:cNvSpPr>
            <a:spLocks noChangeArrowheads="1"/>
          </p:cNvSpPr>
          <p:nvPr/>
        </p:nvSpPr>
        <p:spPr bwMode="auto">
          <a:xfrm>
            <a:off x="291734" y="2636912"/>
            <a:ext cx="3200146" cy="864096"/>
          </a:xfrm>
          <a:prstGeom prst="wedgeRectCallout">
            <a:avLst>
              <a:gd name="adj1" fmla="val 46595"/>
              <a:gd name="adj2" fmla="val 111103"/>
            </a:avLst>
          </a:prstGeom>
          <a:solidFill>
            <a:schemeClr val="bg1"/>
          </a:solidFill>
          <a:ln w="19050" algn="ctr">
            <a:solidFill>
              <a:schemeClr val="tx2">
                <a:lumMod val="95000"/>
                <a:lumOff val="5000"/>
              </a:schemeClr>
            </a:solidFill>
            <a:rou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just"/>
            <a:r>
              <a:rPr lang="en-US" altLang="zh-CN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1.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输入</a:t>
            </a:r>
            <a:r>
              <a:rPr lang="zh-CN" altLang="en-US" sz="2400" b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华文中宋" pitchFamily="2" charset="-122"/>
                <a:ea typeface="华文中宋" pitchFamily="2" charset="-122"/>
              </a:rPr>
              <a:t>用户名称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和</a:t>
            </a:r>
            <a:r>
              <a:rPr lang="zh-CN" altLang="en-US" sz="2400" b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华文中宋" pitchFamily="2" charset="-122"/>
                <a:ea typeface="华文中宋" pitchFamily="2" charset="-122"/>
              </a:rPr>
              <a:t>用户密码</a:t>
            </a:r>
          </a:p>
        </p:txBody>
      </p:sp>
      <p:sp>
        <p:nvSpPr>
          <p:cNvPr id="7" name="矩形标注 6"/>
          <p:cNvSpPr>
            <a:spLocks noChangeArrowheads="1"/>
          </p:cNvSpPr>
          <p:nvPr/>
        </p:nvSpPr>
        <p:spPr bwMode="auto">
          <a:xfrm>
            <a:off x="5220072" y="3717032"/>
            <a:ext cx="2376264" cy="864096"/>
          </a:xfrm>
          <a:prstGeom prst="wedgeRectCallout">
            <a:avLst>
              <a:gd name="adj1" fmla="val -55710"/>
              <a:gd name="adj2" fmla="val 76365"/>
            </a:avLst>
          </a:prstGeom>
          <a:solidFill>
            <a:schemeClr val="bg1"/>
          </a:solidFill>
          <a:ln w="19050" algn="ctr">
            <a:solidFill>
              <a:schemeClr val="tx2">
                <a:lumMod val="95000"/>
                <a:lumOff val="5000"/>
              </a:schemeClr>
            </a:solidFill>
            <a:rou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altLang="zh-CN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2.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点击</a:t>
            </a:r>
            <a:r>
              <a:rPr lang="zh-CN" altLang="en-US" sz="2400" b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华文中宋" pitchFamily="2" charset="-122"/>
                <a:ea typeface="华文中宋" pitchFamily="2" charset="-122"/>
              </a:rPr>
              <a:t>获取手机验证码</a:t>
            </a:r>
          </a:p>
        </p:txBody>
      </p:sp>
      <p:sp>
        <p:nvSpPr>
          <p:cNvPr id="9" name="矩形标注 8"/>
          <p:cNvSpPr>
            <a:spLocks noChangeArrowheads="1"/>
          </p:cNvSpPr>
          <p:nvPr/>
        </p:nvSpPr>
        <p:spPr bwMode="auto">
          <a:xfrm>
            <a:off x="5505428" y="5357826"/>
            <a:ext cx="2638472" cy="928687"/>
          </a:xfrm>
          <a:prstGeom prst="wedgeRectCallout">
            <a:avLst>
              <a:gd name="adj1" fmla="val -115838"/>
              <a:gd name="adj2" fmla="val -106501"/>
            </a:avLst>
          </a:prstGeom>
          <a:solidFill>
            <a:schemeClr val="bg1"/>
          </a:solidFill>
          <a:ln w="19050" algn="ctr">
            <a:solidFill>
              <a:schemeClr val="tx2">
                <a:lumMod val="95000"/>
                <a:lumOff val="5000"/>
              </a:schemeClr>
            </a:solidFill>
            <a:rou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altLang="zh-CN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3.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输入手机收到的验证码</a:t>
            </a:r>
          </a:p>
        </p:txBody>
      </p:sp>
      <p:sp>
        <p:nvSpPr>
          <p:cNvPr id="8" name="矩形标注 7"/>
          <p:cNvSpPr>
            <a:spLocks noChangeArrowheads="1"/>
          </p:cNvSpPr>
          <p:nvPr/>
        </p:nvSpPr>
        <p:spPr bwMode="auto">
          <a:xfrm>
            <a:off x="323528" y="5500702"/>
            <a:ext cx="2533960" cy="928687"/>
          </a:xfrm>
          <a:prstGeom prst="wedgeRectCallout">
            <a:avLst>
              <a:gd name="adj1" fmla="val 72107"/>
              <a:gd name="adj2" fmla="val -62414"/>
            </a:avLst>
          </a:prstGeom>
          <a:solidFill>
            <a:schemeClr val="bg1"/>
          </a:solidFill>
          <a:ln w="19050" algn="ctr">
            <a:solidFill>
              <a:schemeClr val="tx2">
                <a:lumMod val="95000"/>
                <a:lumOff val="5000"/>
              </a:schemeClr>
            </a:solidFill>
            <a:rou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altLang="zh-CN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4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点击</a:t>
            </a:r>
            <a:r>
              <a:rPr lang="zh-CN" altLang="en-US" sz="2400" b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华文中宋" pitchFamily="2" charset="-122"/>
                <a:ea typeface="华文中宋" pitchFamily="2" charset="-122"/>
              </a:rPr>
              <a:t>登录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进入系统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14612" y="928670"/>
            <a:ext cx="6215106" cy="15696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just" defTabSz="91440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说明：</a:t>
            </a:r>
            <a:r>
              <a:rPr lang="en-US" altLang="zh-CN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1.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用户名和密码输入正确后，才可以获取手机验证码，手机验证码</a:t>
            </a:r>
            <a:r>
              <a:rPr lang="en-US" altLang="zh-CN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分钟内有效，一次性使用。</a:t>
            </a:r>
            <a:r>
              <a:rPr lang="en-US" altLang="zh-CN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2.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手机管理软件不要拦截从</a:t>
            </a:r>
            <a:r>
              <a:rPr lang="en-US" altLang="zh-CN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1069030020783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号码发送的短信。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8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系统登录</a:t>
            </a:r>
            <a:endParaRPr lang="zh-CN" altLang="en-US" dirty="0">
              <a:ea typeface="宋体" pitchFamily="2" charset="-122"/>
            </a:endParaRPr>
          </a:p>
        </p:txBody>
      </p:sp>
      <p:pic>
        <p:nvPicPr>
          <p:cNvPr id="9219" name="内容占位符 4" descr="首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857232"/>
            <a:ext cx="9144000" cy="5786477"/>
          </a:xfrm>
        </p:spPr>
      </p:pic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8CC31C36-CE81-4309-A539-77907E804C38}" type="slidenum">
              <a:rPr lang="zh-CN" altLang="en-US" dirty="0" smtClean="0"/>
              <a:pPr>
                <a:defRPr/>
              </a:pPr>
              <a:t>21</a:t>
            </a:fld>
            <a:endParaRPr lang="en-US" altLang="zh-CN" dirty="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403648" y="3140968"/>
            <a:ext cx="6590506" cy="157390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2600" dirty="0">
                <a:solidFill>
                  <a:schemeClr val="tx2">
                    <a:lumMod val="95000"/>
                    <a:lumOff val="5000"/>
                  </a:schemeClr>
                </a:solidFill>
                <a:latin typeface="宋体" pitchFamily="2" charset="-122"/>
                <a:ea typeface="宋体" pitchFamily="2" charset="-122"/>
              </a:rPr>
              <a:t>登录后系统跳转到首页界面，界面上方的功能菜单会显示当前登录用户下可以使用的功能。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>
                <a:solidFill>
                  <a:srgbClr val="FFFFFF"/>
                </a:solidFill>
              </a:rPr>
              <a:t>www.bjzghzbx.com                                                                                                                                                                      </a:t>
            </a:r>
            <a:fld id="{EA7A5B16-BEF4-4199-8C1E-52627D066282}" type="slidenum">
              <a:rPr lang="zh-CN" altLang="en-US" dirty="0" smtClean="0">
                <a:solidFill>
                  <a:srgbClr val="FFFFFF"/>
                </a:solidFill>
              </a:rPr>
              <a:pPr>
                <a:defRPr/>
              </a:pPr>
              <a:t>22</a:t>
            </a:fld>
            <a:endParaRPr lang="en-US" altLang="zh-CN" dirty="0">
              <a:solidFill>
                <a:srgbClr val="FFFFFF"/>
              </a:solidFill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1142976" y="2928933"/>
            <a:ext cx="6929486" cy="1000126"/>
            <a:chOff x="1131" y="1851"/>
            <a:chExt cx="3141" cy="3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AutoShape 9"/>
            <p:cNvSpPr>
              <a:spLocks noChangeArrowheads="1"/>
            </p:cNvSpPr>
            <p:nvPr/>
          </p:nvSpPr>
          <p:spPr bwMode="gray">
            <a:xfrm>
              <a:off x="1422" y="1905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F6FC6"/>
                </a:gs>
                <a:gs pos="50000">
                  <a:srgbClr val="0F6FC6">
                    <a:gamma/>
                    <a:tint val="21176"/>
                    <a:invGamma/>
                  </a:srgbClr>
                </a:gs>
                <a:gs pos="100000">
                  <a:srgbClr val="0F6FC6"/>
                </a:gs>
              </a:gsLst>
              <a:lin ang="5400000" scaled="1"/>
            </a:gradFill>
            <a:ln w="12700" algn="ctr">
              <a:solidFill>
                <a:sysClr val="window" lastClr="FFFFFF"/>
              </a:solidFill>
              <a:round/>
            </a:ln>
            <a:effectLst/>
          </p:spPr>
          <p:txBody>
            <a:bodyPr wrap="none" anchor="ctr"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0" kern="0">
                <a:solidFill>
                  <a:sysClr val="windowText" lastClr="000000"/>
                </a:solidFill>
                <a:latin typeface="Constantia"/>
                <a:ea typeface="宋体"/>
              </a:endParaRPr>
            </a:p>
          </p:txBody>
        </p:sp>
        <p:sp>
          <p:nvSpPr>
            <p:cNvPr id="18" name="AutoShape 10"/>
            <p:cNvSpPr>
              <a:spLocks noChangeArrowheads="1"/>
            </p:cNvSpPr>
            <p:nvPr/>
          </p:nvSpPr>
          <p:spPr bwMode="gray">
            <a:xfrm>
              <a:off x="1131" y="1851"/>
              <a:ext cx="421" cy="378"/>
            </a:xfrm>
            <a:prstGeom prst="diamond">
              <a:avLst/>
            </a:prstGeom>
            <a:solidFill>
              <a:srgbClr val="0F6FC6"/>
            </a:solidFill>
            <a:ln w="25400" algn="ctr">
              <a:solidFill>
                <a:sysClr val="window" lastClr="FFFFFF"/>
              </a:solidFill>
              <a:miter lim="800000"/>
            </a:ln>
          </p:spPr>
          <p:txBody>
            <a:bodyPr wrap="none" anchor="ctr"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0" kern="0" dirty="0">
                  <a:solidFill>
                    <a:sysClr val="windowText" lastClr="000000"/>
                  </a:solidFill>
                  <a:latin typeface="Calibri" pitchFamily="34" charset="0"/>
                </a:rPr>
                <a:t>3.1</a:t>
              </a:r>
              <a:endParaRPr lang="zh-CN" altLang="en-US" b="0" kern="0" dirty="0">
                <a:solidFill>
                  <a:sysClr val="windowText" lastClr="000000"/>
                </a:solidFill>
                <a:latin typeface="Calibri" pitchFamily="34" charset="0"/>
              </a:endParaRPr>
            </a:p>
          </p:txBody>
        </p:sp>
        <p:sp>
          <p:nvSpPr>
            <p:cNvPr id="19" name="Text Box 11"/>
            <p:cNvSpPr txBox="1">
              <a:spLocks noChangeArrowheads="1"/>
            </p:cNvSpPr>
            <p:nvPr/>
          </p:nvSpPr>
          <p:spPr bwMode="gray">
            <a:xfrm>
              <a:off x="1680" y="1959"/>
              <a:ext cx="2592" cy="17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>
                  <a:solidFill>
                    <a:srgbClr val="000000"/>
                  </a:solidFill>
                  <a:latin typeface="Calibri" pitchFamily="34" charset="0"/>
                </a:rPr>
                <a:t>与京卡组织机构绑定</a:t>
              </a:r>
              <a:endParaRPr lang="en-US" altLang="zh-CN" sz="2400" kern="0" dirty="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0" name="Text Box 12"/>
            <p:cNvSpPr txBox="1">
              <a:spLocks noChangeArrowheads="1"/>
            </p:cNvSpPr>
            <p:nvPr/>
          </p:nvSpPr>
          <p:spPr bwMode="gray">
            <a:xfrm>
              <a:off x="1296" y="1959"/>
              <a:ext cx="224" cy="17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2400" b="0" kern="0" dirty="0">
                <a:solidFill>
                  <a:sysClr val="window" lastClr="FFFFFF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>
    <p:strips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1"/>
            <a:ext cx="9144000" cy="5256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宋体" pitchFamily="2" charset="-122"/>
                <a:ea typeface="宋体" pitchFamily="2" charset="-122"/>
              </a:rPr>
              <a:t>3.1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与京卡组织机构绑定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06980545-E835-410A-B45F-DA75518F7A41}" type="slidenum">
              <a:rPr lang="zh-CN" altLang="en-US" dirty="0" smtClean="0"/>
              <a:pPr>
                <a:defRPr/>
              </a:pPr>
              <a:t>23</a:t>
            </a:fld>
            <a:endParaRPr lang="en-US" altLang="zh-CN" dirty="0"/>
          </a:p>
        </p:txBody>
      </p:sp>
      <p:sp>
        <p:nvSpPr>
          <p:cNvPr id="9" name="圆角矩形标注 4"/>
          <p:cNvSpPr>
            <a:spLocks noChangeArrowheads="1"/>
          </p:cNvSpPr>
          <p:nvPr/>
        </p:nvSpPr>
        <p:spPr bwMode="auto">
          <a:xfrm>
            <a:off x="1763688" y="1700808"/>
            <a:ext cx="2448271" cy="1008111"/>
          </a:xfrm>
          <a:prstGeom prst="wedgeRectCallout">
            <a:avLst>
              <a:gd name="adj1" fmla="val -80807"/>
              <a:gd name="adj2" fmla="val -70418"/>
            </a:avLst>
          </a:prstGeom>
          <a:solidFill>
            <a:schemeClr val="bg1"/>
          </a:solidFill>
          <a:ln w="19050" algn="ctr">
            <a:solidFill>
              <a:schemeClr val="tx2">
                <a:lumMod val="95000"/>
                <a:lumOff val="5000"/>
              </a:schemeClr>
            </a:solidFill>
            <a:rou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altLang="zh-CN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1.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点击</a:t>
            </a:r>
            <a:r>
              <a:rPr lang="zh-CN" altLang="en-US" sz="2400" b="0" dirty="0">
                <a:solidFill>
                  <a:schemeClr val="tx1">
                    <a:lumMod val="60000"/>
                    <a:lumOff val="40000"/>
                  </a:schemeClr>
                </a:solidFill>
                <a:latin typeface="华文中宋" pitchFamily="2" charset="-122"/>
                <a:ea typeface="华文中宋" pitchFamily="2" charset="-122"/>
              </a:rPr>
              <a:t>组织机构管理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菜单</a:t>
            </a:r>
          </a:p>
        </p:txBody>
      </p:sp>
      <p:sp>
        <p:nvSpPr>
          <p:cNvPr id="10" name="圆角矩形标注 4"/>
          <p:cNvSpPr>
            <a:spLocks noChangeArrowheads="1"/>
          </p:cNvSpPr>
          <p:nvPr/>
        </p:nvSpPr>
        <p:spPr bwMode="auto">
          <a:xfrm>
            <a:off x="827584" y="3501008"/>
            <a:ext cx="3429024" cy="714379"/>
          </a:xfrm>
          <a:prstGeom prst="wedgeRectCallout">
            <a:avLst>
              <a:gd name="adj1" fmla="val -36388"/>
              <a:gd name="adj2" fmla="val -208166"/>
            </a:avLst>
          </a:prstGeom>
          <a:solidFill>
            <a:schemeClr val="bg1"/>
          </a:solidFill>
          <a:ln w="19050" algn="ctr">
            <a:solidFill>
              <a:schemeClr val="tx2">
                <a:lumMod val="95000"/>
                <a:lumOff val="5000"/>
              </a:schemeClr>
            </a:solidFill>
            <a:rou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altLang="zh-CN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2.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点击</a:t>
            </a:r>
            <a:r>
              <a:rPr lang="zh-CN" altLang="en-US" sz="2400" b="0" dirty="0">
                <a:solidFill>
                  <a:schemeClr val="tx1">
                    <a:lumMod val="60000"/>
                    <a:lumOff val="40000"/>
                  </a:schemeClr>
                </a:solidFill>
                <a:latin typeface="华文中宋" pitchFamily="2" charset="-122"/>
                <a:ea typeface="华文中宋" pitchFamily="2" charset="-122"/>
              </a:rPr>
              <a:t>机构绑定管理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144000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宋体" pitchFamily="2" charset="-122"/>
                <a:ea typeface="宋体" pitchFamily="2" charset="-122"/>
              </a:rPr>
              <a:t>3.1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与京卡组织机构绑定</a:t>
            </a:r>
            <a:endParaRPr lang="zh-CN" altLang="en-US" dirty="0">
              <a:ea typeface="宋体" pitchFamily="2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F9552AC9-1482-46ED-923B-45158F303D0D}" type="slidenum">
              <a:rPr lang="zh-CN" altLang="en-US" dirty="0" smtClean="0"/>
              <a:pPr>
                <a:defRPr/>
              </a:pPr>
              <a:t>24</a:t>
            </a:fld>
            <a:endParaRPr lang="en-US" altLang="zh-CN" dirty="0"/>
          </a:p>
        </p:txBody>
      </p:sp>
      <p:sp>
        <p:nvSpPr>
          <p:cNvPr id="6" name="矩形标注 5"/>
          <p:cNvSpPr>
            <a:spLocks noChangeArrowheads="1"/>
          </p:cNvSpPr>
          <p:nvPr/>
        </p:nvSpPr>
        <p:spPr bwMode="auto">
          <a:xfrm>
            <a:off x="1403648" y="2711777"/>
            <a:ext cx="4464496" cy="933247"/>
          </a:xfrm>
          <a:prstGeom prst="wedgeRectCallout">
            <a:avLst>
              <a:gd name="adj1" fmla="val 52835"/>
              <a:gd name="adj2" fmla="val -97923"/>
            </a:avLst>
          </a:prstGeom>
          <a:solidFill>
            <a:schemeClr val="bg1"/>
          </a:solidFill>
          <a:ln w="19050" algn="ctr">
            <a:solidFill>
              <a:schemeClr val="tx2">
                <a:lumMod val="95000"/>
                <a:lumOff val="5000"/>
              </a:schemeClr>
            </a:solidFill>
            <a:rou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altLang="zh-CN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3.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输入将要绑定的基层或基层工会服务站的互助会编号</a:t>
            </a:r>
          </a:p>
        </p:txBody>
      </p:sp>
      <p:sp>
        <p:nvSpPr>
          <p:cNvPr id="7" name="矩形标注 6"/>
          <p:cNvSpPr>
            <a:spLocks noChangeArrowheads="1"/>
          </p:cNvSpPr>
          <p:nvPr/>
        </p:nvSpPr>
        <p:spPr bwMode="auto">
          <a:xfrm>
            <a:off x="6588224" y="2492896"/>
            <a:ext cx="2304256" cy="465035"/>
          </a:xfrm>
          <a:prstGeom prst="wedgeRectCallout">
            <a:avLst>
              <a:gd name="adj1" fmla="val -36170"/>
              <a:gd name="adj2" fmla="val -188605"/>
            </a:avLst>
          </a:prstGeom>
          <a:solidFill>
            <a:schemeClr val="bg1"/>
          </a:solidFill>
          <a:ln w="19050" algn="ctr">
            <a:solidFill>
              <a:schemeClr val="tx2">
                <a:lumMod val="95000"/>
                <a:lumOff val="5000"/>
              </a:schemeClr>
            </a:solidFill>
            <a:rou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altLang="zh-CN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4.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点击</a:t>
            </a:r>
            <a:r>
              <a:rPr lang="zh-CN" altLang="en-US" sz="2400" b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华文中宋" pitchFamily="2" charset="-122"/>
                <a:ea typeface="华文中宋" pitchFamily="2" charset="-122"/>
              </a:rPr>
              <a:t>查询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按钮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843808" y="5085184"/>
            <a:ext cx="5832648" cy="129614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说明：</a:t>
            </a:r>
            <a:endParaRPr lang="en-US" altLang="zh-CN" sz="2400" b="0" dirty="0">
              <a:solidFill>
                <a:schemeClr val="tx2">
                  <a:lumMod val="95000"/>
                  <a:lumOff val="5000"/>
                </a:schemeClr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en-US" altLang="zh-CN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	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各基层、基层工会服务站与京卡绑定操作，只能由所属代办处完成。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151376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 bwMode="auto">
          <a:xfrm>
            <a:off x="2267744" y="2564904"/>
            <a:ext cx="5832648" cy="43204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chemeClr val="hlink"/>
              </a:solidFill>
              <a:effectLst/>
              <a:latin typeface="Arial" charset="0"/>
            </a:endParaRPr>
          </a:p>
        </p:txBody>
      </p:sp>
      <p:sp>
        <p:nvSpPr>
          <p:cNvPr id="296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宋体" pitchFamily="2" charset="-122"/>
                <a:ea typeface="宋体" pitchFamily="2" charset="-122"/>
              </a:rPr>
              <a:t>3.1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与京卡组织机构绑定</a:t>
            </a:r>
            <a:endParaRPr lang="zh-CN" altLang="en-US" dirty="0">
              <a:ea typeface="宋体" pitchFamily="2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25341C88-1761-4644-B1AC-A6D34B17260C}" type="slidenum">
              <a:rPr lang="zh-CN" altLang="en-US" dirty="0" smtClean="0"/>
              <a:pPr>
                <a:defRPr/>
              </a:pPr>
              <a:t>25</a:t>
            </a:fld>
            <a:endParaRPr lang="en-US" altLang="zh-CN" dirty="0"/>
          </a:p>
        </p:txBody>
      </p:sp>
      <p:sp>
        <p:nvSpPr>
          <p:cNvPr id="6" name="矩形标注 5"/>
          <p:cNvSpPr>
            <a:spLocks noChangeArrowheads="1"/>
          </p:cNvSpPr>
          <p:nvPr/>
        </p:nvSpPr>
        <p:spPr bwMode="auto">
          <a:xfrm>
            <a:off x="2411760" y="4964435"/>
            <a:ext cx="5688632" cy="1368152"/>
          </a:xfrm>
          <a:prstGeom prst="wedgeRectCallout">
            <a:avLst>
              <a:gd name="adj1" fmla="val -61005"/>
              <a:gd name="adj2" fmla="val -38320"/>
            </a:avLst>
          </a:prstGeom>
          <a:solidFill>
            <a:schemeClr val="bg1"/>
          </a:solidFill>
          <a:ln w="19050" algn="ctr">
            <a:solidFill>
              <a:schemeClr val="tx2">
                <a:lumMod val="95000"/>
                <a:lumOff val="5000"/>
              </a:schemeClr>
            </a:solidFill>
            <a:rou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altLang="zh-CN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5.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在左侧京卡组织机构列表中，通过输入单位名称搜索或点击</a:t>
            </a:r>
            <a:r>
              <a:rPr lang="en-US" altLang="zh-CN" sz="240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+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号逐级展开找到对应的京卡组织机构信息，并点击选中</a:t>
            </a:r>
          </a:p>
        </p:txBody>
      </p:sp>
      <p:sp>
        <p:nvSpPr>
          <p:cNvPr id="8" name="矩形标注 7"/>
          <p:cNvSpPr>
            <a:spLocks noChangeArrowheads="1"/>
          </p:cNvSpPr>
          <p:nvPr/>
        </p:nvSpPr>
        <p:spPr bwMode="auto">
          <a:xfrm>
            <a:off x="2339752" y="3501008"/>
            <a:ext cx="3960440" cy="792088"/>
          </a:xfrm>
          <a:prstGeom prst="wedgeRectCallout">
            <a:avLst>
              <a:gd name="adj1" fmla="val -5665"/>
              <a:gd name="adj2" fmla="val -122037"/>
            </a:avLst>
          </a:prstGeom>
          <a:solidFill>
            <a:schemeClr val="bg1"/>
          </a:solidFill>
          <a:ln w="19050" algn="ctr">
            <a:solidFill>
              <a:schemeClr val="tx2">
                <a:lumMod val="95000"/>
                <a:lumOff val="5000"/>
              </a:schemeClr>
            </a:solidFill>
            <a:rou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altLang="zh-CN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6.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核实将要绑定双方的组织机构信息</a:t>
            </a:r>
          </a:p>
        </p:txBody>
      </p:sp>
      <p:sp>
        <p:nvSpPr>
          <p:cNvPr id="10" name="矩形标注 9"/>
          <p:cNvSpPr>
            <a:spLocks noChangeArrowheads="1"/>
          </p:cNvSpPr>
          <p:nvPr/>
        </p:nvSpPr>
        <p:spPr bwMode="auto">
          <a:xfrm>
            <a:off x="6660232" y="2372147"/>
            <a:ext cx="2160240" cy="864096"/>
          </a:xfrm>
          <a:prstGeom prst="wedgeRectCallout">
            <a:avLst>
              <a:gd name="adj1" fmla="val 26377"/>
              <a:gd name="adj2" fmla="val -120233"/>
            </a:avLst>
          </a:prstGeom>
          <a:solidFill>
            <a:schemeClr val="bg1"/>
          </a:solidFill>
          <a:ln w="19050" algn="ctr">
            <a:solidFill>
              <a:schemeClr val="tx2">
                <a:lumMod val="95000"/>
                <a:lumOff val="5000"/>
              </a:schemeClr>
            </a:solidFill>
            <a:rou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altLang="zh-CN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7.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点击</a:t>
            </a:r>
            <a:r>
              <a:rPr lang="zh-CN" altLang="en-US" sz="2400" b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华文中宋" pitchFamily="2" charset="-122"/>
                <a:ea typeface="华文中宋" pitchFamily="2" charset="-122"/>
              </a:rPr>
              <a:t>绑定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按钮，进行绑定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 animBg="1"/>
      <p:bldP spid="8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>
                <a:solidFill>
                  <a:srgbClr val="FFFFFF"/>
                </a:solidFill>
              </a:rPr>
              <a:t>www.bjzghzbx.com                                                                                                                                                                      </a:t>
            </a:r>
            <a:fld id="{EA7A5B16-BEF4-4199-8C1E-52627D066282}" type="slidenum">
              <a:rPr lang="zh-CN" altLang="en-US" dirty="0" smtClean="0">
                <a:solidFill>
                  <a:srgbClr val="FFFFFF"/>
                </a:solidFill>
              </a:rPr>
              <a:pPr>
                <a:defRPr/>
              </a:pPr>
              <a:t>26</a:t>
            </a:fld>
            <a:endParaRPr lang="en-US" altLang="zh-CN" dirty="0">
              <a:solidFill>
                <a:srgbClr val="FFFFFF"/>
              </a:solidFill>
            </a:endParaRPr>
          </a:p>
        </p:txBody>
      </p:sp>
      <p:grpSp>
        <p:nvGrpSpPr>
          <p:cNvPr id="2" name="Group 8"/>
          <p:cNvGrpSpPr/>
          <p:nvPr/>
        </p:nvGrpSpPr>
        <p:grpSpPr bwMode="auto">
          <a:xfrm>
            <a:off x="1142976" y="2928933"/>
            <a:ext cx="6929486" cy="1000126"/>
            <a:chOff x="1131" y="1851"/>
            <a:chExt cx="3141" cy="3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AutoShape 9"/>
            <p:cNvSpPr>
              <a:spLocks noChangeArrowheads="1"/>
            </p:cNvSpPr>
            <p:nvPr/>
          </p:nvSpPr>
          <p:spPr bwMode="gray">
            <a:xfrm>
              <a:off x="1422" y="1905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F6FC6"/>
                </a:gs>
                <a:gs pos="50000">
                  <a:srgbClr val="0F6FC6">
                    <a:gamma/>
                    <a:tint val="21176"/>
                    <a:invGamma/>
                  </a:srgbClr>
                </a:gs>
                <a:gs pos="100000">
                  <a:srgbClr val="0F6FC6"/>
                </a:gs>
              </a:gsLst>
              <a:lin ang="5400000" scaled="1"/>
            </a:gradFill>
            <a:ln w="12700" algn="ctr">
              <a:solidFill>
                <a:sysClr val="window" lastClr="FFFFFF"/>
              </a:solidFill>
              <a:round/>
            </a:ln>
            <a:effectLst/>
          </p:spPr>
          <p:txBody>
            <a:bodyPr wrap="none" anchor="ctr"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0" kern="0">
                <a:solidFill>
                  <a:sysClr val="windowText" lastClr="000000"/>
                </a:solidFill>
                <a:latin typeface="Constantia"/>
                <a:ea typeface="宋体"/>
              </a:endParaRPr>
            </a:p>
          </p:txBody>
        </p:sp>
        <p:sp>
          <p:nvSpPr>
            <p:cNvPr id="18" name="AutoShape 10"/>
            <p:cNvSpPr>
              <a:spLocks noChangeArrowheads="1"/>
            </p:cNvSpPr>
            <p:nvPr/>
          </p:nvSpPr>
          <p:spPr bwMode="gray">
            <a:xfrm>
              <a:off x="1131" y="1851"/>
              <a:ext cx="421" cy="378"/>
            </a:xfrm>
            <a:prstGeom prst="diamond">
              <a:avLst/>
            </a:prstGeom>
            <a:solidFill>
              <a:srgbClr val="0F6FC6"/>
            </a:solidFill>
            <a:ln w="25400" algn="ctr">
              <a:solidFill>
                <a:sysClr val="window" lastClr="FFFFFF"/>
              </a:solidFill>
              <a:miter lim="800000"/>
            </a:ln>
          </p:spPr>
          <p:txBody>
            <a:bodyPr wrap="none" anchor="ctr"/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0" kern="0" dirty="0">
                  <a:solidFill>
                    <a:sysClr val="windowText" lastClr="000000"/>
                  </a:solidFill>
                  <a:latin typeface="Calibri" pitchFamily="34" charset="0"/>
                </a:rPr>
                <a:t>3.2</a:t>
              </a:r>
              <a:endParaRPr lang="zh-CN" altLang="en-US" b="0" kern="0" dirty="0">
                <a:solidFill>
                  <a:sysClr val="windowText" lastClr="000000"/>
                </a:solidFill>
                <a:latin typeface="Calibri" pitchFamily="34" charset="0"/>
              </a:endParaRPr>
            </a:p>
          </p:txBody>
        </p:sp>
        <p:sp>
          <p:nvSpPr>
            <p:cNvPr id="19" name="Text Box 11"/>
            <p:cNvSpPr txBox="1">
              <a:spLocks noChangeArrowheads="1"/>
            </p:cNvSpPr>
            <p:nvPr/>
          </p:nvSpPr>
          <p:spPr bwMode="gray">
            <a:xfrm>
              <a:off x="1680" y="1959"/>
              <a:ext cx="2592" cy="17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kern="0" dirty="0">
                  <a:solidFill>
                    <a:srgbClr val="000000"/>
                  </a:solidFill>
                  <a:latin typeface="Calibri" pitchFamily="34" charset="0"/>
                </a:rPr>
                <a:t>与京卡组织机构解绑</a:t>
              </a:r>
              <a:endParaRPr lang="en-US" altLang="zh-CN" sz="2400" kern="0" dirty="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20" name="Text Box 12"/>
            <p:cNvSpPr txBox="1">
              <a:spLocks noChangeArrowheads="1"/>
            </p:cNvSpPr>
            <p:nvPr/>
          </p:nvSpPr>
          <p:spPr bwMode="gray">
            <a:xfrm>
              <a:off x="1296" y="1959"/>
              <a:ext cx="224" cy="17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2400" b="0" kern="0" dirty="0">
                <a:solidFill>
                  <a:sysClr val="window" lastClr="FFFFFF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>
    <p:strips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宋体" pitchFamily="2" charset="-122"/>
                <a:ea typeface="宋体" pitchFamily="2" charset="-122"/>
              </a:rPr>
              <a:t>3.2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与京卡组织机构解绑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06980545-E835-410A-B45F-DA75518F7A41}" type="slidenum">
              <a:rPr lang="zh-CN" altLang="en-US" dirty="0" smtClean="0"/>
              <a:pPr>
                <a:defRPr/>
              </a:pPr>
              <a:t>27</a:t>
            </a:fld>
            <a:endParaRPr lang="en-US" altLang="zh-CN" dirty="0"/>
          </a:p>
        </p:txBody>
      </p:sp>
      <p:sp>
        <p:nvSpPr>
          <p:cNvPr id="6" name="圆角矩形标注 5"/>
          <p:cNvSpPr>
            <a:spLocks noChangeArrowheads="1"/>
          </p:cNvSpPr>
          <p:nvPr/>
        </p:nvSpPr>
        <p:spPr bwMode="auto">
          <a:xfrm>
            <a:off x="142875" y="3286125"/>
            <a:ext cx="3214688" cy="1000125"/>
          </a:xfrm>
          <a:prstGeom prst="wedgeRoundRectCallout">
            <a:avLst>
              <a:gd name="adj1" fmla="val -26384"/>
              <a:gd name="adj2" fmla="val -100796"/>
              <a:gd name="adj3" fmla="val 16667"/>
            </a:avLst>
          </a:prstGeom>
          <a:solidFill>
            <a:schemeClr val="bg1"/>
          </a:solidFill>
          <a:ln w="38100" algn="ctr">
            <a:solidFill>
              <a:srgbClr val="FF0000"/>
            </a:solidFill>
            <a:round/>
          </a:ln>
        </p:spPr>
        <p:txBody>
          <a:bodyPr/>
          <a:lstStyle/>
          <a:p>
            <a:r>
              <a:rPr lang="zh-CN" altLang="en-US" sz="26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点击组织机构管理中的机构绑定管理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14400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圆角矩形标注 4"/>
          <p:cNvSpPr>
            <a:spLocks noChangeArrowheads="1"/>
          </p:cNvSpPr>
          <p:nvPr/>
        </p:nvSpPr>
        <p:spPr bwMode="auto">
          <a:xfrm>
            <a:off x="1763688" y="1700808"/>
            <a:ext cx="2448271" cy="1008111"/>
          </a:xfrm>
          <a:prstGeom prst="wedgeRectCallout">
            <a:avLst>
              <a:gd name="adj1" fmla="val -80807"/>
              <a:gd name="adj2" fmla="val -70418"/>
            </a:avLst>
          </a:prstGeom>
          <a:solidFill>
            <a:schemeClr val="bg1"/>
          </a:solidFill>
          <a:ln w="19050" algn="ctr">
            <a:solidFill>
              <a:schemeClr val="tx2">
                <a:lumMod val="95000"/>
                <a:lumOff val="5000"/>
              </a:schemeClr>
            </a:solidFill>
            <a:rou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altLang="zh-CN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1.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点击</a:t>
            </a:r>
            <a:r>
              <a:rPr lang="zh-CN" altLang="en-US" sz="2400" b="0" dirty="0">
                <a:solidFill>
                  <a:schemeClr val="tx1">
                    <a:lumMod val="60000"/>
                    <a:lumOff val="40000"/>
                  </a:schemeClr>
                </a:solidFill>
                <a:latin typeface="华文中宋" pitchFamily="2" charset="-122"/>
                <a:ea typeface="华文中宋" pitchFamily="2" charset="-122"/>
              </a:rPr>
              <a:t>组织机构管理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菜单</a:t>
            </a:r>
          </a:p>
        </p:txBody>
      </p:sp>
      <p:sp>
        <p:nvSpPr>
          <p:cNvPr id="10" name="圆角矩形标注 4"/>
          <p:cNvSpPr>
            <a:spLocks noChangeArrowheads="1"/>
          </p:cNvSpPr>
          <p:nvPr/>
        </p:nvSpPr>
        <p:spPr bwMode="auto">
          <a:xfrm>
            <a:off x="827584" y="3501008"/>
            <a:ext cx="3429024" cy="714379"/>
          </a:xfrm>
          <a:prstGeom prst="wedgeRectCallout">
            <a:avLst>
              <a:gd name="adj1" fmla="val -36388"/>
              <a:gd name="adj2" fmla="val -208166"/>
            </a:avLst>
          </a:prstGeom>
          <a:solidFill>
            <a:schemeClr val="bg1"/>
          </a:solidFill>
          <a:ln w="19050" algn="ctr">
            <a:solidFill>
              <a:schemeClr val="tx2">
                <a:lumMod val="95000"/>
                <a:lumOff val="5000"/>
              </a:schemeClr>
            </a:solidFill>
            <a:rou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altLang="zh-CN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2.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点击</a:t>
            </a:r>
            <a:r>
              <a:rPr lang="zh-CN" altLang="en-US" sz="2400" b="0" dirty="0">
                <a:solidFill>
                  <a:schemeClr val="tx1">
                    <a:lumMod val="60000"/>
                    <a:lumOff val="40000"/>
                  </a:schemeClr>
                </a:solidFill>
                <a:latin typeface="华文中宋" pitchFamily="2" charset="-122"/>
                <a:ea typeface="华文中宋" pitchFamily="2" charset="-122"/>
              </a:rPr>
              <a:t>机构绑定管理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144000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宋体" pitchFamily="2" charset="-122"/>
                <a:ea typeface="宋体" pitchFamily="2" charset="-122"/>
              </a:rPr>
              <a:t>3.2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与京卡组织机构解绑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F9552AC9-1482-46ED-923B-45158F303D0D}" type="slidenum">
              <a:rPr lang="zh-CN" altLang="en-US" dirty="0" smtClean="0"/>
              <a:pPr>
                <a:defRPr/>
              </a:pPr>
              <a:t>28</a:t>
            </a:fld>
            <a:endParaRPr lang="en-US" altLang="zh-CN" dirty="0"/>
          </a:p>
        </p:txBody>
      </p:sp>
      <p:sp>
        <p:nvSpPr>
          <p:cNvPr id="6" name="矩形标注 5"/>
          <p:cNvSpPr>
            <a:spLocks noChangeArrowheads="1"/>
          </p:cNvSpPr>
          <p:nvPr/>
        </p:nvSpPr>
        <p:spPr bwMode="auto">
          <a:xfrm>
            <a:off x="1907704" y="2708920"/>
            <a:ext cx="3888432" cy="1152128"/>
          </a:xfrm>
          <a:prstGeom prst="wedgeRectCallout">
            <a:avLst>
              <a:gd name="adj1" fmla="val 53378"/>
              <a:gd name="adj2" fmla="val -109128"/>
            </a:avLst>
          </a:prstGeom>
          <a:solidFill>
            <a:schemeClr val="bg1"/>
          </a:solidFill>
          <a:ln w="19050" algn="ctr">
            <a:solidFill>
              <a:schemeClr val="tx2">
                <a:lumMod val="95000"/>
                <a:lumOff val="5000"/>
              </a:schemeClr>
            </a:solidFill>
            <a:rou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altLang="zh-CN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3.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输入将要解除绑定的基层或基层工会服务站的互助会编号</a:t>
            </a:r>
          </a:p>
        </p:txBody>
      </p:sp>
      <p:sp>
        <p:nvSpPr>
          <p:cNvPr id="7" name="矩形标注 6"/>
          <p:cNvSpPr>
            <a:spLocks noChangeArrowheads="1"/>
          </p:cNvSpPr>
          <p:nvPr/>
        </p:nvSpPr>
        <p:spPr bwMode="auto">
          <a:xfrm>
            <a:off x="6588224" y="2492896"/>
            <a:ext cx="2304256" cy="465035"/>
          </a:xfrm>
          <a:prstGeom prst="wedgeRectCallout">
            <a:avLst>
              <a:gd name="adj1" fmla="val -36170"/>
              <a:gd name="adj2" fmla="val -188605"/>
            </a:avLst>
          </a:prstGeom>
          <a:solidFill>
            <a:schemeClr val="bg1"/>
          </a:solidFill>
          <a:ln w="19050" algn="ctr">
            <a:solidFill>
              <a:schemeClr val="tx2">
                <a:lumMod val="95000"/>
                <a:lumOff val="5000"/>
              </a:schemeClr>
            </a:solidFill>
            <a:rou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altLang="zh-CN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4.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点击</a:t>
            </a:r>
            <a:r>
              <a:rPr lang="zh-CN" altLang="en-US" sz="2400" b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华文中宋" pitchFamily="2" charset="-122"/>
                <a:ea typeface="华文中宋" pitchFamily="2" charset="-122"/>
              </a:rPr>
              <a:t>查询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按钮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843808" y="5085184"/>
            <a:ext cx="5832648" cy="129614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说明：</a:t>
            </a:r>
            <a:endParaRPr lang="en-US" altLang="zh-CN" sz="2400" b="0" dirty="0">
              <a:solidFill>
                <a:schemeClr val="tx2">
                  <a:lumMod val="95000"/>
                  <a:lumOff val="5000"/>
                </a:schemeClr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en-US" altLang="zh-CN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	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各基层或基层工会服务站与京卡解除绑定操作，只能由所属</a:t>
            </a:r>
            <a:r>
              <a:rPr lang="zh-CN" altLang="en-US" sz="2400" b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代办处完成。</a:t>
            </a:r>
            <a:endParaRPr lang="zh-CN" altLang="en-US" sz="2400" b="0" dirty="0">
              <a:solidFill>
                <a:schemeClr val="tx2">
                  <a:lumMod val="95000"/>
                  <a:lumOff val="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118764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宋体" pitchFamily="2" charset="-122"/>
                <a:ea typeface="宋体" pitchFamily="2" charset="-122"/>
              </a:rPr>
              <a:t>3.2 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与京卡组织机构解绑</a:t>
            </a:r>
            <a:endParaRPr lang="zh-CN" altLang="en-US" dirty="0">
              <a:ea typeface="宋体" pitchFamily="2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22C7AFCB-B777-439E-8F4A-E0F4DFD39C2A}" type="slidenum">
              <a:rPr lang="zh-CN" altLang="en-US" dirty="0" smtClean="0"/>
              <a:pPr>
                <a:defRPr/>
              </a:pPr>
              <a:t>29</a:t>
            </a:fld>
            <a:endParaRPr lang="en-US" altLang="zh-CN" dirty="0"/>
          </a:p>
        </p:txBody>
      </p:sp>
      <p:sp>
        <p:nvSpPr>
          <p:cNvPr id="8" name="矩形 7"/>
          <p:cNvSpPr/>
          <p:nvPr/>
        </p:nvSpPr>
        <p:spPr bwMode="auto">
          <a:xfrm>
            <a:off x="2267744" y="2564904"/>
            <a:ext cx="5832648" cy="43204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>
              <a:ln>
                <a:noFill/>
              </a:ln>
              <a:solidFill>
                <a:schemeClr val="hlink"/>
              </a:solidFill>
              <a:effectLst/>
              <a:latin typeface="Arial" charset="0"/>
            </a:endParaRPr>
          </a:p>
        </p:txBody>
      </p:sp>
      <p:sp>
        <p:nvSpPr>
          <p:cNvPr id="9" name="矩形标注 8"/>
          <p:cNvSpPr>
            <a:spLocks noChangeArrowheads="1"/>
          </p:cNvSpPr>
          <p:nvPr/>
        </p:nvSpPr>
        <p:spPr bwMode="auto">
          <a:xfrm>
            <a:off x="2339752" y="3501008"/>
            <a:ext cx="3960440" cy="792088"/>
          </a:xfrm>
          <a:prstGeom prst="wedgeRectCallout">
            <a:avLst>
              <a:gd name="adj1" fmla="val -5665"/>
              <a:gd name="adj2" fmla="val -122037"/>
            </a:avLst>
          </a:prstGeom>
          <a:solidFill>
            <a:schemeClr val="bg1"/>
          </a:solidFill>
          <a:ln w="19050" algn="ctr">
            <a:solidFill>
              <a:schemeClr val="tx2">
                <a:lumMod val="95000"/>
                <a:lumOff val="5000"/>
              </a:schemeClr>
            </a:solidFill>
            <a:rou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altLang="zh-CN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5.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核实是否为将要解除绑定的组织机构</a:t>
            </a:r>
          </a:p>
        </p:txBody>
      </p:sp>
      <p:sp>
        <p:nvSpPr>
          <p:cNvPr id="10" name="矩形标注 9"/>
          <p:cNvSpPr>
            <a:spLocks noChangeArrowheads="1"/>
          </p:cNvSpPr>
          <p:nvPr/>
        </p:nvSpPr>
        <p:spPr bwMode="auto">
          <a:xfrm>
            <a:off x="6372200" y="2420888"/>
            <a:ext cx="2448272" cy="864096"/>
          </a:xfrm>
          <a:prstGeom prst="wedgeRectCallout">
            <a:avLst>
              <a:gd name="adj1" fmla="val 35610"/>
              <a:gd name="adj2" fmla="val -124053"/>
            </a:avLst>
          </a:prstGeom>
          <a:solidFill>
            <a:schemeClr val="bg1"/>
          </a:solidFill>
          <a:ln w="19050" algn="ctr">
            <a:solidFill>
              <a:schemeClr val="tx2">
                <a:lumMod val="95000"/>
                <a:lumOff val="5000"/>
              </a:schemeClr>
            </a:solidFill>
            <a:rou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altLang="zh-CN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6.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点击</a:t>
            </a:r>
            <a:r>
              <a:rPr lang="zh-CN" altLang="en-US" sz="2400" b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华文中宋" pitchFamily="2" charset="-122"/>
                <a:ea typeface="华文中宋" pitchFamily="2" charset="-122"/>
              </a:rPr>
              <a:t>解除绑定</a:t>
            </a:r>
            <a:r>
              <a:rPr lang="zh-CN" altLang="en-US" sz="2400" b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按钮，进行解绑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42910" y="1000108"/>
            <a:ext cx="79296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暖</a:t>
            </a:r>
            <a:r>
              <a:rPr lang="en-US" altLang="zh-CN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互助“二次报销”受益会员信息核实</a:t>
            </a:r>
            <a:endParaRPr lang="en-US" altLang="zh-CN" sz="28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工作部署安排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2910" y="2285992"/>
            <a:ext cx="785818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一、暖</a:t>
            </a:r>
            <a:r>
              <a:rPr lang="en-US" altLang="zh-CN" sz="2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•</a:t>
            </a:r>
            <a:r>
              <a:rPr lang="zh-CN" altLang="en-US" sz="2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互助“二次报销”整体受益情况</a:t>
            </a:r>
            <a:endParaRPr lang="en-US" altLang="zh-CN" sz="26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6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自</a:t>
            </a:r>
            <a:r>
              <a:rPr 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年正式启动以来，截至到</a:t>
            </a:r>
            <a:r>
              <a:rPr lang="en-US" altLang="zh-CN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底年，覆盖</a:t>
            </a:r>
            <a:r>
              <a:rPr 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359</a:t>
            </a: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万有效持卡会员，受益职工</a:t>
            </a:r>
            <a:r>
              <a:rPr 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125</a:t>
            </a: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万人，</a:t>
            </a:r>
            <a:r>
              <a:rPr 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561.7</a:t>
            </a: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万人次，互助金额超过</a:t>
            </a:r>
            <a:r>
              <a:rPr 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7.7</a:t>
            </a: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亿元。</a:t>
            </a:r>
          </a:p>
        </p:txBody>
      </p:sp>
    </p:spTree>
  </p:cSld>
  <p:clrMapOvr>
    <a:masterClrMapping/>
  </p:clrMapOvr>
  <p:transition>
    <p:strips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142976" y="2928933"/>
            <a:ext cx="6929486" cy="1000126"/>
            <a:chOff x="1131" y="1851"/>
            <a:chExt cx="3141" cy="3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AutoShape 9"/>
            <p:cNvSpPr>
              <a:spLocks noChangeArrowheads="1"/>
            </p:cNvSpPr>
            <p:nvPr/>
          </p:nvSpPr>
          <p:spPr bwMode="gray">
            <a:xfrm>
              <a:off x="1422" y="1905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F6FC6"/>
                </a:gs>
                <a:gs pos="50000">
                  <a:srgbClr val="0F6FC6">
                    <a:gamma/>
                    <a:tint val="21176"/>
                    <a:invGamma/>
                  </a:srgbClr>
                </a:gs>
                <a:gs pos="100000">
                  <a:srgbClr val="0F6FC6"/>
                </a:gs>
              </a:gsLst>
              <a:lin ang="5400000" scaled="1"/>
            </a:gradFill>
            <a:ln w="12700" algn="ctr">
              <a:solidFill>
                <a:sysClr val="window" lastClr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nstantia"/>
                <a:ea typeface="宋体"/>
              </a:endParaRPr>
            </a:p>
          </p:txBody>
        </p:sp>
        <p:sp>
          <p:nvSpPr>
            <p:cNvPr id="10" name="AutoShape 10"/>
            <p:cNvSpPr>
              <a:spLocks noChangeArrowheads="1"/>
            </p:cNvSpPr>
            <p:nvPr/>
          </p:nvSpPr>
          <p:spPr bwMode="gray">
            <a:xfrm>
              <a:off x="1131" y="1851"/>
              <a:ext cx="421" cy="378"/>
            </a:xfrm>
            <a:prstGeom prst="diamond">
              <a:avLst/>
            </a:prstGeom>
            <a:solidFill>
              <a:srgbClr val="0F6FC6"/>
            </a:solidFill>
            <a:ln w="25400" algn="ctr">
              <a:solidFill>
                <a:sysClr val="window" lastClr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34" charset="0"/>
                </a:rPr>
                <a:t> 4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11" name="Text Box 11"/>
            <p:cNvSpPr txBox="1">
              <a:spLocks noChangeArrowheads="1"/>
            </p:cNvSpPr>
            <p:nvPr/>
          </p:nvSpPr>
          <p:spPr bwMode="gray">
            <a:xfrm>
              <a:off x="1680" y="1959"/>
              <a:ext cx="2592" cy="17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kern="0" dirty="0">
                  <a:solidFill>
                    <a:srgbClr val="000000"/>
                  </a:solidFill>
                  <a:latin typeface="Calibri" pitchFamily="34" charset="0"/>
                </a:rPr>
                <a:t>暖互助“二次报销” </a:t>
              </a:r>
              <a:r>
                <a:rPr kumimoji="0" lang="zh-CN" altLang="en-US" sz="240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</a:rPr>
                <a:t>信息查询</a:t>
              </a:r>
              <a:endParaRPr kumimoji="0" lang="en-US" altLang="zh-CN" sz="24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12" name="Text Box 12"/>
            <p:cNvSpPr txBox="1">
              <a:spLocks noChangeArrowheads="1"/>
            </p:cNvSpPr>
            <p:nvPr/>
          </p:nvSpPr>
          <p:spPr bwMode="gray">
            <a:xfrm>
              <a:off x="1261" y="1959"/>
              <a:ext cx="224" cy="17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4749163"/>
      </p:ext>
    </p:extLst>
  </p:cSld>
  <p:clrMapOvr>
    <a:masterClrMapping/>
  </p:clrMapOvr>
  <p:transition>
    <p:strips dir="rd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 dirty="0"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en-US" dirty="0">
                <a:latin typeface="Calibri" pitchFamily="34" charset="0"/>
              </a:rPr>
              <a:t>暖互助“二次报销” 信息查询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11619" name="内容占位符 4" descr="菜单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836712"/>
            <a:ext cx="9112250" cy="5760640"/>
          </a:xfrm>
        </p:spPr>
      </p:pic>
      <p:sp>
        <p:nvSpPr>
          <p:cNvPr id="7" name="圆角矩形标注 4"/>
          <p:cNvSpPr>
            <a:spLocks noChangeArrowheads="1"/>
          </p:cNvSpPr>
          <p:nvPr/>
        </p:nvSpPr>
        <p:spPr bwMode="auto">
          <a:xfrm>
            <a:off x="611560" y="1844825"/>
            <a:ext cx="2448271" cy="864096"/>
          </a:xfrm>
          <a:prstGeom prst="wedgeRectCallout">
            <a:avLst>
              <a:gd name="adj1" fmla="val 56916"/>
              <a:gd name="adj2" fmla="val -88370"/>
            </a:avLst>
          </a:prstGeom>
          <a:solidFill>
            <a:schemeClr val="bg1"/>
          </a:solidFill>
          <a:ln w="19050" algn="ctr">
            <a:solidFill>
              <a:schemeClr val="tx2">
                <a:lumMod val="95000"/>
                <a:lumOff val="5000"/>
              </a:schemeClr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</a:rPr>
              <a:t>1.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</a:rPr>
              <a:t>点击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</a:rPr>
              <a:t>京卡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0000"/>
                    <a:lumOff val="40000"/>
                  </a:schemeClr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</a:rPr>
              <a:t>管理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</a:rPr>
              <a:t>菜单</a:t>
            </a:r>
          </a:p>
        </p:txBody>
      </p:sp>
      <p:sp>
        <p:nvSpPr>
          <p:cNvPr id="8" name="圆角矩形标注 4"/>
          <p:cNvSpPr>
            <a:spLocks noChangeArrowheads="1"/>
          </p:cNvSpPr>
          <p:nvPr/>
        </p:nvSpPr>
        <p:spPr bwMode="auto">
          <a:xfrm>
            <a:off x="4499992" y="2564904"/>
            <a:ext cx="2736304" cy="864096"/>
          </a:xfrm>
          <a:prstGeom prst="wedgeRectCallout">
            <a:avLst>
              <a:gd name="adj1" fmla="val -41302"/>
              <a:gd name="adj2" fmla="val -114457"/>
            </a:avLst>
          </a:prstGeom>
          <a:solidFill>
            <a:schemeClr val="bg1"/>
          </a:solidFill>
          <a:ln w="19050" algn="ctr">
            <a:solidFill>
              <a:schemeClr val="tx2">
                <a:lumMod val="95000"/>
                <a:lumOff val="5000"/>
              </a:schemeClr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</a:rPr>
              <a:t>2.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</a:rPr>
              <a:t>点击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</a:rPr>
              <a:t>赠送京卡理赔信息查询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quarter" idx="10"/>
          </p:nvPr>
        </p:nvSpPr>
        <p:spPr>
          <a:xfrm>
            <a:off x="0" y="6597650"/>
            <a:ext cx="9109075" cy="244475"/>
          </a:xfrm>
        </p:spPr>
        <p:txBody>
          <a:bodyPr/>
          <a:lstStyle/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22C7AFCB-B777-439E-8F4A-E0F4DFD39C2A}" type="slidenum">
              <a:rPr lang="zh-CN" altLang="en-US" dirty="0" smtClean="0"/>
              <a:pPr>
                <a:defRPr/>
              </a:pPr>
              <a:t>31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1061032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en-US" dirty="0">
                <a:latin typeface="Calibri" pitchFamily="34" charset="0"/>
              </a:rPr>
              <a:t>暖互助“二次报销” 信息查询</a:t>
            </a:r>
            <a:endParaRPr lang="zh-CN" altLang="en-US" dirty="0">
              <a:ea typeface="宋体" pitchFamily="2" charset="-122"/>
            </a:endParaRPr>
          </a:p>
        </p:txBody>
      </p:sp>
      <p:pic>
        <p:nvPicPr>
          <p:cNvPr id="112643" name="内容占位符 4" descr="界面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836712"/>
            <a:ext cx="9112250" cy="5760640"/>
          </a:xfrm>
        </p:spPr>
      </p:pic>
      <p:sp>
        <p:nvSpPr>
          <p:cNvPr id="8" name="矩形 7"/>
          <p:cNvSpPr/>
          <p:nvPr/>
        </p:nvSpPr>
        <p:spPr bwMode="auto">
          <a:xfrm>
            <a:off x="1907704" y="1916832"/>
            <a:ext cx="6696744" cy="1224136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9" name="矩形标注 8"/>
          <p:cNvSpPr>
            <a:spLocks noChangeArrowheads="1"/>
          </p:cNvSpPr>
          <p:nvPr/>
        </p:nvSpPr>
        <p:spPr bwMode="auto">
          <a:xfrm>
            <a:off x="179512" y="3356992"/>
            <a:ext cx="4214812" cy="1500188"/>
          </a:xfrm>
          <a:prstGeom prst="wedgeRectCallout">
            <a:avLst>
              <a:gd name="adj1" fmla="val -39138"/>
              <a:gd name="adj2" fmla="val -127976"/>
            </a:avLst>
          </a:prstGeom>
          <a:solidFill>
            <a:schemeClr val="bg1"/>
          </a:solidFill>
          <a:ln w="19050" algn="ctr">
            <a:solidFill>
              <a:schemeClr val="tx2">
                <a:lumMod val="95000"/>
                <a:lumOff val="5000"/>
              </a:schemeClr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</a:rPr>
              <a:t>界面左侧提供京卡组织机构列表，方便直接选择，点击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</a:rPr>
              <a:t>+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</a:rPr>
              <a:t>号可以展开</a:t>
            </a:r>
          </a:p>
        </p:txBody>
      </p:sp>
      <p:sp>
        <p:nvSpPr>
          <p:cNvPr id="10" name="矩形标注 9"/>
          <p:cNvSpPr>
            <a:spLocks noChangeArrowheads="1"/>
          </p:cNvSpPr>
          <p:nvPr/>
        </p:nvSpPr>
        <p:spPr bwMode="auto">
          <a:xfrm>
            <a:off x="4644008" y="3356992"/>
            <a:ext cx="4071937" cy="1500188"/>
          </a:xfrm>
          <a:prstGeom prst="wedgeRectCallout">
            <a:avLst>
              <a:gd name="adj1" fmla="val -36271"/>
              <a:gd name="adj2" fmla="val -89247"/>
            </a:avLst>
          </a:prstGeom>
          <a:solidFill>
            <a:schemeClr val="bg1"/>
          </a:solidFill>
          <a:ln w="19050" algn="ctr">
            <a:solidFill>
              <a:schemeClr val="tx2">
                <a:lumMod val="95000"/>
                <a:lumOff val="5000"/>
              </a:schemeClr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</a:rPr>
              <a:t>也可通过右侧输入搜索条件等信息进行搜索，其中选择状态只有打印生效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339752" y="5085184"/>
            <a:ext cx="6304185" cy="1296144"/>
          </a:xfrm>
          <a:prstGeom prst="rect">
            <a:avLst/>
          </a:prstGeom>
          <a:ln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</a:rPr>
              <a:t>说明：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95000"/>
                  <a:lumOff val="5000"/>
                </a:schemeClr>
              </a:solidFill>
              <a:effectLst/>
              <a:uLnTx/>
              <a:uFillTx/>
              <a:latin typeface="华文中宋" pitchFamily="2" charset="-122"/>
              <a:ea typeface="华文中宋" pitchFamily="2" charset="-122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</a:rPr>
              <a:t>	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</a:rPr>
              <a:t>必须</a:t>
            </a:r>
            <a:r>
              <a:rPr lang="zh-CN" altLang="en-US" sz="2400" b="0" kern="0" dirty="0">
                <a:solidFill>
                  <a:schemeClr val="tx2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先绑定京卡组织机构才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</a:rPr>
              <a:t>可以使用查询，并且只能查询到打印生效状态的理赔单。</a:t>
            </a:r>
          </a:p>
        </p:txBody>
      </p:sp>
      <p:sp>
        <p:nvSpPr>
          <p:cNvPr id="12" name="日期占位符 3"/>
          <p:cNvSpPr>
            <a:spLocks noGrp="1"/>
          </p:cNvSpPr>
          <p:nvPr>
            <p:ph type="dt" sz="quarter" idx="10"/>
          </p:nvPr>
        </p:nvSpPr>
        <p:spPr>
          <a:xfrm>
            <a:off x="0" y="6597650"/>
            <a:ext cx="9109075" cy="244475"/>
          </a:xfrm>
        </p:spPr>
        <p:txBody>
          <a:bodyPr/>
          <a:lstStyle/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22C7AFCB-B777-439E-8F4A-E0F4DFD39C2A}" type="slidenum">
              <a:rPr lang="zh-CN" altLang="en-US" dirty="0" smtClean="0"/>
              <a:pPr>
                <a:defRPr/>
              </a:pPr>
              <a:t>32</a:t>
            </a:fld>
            <a:endParaRPr lang="en-US" altLang="zh-CN" dirty="0"/>
          </a:p>
        </p:txBody>
      </p:sp>
      <p:sp>
        <p:nvSpPr>
          <p:cNvPr id="13" name="圆角矩形标注 4"/>
          <p:cNvSpPr>
            <a:spLocks noChangeArrowheads="1"/>
          </p:cNvSpPr>
          <p:nvPr/>
        </p:nvSpPr>
        <p:spPr bwMode="auto">
          <a:xfrm>
            <a:off x="4572000" y="1027262"/>
            <a:ext cx="2376264" cy="552797"/>
          </a:xfrm>
          <a:prstGeom prst="wedgeRectCallout">
            <a:avLst>
              <a:gd name="adj1" fmla="val 47061"/>
              <a:gd name="adj2" fmla="val 93479"/>
            </a:avLst>
          </a:prstGeom>
          <a:solidFill>
            <a:schemeClr val="bg1"/>
          </a:solidFill>
          <a:ln w="19050" algn="ctr">
            <a:solidFill>
              <a:schemeClr val="tx2">
                <a:lumMod val="95000"/>
                <a:lumOff val="5000"/>
              </a:schemeClr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</a:rPr>
              <a:t>3.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</a:rPr>
              <a:t>点击</a:t>
            </a:r>
            <a:r>
              <a:rPr lang="zh-CN" altLang="en-US" sz="2400" b="0" kern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华文中宋" pitchFamily="2" charset="-122"/>
                <a:ea typeface="华文中宋" pitchFamily="2" charset="-122"/>
              </a:rPr>
              <a:t>搜索</a:t>
            </a:r>
            <a:r>
              <a:rPr lang="zh-CN" altLang="en-US" sz="2400" b="0" kern="0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按钮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185099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en-US" dirty="0">
                <a:latin typeface="Calibri" pitchFamily="34" charset="0"/>
              </a:rPr>
              <a:t>暖互助“二次报销” 信息查询</a:t>
            </a:r>
            <a:endParaRPr lang="zh-CN" altLang="en-US" dirty="0">
              <a:ea typeface="宋体" pitchFamily="2" charset="-122"/>
            </a:endParaRPr>
          </a:p>
        </p:txBody>
      </p:sp>
      <p:pic>
        <p:nvPicPr>
          <p:cNvPr id="113668" name="内容占位符 6" descr="搜索结果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836712"/>
            <a:ext cx="9112250" cy="5688632"/>
          </a:xfrm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059832" y="3933056"/>
            <a:ext cx="4104456" cy="1152128"/>
          </a:xfrm>
          <a:prstGeom prst="rect">
            <a:avLst/>
          </a:prstGeom>
          <a:ln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2400" dirty="0">
              <a:latin typeface="Calibri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latin typeface="Calibri" pitchFamily="34" charset="0"/>
              </a:rPr>
              <a:t>暖互助“二次报销” 信息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95000"/>
                  <a:lumOff val="5000"/>
                </a:schemeClr>
              </a:solidFill>
              <a:effectLst/>
              <a:uLnTx/>
              <a:uFillTx/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6" name="日期占位符 3"/>
          <p:cNvSpPr>
            <a:spLocks noGrp="1"/>
          </p:cNvSpPr>
          <p:nvPr>
            <p:ph type="dt" sz="quarter" idx="10"/>
          </p:nvPr>
        </p:nvSpPr>
        <p:spPr>
          <a:xfrm>
            <a:off x="0" y="6597650"/>
            <a:ext cx="9109075" cy="244475"/>
          </a:xfrm>
        </p:spPr>
        <p:txBody>
          <a:bodyPr/>
          <a:lstStyle/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22C7AFCB-B777-439E-8F4A-E0F4DFD39C2A}" type="slidenum">
              <a:rPr lang="zh-CN" altLang="en-US" dirty="0" smtClean="0"/>
              <a:pPr>
                <a:defRPr/>
              </a:pPr>
              <a:t>33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860757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2" descr="201403200PP6LNR0R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24201"/>
            <a:ext cx="3803729" cy="3547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6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宋体" pitchFamily="2" charset="-122"/>
                <a:ea typeface="宋体" pitchFamily="2" charset="-122"/>
              </a:rPr>
              <a:t>微信公众号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www.bjzghzbx.com                                                                                                                                                                      </a:t>
            </a:r>
            <a:fld id="{855EBE90-D24A-4987-A1F2-6EC9F11688B3}" type="slidenum">
              <a:rPr lang="zh-CN" altLang="en-US" dirty="0" smtClean="0"/>
              <a:pPr>
                <a:defRPr/>
              </a:pPr>
              <a:t>34</a:t>
            </a:fld>
            <a:endParaRPr lang="en-US" altLang="zh-CN" dirty="0"/>
          </a:p>
        </p:txBody>
      </p:sp>
      <p:pic>
        <p:nvPicPr>
          <p:cNvPr id="6" name="图片 5" descr="二维码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500562" y="1857364"/>
            <a:ext cx="3000396" cy="300039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428860" y="5357826"/>
            <a:ext cx="4357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微软雅黑" pitchFamily="34" charset="-122"/>
                <a:ea typeface="微软雅黑" pitchFamily="34" charset="-122"/>
              </a:rPr>
              <a:t>扫一扫，关注我们</a:t>
            </a:r>
          </a:p>
        </p:txBody>
      </p:sp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85852" y="1857364"/>
            <a:ext cx="692948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>
                <a:ln w="635"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感谢您对职工</a:t>
            </a:r>
            <a:br>
              <a:rPr lang="zh-CN" altLang="en-US" sz="4400" dirty="0">
                <a:ln w="635"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</a:br>
            <a:r>
              <a:rPr lang="zh-CN" altLang="en-US" sz="4400" dirty="0">
                <a:ln w="635"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rPr>
              <a:t>互助保障事业的大力支持！</a:t>
            </a:r>
            <a:endParaRPr lang="zh-CN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93635" y="3714752"/>
            <a:ext cx="1920240" cy="483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1" hangingPunct="1">
              <a:spcAft>
                <a:spcPts val="0"/>
              </a:spcAft>
              <a:defRPr/>
            </a:pPr>
            <a:r>
              <a:rPr lang="en-US" altLang="zh-CN" sz="2400" dirty="0">
                <a:ln w="635"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400" dirty="0">
                <a:ln w="635"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>
                <a:ln w="635"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z="2400" dirty="0">
                <a:ln w="635"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pic>
        <p:nvPicPr>
          <p:cNvPr id="5" name="Picture 5" descr="tp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500042"/>
            <a:ext cx="1071570" cy="985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42910" y="1000108"/>
            <a:ext cx="79296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暖</a:t>
            </a:r>
            <a:r>
              <a:rPr lang="en-US" altLang="zh-CN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互助“二次报销”受益会员信息核实</a:t>
            </a:r>
            <a:endParaRPr lang="en-US" altLang="zh-CN" sz="28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工作部署安排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2910" y="2285992"/>
            <a:ext cx="785818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二、存在和发现的问题</a:t>
            </a:r>
            <a:endParaRPr lang="en-US" altLang="zh-CN" sz="26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600" b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1.</a:t>
            </a: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京卡会员基础信息不实</a:t>
            </a:r>
            <a:endParaRPr lang="en-US" altLang="zh-CN" sz="2600" b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600" b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2.</a:t>
            </a: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互助保障业务系统使用不到位</a:t>
            </a:r>
          </a:p>
        </p:txBody>
      </p:sp>
    </p:spTree>
  </p:cSld>
  <p:clrMapOvr>
    <a:masterClrMapping/>
  </p:clrMapOvr>
  <p:transition>
    <p:strip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42910" y="1000108"/>
            <a:ext cx="79296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暖</a:t>
            </a:r>
            <a:r>
              <a:rPr lang="en-US" altLang="zh-CN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互助“二次报销”受益会员信息核实</a:t>
            </a:r>
            <a:endParaRPr lang="en-US" altLang="zh-CN" sz="28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工作部署安排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2910" y="2285993"/>
            <a:ext cx="785818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京卡会员基础信息不实</a:t>
            </a:r>
            <a:endParaRPr lang="en-US" altLang="zh-CN" sz="26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600" b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600" b="0" dirty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）会员手机号码的问题</a:t>
            </a:r>
            <a:r>
              <a:rPr lang="zh-CN" altLang="en-US" sz="2600" b="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（联合下发通知）</a:t>
            </a:r>
            <a:endParaRPr lang="en-US" altLang="zh-CN" sz="2600" b="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lvl="3">
              <a:buFont typeface="Wingdings" pitchFamily="2" charset="2"/>
              <a:buChar char="l"/>
            </a:pP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会员手机号码未填报</a:t>
            </a:r>
            <a:endParaRPr lang="en-US" altLang="zh-CN" sz="2600" b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3">
              <a:buFont typeface="Wingdings" pitchFamily="2" charset="2"/>
              <a:buChar char="l"/>
            </a:pP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会员手机号码填报不准确</a:t>
            </a:r>
            <a:endParaRPr lang="en-US" altLang="zh-CN" sz="2600" b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3">
              <a:buFont typeface="Wingdings" pitchFamily="2" charset="2"/>
              <a:buChar char="l"/>
            </a:pP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会员手机号码重复</a:t>
            </a:r>
            <a:endParaRPr lang="en-US" altLang="zh-CN" sz="2600" b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3">
              <a:buFont typeface="Wingdings" pitchFamily="2" charset="2"/>
              <a:buChar char="l"/>
            </a:pPr>
            <a:endParaRPr lang="en-US" altLang="zh-CN" sz="2600" b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	2</a:t>
            </a: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）会员关系调动不及时操作的问题</a:t>
            </a:r>
            <a:endParaRPr lang="en-US" altLang="zh-CN" sz="2600" b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3">
              <a:buFont typeface="Wingdings" pitchFamily="2" charset="2"/>
              <a:buChar char="l"/>
            </a:pP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被动知晓</a:t>
            </a:r>
            <a:endParaRPr lang="en-US" altLang="zh-CN" sz="2600" b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3">
              <a:buFont typeface="Wingdings" pitchFamily="2" charset="2"/>
              <a:buChar char="l"/>
            </a:pP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保考核指标</a:t>
            </a:r>
          </a:p>
        </p:txBody>
      </p:sp>
    </p:spTree>
  </p:cSld>
  <p:clrMapOvr>
    <a:masterClrMapping/>
  </p:clrMapOvr>
  <p:transition>
    <p:strip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2910" y="1000108"/>
            <a:ext cx="78581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000000"/>
                </a:solidFill>
              </a:rPr>
              <a:t>对暖</a:t>
            </a:r>
            <a:r>
              <a:rPr lang="en-US" altLang="zh-CN" sz="2600" dirty="0">
                <a:solidFill>
                  <a:srgbClr val="000000"/>
                </a:solidFill>
              </a:rPr>
              <a:t>•</a:t>
            </a:r>
            <a:r>
              <a:rPr lang="zh-CN" altLang="en-US" sz="2600" dirty="0">
                <a:solidFill>
                  <a:srgbClr val="000000"/>
                </a:solidFill>
              </a:rPr>
              <a:t>互助“二次报销”</a:t>
            </a:r>
            <a:r>
              <a:rPr lang="en-US" sz="2600" dirty="0">
                <a:solidFill>
                  <a:srgbClr val="000000"/>
                </a:solidFill>
              </a:rPr>
              <a:t>2015</a:t>
            </a:r>
            <a:r>
              <a:rPr lang="zh-CN" altLang="en-US" sz="2600" dirty="0">
                <a:solidFill>
                  <a:srgbClr val="000000"/>
                </a:solidFill>
              </a:rPr>
              <a:t>年全年受益会员手机号码问题进行数据统计分析</a:t>
            </a:r>
            <a:endParaRPr lang="zh-CN" altLang="en-US" sz="2600" b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28596" y="2285992"/>
          <a:ext cx="8286807" cy="1785951"/>
        </p:xfrm>
        <a:graphic>
          <a:graphicData uri="http://schemas.openxmlformats.org/drawingml/2006/table">
            <a:tbl>
              <a:tblPr/>
              <a:tblGrid>
                <a:gridCol w="1605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2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152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152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478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362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rgbClr val="000000"/>
                          </a:solidFill>
                          <a:latin typeface="等线"/>
                          <a:ea typeface="宋体"/>
                          <a:cs typeface="宋体"/>
                        </a:rPr>
                        <a:t>2015</a:t>
                      </a:r>
                      <a:r>
                        <a:rPr lang="zh-CN" sz="1200" b="1" kern="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宋体"/>
                        </a:rPr>
                        <a:t>年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宋体"/>
                        </a:rPr>
                        <a:t>全年受益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宋体"/>
                        </a:rPr>
                        <a:t>人数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宋体"/>
                        </a:rPr>
                        <a:t>人次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宋体"/>
                        </a:rPr>
                        <a:t>金额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宋体"/>
                        </a:rPr>
                        <a:t>占全年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 dirty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宋体"/>
                        </a:rPr>
                        <a:t>赔付人数比例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67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0">
                          <a:solidFill>
                            <a:srgbClr val="000000"/>
                          </a:solidFill>
                          <a:latin typeface="等线"/>
                          <a:ea typeface="宋体"/>
                          <a:cs typeface="宋体"/>
                        </a:rPr>
                        <a:t>701274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0">
                          <a:solidFill>
                            <a:srgbClr val="000000"/>
                          </a:solidFill>
                          <a:latin typeface="等线"/>
                          <a:ea typeface="宋体"/>
                          <a:cs typeface="宋体"/>
                        </a:rPr>
                        <a:t>1970564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0">
                          <a:solidFill>
                            <a:srgbClr val="000000"/>
                          </a:solidFill>
                          <a:latin typeface="等线"/>
                          <a:ea typeface="宋体"/>
                          <a:cs typeface="宋体"/>
                        </a:rPr>
                        <a:t>234047891.87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6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宋体"/>
                        </a:rPr>
                        <a:t>无手机号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等线"/>
                          <a:ea typeface="宋体"/>
                          <a:cs typeface="宋体"/>
                        </a:rPr>
                        <a:t>133266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等线"/>
                          <a:ea typeface="宋体"/>
                          <a:cs typeface="宋体"/>
                        </a:rPr>
                        <a:t>384447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等线"/>
                          <a:ea typeface="宋体"/>
                          <a:cs typeface="宋体"/>
                        </a:rPr>
                        <a:t>45496897.11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等线"/>
                          <a:ea typeface="宋体"/>
                          <a:cs typeface="宋体"/>
                        </a:rPr>
                        <a:t>19.00%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97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宋体"/>
                        </a:rPr>
                        <a:t>非手机号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等线"/>
                          <a:ea typeface="宋体"/>
                          <a:cs typeface="宋体"/>
                        </a:rPr>
                        <a:t>1772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rgbClr val="000000"/>
                          </a:solidFill>
                          <a:latin typeface="等线"/>
                          <a:ea typeface="宋体"/>
                          <a:cs typeface="宋体"/>
                        </a:rPr>
                        <a:t>5168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等线"/>
                          <a:ea typeface="宋体"/>
                          <a:cs typeface="宋体"/>
                        </a:rPr>
                        <a:t>603804.90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等线"/>
                          <a:ea typeface="宋体"/>
                          <a:cs typeface="宋体"/>
                        </a:rPr>
                        <a:t>0.25%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16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宋体"/>
                        </a:rPr>
                        <a:t>手机号重复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rgbClr val="000000"/>
                          </a:solidFill>
                          <a:latin typeface="等线"/>
                          <a:ea typeface="宋体"/>
                          <a:cs typeface="宋体"/>
                        </a:rPr>
                        <a:t>12082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等线"/>
                          <a:ea typeface="宋体"/>
                          <a:cs typeface="宋体"/>
                        </a:rPr>
                        <a:t>32819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solidFill>
                            <a:srgbClr val="000000"/>
                          </a:solidFill>
                          <a:latin typeface="等线"/>
                          <a:ea typeface="宋体"/>
                          <a:cs typeface="宋体"/>
                        </a:rPr>
                        <a:t>4560585.04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rgbClr val="000000"/>
                          </a:solidFill>
                          <a:latin typeface="等线"/>
                          <a:ea typeface="宋体"/>
                          <a:cs typeface="宋体"/>
                        </a:rPr>
                        <a:t>1.72%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56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kern="0">
                          <a:solidFill>
                            <a:srgbClr val="000000"/>
                          </a:solidFill>
                          <a:latin typeface="Calibri"/>
                          <a:ea typeface="等线"/>
                          <a:cs typeface="宋体"/>
                        </a:rPr>
                        <a:t>合计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0">
                          <a:solidFill>
                            <a:srgbClr val="000000"/>
                          </a:solidFill>
                          <a:latin typeface="等线"/>
                          <a:ea typeface="宋体"/>
                          <a:cs typeface="宋体"/>
                        </a:rPr>
                        <a:t>147120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rgbClr val="000000"/>
                          </a:solidFill>
                          <a:latin typeface="等线"/>
                          <a:ea typeface="宋体"/>
                          <a:cs typeface="宋体"/>
                        </a:rPr>
                        <a:t>422434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0">
                          <a:solidFill>
                            <a:srgbClr val="000000"/>
                          </a:solidFill>
                          <a:latin typeface="等线"/>
                          <a:ea typeface="宋体"/>
                          <a:cs typeface="宋体"/>
                        </a:rPr>
                        <a:t>50661287.05</a:t>
                      </a:r>
                      <a:endParaRPr lang="zh-CN" sz="105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0" dirty="0">
                          <a:solidFill>
                            <a:srgbClr val="000000"/>
                          </a:solidFill>
                          <a:latin typeface="等线"/>
                          <a:ea typeface="宋体"/>
                          <a:cs typeface="宋体"/>
                        </a:rPr>
                        <a:t>20.97%</a:t>
                      </a: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928662" y="1928802"/>
            <a:ext cx="700089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524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整体分析表                                </a:t>
            </a:r>
            <a:r>
              <a:rPr kumimoji="0" 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（单位：人、人次、元）</a:t>
            </a:r>
            <a:endParaRPr kumimoji="0" lang="zh-CN" sz="1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4103910"/>
            <a:ext cx="4473584" cy="2754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42910" y="1000108"/>
            <a:ext cx="79296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暖</a:t>
            </a:r>
            <a:r>
              <a:rPr lang="en-US" altLang="zh-CN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互助“二次报销”受益会员信息核实</a:t>
            </a:r>
            <a:endParaRPr lang="en-US" altLang="zh-CN" sz="28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工作部署安排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2285993"/>
            <a:ext cx="900115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互助保障业务系统使用不到位</a:t>
            </a:r>
            <a:endParaRPr lang="en-US" altLang="zh-CN" sz="26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600" b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2">
              <a:buFont typeface="Wingdings" pitchFamily="2" charset="2"/>
              <a:buChar char="l"/>
            </a:pP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没有为下级基层单位（服务站）授权绑定京卡组织；</a:t>
            </a:r>
            <a:endParaRPr lang="en-US" altLang="zh-CN" sz="2600" b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buFont typeface="Wingdings" pitchFamily="2" charset="2"/>
              <a:buChar char="l"/>
            </a:pPr>
            <a:endParaRPr lang="en-US" altLang="zh-CN" sz="2600" b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2">
              <a:buFont typeface="Wingdings" pitchFamily="2" charset="2"/>
              <a:buChar char="l"/>
            </a:pP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下级基层单位（服务站）不知、不会使用系统查询受益会员信息；</a:t>
            </a:r>
            <a:endParaRPr lang="en-US" altLang="zh-CN" sz="2600" b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buFont typeface="Wingdings" pitchFamily="2" charset="2"/>
              <a:buChar char="l"/>
            </a:pPr>
            <a:endParaRPr lang="en-US" altLang="zh-CN" sz="2600" b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2">
              <a:buFont typeface="Wingdings" pitchFamily="2" charset="2"/>
              <a:buChar char="l"/>
            </a:pP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下级基层单位（服务站）没有开展互助保障工作。</a:t>
            </a:r>
          </a:p>
        </p:txBody>
      </p:sp>
    </p:spTree>
  </p:cSld>
  <p:clrMapOvr>
    <a:masterClrMapping/>
  </p:clrMapOvr>
  <p:transition>
    <p:strip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42910" y="1000108"/>
            <a:ext cx="79296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暖</a:t>
            </a:r>
            <a:r>
              <a:rPr lang="en-US" altLang="zh-CN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互助“二次报销”受益会员信息核实</a:t>
            </a:r>
            <a:endParaRPr lang="en-US" altLang="zh-CN" sz="28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工作部署安排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2910" y="2285993"/>
            <a:ext cx="785818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三、具体工作内容和时间安排</a:t>
            </a:r>
            <a:endParaRPr lang="en-US" altLang="zh-CN" sz="26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600" b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2"/>
            <a:r>
              <a:rPr lang="en-US" altLang="zh-CN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en-US" altLang="zh-CN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月底</a:t>
            </a: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之前完成为下级基层单位（服务站）</a:t>
            </a:r>
            <a:r>
              <a:rPr lang="zh-CN" altLang="en-US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授权开通</a:t>
            </a: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互助保障业务系统（含暂未开展职工互助保障工作的基层单位），并为其</a:t>
            </a:r>
            <a:r>
              <a:rPr lang="zh-CN" altLang="en-US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绑定</a:t>
            </a: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暖</a:t>
            </a:r>
            <a:r>
              <a:rPr lang="en-US" altLang="zh-CN" sz="26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6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互助“二次报销”查询功能，为开展季度受益会员信息核实工作打好基础。</a:t>
            </a:r>
          </a:p>
        </p:txBody>
      </p:sp>
    </p:spTree>
  </p:cSld>
  <p:clrMapOvr>
    <a:masterClrMapping/>
  </p:clrMapOvr>
  <p:transition>
    <p:strips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42910" y="1000108"/>
            <a:ext cx="79296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暖</a:t>
            </a:r>
            <a:r>
              <a:rPr lang="en-US" altLang="zh-CN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互助“二次报销”受益会员信息核实</a:t>
            </a:r>
            <a:endParaRPr lang="en-US" altLang="zh-CN" sz="28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工作部署安排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2910" y="2285993"/>
            <a:ext cx="785818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三、具体工作内容和时间安排</a:t>
            </a:r>
            <a:endParaRPr lang="en-US" altLang="zh-CN" sz="26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600" b="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2"/>
            <a:r>
              <a:rPr lang="en-US" altLang="zh-CN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en-US" altLang="zh-CN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月底</a:t>
            </a: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各级基层单位（服务站）</a:t>
            </a:r>
            <a:r>
              <a:rPr lang="zh-CN" altLang="en-US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启动</a:t>
            </a: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受益会员信息核实工作。每季度打款后，从“受益信息核实”功能中导出受益会员</a:t>
            </a:r>
            <a:r>
              <a:rPr lang="zh-CN" altLang="en-US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核实名单</a:t>
            </a: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，开展核实工作并在核实名单中标注是否收到互助金，是否收到打款短信和核实失败原因等，每季度核实工作请于</a:t>
            </a:r>
            <a:r>
              <a:rPr lang="zh-CN" altLang="en-US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下一季度前</a:t>
            </a: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完成，并将核实结果通过业务系统</a:t>
            </a:r>
            <a:r>
              <a:rPr lang="zh-CN" altLang="en-US" sz="2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反馈</a:t>
            </a:r>
            <a:r>
              <a:rPr lang="zh-CN" altLang="en-US" sz="26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至北京办事处。</a:t>
            </a:r>
          </a:p>
        </p:txBody>
      </p:sp>
    </p:spTree>
  </p:cSld>
  <p:clrMapOvr>
    <a:masterClrMapping/>
  </p:clrMapOvr>
  <p:transition>
    <p:strips/>
  </p:transition>
</p:sld>
</file>

<file path=ppt/theme/theme1.xml><?xml version="1.0" encoding="utf-8"?>
<a:theme xmlns:a="http://schemas.openxmlformats.org/drawingml/2006/main" name="完美的ppt模板">
  <a:themeElements>
    <a:clrScheme name="完美的ppt模板 1">
      <a:dk1>
        <a:srgbClr val="163794"/>
      </a:dk1>
      <a:lt1>
        <a:srgbClr val="FFFFFF"/>
      </a:lt1>
      <a:dk2>
        <a:srgbClr val="000000"/>
      </a:dk2>
      <a:lt2>
        <a:srgbClr val="C0C0C0"/>
      </a:lt2>
      <a:accent1>
        <a:srgbClr val="009999"/>
      </a:accent1>
      <a:accent2>
        <a:srgbClr val="990000"/>
      </a:accent2>
      <a:accent3>
        <a:srgbClr val="FFFFFF"/>
      </a:accent3>
      <a:accent4>
        <a:srgbClr val="112D7E"/>
      </a:accent4>
      <a:accent5>
        <a:srgbClr val="AACACA"/>
      </a:accent5>
      <a:accent6>
        <a:srgbClr val="8A0000"/>
      </a:accent6>
      <a:hlink>
        <a:srgbClr val="6699FF"/>
      </a:hlink>
      <a:folHlink>
        <a:srgbClr val="969696"/>
      </a:folHlink>
    </a:clrScheme>
    <a:fontScheme name="完美的ppt模板">
      <a:majorFont>
        <a:latin typeface="Verdan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hlink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hlink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完美的ppt模板 1">
        <a:dk1>
          <a:srgbClr val="163794"/>
        </a:dk1>
        <a:lt1>
          <a:srgbClr val="FFFFFF"/>
        </a:lt1>
        <a:dk2>
          <a:srgbClr val="000000"/>
        </a:dk2>
        <a:lt2>
          <a:srgbClr val="C0C0C0"/>
        </a:lt2>
        <a:accent1>
          <a:srgbClr val="009999"/>
        </a:accent1>
        <a:accent2>
          <a:srgbClr val="990000"/>
        </a:accent2>
        <a:accent3>
          <a:srgbClr val="FFFFFF"/>
        </a:accent3>
        <a:accent4>
          <a:srgbClr val="112D7E"/>
        </a:accent4>
        <a:accent5>
          <a:srgbClr val="AACACA"/>
        </a:accent5>
        <a:accent6>
          <a:srgbClr val="8A0000"/>
        </a:accent6>
        <a:hlink>
          <a:srgbClr val="66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完美的ppt模板 2">
        <a:dk1>
          <a:srgbClr val="29698D"/>
        </a:dk1>
        <a:lt1>
          <a:srgbClr val="FFFFFF"/>
        </a:lt1>
        <a:dk2>
          <a:srgbClr val="000000"/>
        </a:dk2>
        <a:lt2>
          <a:srgbClr val="A1BABD"/>
        </a:lt2>
        <a:accent1>
          <a:srgbClr val="FF5050"/>
        </a:accent1>
        <a:accent2>
          <a:srgbClr val="FF9933"/>
        </a:accent2>
        <a:accent3>
          <a:srgbClr val="FFFFFF"/>
        </a:accent3>
        <a:accent4>
          <a:srgbClr val="215978"/>
        </a:accent4>
        <a:accent5>
          <a:srgbClr val="FFB3B3"/>
        </a:accent5>
        <a:accent6>
          <a:srgbClr val="E78A2D"/>
        </a:accent6>
        <a:hlink>
          <a:srgbClr val="00CC99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完美的ppt模板 3">
        <a:dk1>
          <a:srgbClr val="666699"/>
        </a:dk1>
        <a:lt1>
          <a:srgbClr val="FFFFFF"/>
        </a:lt1>
        <a:dk2>
          <a:srgbClr val="000000"/>
        </a:dk2>
        <a:lt2>
          <a:srgbClr val="C0C0C0"/>
        </a:lt2>
        <a:accent1>
          <a:srgbClr val="72B88E"/>
        </a:accent1>
        <a:accent2>
          <a:srgbClr val="C78DD7"/>
        </a:accent2>
        <a:accent3>
          <a:srgbClr val="FFFFFF"/>
        </a:accent3>
        <a:accent4>
          <a:srgbClr val="565682"/>
        </a:accent4>
        <a:accent5>
          <a:srgbClr val="BCD8C6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完美的ppt模板">
  <a:themeElements>
    <a:clrScheme name="完美的ppt模板 1">
      <a:dk1>
        <a:srgbClr val="163794"/>
      </a:dk1>
      <a:lt1>
        <a:srgbClr val="FFFFFF"/>
      </a:lt1>
      <a:dk2>
        <a:srgbClr val="000000"/>
      </a:dk2>
      <a:lt2>
        <a:srgbClr val="C0C0C0"/>
      </a:lt2>
      <a:accent1>
        <a:srgbClr val="009999"/>
      </a:accent1>
      <a:accent2>
        <a:srgbClr val="990000"/>
      </a:accent2>
      <a:accent3>
        <a:srgbClr val="FFFFFF"/>
      </a:accent3>
      <a:accent4>
        <a:srgbClr val="112D7E"/>
      </a:accent4>
      <a:accent5>
        <a:srgbClr val="AACACA"/>
      </a:accent5>
      <a:accent6>
        <a:srgbClr val="8A0000"/>
      </a:accent6>
      <a:hlink>
        <a:srgbClr val="6699FF"/>
      </a:hlink>
      <a:folHlink>
        <a:srgbClr val="969696"/>
      </a:folHlink>
    </a:clrScheme>
    <a:fontScheme name="完美的ppt模板">
      <a:majorFont>
        <a:latin typeface="Verdan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hlink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hlink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完美的ppt模板 1">
        <a:dk1>
          <a:srgbClr val="163794"/>
        </a:dk1>
        <a:lt1>
          <a:srgbClr val="FFFFFF"/>
        </a:lt1>
        <a:dk2>
          <a:srgbClr val="000000"/>
        </a:dk2>
        <a:lt2>
          <a:srgbClr val="C0C0C0"/>
        </a:lt2>
        <a:accent1>
          <a:srgbClr val="009999"/>
        </a:accent1>
        <a:accent2>
          <a:srgbClr val="990000"/>
        </a:accent2>
        <a:accent3>
          <a:srgbClr val="FFFFFF"/>
        </a:accent3>
        <a:accent4>
          <a:srgbClr val="112D7E"/>
        </a:accent4>
        <a:accent5>
          <a:srgbClr val="AACACA"/>
        </a:accent5>
        <a:accent6>
          <a:srgbClr val="8A0000"/>
        </a:accent6>
        <a:hlink>
          <a:srgbClr val="66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完美的ppt模板 2">
        <a:dk1>
          <a:srgbClr val="29698D"/>
        </a:dk1>
        <a:lt1>
          <a:srgbClr val="FFFFFF"/>
        </a:lt1>
        <a:dk2>
          <a:srgbClr val="000000"/>
        </a:dk2>
        <a:lt2>
          <a:srgbClr val="A1BABD"/>
        </a:lt2>
        <a:accent1>
          <a:srgbClr val="FF5050"/>
        </a:accent1>
        <a:accent2>
          <a:srgbClr val="FF9933"/>
        </a:accent2>
        <a:accent3>
          <a:srgbClr val="FFFFFF"/>
        </a:accent3>
        <a:accent4>
          <a:srgbClr val="215978"/>
        </a:accent4>
        <a:accent5>
          <a:srgbClr val="FFB3B3"/>
        </a:accent5>
        <a:accent6>
          <a:srgbClr val="E78A2D"/>
        </a:accent6>
        <a:hlink>
          <a:srgbClr val="00CC99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完美的ppt模板 3">
        <a:dk1>
          <a:srgbClr val="666699"/>
        </a:dk1>
        <a:lt1>
          <a:srgbClr val="FFFFFF"/>
        </a:lt1>
        <a:dk2>
          <a:srgbClr val="000000"/>
        </a:dk2>
        <a:lt2>
          <a:srgbClr val="C0C0C0"/>
        </a:lt2>
        <a:accent1>
          <a:srgbClr val="72B88E"/>
        </a:accent1>
        <a:accent2>
          <a:srgbClr val="C78DD7"/>
        </a:accent2>
        <a:accent3>
          <a:srgbClr val="FFFFFF"/>
        </a:accent3>
        <a:accent4>
          <a:srgbClr val="565682"/>
        </a:accent4>
        <a:accent5>
          <a:srgbClr val="BCD8C6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完美的ppt模板 1">
    <a:dk1>
      <a:srgbClr val="163794"/>
    </a:dk1>
    <a:lt1>
      <a:srgbClr val="FFFFFF"/>
    </a:lt1>
    <a:dk2>
      <a:srgbClr val="000000"/>
    </a:dk2>
    <a:lt2>
      <a:srgbClr val="C0C0C0"/>
    </a:lt2>
    <a:accent1>
      <a:srgbClr val="009999"/>
    </a:accent1>
    <a:accent2>
      <a:srgbClr val="990000"/>
    </a:accent2>
    <a:accent3>
      <a:srgbClr val="FFFFFF"/>
    </a:accent3>
    <a:accent4>
      <a:srgbClr val="112D7E"/>
    </a:accent4>
    <a:accent5>
      <a:srgbClr val="AACACA"/>
    </a:accent5>
    <a:accent6>
      <a:srgbClr val="8A0000"/>
    </a:accent6>
    <a:hlink>
      <a:srgbClr val="6699FF"/>
    </a:hlink>
    <a:folHlink>
      <a:srgbClr val="96969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1261</Words>
  <Application>Microsoft Office PowerPoint</Application>
  <PresentationFormat>全屏显示(4:3)</PresentationFormat>
  <Paragraphs>197</Paragraphs>
  <Slides>35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7" baseType="lpstr">
      <vt:lpstr>等线</vt:lpstr>
      <vt:lpstr>华文中宋</vt:lpstr>
      <vt:lpstr>宋体</vt:lpstr>
      <vt:lpstr>微软雅黑</vt:lpstr>
      <vt:lpstr>Arial</vt:lpstr>
      <vt:lpstr>Calibri</vt:lpstr>
      <vt:lpstr>Constantia</vt:lpstr>
      <vt:lpstr>Times New Roman</vt:lpstr>
      <vt:lpstr>Verdana</vt:lpstr>
      <vt:lpstr>Wingdings</vt:lpstr>
      <vt:lpstr>完美的ppt模板</vt:lpstr>
      <vt:lpstr>1_完美的ppt模板</vt:lpstr>
      <vt:lpstr>中国职工保险互助会北京办事处 业务管理系统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培训概要</vt:lpstr>
      <vt:lpstr>PowerPoint 演示文稿</vt:lpstr>
      <vt:lpstr>1.系统使用环境</vt:lpstr>
      <vt:lpstr>1.系统使用环境</vt:lpstr>
      <vt:lpstr>1.系统使用环境</vt:lpstr>
      <vt:lpstr>PowerPoint 演示文稿</vt:lpstr>
      <vt:lpstr>2.系统登录</vt:lpstr>
      <vt:lpstr>2.系统登录</vt:lpstr>
      <vt:lpstr>2.系统登录</vt:lpstr>
      <vt:lpstr>2.系统登录</vt:lpstr>
      <vt:lpstr>2.系统登录</vt:lpstr>
      <vt:lpstr>PowerPoint 演示文稿</vt:lpstr>
      <vt:lpstr>3.1 与京卡组织机构绑定</vt:lpstr>
      <vt:lpstr>3.1 与京卡组织机构绑定</vt:lpstr>
      <vt:lpstr>3.1 与京卡组织机构绑定</vt:lpstr>
      <vt:lpstr>PowerPoint 演示文稿</vt:lpstr>
      <vt:lpstr>3.2 与京卡组织机构解绑</vt:lpstr>
      <vt:lpstr>3.2 与京卡组织机构解绑</vt:lpstr>
      <vt:lpstr>3.2 与京卡组织机构解绑</vt:lpstr>
      <vt:lpstr>PowerPoint 演示文稿</vt:lpstr>
      <vt:lpstr>4.暖互助“二次报销” 信息查询</vt:lpstr>
      <vt:lpstr>4.暖互助“二次报销” 信息查询</vt:lpstr>
      <vt:lpstr>4.暖互助“二次报销” 信息查询</vt:lpstr>
      <vt:lpstr>微信公众号</vt:lpstr>
      <vt:lpstr>PowerPoint 演示文稿</vt:lpstr>
    </vt:vector>
  </TitlesOfParts>
  <Company>Capinfo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Lenovo User</dc:creator>
  <cp:lastModifiedBy>何刚</cp:lastModifiedBy>
  <cp:revision>2040</cp:revision>
  <dcterms:created xsi:type="dcterms:W3CDTF">2009-03-07T02:35:00Z</dcterms:created>
  <dcterms:modified xsi:type="dcterms:W3CDTF">2016-04-07T06:39:45Z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2052-10.1.0.5400</vt:lpwstr>
  </property>
</Properties>
</file>