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 id="2147483800" r:id="rId3"/>
  </p:sldMasterIdLst>
  <p:notesMasterIdLst>
    <p:notesMasterId r:id="rId30"/>
  </p:notesMasterIdLst>
  <p:sldIdLst>
    <p:sldId id="256" r:id="rId4"/>
    <p:sldId id="312" r:id="rId5"/>
    <p:sldId id="301" r:id="rId6"/>
    <p:sldId id="302" r:id="rId7"/>
    <p:sldId id="367" r:id="rId8"/>
    <p:sldId id="368" r:id="rId9"/>
    <p:sldId id="369" r:id="rId10"/>
    <p:sldId id="370" r:id="rId11"/>
    <p:sldId id="371" r:id="rId12"/>
    <p:sldId id="331" r:id="rId13"/>
    <p:sldId id="285" r:id="rId14"/>
    <p:sldId id="316" r:id="rId15"/>
    <p:sldId id="333" r:id="rId16"/>
    <p:sldId id="334" r:id="rId17"/>
    <p:sldId id="317" r:id="rId18"/>
    <p:sldId id="361" r:id="rId19"/>
    <p:sldId id="362" r:id="rId20"/>
    <p:sldId id="363" r:id="rId21"/>
    <p:sldId id="364" r:id="rId22"/>
    <p:sldId id="365" r:id="rId23"/>
    <p:sldId id="366" r:id="rId24"/>
    <p:sldId id="339" r:id="rId25"/>
    <p:sldId id="359" r:id="rId26"/>
    <p:sldId id="372" r:id="rId27"/>
    <p:sldId id="373" r:id="rId28"/>
    <p:sldId id="276" r:id="rId29"/>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FFCC"/>
    <a:srgbClr val="000000"/>
    <a:srgbClr val="FFFF00"/>
    <a:srgbClr val="CC0000"/>
    <a:srgbClr val="FF99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984" autoAdjust="0"/>
    <p:restoredTop sz="93625" autoAdjust="0"/>
  </p:normalViewPr>
  <p:slideViewPr>
    <p:cSldViewPr>
      <p:cViewPr>
        <p:scale>
          <a:sx n="90" d="100"/>
          <a:sy n="90" d="100"/>
        </p:scale>
        <p:origin x="-1134"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extLst>
      <p:ext uri="{BB962C8B-B14F-4D97-AF65-F5344CB8AC3E}">
        <p14:creationId xmlns="" xmlns:p14="http://schemas.microsoft.com/office/powerpoint/2010/main" val="6529845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 xmlns:p14="http://schemas.microsoft.com/office/powerpoint/2010/main" val="46327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26</a:t>
            </a:fld>
            <a:endParaRPr lang="en-US" altLang="zh-CN"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 xmlns:p14="http://schemas.microsoft.com/office/powerpoint/2010/main" val="1000871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19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t>www.bjzghzbx.com                                                                                                                                                                      </a:t>
            </a:r>
            <a:r>
              <a:rPr lang="zh-CN" altLang="en-US" dirty="0" smtClean="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DAB7EAD8-5F64-4966-9209-2398F567666B}" type="slidenum">
              <a:rPr lang="zh-CN" altLang="en-US"/>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456F67D-CEA8-4E08-9014-9BF76C4F33C5}" type="slidenum">
              <a:rPr lang="zh-CN" altLang="en-US"/>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47C9B81F-C347-4BEF-BFDF-29C42F48304A}" type="datetimeFigureOut">
              <a:rPr lang="en-US" smtClean="0"/>
              <a:pPr/>
              <a:t>9/23/2015</a:t>
            </a:fld>
            <a:endParaRPr lang="en-US"/>
          </a:p>
        </p:txBody>
      </p:sp>
      <p:sp>
        <p:nvSpPr>
          <p:cNvPr id="19" name="页脚占位符 18"/>
          <p:cNvSpPr>
            <a:spLocks noGrp="1"/>
          </p:cNvSpPr>
          <p:nvPr>
            <p:ph type="ftr" sz="quarter" idx="11"/>
          </p:nvPr>
        </p:nvSpPr>
        <p:spPr/>
        <p:txBody>
          <a:bodyPr/>
          <a:lstStyle/>
          <a:p>
            <a:endParaRPr kumimoji="0" lang="en-US"/>
          </a:p>
        </p:txBody>
      </p:sp>
      <p:sp>
        <p:nvSpPr>
          <p:cNvPr id="27" name="灯片编号占位符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9/23/2015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7C9B81F-C347-4BEF-BFDF-29C42F48304A}" type="datetimeFigureOut">
              <a:rPr lang="en-US" smtClean="0"/>
              <a:pPr/>
              <a:t>9/23/2015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9/23/2015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7C9B81F-C347-4BEF-BFDF-29C42F48304A}" type="datetimeFigureOut">
              <a:rPr lang="en-US" smtClean="0"/>
              <a:pPr/>
              <a:t>9/23/2015</a:t>
            </a:fld>
            <a:endParaRPr lang="en-US"/>
          </a:p>
        </p:txBody>
      </p:sp>
      <p:sp>
        <p:nvSpPr>
          <p:cNvPr id="8" name="页脚占位符 7"/>
          <p:cNvSpPr>
            <a:spLocks noGrp="1"/>
          </p:cNvSpPr>
          <p:nvPr>
            <p:ph type="ftr" sz="quarter" idx="11"/>
          </p:nvPr>
        </p:nvSpPr>
        <p:spPr/>
        <p:txBody>
          <a:bodyPr/>
          <a:lstStyle/>
          <a:p>
            <a:endParaRPr kumimoji="0" lang="en-US" dirty="0"/>
          </a:p>
        </p:txBody>
      </p:sp>
      <p:sp>
        <p:nvSpPr>
          <p:cNvPr id="9" name="灯片编号占位符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7C9B81F-C347-4BEF-BFDF-29C42F48304A}" type="datetimeFigureOut">
              <a:rPr lang="en-US" smtClean="0"/>
              <a:pPr/>
              <a:t>9/23/2015</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C9B81F-C347-4BEF-BFDF-29C42F48304A}" type="datetimeFigureOut">
              <a:rPr lang="en-US" smtClean="0"/>
              <a:pPr/>
              <a:t>9/23/2015</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9/23/2015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0111870-AA90-490C-A807-CED1C565F592}" type="slidenum">
              <a:rPr lang="zh-CN" altLang="en-US"/>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7C9B81F-C347-4BEF-BFDF-29C42F48304A}" type="datetimeFigureOut">
              <a:rPr lang="en-US" smtClean="0"/>
              <a:pPr/>
              <a:t>9/23/2015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9/23/2015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9/23/2015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730240B-D774-4A5B-975F-8FAC8EEF4EF3}" type="slidenum">
              <a:rPr lang="zh-CN" altLang="en-US"/>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845D308-4927-4C9D-974F-FE7CB13F1AFC}" type="slidenum">
              <a:rPr lang="zh-CN" altLang="en-US"/>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44EA8452-4BF2-44B9-8931-95287FC37002}" type="slidenum">
              <a:rPr lang="zh-CN" altLang="en-US"/>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776247BC-5F02-4B08-8F4E-836E61035D2D}" type="slidenum">
              <a:rPr lang="zh-CN" altLang="en-US"/>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A7992A9-8956-46EF-A7A8-17D3B862A68F}" type="slidenum">
              <a:rPr lang="zh-CN" altLang="en-US"/>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B8BC9CF6-6902-4CE0-9682-1ADE0A649B9F}" type="slidenum">
              <a:rPr lang="zh-CN" altLang="en-US"/>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899E1C8-0E6C-47CB-9C8F-066517D9CE5A}" type="slidenum">
              <a:rPr lang="zh-CN" altLang="en-US"/>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t>www.bjzghzbx.com                                                                                                                                                                      </a:t>
            </a:r>
            <a:fld id="{393EC639-D994-4716-8FBF-CDE19BF89EBB}"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9/23/2015</a:t>
            </a:fld>
            <a:endParaRPr lang="en-US" dirty="0">
              <a:solidFill>
                <a:schemeClr val="tx2">
                  <a:shade val="90000"/>
                </a:schemeClr>
              </a:solidFill>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e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1000100" y="3857628"/>
            <a:ext cx="7572428" cy="867516"/>
          </a:xfrm>
          <a:effectLst>
            <a:outerShdw blurRad="50800" dist="38100" dir="5400000" algn="t" rotWithShape="0">
              <a:prstClr val="black">
                <a:alpha val="40000"/>
              </a:prstClr>
            </a:outerShdw>
          </a:effectLst>
        </p:spPr>
        <p:txBody>
          <a:bodyPr/>
          <a:lstStyle/>
          <a:p>
            <a:r>
              <a:rPr lang="zh-CN" altLang="en-US" sz="4400" b="1" dirty="0" smtClean="0">
                <a:solidFill>
                  <a:srgbClr val="FFC000"/>
                </a:solidFill>
                <a:effectLst>
                  <a:outerShdw blurRad="50800" dist="38100" dir="8100000" algn="tr" rotWithShape="0">
                    <a:prstClr val="black">
                      <a:alpha val="40000"/>
                    </a:prstClr>
                  </a:outerShdw>
                </a:effectLst>
              </a:rPr>
              <a:t>非工伤意外伤害及家财损失</a:t>
            </a:r>
            <a:r>
              <a:rPr lang="en-US" altLang="zh-CN" sz="4400" b="1" dirty="0" smtClean="0">
                <a:solidFill>
                  <a:srgbClr val="FFC000"/>
                </a:solidFill>
                <a:effectLst>
                  <a:outerShdw blurRad="50800" dist="38100" dir="8100000" algn="tr" rotWithShape="0">
                    <a:prstClr val="black">
                      <a:alpha val="40000"/>
                    </a:prstClr>
                  </a:outerShdw>
                </a:effectLst>
              </a:rPr>
              <a:t/>
            </a:r>
            <a:br>
              <a:rPr lang="en-US" altLang="zh-CN" sz="4400" b="1" dirty="0" smtClean="0">
                <a:solidFill>
                  <a:srgbClr val="FFC000"/>
                </a:solidFill>
                <a:effectLst>
                  <a:outerShdw blurRad="50800" dist="38100" dir="8100000" algn="tr" rotWithShape="0">
                    <a:prstClr val="black">
                      <a:alpha val="40000"/>
                    </a:prstClr>
                  </a:outerShdw>
                </a:effectLst>
              </a:rPr>
            </a:br>
            <a:r>
              <a:rPr lang="zh-CN" altLang="en-US" sz="4400" b="1" dirty="0" smtClean="0">
                <a:solidFill>
                  <a:srgbClr val="FFC000"/>
                </a:solidFill>
                <a:effectLst>
                  <a:outerShdw blurRad="50800" dist="38100" dir="8100000" algn="tr" rotWithShape="0">
                    <a:prstClr val="black">
                      <a:alpha val="40000"/>
                    </a:prstClr>
                  </a:outerShdw>
                </a:effectLst>
              </a:rPr>
              <a:t>理赔流程培训教程</a:t>
            </a:r>
            <a:endParaRPr lang="en-US" altLang="zh-CN" sz="4400" b="1" dirty="0" smtClean="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0" y="1844824"/>
            <a:ext cx="9144000" cy="1584176"/>
          </a:xfrm>
          <a:effectLst>
            <a:outerShdw blurRad="50800" dist="38100" dir="5400000" algn="t" rotWithShape="0">
              <a:prstClr val="black">
                <a:alpha val="40000"/>
              </a:prstClr>
            </a:outerShdw>
          </a:effectLst>
        </p:spPr>
        <p:txBody>
          <a:bodyPr/>
          <a:lstStyle/>
          <a:p>
            <a:r>
              <a:rPr lang="zh-CN" altLang="en-US" sz="4400" dirty="0" smtClean="0"/>
              <a:t>中国职工保险互助会北京办事处</a:t>
            </a:r>
            <a:r>
              <a:rPr lang="en-US" altLang="zh-CN" sz="4400" dirty="0" smtClean="0"/>
              <a:t/>
            </a:r>
            <a:br>
              <a:rPr lang="en-US" altLang="zh-CN" sz="4400" dirty="0" smtClean="0"/>
            </a:br>
            <a:r>
              <a:rPr lang="zh-CN" altLang="en-US" sz="4400" dirty="0" smtClean="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7092280" y="5445224"/>
            <a:ext cx="1955800" cy="1130300"/>
          </a:xfrm>
          <a:prstGeom prst="rect">
            <a:avLst/>
          </a:prstGeom>
          <a:noFill/>
          <a:ln w="9525">
            <a:noFill/>
            <a:miter lim="800000"/>
            <a:headEnd/>
            <a:tailEnd/>
          </a:ln>
          <a:effectLst/>
        </p:spPr>
      </p:pic>
      <p:sp>
        <p:nvSpPr>
          <p:cNvPr id="8" name="TextBox 7"/>
          <p:cNvSpPr txBox="1"/>
          <p:nvPr/>
        </p:nvSpPr>
        <p:spPr>
          <a:xfrm>
            <a:off x="107504" y="5733256"/>
            <a:ext cx="3635896" cy="646331"/>
          </a:xfrm>
          <a:prstGeom prst="rect">
            <a:avLst/>
          </a:prstGeom>
          <a:noFill/>
        </p:spPr>
        <p:txBody>
          <a:bodyPr wrap="square" rtlCol="0">
            <a:spAutoFit/>
          </a:bodyPr>
          <a:lstStyle/>
          <a:p>
            <a:r>
              <a:rPr lang="zh-CN" altLang="en-US" dirty="0" smtClean="0">
                <a:effectLst>
                  <a:outerShdw blurRad="38100" dist="38100" dir="2700000" algn="tl">
                    <a:srgbClr val="000000">
                      <a:alpha val="43137"/>
                    </a:srgbClr>
                  </a:outerShdw>
                </a:effectLst>
              </a:rPr>
              <a:t>中国职工保险互助会北京办事处</a:t>
            </a:r>
            <a:endParaRPr lang="en-US" altLang="zh-CN" dirty="0" smtClean="0">
              <a:effectLst>
                <a:outerShdw blurRad="38100" dist="38100" dir="2700000" algn="tl">
                  <a:srgbClr val="000000">
                    <a:alpha val="43137"/>
                  </a:srgbClr>
                </a:outerShdw>
              </a:effectLst>
            </a:endParaRPr>
          </a:p>
          <a:p>
            <a:r>
              <a:rPr lang="zh-CN" altLang="en-US" dirty="0" smtClean="0">
                <a:effectLst>
                  <a:outerShdw blurRad="38100" dist="38100" dir="2700000" algn="tl">
                    <a:srgbClr val="000000">
                      <a:alpha val="43137"/>
                    </a:srgbClr>
                  </a:outerShdw>
                </a:effectLst>
              </a:rPr>
              <a:t>信息技术部</a:t>
            </a:r>
            <a:endParaRPr lang="zh-CN" altLang="en-US" dirty="0">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7"/>
          <p:cNvGrpSpPr>
            <a:grpSpLocks/>
          </p:cNvGrpSpPr>
          <p:nvPr/>
        </p:nvGrpSpPr>
        <p:grpSpPr bwMode="auto">
          <a:xfrm>
            <a:off x="1785918" y="2714620"/>
            <a:ext cx="5929354" cy="1081089"/>
            <a:chOff x="0" y="0"/>
            <a:chExt cx="7402" cy="1815"/>
          </a:xfrm>
        </p:grpSpPr>
        <p:pic>
          <p:nvPicPr>
            <p:cNvPr id="12" name="Picture 8"/>
            <p:cNvPicPr>
              <a:picLocks noChangeAspect="1" noChangeArrowheads="1"/>
            </p:cNvPicPr>
            <p:nvPr/>
          </p:nvPicPr>
          <p:blipFill>
            <a:blip r:embed="rId2" cstate="print"/>
            <a:srcRect/>
            <a:stretch>
              <a:fillRect/>
            </a:stretch>
          </p:blipFill>
          <p:spPr bwMode="auto">
            <a:xfrm>
              <a:off x="0" y="0"/>
              <a:ext cx="7402" cy="1815"/>
            </a:xfrm>
            <a:prstGeom prst="rect">
              <a:avLst/>
            </a:prstGeom>
            <a:noFill/>
            <a:ln w="9525">
              <a:noFill/>
              <a:miter lim="800000"/>
              <a:headEnd/>
              <a:tailEnd/>
            </a:ln>
          </p:spPr>
        </p:pic>
        <p:sp>
          <p:nvSpPr>
            <p:cNvPr id="13" name="Text Box 9"/>
            <p:cNvSpPr txBox="1">
              <a:spLocks noChangeArrowheads="1"/>
            </p:cNvSpPr>
            <p:nvPr/>
          </p:nvSpPr>
          <p:spPr bwMode="auto">
            <a:xfrm>
              <a:off x="1605" y="480"/>
              <a:ext cx="5576" cy="775"/>
            </a:xfrm>
            <a:prstGeom prst="rect">
              <a:avLst/>
            </a:prstGeom>
            <a:noFill/>
            <a:ln w="9525">
              <a:noFill/>
              <a:miter lim="800000"/>
              <a:headEnd/>
              <a:tailEnd/>
            </a:ln>
          </p:spPr>
          <p:txBody>
            <a:bodyPr>
              <a:spAutoFit/>
            </a:bodyPr>
            <a:lstStyle/>
            <a:p>
              <a:pPr lvl="0" eaLnBrk="1" fontAlgn="auto" hangingPunct="1">
                <a:spcBef>
                  <a:spcPts val="0"/>
                </a:spcBef>
                <a:spcAft>
                  <a:spcPts val="0"/>
                </a:spcAft>
                <a:defRPr/>
              </a:pPr>
              <a:r>
                <a:rPr lang="zh-CN" altLang="en-US" sz="2400" dirty="0" smtClean="0">
                  <a:solidFill>
                    <a:srgbClr val="000000">
                      <a:lumMod val="95000"/>
                      <a:lumOff val="5000"/>
                    </a:srgbClr>
                  </a:solidFill>
                </a:rPr>
                <a:t>理赔申报网上操作讲解</a:t>
              </a:r>
              <a:endParaRPr lang="zh-CN" altLang="en-US" sz="2400" b="0" kern="0" dirty="0">
                <a:solidFill>
                  <a:sysClr val="windowText" lastClr="000000"/>
                </a:solidFill>
                <a:latin typeface="微软雅黑" pitchFamily="34" charset="-122"/>
                <a:ea typeface="微软雅黑" pitchFamily="34" charset="-122"/>
              </a:endParaRPr>
            </a:p>
          </p:txBody>
        </p:sp>
        <p:sp>
          <p:nvSpPr>
            <p:cNvPr id="14" name="WordArt 10"/>
            <p:cNvSpPr>
              <a:spLocks noChangeArrowheads="1" noChangeShapeType="1"/>
            </p:cNvSpPr>
            <p:nvPr/>
          </p:nvSpPr>
          <p:spPr bwMode="auto">
            <a:xfrm>
              <a:off x="624" y="48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2</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pic>
        <p:nvPicPr>
          <p:cNvPr id="3074" name="Picture 2"/>
          <p:cNvPicPr>
            <a:picLocks noChangeAspect="1" noChangeArrowheads="1"/>
          </p:cNvPicPr>
          <p:nvPr/>
        </p:nvPicPr>
        <p:blipFill>
          <a:blip r:embed="rId3" cstate="print"/>
          <a:srcRect/>
          <a:stretch>
            <a:fillRect/>
          </a:stretch>
        </p:blipFill>
        <p:spPr bwMode="auto">
          <a:xfrm>
            <a:off x="6215074" y="4786322"/>
            <a:ext cx="2671763" cy="1890713"/>
          </a:xfrm>
          <a:prstGeom prst="rect">
            <a:avLst/>
          </a:prstGeom>
          <a:noFill/>
          <a:ln w="9525">
            <a:noFill/>
            <a:miter lim="800000"/>
            <a:headEnd/>
            <a:tailEnd/>
          </a:ln>
          <a:effectLst/>
        </p:spPr>
      </p:pic>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11</a:t>
            </a:fld>
            <a:endParaRPr lang="en-US" altLang="zh-CN" dirty="0"/>
          </a:p>
        </p:txBody>
      </p:sp>
      <p:sp>
        <p:nvSpPr>
          <p:cNvPr id="5" name="矩形 4"/>
          <p:cNvSpPr/>
          <p:nvPr/>
        </p:nvSpPr>
        <p:spPr>
          <a:xfrm>
            <a:off x="500034" y="1428736"/>
            <a:ext cx="7929618" cy="3970318"/>
          </a:xfrm>
          <a:prstGeom prst="rect">
            <a:avLst/>
          </a:prstGeom>
        </p:spPr>
        <p:txBody>
          <a:bodyPr wrap="square">
            <a:spAutoFit/>
          </a:bodyPr>
          <a:lstStyle/>
          <a:p>
            <a:pPr>
              <a:buClrTx/>
              <a:buNone/>
            </a:pPr>
            <a:r>
              <a:rPr lang="zh-CN" altLang="en-US" sz="2800" dirty="0" smtClean="0">
                <a:solidFill>
                  <a:schemeClr val="tx1">
                    <a:lumMod val="50000"/>
                  </a:schemeClr>
                </a:solidFill>
                <a:latin typeface="微软雅黑" pitchFamily="34" charset="-122"/>
                <a:ea typeface="微软雅黑" pitchFamily="34" charset="-122"/>
              </a:rPr>
              <a:t>非工意外和家财损失理赔申报网上操作同会费型的女工重疾意外理赔申报操作流程一样</a:t>
            </a:r>
            <a:endParaRPr lang="en-US" altLang="zh-CN" sz="2800" dirty="0" smtClean="0">
              <a:solidFill>
                <a:schemeClr val="tx1">
                  <a:lumMod val="50000"/>
                </a:schemeClr>
              </a:solidFill>
              <a:latin typeface="微软雅黑" pitchFamily="34" charset="-122"/>
              <a:ea typeface="微软雅黑" pitchFamily="34" charset="-122"/>
            </a:endParaRPr>
          </a:p>
          <a:p>
            <a:pPr>
              <a:buClrTx/>
              <a:buNone/>
            </a:pPr>
            <a:endParaRPr lang="en-US" altLang="zh-CN" sz="2800" dirty="0" smtClean="0">
              <a:solidFill>
                <a:schemeClr val="tx1">
                  <a:lumMod val="50000"/>
                </a:schemeClr>
              </a:solidFill>
              <a:latin typeface="微软雅黑" pitchFamily="34" charset="-122"/>
              <a:ea typeface="微软雅黑" pitchFamily="34" charset="-122"/>
            </a:endParaRPr>
          </a:p>
          <a:p>
            <a:pPr>
              <a:buClrTx/>
              <a:buNone/>
            </a:pPr>
            <a:r>
              <a:rPr lang="en-US" altLang="zh-CN" sz="2800" dirty="0" smtClean="0">
                <a:solidFill>
                  <a:schemeClr val="tx1">
                    <a:lumMod val="50000"/>
                  </a:schemeClr>
                </a:solidFill>
                <a:latin typeface="微软雅黑" pitchFamily="34" charset="-122"/>
                <a:ea typeface="微软雅黑" pitchFamily="34" charset="-122"/>
              </a:rPr>
              <a:t>1.</a:t>
            </a:r>
            <a:r>
              <a:rPr lang="zh-CN" altLang="en-US" sz="2800" dirty="0" smtClean="0">
                <a:solidFill>
                  <a:schemeClr val="tx1">
                    <a:lumMod val="50000"/>
                  </a:schemeClr>
                </a:solidFill>
                <a:latin typeface="微软雅黑" pitchFamily="34" charset="-122"/>
                <a:ea typeface="微软雅黑" pitchFamily="34" charset="-122"/>
              </a:rPr>
              <a:t>填写身份证号</a:t>
            </a:r>
            <a:endParaRPr lang="en-US" altLang="zh-CN" sz="2800" dirty="0" smtClean="0">
              <a:solidFill>
                <a:schemeClr val="tx1">
                  <a:lumMod val="50000"/>
                </a:schemeClr>
              </a:solidFill>
              <a:latin typeface="微软雅黑" pitchFamily="34" charset="-122"/>
              <a:ea typeface="微软雅黑" pitchFamily="34" charset="-122"/>
            </a:endParaRPr>
          </a:p>
          <a:p>
            <a:pPr>
              <a:buClrTx/>
              <a:buNone/>
            </a:pPr>
            <a:r>
              <a:rPr lang="en-US" altLang="zh-CN" sz="2800" dirty="0" smtClean="0">
                <a:solidFill>
                  <a:schemeClr val="tx1">
                    <a:lumMod val="50000"/>
                  </a:schemeClr>
                </a:solidFill>
                <a:latin typeface="微软雅黑" pitchFamily="34" charset="-122"/>
                <a:ea typeface="微软雅黑" pitchFamily="34" charset="-122"/>
              </a:rPr>
              <a:t>2.</a:t>
            </a:r>
            <a:r>
              <a:rPr lang="zh-CN" altLang="en-US" sz="2800" dirty="0" smtClean="0">
                <a:solidFill>
                  <a:schemeClr val="tx1">
                    <a:lumMod val="50000"/>
                  </a:schemeClr>
                </a:solidFill>
                <a:latin typeface="微软雅黑" pitchFamily="34" charset="-122"/>
                <a:ea typeface="微软雅黑" pitchFamily="34" charset="-122"/>
              </a:rPr>
              <a:t>核实京卡信息</a:t>
            </a:r>
            <a:endParaRPr lang="en-US" altLang="zh-CN" sz="2800" dirty="0" smtClean="0">
              <a:solidFill>
                <a:schemeClr val="tx1">
                  <a:lumMod val="50000"/>
                </a:schemeClr>
              </a:solidFill>
              <a:latin typeface="微软雅黑" pitchFamily="34" charset="-122"/>
              <a:ea typeface="微软雅黑" pitchFamily="34" charset="-122"/>
            </a:endParaRPr>
          </a:p>
          <a:p>
            <a:pPr>
              <a:buClrTx/>
              <a:buNone/>
            </a:pPr>
            <a:r>
              <a:rPr lang="en-US" altLang="zh-CN" sz="2800" dirty="0" smtClean="0">
                <a:solidFill>
                  <a:schemeClr val="tx1">
                    <a:lumMod val="50000"/>
                  </a:schemeClr>
                </a:solidFill>
                <a:latin typeface="微软雅黑" pitchFamily="34" charset="-122"/>
                <a:ea typeface="微软雅黑" pitchFamily="34" charset="-122"/>
              </a:rPr>
              <a:t>3.</a:t>
            </a:r>
            <a:r>
              <a:rPr lang="zh-CN" altLang="en-US" sz="2800" dirty="0" smtClean="0">
                <a:solidFill>
                  <a:schemeClr val="tx1">
                    <a:lumMod val="50000"/>
                  </a:schemeClr>
                </a:solidFill>
                <a:latin typeface="微软雅黑" pitchFamily="34" charset="-122"/>
                <a:ea typeface="微软雅黑" pitchFamily="34" charset="-122"/>
              </a:rPr>
              <a:t>选择受益类别（伤残、身故、火灾、水渍）</a:t>
            </a:r>
            <a:endParaRPr lang="en-US" altLang="zh-CN" sz="2800" dirty="0" smtClean="0">
              <a:solidFill>
                <a:schemeClr val="tx1">
                  <a:lumMod val="50000"/>
                </a:schemeClr>
              </a:solidFill>
              <a:latin typeface="微软雅黑" pitchFamily="34" charset="-122"/>
              <a:ea typeface="微软雅黑" pitchFamily="34" charset="-122"/>
            </a:endParaRPr>
          </a:p>
          <a:p>
            <a:pPr>
              <a:buClrTx/>
              <a:buNone/>
            </a:pPr>
            <a:r>
              <a:rPr lang="en-US" altLang="zh-CN" sz="2800" dirty="0" smtClean="0">
                <a:solidFill>
                  <a:schemeClr val="tx1">
                    <a:lumMod val="50000"/>
                  </a:schemeClr>
                </a:solidFill>
                <a:latin typeface="微软雅黑" pitchFamily="34" charset="-122"/>
                <a:ea typeface="微软雅黑" pitchFamily="34" charset="-122"/>
              </a:rPr>
              <a:t>4.</a:t>
            </a:r>
            <a:r>
              <a:rPr lang="zh-CN" altLang="en-US" sz="2800" dirty="0" smtClean="0">
                <a:solidFill>
                  <a:schemeClr val="tx1">
                    <a:lumMod val="50000"/>
                  </a:schemeClr>
                </a:solidFill>
                <a:latin typeface="微软雅黑" pitchFamily="34" charset="-122"/>
                <a:ea typeface="微软雅黑" pitchFamily="34" charset="-122"/>
              </a:rPr>
              <a:t>填写出险时间、出险地点、出险经过</a:t>
            </a:r>
            <a:endParaRPr lang="en-US" altLang="zh-CN" sz="2800" dirty="0" smtClean="0">
              <a:solidFill>
                <a:schemeClr val="tx1">
                  <a:lumMod val="50000"/>
                </a:schemeClr>
              </a:solidFill>
              <a:latin typeface="微软雅黑" pitchFamily="34" charset="-122"/>
              <a:ea typeface="微软雅黑" pitchFamily="34" charset="-122"/>
            </a:endParaRPr>
          </a:p>
          <a:p>
            <a:pPr>
              <a:buClrTx/>
              <a:buNone/>
            </a:pPr>
            <a:r>
              <a:rPr lang="en-US" altLang="zh-CN" sz="2800" dirty="0" smtClean="0">
                <a:solidFill>
                  <a:schemeClr val="tx1">
                    <a:lumMod val="50000"/>
                  </a:schemeClr>
                </a:solidFill>
                <a:latin typeface="微软雅黑" pitchFamily="34" charset="-122"/>
                <a:ea typeface="微软雅黑" pitchFamily="34" charset="-122"/>
              </a:rPr>
              <a:t>5.</a:t>
            </a:r>
            <a:r>
              <a:rPr lang="zh-CN" altLang="en-US" sz="2800" dirty="0" smtClean="0">
                <a:solidFill>
                  <a:schemeClr val="tx1">
                    <a:lumMod val="50000"/>
                  </a:schemeClr>
                </a:solidFill>
                <a:latin typeface="微软雅黑" pitchFamily="34" charset="-122"/>
                <a:ea typeface="微软雅黑" pitchFamily="34" charset="-122"/>
              </a:rPr>
              <a:t>上报办事处审核</a:t>
            </a:r>
            <a:endParaRPr lang="en-US" altLang="zh-CN" sz="2800" dirty="0" smtClean="0">
              <a:solidFill>
                <a:schemeClr val="tx1">
                  <a:lumMod val="50000"/>
                </a:schemeClr>
              </a:solidFill>
              <a:latin typeface="微软雅黑" pitchFamily="34" charset="-122"/>
              <a:ea typeface="微软雅黑" pitchFamily="34" charset="-122"/>
            </a:endParaRPr>
          </a:p>
          <a:p>
            <a:pPr>
              <a:buClrTx/>
              <a:buNone/>
            </a:pPr>
            <a:r>
              <a:rPr lang="en-US" altLang="zh-CN" sz="2800" dirty="0" smtClean="0">
                <a:solidFill>
                  <a:schemeClr val="tx1">
                    <a:lumMod val="50000"/>
                  </a:schemeClr>
                </a:solidFill>
                <a:latin typeface="微软雅黑" pitchFamily="34" charset="-122"/>
                <a:ea typeface="微软雅黑" pitchFamily="34" charset="-122"/>
              </a:rPr>
              <a:t>6.</a:t>
            </a:r>
            <a:r>
              <a:rPr lang="zh-CN" altLang="en-US" sz="2800" dirty="0" smtClean="0">
                <a:solidFill>
                  <a:schemeClr val="tx1">
                    <a:lumMod val="50000"/>
                  </a:schemeClr>
                </a:solidFill>
                <a:latin typeface="微软雅黑" pitchFamily="34" charset="-122"/>
                <a:ea typeface="微软雅黑" pitchFamily="34" charset="-122"/>
              </a:rPr>
              <a:t>互助金直赔到职工个人京卡</a:t>
            </a:r>
            <a:endParaRPr lang="en-US" altLang="zh-CN" sz="2800" dirty="0" smtClean="0">
              <a:solidFill>
                <a:schemeClr val="tx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3245257350"/>
      </p:ext>
    </p:extLst>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17706"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12</a:t>
            </a:fld>
            <a:endParaRPr lang="en-US" altLang="zh-CN" dirty="0"/>
          </a:p>
        </p:txBody>
      </p:sp>
      <p:sp>
        <p:nvSpPr>
          <p:cNvPr id="8" name="TextBox 7"/>
          <p:cNvSpPr txBox="1"/>
          <p:nvPr/>
        </p:nvSpPr>
        <p:spPr>
          <a:xfrm>
            <a:off x="785786" y="2643182"/>
            <a:ext cx="7643866" cy="1938992"/>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endParaRPr lang="en-US" altLang="zh-CN" sz="4000" dirty="0" smtClean="0"/>
          </a:p>
          <a:p>
            <a:pPr algn="ctr"/>
            <a:r>
              <a:rPr lang="zh-CN" altLang="en-US" sz="4000" dirty="0" smtClean="0"/>
              <a:t>申报基层登录业务系统</a:t>
            </a:r>
            <a:endParaRPr lang="en-US" altLang="zh-CN" sz="4000" dirty="0" smtClean="0"/>
          </a:p>
          <a:p>
            <a:pPr algn="ctr"/>
            <a:endParaRPr lang="zh-CN" altLang="en-US" sz="4000" dirty="0"/>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7705"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13</a:t>
            </a:fld>
            <a:endParaRPr lang="en-US" altLang="zh-CN" dirty="0"/>
          </a:p>
        </p:txBody>
      </p:sp>
      <p:sp>
        <p:nvSpPr>
          <p:cNvPr id="8" name="圆角矩形标注 4"/>
          <p:cNvSpPr>
            <a:spLocks noChangeArrowheads="1"/>
          </p:cNvSpPr>
          <p:nvPr/>
        </p:nvSpPr>
        <p:spPr bwMode="auto">
          <a:xfrm>
            <a:off x="928662" y="928670"/>
            <a:ext cx="3310658" cy="571504"/>
          </a:xfrm>
          <a:prstGeom prst="wedgeRectCallout">
            <a:avLst>
              <a:gd name="adj1" fmla="val 59515"/>
              <a:gd name="adj2" fmla="val 532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非工伤意外</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286248" y="2428868"/>
            <a:ext cx="4248472" cy="648072"/>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非工伤意外理赔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44000"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14</a:t>
            </a:fld>
            <a:endParaRPr lang="en-US" altLang="zh-CN" dirty="0"/>
          </a:p>
        </p:txBody>
      </p:sp>
      <p:sp>
        <p:nvSpPr>
          <p:cNvPr id="8" name="圆角矩形标注 4"/>
          <p:cNvSpPr>
            <a:spLocks noChangeArrowheads="1"/>
          </p:cNvSpPr>
          <p:nvPr/>
        </p:nvSpPr>
        <p:spPr bwMode="auto">
          <a:xfrm>
            <a:off x="4214810" y="2428868"/>
            <a:ext cx="2357454" cy="571504"/>
          </a:xfrm>
          <a:prstGeom prst="wedgeRectCallout">
            <a:avLst>
              <a:gd name="adj1" fmla="val 40355"/>
              <a:gd name="adj2" fmla="val -1198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31304"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15</a:t>
            </a:fld>
            <a:endParaRPr lang="en-US" altLang="zh-CN" dirty="0"/>
          </a:p>
        </p:txBody>
      </p:sp>
      <p:sp>
        <p:nvSpPr>
          <p:cNvPr id="11" name="矩形 10"/>
          <p:cNvSpPr/>
          <p:nvPr/>
        </p:nvSpPr>
        <p:spPr bwMode="auto">
          <a:xfrm>
            <a:off x="971600" y="2071678"/>
            <a:ext cx="645792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4" name="矩形标注 13"/>
          <p:cNvSpPr>
            <a:spLocks noChangeArrowheads="1"/>
          </p:cNvSpPr>
          <p:nvPr/>
        </p:nvSpPr>
        <p:spPr bwMode="auto">
          <a:xfrm>
            <a:off x="428596" y="2643182"/>
            <a:ext cx="3714776" cy="92869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输入出险职工的</a:t>
            </a:r>
            <a:r>
              <a:rPr lang="zh-CN" altLang="en-US" sz="2400" b="0" dirty="0" smtClean="0">
                <a:solidFill>
                  <a:schemeClr val="tx1">
                    <a:lumMod val="60000"/>
                    <a:lumOff val="40000"/>
                  </a:schemeClr>
                </a:solidFill>
                <a:latin typeface="华文中宋" pitchFamily="2" charset="-122"/>
                <a:ea typeface="华文中宋" pitchFamily="2" charset="-122"/>
              </a:rPr>
              <a:t>姓名、身份证号</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5" name="矩形标注 14"/>
          <p:cNvSpPr>
            <a:spLocks noChangeArrowheads="1"/>
          </p:cNvSpPr>
          <p:nvPr/>
        </p:nvSpPr>
        <p:spPr bwMode="auto">
          <a:xfrm>
            <a:off x="5072066" y="2643182"/>
            <a:ext cx="3854232" cy="1571636"/>
          </a:xfrm>
          <a:prstGeom prst="wedgeRectCallout">
            <a:avLst>
              <a:gd name="adj1" fmla="val 11705"/>
              <a:gd name="adj2" fmla="val -9188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按钮系统会</a:t>
            </a:r>
            <a:r>
              <a:rPr lang="zh-CN" altLang="en-US" sz="2400" b="0" dirty="0" smtClean="0">
                <a:solidFill>
                  <a:schemeClr val="tx2">
                    <a:lumMod val="95000"/>
                    <a:lumOff val="5000"/>
                  </a:schemeClr>
                </a:solidFill>
                <a:latin typeface="华文中宋" pitchFamily="2" charset="-122"/>
                <a:ea typeface="华文中宋" pitchFamily="2" charset="-122"/>
              </a:rPr>
              <a:t>搜索出符合查询条件的京卡人员信息，并且需要校验京卡最后两位数字</a:t>
            </a:r>
            <a:endParaRPr lang="zh-CN" altLang="en-US" sz="2400" b="0" dirty="0">
              <a:solidFill>
                <a:srgbClr val="FF0000"/>
              </a:solidFill>
              <a:latin typeface="华文中宋" pitchFamily="2" charset="-122"/>
              <a:ea typeface="华文中宋" pitchFamily="2" charset="-122"/>
            </a:endParaRPr>
          </a:p>
        </p:txBody>
      </p:sp>
      <p:sp>
        <p:nvSpPr>
          <p:cNvPr id="10" name="Text Box 3"/>
          <p:cNvSpPr txBox="1">
            <a:spLocks noChangeArrowheads="1"/>
          </p:cNvSpPr>
          <p:nvPr/>
        </p:nvSpPr>
        <p:spPr bwMode="auto">
          <a:xfrm>
            <a:off x="285720" y="4500570"/>
            <a:ext cx="8429684"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kumimoji="0" lang="zh-CN" altLang="en-US"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说明：</a:t>
            </a:r>
            <a:endPar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endParaRPr>
          </a:p>
          <a:p>
            <a:pPr eaLnBrk="1" hangingPunct="1">
              <a:spcBef>
                <a:spcPct val="50000"/>
              </a:spcBef>
              <a:spcAft>
                <a:spcPts val="0"/>
              </a:spcAft>
              <a:defRPr/>
            </a:pPr>
            <a:r>
              <a:rPr lang="en-US" altLang="zh-CN" sz="2400" kern="0" dirty="0" smtClean="0">
                <a:solidFill>
                  <a:schemeClr val="tx2">
                    <a:lumMod val="95000"/>
                    <a:lumOff val="5000"/>
                  </a:schemeClr>
                </a:solidFill>
                <a:latin typeface="宋体" pitchFamily="2" charset="-122"/>
                <a:ea typeface="宋体" pitchFamily="2" charset="-122"/>
              </a:rPr>
              <a:t>	1.</a:t>
            </a:r>
            <a:r>
              <a:rPr lang="zh-CN" altLang="en-US" sz="2400" kern="0" dirty="0" smtClean="0">
                <a:solidFill>
                  <a:schemeClr val="tx2">
                    <a:lumMod val="95000"/>
                    <a:lumOff val="5000"/>
                  </a:schemeClr>
                </a:solidFill>
                <a:latin typeface="宋体" pitchFamily="2" charset="-122"/>
                <a:ea typeface="宋体" pitchFamily="2" charset="-122"/>
              </a:rPr>
              <a:t>只有持有京卡的职工才可以搜索出来；</a:t>
            </a:r>
            <a:endParaRPr lang="en-US" altLang="zh-CN" sz="24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lang="en-US" altLang="zh-CN" sz="2400" kern="0" dirty="0" smtClean="0">
                <a:solidFill>
                  <a:schemeClr val="tx2">
                    <a:lumMod val="95000"/>
                    <a:lumOff val="5000"/>
                  </a:schemeClr>
                </a:solidFill>
                <a:latin typeface="宋体" pitchFamily="2" charset="-122"/>
                <a:ea typeface="宋体" pitchFamily="2" charset="-122"/>
              </a:rPr>
              <a:t>	2.</a:t>
            </a:r>
            <a:r>
              <a:rPr lang="zh-CN" altLang="en-US" sz="2400" kern="0" dirty="0" smtClean="0">
                <a:solidFill>
                  <a:schemeClr val="tx2">
                    <a:lumMod val="95000"/>
                    <a:lumOff val="5000"/>
                  </a:schemeClr>
                </a:solidFill>
                <a:latin typeface="宋体" pitchFamily="2" charset="-122"/>
                <a:ea typeface="宋体" pitchFamily="2" charset="-122"/>
              </a:rPr>
              <a:t>输入的姓名和身份证号与京卡数据库中的一致才可以搜索出来。</a:t>
            </a:r>
            <a:endParaRPr kumimoji="0" lang="zh-CN" altLang="en-US" sz="24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31303"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16</a:t>
            </a:fld>
            <a:endParaRPr lang="en-US" altLang="zh-CN" dirty="0"/>
          </a:p>
        </p:txBody>
      </p:sp>
      <p:sp>
        <p:nvSpPr>
          <p:cNvPr id="7" name="矩形 6"/>
          <p:cNvSpPr/>
          <p:nvPr/>
        </p:nvSpPr>
        <p:spPr bwMode="auto">
          <a:xfrm>
            <a:off x="0" y="2071678"/>
            <a:ext cx="9144000" cy="107157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圆角矩形标注 4"/>
          <p:cNvSpPr>
            <a:spLocks noChangeArrowheads="1"/>
          </p:cNvSpPr>
          <p:nvPr/>
        </p:nvSpPr>
        <p:spPr bwMode="auto">
          <a:xfrm>
            <a:off x="357158" y="3429000"/>
            <a:ext cx="2357454" cy="571504"/>
          </a:xfrm>
          <a:prstGeom prst="wedgeRectCallout">
            <a:avLst>
              <a:gd name="adj1" fmla="val 40355"/>
              <a:gd name="adj2" fmla="val -1198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核实查询结果</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AutoShape 4"/>
          <p:cNvSpPr>
            <a:spLocks noChangeArrowheads="1"/>
          </p:cNvSpPr>
          <p:nvPr/>
        </p:nvSpPr>
        <p:spPr bwMode="auto">
          <a:xfrm>
            <a:off x="428596" y="3286124"/>
            <a:ext cx="4968552" cy="1938992"/>
          </a:xfrm>
          <a:prstGeom prst="wedgeRectCallout">
            <a:avLst>
              <a:gd name="adj1" fmla="val -7311"/>
              <a:gd name="adj2" fmla="val -94760"/>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系统自动将出险职工的</a:t>
            </a:r>
            <a:r>
              <a:rPr lang="zh-CN" altLang="en-US" sz="2400" dirty="0" smtClean="0">
                <a:solidFill>
                  <a:srgbClr val="FF0000"/>
                </a:solidFill>
                <a:latin typeface="宋体" pitchFamily="2" charset="-122"/>
                <a:ea typeface="宋体" pitchFamily="2" charset="-122"/>
              </a:rPr>
              <a:t>京卡卡号</a:t>
            </a:r>
            <a:r>
              <a:rPr lang="zh-CN" altLang="en-US" sz="2400" b="0" kern="0" dirty="0" smtClean="0">
                <a:solidFill>
                  <a:schemeClr val="tx2">
                    <a:lumMod val="95000"/>
                    <a:lumOff val="5000"/>
                  </a:schemeClr>
                </a:solidFill>
                <a:latin typeface="华文中宋" pitchFamily="2" charset="-122"/>
                <a:ea typeface="华文中宋" pitchFamily="2" charset="-122"/>
              </a:rPr>
              <a:t>最后两位数字隐藏掉，经办人员需要根据会员提供的京卡，输入隐藏掉的最后两位数字，只有京卡卡号校验正确后，才可以生成理赔单。</a:t>
            </a: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8"/>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27909"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17</a:t>
            </a:fld>
            <a:endParaRPr lang="en-US" altLang="zh-CN" dirty="0"/>
          </a:p>
        </p:txBody>
      </p:sp>
      <p:pic>
        <p:nvPicPr>
          <p:cNvPr id="3075" name="Picture 3"/>
          <p:cNvPicPr>
            <a:picLocks noChangeAspect="1" noChangeArrowheads="1"/>
          </p:cNvPicPr>
          <p:nvPr/>
        </p:nvPicPr>
        <p:blipFill>
          <a:blip r:embed="rId3"/>
          <a:srcRect/>
          <a:stretch>
            <a:fillRect/>
          </a:stretch>
        </p:blipFill>
        <p:spPr bwMode="auto">
          <a:xfrm>
            <a:off x="6143636" y="2500306"/>
            <a:ext cx="1214446" cy="714380"/>
          </a:xfrm>
          <a:prstGeom prst="rect">
            <a:avLst/>
          </a:prstGeom>
          <a:noFill/>
          <a:ln w="9525">
            <a:noFill/>
            <a:miter lim="800000"/>
            <a:headEnd/>
            <a:tailEnd/>
          </a:ln>
          <a:effectLst/>
        </p:spPr>
      </p:pic>
      <p:sp>
        <p:nvSpPr>
          <p:cNvPr id="9" name="AutoShape 4"/>
          <p:cNvSpPr>
            <a:spLocks noChangeArrowheads="1"/>
          </p:cNvSpPr>
          <p:nvPr/>
        </p:nvSpPr>
        <p:spPr bwMode="auto">
          <a:xfrm>
            <a:off x="5214942" y="3714752"/>
            <a:ext cx="2500330" cy="461665"/>
          </a:xfrm>
          <a:prstGeom prst="wedgeRectCallout">
            <a:avLst>
              <a:gd name="adj1" fmla="val -738"/>
              <a:gd name="adj2" fmla="val -17728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2.</a:t>
            </a:r>
            <a:r>
              <a:rPr lang="zh-CN" altLang="en-US" sz="2400" dirty="0" smtClean="0">
                <a:solidFill>
                  <a:schemeClr val="tx1">
                    <a:lumMod val="50000"/>
                  </a:schemeClr>
                </a:solidFill>
                <a:latin typeface="宋体" pitchFamily="2" charset="-122"/>
                <a:ea typeface="宋体" pitchFamily="2" charset="-122"/>
              </a:rPr>
              <a:t>选择</a:t>
            </a:r>
            <a:r>
              <a:rPr lang="zh-CN" altLang="en-US" sz="2400" dirty="0" smtClean="0">
                <a:solidFill>
                  <a:schemeClr val="tx1">
                    <a:lumMod val="60000"/>
                    <a:lumOff val="40000"/>
                  </a:schemeClr>
                </a:solidFill>
                <a:latin typeface="宋体" pitchFamily="2" charset="-122"/>
                <a:ea typeface="宋体" pitchFamily="2" charset="-122"/>
              </a:rPr>
              <a:t>受益类别</a:t>
            </a:r>
            <a:endParaRPr lang="zh-CN" altLang="en-US" sz="2400" b="0" kern="0" dirty="0" smtClean="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57158" y="3357562"/>
            <a:ext cx="3071834" cy="1643074"/>
          </a:xfrm>
          <a:prstGeom prst="wedgeRectCallout">
            <a:avLst>
              <a:gd name="adj1" fmla="val -48639"/>
              <a:gd name="adj2" fmla="val -7042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dirty="0" smtClean="0">
                <a:solidFill>
                  <a:schemeClr val="tx2">
                    <a:lumMod val="95000"/>
                    <a:lumOff val="5000"/>
                  </a:schemeClr>
                </a:solidFill>
                <a:latin typeface="宋体" pitchFamily="2" charset="-122"/>
                <a:ea typeface="宋体" pitchFamily="2" charset="-122"/>
              </a:rPr>
              <a:t>3.</a:t>
            </a:r>
            <a:r>
              <a:rPr lang="zh-CN" altLang="en-US" sz="2400" dirty="0" smtClean="0">
                <a:solidFill>
                  <a:schemeClr val="tx2">
                    <a:lumMod val="95000"/>
                    <a:lumOff val="5000"/>
                  </a:schemeClr>
                </a:solidFill>
                <a:latin typeface="宋体" pitchFamily="2" charset="-122"/>
                <a:ea typeface="宋体" pitchFamily="2" charset="-122"/>
              </a:rPr>
              <a:t>点击查询出的京卡人员信息中</a:t>
            </a:r>
            <a:r>
              <a:rPr lang="zh-CN" altLang="en-US" sz="2400" dirty="0" smtClean="0">
                <a:solidFill>
                  <a:schemeClr val="tx1">
                    <a:lumMod val="60000"/>
                    <a:lumOff val="40000"/>
                  </a:schemeClr>
                </a:solidFill>
                <a:latin typeface="宋体" pitchFamily="2" charset="-122"/>
                <a:ea typeface="宋体" pitchFamily="2" charset="-122"/>
              </a:rPr>
              <a:t>姓名</a:t>
            </a:r>
            <a:r>
              <a:rPr lang="zh-CN" altLang="en-US" sz="2400" dirty="0" smtClean="0">
                <a:solidFill>
                  <a:schemeClr val="tx2">
                    <a:lumMod val="95000"/>
                    <a:lumOff val="5000"/>
                  </a:schemeClr>
                </a:solidFill>
                <a:latin typeface="宋体" pitchFamily="2" charset="-122"/>
                <a:ea typeface="宋体" pitchFamily="2" charset="-122"/>
              </a:rPr>
              <a:t>，系统会弹出理赔信息申报填写界面</a:t>
            </a:r>
            <a:endParaRPr lang="zh-CN" altLang="en-US" sz="2400" dirty="0">
              <a:solidFill>
                <a:schemeClr val="tx2">
                  <a:lumMod val="95000"/>
                  <a:lumOff val="5000"/>
                </a:schemeClr>
              </a:solidFill>
              <a:latin typeface="宋体" pitchFamily="2" charset="-122"/>
              <a:ea typeface="宋体" pitchFamily="2" charset="-122"/>
            </a:endParaRPr>
          </a:p>
        </p:txBody>
      </p:sp>
      <p:sp>
        <p:nvSpPr>
          <p:cNvPr id="11" name="Text Box 3"/>
          <p:cNvSpPr txBox="1">
            <a:spLocks noChangeArrowheads="1"/>
          </p:cNvSpPr>
          <p:nvPr/>
        </p:nvSpPr>
        <p:spPr bwMode="auto">
          <a:xfrm>
            <a:off x="4286248" y="4500570"/>
            <a:ext cx="4500594" cy="175432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kumimoji="0" lang="zh-CN" altLang="en-US"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说明：</a:t>
            </a:r>
            <a:endPar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endParaRPr>
          </a:p>
          <a:p>
            <a:pPr eaLnBrk="1" hangingPunct="1">
              <a:spcBef>
                <a:spcPct val="50000"/>
              </a:spcBef>
              <a:spcAft>
                <a:spcPts val="0"/>
              </a:spcAft>
              <a:defRPr/>
            </a:pPr>
            <a:r>
              <a:rPr lang="en-US" altLang="zh-CN" sz="2400" kern="0" dirty="0" smtClean="0">
                <a:solidFill>
                  <a:schemeClr val="tx2">
                    <a:lumMod val="95000"/>
                    <a:lumOff val="5000"/>
                  </a:schemeClr>
                </a:solidFill>
                <a:latin typeface="宋体" pitchFamily="2" charset="-122"/>
                <a:ea typeface="宋体" pitchFamily="2" charset="-122"/>
              </a:rPr>
              <a:t>	</a:t>
            </a:r>
            <a:r>
              <a:rPr lang="zh-CN" altLang="en-US" sz="2400" kern="0" dirty="0" smtClean="0">
                <a:solidFill>
                  <a:schemeClr val="tx2">
                    <a:lumMod val="95000"/>
                    <a:lumOff val="5000"/>
                  </a:schemeClr>
                </a:solidFill>
                <a:latin typeface="宋体" pitchFamily="2" charset="-122"/>
                <a:ea typeface="宋体" pitchFamily="2" charset="-122"/>
              </a:rPr>
              <a:t>申报</a:t>
            </a:r>
            <a:r>
              <a:rPr lang="en-US" altLang="zh-CN" sz="2400" kern="0" dirty="0" smtClean="0">
                <a:solidFill>
                  <a:schemeClr val="tx2">
                    <a:lumMod val="95000"/>
                    <a:lumOff val="5000"/>
                  </a:schemeClr>
                </a:solidFill>
                <a:latin typeface="宋体" pitchFamily="2" charset="-122"/>
                <a:ea typeface="宋体" pitchFamily="2" charset="-122"/>
              </a:rPr>
              <a:t>4</a:t>
            </a:r>
            <a:r>
              <a:rPr lang="zh-CN" altLang="en-US" sz="2400" kern="0" dirty="0" smtClean="0">
                <a:solidFill>
                  <a:schemeClr val="tx2">
                    <a:lumMod val="95000"/>
                    <a:lumOff val="5000"/>
                  </a:schemeClr>
                </a:solidFill>
                <a:latin typeface="宋体" pitchFamily="2" charset="-122"/>
                <a:ea typeface="宋体" pitchFamily="2" charset="-122"/>
              </a:rPr>
              <a:t>种受益类别所填写的内容一样，下面将以申报伤残举例讲解。</a:t>
            </a:r>
            <a:endParaRPr kumimoji="0" lang="zh-CN" altLang="en-US" sz="24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slide(fromTop)">
                                      <p:cBhvr>
                                        <p:cTn id="7" dur="500"/>
                                        <p:tgtEl>
                                          <p:spTgt spid="307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a:stretch>
            <a:fillRect/>
          </a:stretch>
        </p:blipFill>
        <p:spPr bwMode="auto">
          <a:xfrm>
            <a:off x="0" y="857232"/>
            <a:ext cx="9140847"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18</a:t>
            </a:fld>
            <a:endParaRPr lang="en-US" altLang="zh-CN" dirty="0"/>
          </a:p>
        </p:txBody>
      </p:sp>
      <p:sp>
        <p:nvSpPr>
          <p:cNvPr id="12" name="矩形 11"/>
          <p:cNvSpPr/>
          <p:nvPr/>
        </p:nvSpPr>
        <p:spPr bwMode="auto">
          <a:xfrm>
            <a:off x="1000100" y="2643182"/>
            <a:ext cx="7000924" cy="21431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AutoShape 4"/>
          <p:cNvSpPr>
            <a:spLocks noChangeArrowheads="1"/>
          </p:cNvSpPr>
          <p:nvPr/>
        </p:nvSpPr>
        <p:spPr bwMode="auto">
          <a:xfrm>
            <a:off x="6500826" y="2857496"/>
            <a:ext cx="2500330" cy="1200329"/>
          </a:xfrm>
          <a:prstGeom prst="wedgeRectCallout">
            <a:avLst>
              <a:gd name="adj1" fmla="val -44274"/>
              <a:gd name="adj2" fmla="val 8226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2.</a:t>
            </a:r>
            <a:r>
              <a:rPr lang="zh-CN" altLang="en-US" sz="2400" dirty="0" smtClean="0">
                <a:solidFill>
                  <a:schemeClr val="tx1">
                    <a:lumMod val="50000"/>
                  </a:schemeClr>
                </a:solidFill>
                <a:latin typeface="宋体" pitchFamily="2" charset="-122"/>
                <a:ea typeface="宋体" pitchFamily="2" charset="-122"/>
              </a:rPr>
              <a:t>可以修改</a:t>
            </a:r>
            <a:r>
              <a:rPr lang="zh-CN" altLang="en-US" sz="2400" dirty="0" smtClean="0">
                <a:solidFill>
                  <a:schemeClr val="tx1">
                    <a:lumMod val="60000"/>
                    <a:lumOff val="40000"/>
                  </a:schemeClr>
                </a:solidFill>
                <a:latin typeface="宋体" pitchFamily="2" charset="-122"/>
                <a:ea typeface="宋体" pitchFamily="2" charset="-122"/>
              </a:rPr>
              <a:t>手机号码</a:t>
            </a:r>
            <a:r>
              <a:rPr lang="zh-CN" altLang="en-US" sz="2400" dirty="0" smtClean="0">
                <a:solidFill>
                  <a:schemeClr val="tx1">
                    <a:lumMod val="50000"/>
                  </a:schemeClr>
                </a:solidFill>
                <a:latin typeface="宋体" pitchFamily="2" charset="-122"/>
                <a:ea typeface="宋体" pitchFamily="2" charset="-122"/>
              </a:rPr>
              <a:t>，但不能为空</a:t>
            </a:r>
            <a:endParaRPr lang="zh-CN" altLang="en-US" sz="2400" b="0" kern="0" dirty="0" smtClean="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71472" y="4071942"/>
            <a:ext cx="2500330" cy="571504"/>
          </a:xfrm>
          <a:prstGeom prst="wedgeRectCallout">
            <a:avLst>
              <a:gd name="adj1" fmla="val 39073"/>
              <a:gd name="adj2" fmla="val 998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dirty="0" smtClean="0">
                <a:solidFill>
                  <a:schemeClr val="tx2">
                    <a:lumMod val="95000"/>
                    <a:lumOff val="5000"/>
                  </a:schemeClr>
                </a:solidFill>
                <a:latin typeface="宋体" pitchFamily="2" charset="-122"/>
                <a:ea typeface="宋体" pitchFamily="2" charset="-122"/>
              </a:rPr>
              <a:t>3.</a:t>
            </a:r>
            <a:r>
              <a:rPr lang="zh-CN" altLang="en-US" sz="2400" dirty="0" smtClean="0">
                <a:solidFill>
                  <a:schemeClr val="tx2">
                    <a:lumMod val="95000"/>
                    <a:lumOff val="5000"/>
                  </a:schemeClr>
                </a:solidFill>
                <a:latin typeface="宋体" pitchFamily="2" charset="-122"/>
                <a:ea typeface="宋体" pitchFamily="2" charset="-122"/>
              </a:rPr>
              <a:t>填写</a:t>
            </a:r>
            <a:r>
              <a:rPr lang="zh-CN" altLang="en-US" sz="2400" dirty="0" smtClean="0">
                <a:solidFill>
                  <a:schemeClr val="tx1">
                    <a:lumMod val="60000"/>
                    <a:lumOff val="40000"/>
                  </a:schemeClr>
                </a:solidFill>
                <a:latin typeface="宋体" pitchFamily="2" charset="-122"/>
                <a:ea typeface="宋体" pitchFamily="2" charset="-122"/>
              </a:rPr>
              <a:t>出险时间</a:t>
            </a:r>
            <a:endParaRPr lang="zh-CN" altLang="en-US" sz="2400" dirty="0">
              <a:solidFill>
                <a:schemeClr val="tx1">
                  <a:lumMod val="60000"/>
                  <a:lumOff val="40000"/>
                </a:schemeClr>
              </a:solidFill>
              <a:latin typeface="宋体" pitchFamily="2" charset="-122"/>
              <a:ea typeface="宋体" pitchFamily="2" charset="-122"/>
            </a:endParaRPr>
          </a:p>
        </p:txBody>
      </p:sp>
      <p:sp>
        <p:nvSpPr>
          <p:cNvPr id="13" name="圆角矩形标注 4"/>
          <p:cNvSpPr>
            <a:spLocks noChangeArrowheads="1"/>
          </p:cNvSpPr>
          <p:nvPr/>
        </p:nvSpPr>
        <p:spPr bwMode="auto">
          <a:xfrm>
            <a:off x="2428860" y="1714488"/>
            <a:ext cx="3000396" cy="642942"/>
          </a:xfrm>
          <a:prstGeom prst="wedgeRectCallout">
            <a:avLst>
              <a:gd name="adj1" fmla="val 35880"/>
              <a:gd name="adj2" fmla="val 151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核实个人基本信息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8"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srcRect/>
          <a:stretch>
            <a:fillRect/>
          </a:stretch>
        </p:blipFill>
        <p:spPr bwMode="auto">
          <a:xfrm>
            <a:off x="0" y="857232"/>
            <a:ext cx="9144000"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19</a:t>
            </a:fld>
            <a:endParaRPr lang="en-US" altLang="zh-CN" dirty="0"/>
          </a:p>
        </p:txBody>
      </p:sp>
      <p:sp>
        <p:nvSpPr>
          <p:cNvPr id="8" name="圆角矩形标注 4"/>
          <p:cNvSpPr>
            <a:spLocks noChangeArrowheads="1"/>
          </p:cNvSpPr>
          <p:nvPr/>
        </p:nvSpPr>
        <p:spPr bwMode="auto">
          <a:xfrm>
            <a:off x="714348" y="4786322"/>
            <a:ext cx="3357586" cy="571504"/>
          </a:xfrm>
          <a:prstGeom prst="wedgeRectCallout">
            <a:avLst>
              <a:gd name="adj1" fmla="val 31940"/>
              <a:gd name="adj2" fmla="val 1112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dirty="0" smtClean="0">
                <a:solidFill>
                  <a:schemeClr val="tx2">
                    <a:lumMod val="95000"/>
                    <a:lumOff val="5000"/>
                  </a:schemeClr>
                </a:solidFill>
                <a:latin typeface="宋体" pitchFamily="2" charset="-122"/>
                <a:ea typeface="宋体" pitchFamily="2" charset="-122"/>
              </a:rPr>
              <a:t>4.</a:t>
            </a:r>
            <a:r>
              <a:rPr lang="zh-CN" altLang="en-US" sz="2400" dirty="0" smtClean="0">
                <a:solidFill>
                  <a:schemeClr val="tx2">
                    <a:lumMod val="95000"/>
                    <a:lumOff val="5000"/>
                  </a:schemeClr>
                </a:solidFill>
                <a:latin typeface="宋体" pitchFamily="2" charset="-122"/>
                <a:ea typeface="宋体" pitchFamily="2" charset="-122"/>
              </a:rPr>
              <a:t>选择和填写</a:t>
            </a:r>
            <a:r>
              <a:rPr lang="zh-CN" altLang="en-US" sz="2400" dirty="0" smtClean="0">
                <a:solidFill>
                  <a:schemeClr val="tx1">
                    <a:lumMod val="60000"/>
                    <a:lumOff val="40000"/>
                  </a:schemeClr>
                </a:solidFill>
                <a:latin typeface="宋体" pitchFamily="2" charset="-122"/>
                <a:ea typeface="宋体" pitchFamily="2" charset="-122"/>
              </a:rPr>
              <a:t>出险地点</a:t>
            </a:r>
            <a:endParaRPr lang="zh-CN" altLang="en-US" sz="2400" dirty="0">
              <a:solidFill>
                <a:schemeClr val="tx1">
                  <a:lumMod val="60000"/>
                  <a:lumOff val="40000"/>
                </a:schemeClr>
              </a:solidFill>
              <a:latin typeface="宋体" pitchFamily="2" charset="-122"/>
              <a:ea typeface="宋体" pitchFamily="2" charset="-122"/>
            </a:endParaRPr>
          </a:p>
        </p:txBody>
      </p:sp>
      <p:sp>
        <p:nvSpPr>
          <p:cNvPr id="14" name="Text Box 3"/>
          <p:cNvSpPr txBox="1">
            <a:spLocks noChangeArrowheads="1"/>
          </p:cNvSpPr>
          <p:nvPr/>
        </p:nvSpPr>
        <p:spPr bwMode="auto">
          <a:xfrm>
            <a:off x="2643174" y="1357298"/>
            <a:ext cx="6215106" cy="2708434"/>
          </a:xfrm>
          <a:prstGeom prst="wedgeRectCallout">
            <a:avLst>
              <a:gd name="adj1" fmla="val 1159"/>
              <a:gd name="adj2" fmla="val 111726"/>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lang="zh-CN" altLang="en-US" sz="2000" kern="0" dirty="0" smtClean="0">
                <a:solidFill>
                  <a:schemeClr val="accent4">
                    <a:lumMod val="60000"/>
                    <a:lumOff val="40000"/>
                  </a:schemeClr>
                </a:solidFill>
                <a:latin typeface="宋体" pitchFamily="2" charset="-122"/>
                <a:ea typeface="宋体" pitchFamily="2" charset="-122"/>
              </a:rPr>
              <a:t>出险地点</a:t>
            </a:r>
            <a:r>
              <a:rPr lang="zh-CN" altLang="en-US" sz="2000" kern="0" dirty="0" smtClean="0">
                <a:solidFill>
                  <a:schemeClr val="tx2">
                    <a:lumMod val="95000"/>
                    <a:lumOff val="5000"/>
                  </a:schemeClr>
                </a:solidFill>
                <a:latin typeface="宋体" pitchFamily="2" charset="-122"/>
                <a:ea typeface="宋体" pitchFamily="2" charset="-122"/>
              </a:rPr>
              <a:t>的填写要求：</a:t>
            </a:r>
            <a:endParaRPr lang="en-US" altLang="zh-CN" sz="20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lang="en-US" altLang="zh-CN" sz="2000" kern="0" dirty="0" smtClean="0">
                <a:solidFill>
                  <a:schemeClr val="tx2">
                    <a:lumMod val="95000"/>
                    <a:lumOff val="5000"/>
                  </a:schemeClr>
                </a:solidFill>
                <a:latin typeface="宋体" pitchFamily="2" charset="-122"/>
                <a:ea typeface="宋体" pitchFamily="2" charset="-122"/>
              </a:rPr>
              <a:t>1.</a:t>
            </a:r>
            <a:r>
              <a:rPr lang="zh-CN" altLang="en-US" sz="2000" kern="0" dirty="0" smtClean="0">
                <a:solidFill>
                  <a:schemeClr val="tx2">
                    <a:lumMod val="95000"/>
                    <a:lumOff val="5000"/>
                  </a:schemeClr>
                </a:solidFill>
                <a:latin typeface="宋体" pitchFamily="2" charset="-122"/>
                <a:ea typeface="宋体" pitchFamily="2" charset="-122"/>
              </a:rPr>
              <a:t>）火灾和水渍须填写详细地址</a:t>
            </a:r>
            <a:endParaRPr lang="en-US" altLang="zh-CN" sz="20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lang="en-US" altLang="zh-CN" sz="2000" kern="0" dirty="0" smtClean="0">
                <a:solidFill>
                  <a:schemeClr val="tx2">
                    <a:lumMod val="95000"/>
                    <a:lumOff val="5000"/>
                  </a:schemeClr>
                </a:solidFill>
                <a:latin typeface="宋体" pitchFamily="2" charset="-122"/>
                <a:ea typeface="宋体" pitchFamily="2" charset="-122"/>
              </a:rPr>
              <a:t>2.</a:t>
            </a:r>
            <a:r>
              <a:rPr lang="zh-CN" altLang="en-US" sz="2000" kern="0" dirty="0" smtClean="0">
                <a:solidFill>
                  <a:schemeClr val="tx2">
                    <a:lumMod val="95000"/>
                    <a:lumOff val="5000"/>
                  </a:schemeClr>
                </a:solidFill>
                <a:latin typeface="宋体" pitchFamily="2" charset="-122"/>
                <a:ea typeface="宋体" pitchFamily="2" charset="-122"/>
              </a:rPr>
              <a:t>）申报火灾时要填写</a:t>
            </a:r>
            <a:r>
              <a:rPr lang="en-US" altLang="zh-CN" sz="2000" kern="0" dirty="0" smtClean="0">
                <a:solidFill>
                  <a:schemeClr val="tx2">
                    <a:lumMod val="95000"/>
                    <a:lumOff val="5000"/>
                  </a:schemeClr>
                </a:solidFill>
                <a:latin typeface="宋体" pitchFamily="2" charset="-122"/>
                <a:ea typeface="宋体" pitchFamily="2" charset="-122"/>
              </a:rPr>
              <a:t>《</a:t>
            </a:r>
            <a:r>
              <a:rPr lang="zh-CN" altLang="en-US" sz="2000" kern="0" dirty="0" smtClean="0">
                <a:solidFill>
                  <a:schemeClr val="tx2">
                    <a:lumMod val="95000"/>
                    <a:lumOff val="5000"/>
                  </a:schemeClr>
                </a:solidFill>
                <a:latin typeface="宋体" pitchFamily="2" charset="-122"/>
                <a:ea typeface="宋体" pitchFamily="2" charset="-122"/>
              </a:rPr>
              <a:t>火灾事故认定书</a:t>
            </a:r>
            <a:r>
              <a:rPr lang="en-US" altLang="zh-CN" sz="2000" kern="0" dirty="0" smtClean="0">
                <a:solidFill>
                  <a:schemeClr val="tx2">
                    <a:lumMod val="95000"/>
                    <a:lumOff val="5000"/>
                  </a:schemeClr>
                </a:solidFill>
                <a:latin typeface="宋体" pitchFamily="2" charset="-122"/>
                <a:ea typeface="宋体" pitchFamily="2" charset="-122"/>
              </a:rPr>
              <a:t>》</a:t>
            </a:r>
            <a:r>
              <a:rPr lang="zh-CN" altLang="en-US" sz="2000" kern="0" dirty="0" smtClean="0">
                <a:solidFill>
                  <a:schemeClr val="tx2">
                    <a:lumMod val="95000"/>
                    <a:lumOff val="5000"/>
                  </a:schemeClr>
                </a:solidFill>
                <a:latin typeface="宋体" pitchFamily="2" charset="-122"/>
                <a:ea typeface="宋体" pitchFamily="2" charset="-122"/>
              </a:rPr>
              <a:t>中的地址</a:t>
            </a:r>
            <a:endParaRPr lang="en-US" altLang="zh-CN" sz="20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kumimoji="0" lang="en-US" altLang="zh-CN" sz="20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3</a:t>
            </a:r>
            <a:r>
              <a:rPr lang="en-US" altLang="zh-CN" sz="2000" kern="0" dirty="0" smtClean="0">
                <a:solidFill>
                  <a:schemeClr val="tx2">
                    <a:lumMod val="95000"/>
                    <a:lumOff val="5000"/>
                  </a:schemeClr>
                </a:solidFill>
                <a:latin typeface="宋体" pitchFamily="2" charset="-122"/>
                <a:ea typeface="宋体" pitchFamily="2" charset="-122"/>
              </a:rPr>
              <a:t>.</a:t>
            </a:r>
            <a:r>
              <a:rPr kumimoji="0" lang="zh-CN" altLang="en-US" sz="20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）只能填写“中文”、“</a:t>
            </a:r>
            <a:r>
              <a:rPr lang="en-US" altLang="zh-CN" sz="2000" kern="0" dirty="0" smtClean="0">
                <a:solidFill>
                  <a:schemeClr val="tx2">
                    <a:lumMod val="95000"/>
                    <a:lumOff val="5000"/>
                  </a:schemeClr>
                </a:solidFill>
                <a:latin typeface="宋体" pitchFamily="2" charset="-122"/>
                <a:ea typeface="宋体" pitchFamily="2" charset="-122"/>
              </a:rPr>
              <a:t>-</a:t>
            </a:r>
            <a:r>
              <a:rPr kumimoji="0" lang="zh-CN" altLang="en-US" sz="20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a:t>
            </a:r>
            <a:r>
              <a:rPr lang="zh-CN" altLang="en-US" sz="2000" kern="0" dirty="0" smtClean="0">
                <a:solidFill>
                  <a:schemeClr val="tx2">
                    <a:lumMod val="95000"/>
                    <a:lumOff val="5000"/>
                  </a:schemeClr>
                </a:solidFill>
                <a:latin typeface="宋体" pitchFamily="2" charset="-122"/>
                <a:ea typeface="宋体" pitchFamily="2" charset="-122"/>
              </a:rPr>
              <a:t>、“字母”、“数字”</a:t>
            </a:r>
            <a:endParaRPr kumimoji="0" lang="en-US" altLang="zh-CN" sz="20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endParaRPr>
          </a:p>
          <a:p>
            <a:pPr eaLnBrk="1" hangingPunct="1">
              <a:spcBef>
                <a:spcPct val="50000"/>
              </a:spcBef>
              <a:spcAft>
                <a:spcPts val="0"/>
              </a:spcAft>
              <a:defRPr/>
            </a:pPr>
            <a:r>
              <a:rPr lang="en-US" altLang="zh-CN" sz="2000" kern="0" dirty="0" smtClean="0">
                <a:solidFill>
                  <a:schemeClr val="tx2">
                    <a:lumMod val="95000"/>
                    <a:lumOff val="5000"/>
                  </a:schemeClr>
                </a:solidFill>
                <a:latin typeface="宋体" pitchFamily="2" charset="-122"/>
                <a:ea typeface="宋体" pitchFamily="2" charset="-122"/>
              </a:rPr>
              <a:t>4.</a:t>
            </a:r>
            <a:r>
              <a:rPr lang="zh-CN" altLang="en-US" sz="2000" kern="0" dirty="0" smtClean="0">
                <a:solidFill>
                  <a:schemeClr val="tx2">
                    <a:lumMod val="95000"/>
                    <a:lumOff val="5000"/>
                  </a:schemeClr>
                </a:solidFill>
                <a:latin typeface="宋体" pitchFamily="2" charset="-122"/>
                <a:ea typeface="宋体" pitchFamily="2" charset="-122"/>
              </a:rPr>
              <a:t>）字母和数字一律使用默认的半角字符</a:t>
            </a:r>
            <a:endParaRPr lang="en-US" altLang="zh-CN" sz="20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kumimoji="0" lang="en-US" altLang="zh-CN" sz="20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5.</a:t>
            </a:r>
            <a:r>
              <a:rPr kumimoji="0" lang="zh-CN" altLang="en-US" sz="20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）不能填写标点符号</a:t>
            </a:r>
            <a:endParaRPr kumimoji="0" lang="zh-CN" altLang="en-US" sz="20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标题 1"/>
          <p:cNvSpPr>
            <a:spLocks noGrp="1"/>
          </p:cNvSpPr>
          <p:nvPr>
            <p:ph type="title"/>
          </p:nvPr>
        </p:nvSpPr>
        <p:spPr/>
        <p:txBody>
          <a:bodyPr/>
          <a:lstStyle/>
          <a:p>
            <a:r>
              <a:rPr lang="zh-CN" altLang="en-US" dirty="0" smtClean="0">
                <a:solidFill>
                  <a:srgbClr val="FFC000"/>
                </a:solidFill>
                <a:effectLst>
                  <a:outerShdw blurRad="50800" dist="38100" dir="8100000" algn="tr" rotWithShape="0">
                    <a:prstClr val="black">
                      <a:alpha val="40000"/>
                    </a:prstClr>
                  </a:outerShdw>
                </a:effectLst>
              </a:rPr>
              <a:t>非工伤意外伤害及家财损失理赔流程培训教程</a:t>
            </a:r>
            <a:endParaRPr lang="en-US" altLang="zh-CN" dirty="0" smtClean="0">
              <a:solidFill>
                <a:srgbClr val="FFC000"/>
              </a:solidFill>
              <a:effectLst>
                <a:outerShdw blurRad="50800" dist="38100" dir="8100000" algn="tr" rotWithShape="0">
                  <a:prstClr val="black">
                    <a:alpha val="40000"/>
                  </a:prstClr>
                </a:outerShdw>
              </a:effectLst>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a:t>
            </a:fld>
            <a:endParaRPr lang="en-US" altLang="zh-CN" dirty="0"/>
          </a:p>
        </p:txBody>
      </p:sp>
      <p:grpSp>
        <p:nvGrpSpPr>
          <p:cNvPr id="20" name="Group 3"/>
          <p:cNvGrpSpPr>
            <a:grpSpLocks/>
          </p:cNvGrpSpPr>
          <p:nvPr/>
        </p:nvGrpSpPr>
        <p:grpSpPr bwMode="auto">
          <a:xfrm>
            <a:off x="1500166" y="1785926"/>
            <a:ext cx="6143668" cy="1128448"/>
            <a:chOff x="0" y="0"/>
            <a:chExt cx="7482" cy="1815"/>
          </a:xfrm>
        </p:grpSpPr>
        <p:pic>
          <p:nvPicPr>
            <p:cNvPr id="21" name="Picture 4"/>
            <p:cNvPicPr>
              <a:picLocks noChangeAspect="1" noChangeArrowheads="1"/>
            </p:cNvPicPr>
            <p:nvPr/>
          </p:nvPicPr>
          <p:blipFill>
            <a:blip r:embed="rId2" cstate="print"/>
            <a:srcRect r="15999"/>
            <a:stretch>
              <a:fillRect/>
            </a:stretch>
          </p:blipFill>
          <p:spPr bwMode="auto">
            <a:xfrm>
              <a:off x="0" y="0"/>
              <a:ext cx="7482" cy="1815"/>
            </a:xfrm>
            <a:prstGeom prst="rect">
              <a:avLst/>
            </a:prstGeom>
            <a:noFill/>
            <a:ln w="9525">
              <a:noFill/>
              <a:miter lim="800000"/>
              <a:headEnd/>
              <a:tailEnd/>
            </a:ln>
          </p:spPr>
        </p:pic>
        <p:sp>
          <p:nvSpPr>
            <p:cNvPr id="22" name="Text Box 5"/>
            <p:cNvSpPr txBox="1">
              <a:spLocks noChangeArrowheads="1"/>
            </p:cNvSpPr>
            <p:nvPr/>
          </p:nvSpPr>
          <p:spPr bwMode="auto">
            <a:xfrm>
              <a:off x="1566" y="460"/>
              <a:ext cx="5576" cy="743"/>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dirty="0" smtClean="0">
                  <a:solidFill>
                    <a:schemeClr val="tx2">
                      <a:lumMod val="95000"/>
                      <a:lumOff val="5000"/>
                    </a:schemeClr>
                  </a:solidFill>
                </a:rPr>
                <a:t>理赔申报材料讲解</a:t>
              </a:r>
              <a:endParaRPr kumimoji="0" lang="zh-CN" altLang="en-US" sz="24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3" name="WordArt 6"/>
            <p:cNvSpPr>
              <a:spLocks noChangeArrowheads="1" noChangeShapeType="1"/>
            </p:cNvSpPr>
            <p:nvPr/>
          </p:nvSpPr>
          <p:spPr bwMode="auto">
            <a:xfrm>
              <a:off x="624" y="46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1</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grpSp>
        <p:nvGrpSpPr>
          <p:cNvPr id="24" name="Group 7"/>
          <p:cNvGrpSpPr>
            <a:grpSpLocks/>
          </p:cNvGrpSpPr>
          <p:nvPr/>
        </p:nvGrpSpPr>
        <p:grpSpPr bwMode="auto">
          <a:xfrm>
            <a:off x="1500166" y="3000372"/>
            <a:ext cx="6072230" cy="1081089"/>
            <a:chOff x="0" y="0"/>
            <a:chExt cx="7402" cy="1815"/>
          </a:xfrm>
        </p:grpSpPr>
        <p:pic>
          <p:nvPicPr>
            <p:cNvPr id="25" name="Picture 8"/>
            <p:cNvPicPr>
              <a:picLocks noChangeAspect="1" noChangeArrowheads="1"/>
            </p:cNvPicPr>
            <p:nvPr/>
          </p:nvPicPr>
          <p:blipFill>
            <a:blip r:embed="rId3" cstate="print"/>
            <a:srcRect/>
            <a:stretch>
              <a:fillRect/>
            </a:stretch>
          </p:blipFill>
          <p:spPr bwMode="auto">
            <a:xfrm>
              <a:off x="0" y="0"/>
              <a:ext cx="7402" cy="1815"/>
            </a:xfrm>
            <a:prstGeom prst="rect">
              <a:avLst/>
            </a:prstGeom>
            <a:noFill/>
            <a:ln w="9525">
              <a:noFill/>
              <a:miter lim="800000"/>
              <a:headEnd/>
              <a:tailEnd/>
            </a:ln>
          </p:spPr>
        </p:pic>
        <p:sp>
          <p:nvSpPr>
            <p:cNvPr id="26" name="Text Box 9"/>
            <p:cNvSpPr txBox="1">
              <a:spLocks noChangeArrowheads="1"/>
            </p:cNvSpPr>
            <p:nvPr/>
          </p:nvSpPr>
          <p:spPr bwMode="auto">
            <a:xfrm>
              <a:off x="1567" y="480"/>
              <a:ext cx="5576" cy="7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dirty="0" smtClean="0">
                  <a:solidFill>
                    <a:schemeClr val="tx2">
                      <a:lumMod val="95000"/>
                      <a:lumOff val="5000"/>
                    </a:schemeClr>
                  </a:solidFill>
                </a:rPr>
                <a:t>理赔申报网上操作讲解</a:t>
              </a:r>
              <a:endPar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WordArt 10"/>
            <p:cNvSpPr>
              <a:spLocks noChangeArrowheads="1" noChangeShapeType="1"/>
            </p:cNvSpPr>
            <p:nvPr/>
          </p:nvSpPr>
          <p:spPr bwMode="auto">
            <a:xfrm>
              <a:off x="624" y="48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2</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grpSp>
        <p:nvGrpSpPr>
          <p:cNvPr id="28" name="Group 11"/>
          <p:cNvGrpSpPr>
            <a:grpSpLocks/>
          </p:cNvGrpSpPr>
          <p:nvPr/>
        </p:nvGrpSpPr>
        <p:grpSpPr bwMode="auto">
          <a:xfrm>
            <a:off x="1500166" y="4214818"/>
            <a:ext cx="6072230" cy="1152527"/>
            <a:chOff x="0" y="0"/>
            <a:chExt cx="7402" cy="1815"/>
          </a:xfrm>
        </p:grpSpPr>
        <p:pic>
          <p:nvPicPr>
            <p:cNvPr id="29" name="Picture 12"/>
            <p:cNvPicPr>
              <a:picLocks noChangeAspect="1" noChangeArrowheads="1"/>
            </p:cNvPicPr>
            <p:nvPr/>
          </p:nvPicPr>
          <p:blipFill>
            <a:blip r:embed="rId4" cstate="print"/>
            <a:srcRect/>
            <a:stretch>
              <a:fillRect/>
            </a:stretch>
          </p:blipFill>
          <p:spPr bwMode="auto">
            <a:xfrm>
              <a:off x="0" y="0"/>
              <a:ext cx="7402" cy="1815"/>
            </a:xfrm>
            <a:prstGeom prst="rect">
              <a:avLst/>
            </a:prstGeom>
            <a:noFill/>
            <a:ln w="9525">
              <a:noFill/>
              <a:miter lim="800000"/>
              <a:headEnd/>
              <a:tailEnd/>
            </a:ln>
          </p:spPr>
        </p:pic>
        <p:sp>
          <p:nvSpPr>
            <p:cNvPr id="30" name="Text Box 13"/>
            <p:cNvSpPr txBox="1">
              <a:spLocks noChangeArrowheads="1"/>
            </p:cNvSpPr>
            <p:nvPr/>
          </p:nvSpPr>
          <p:spPr bwMode="auto">
            <a:xfrm>
              <a:off x="1567" y="450"/>
              <a:ext cx="5576" cy="727"/>
            </a:xfrm>
            <a:prstGeom prst="rect">
              <a:avLst/>
            </a:prstGeom>
            <a:noFill/>
            <a:ln w="9525">
              <a:noFill/>
              <a:miter lim="800000"/>
              <a:headEnd/>
              <a:tailEnd/>
            </a:ln>
          </p:spPr>
          <p:txBody>
            <a:bodyPr>
              <a:spAutoFit/>
            </a:bodyPr>
            <a:lstStyle/>
            <a:p>
              <a:pPr lvl="0"/>
              <a:r>
                <a:rPr lang="zh-CN" altLang="en-US" sz="2400" dirty="0" smtClean="0">
                  <a:solidFill>
                    <a:srgbClr val="000000">
                      <a:lumMod val="95000"/>
                      <a:lumOff val="5000"/>
                    </a:srgbClr>
                  </a:solidFill>
                </a:rPr>
                <a:t>时间节点安排</a:t>
              </a:r>
              <a:endParaRPr lang="zh-CN" altLang="en-US" sz="2400" dirty="0">
                <a:solidFill>
                  <a:srgbClr val="000000">
                    <a:lumMod val="95000"/>
                    <a:lumOff val="5000"/>
                  </a:srgbClr>
                </a:solidFill>
              </a:endParaRPr>
            </a:p>
          </p:txBody>
        </p:sp>
        <p:sp>
          <p:nvSpPr>
            <p:cNvPr id="31" name="WordArt 14"/>
            <p:cNvSpPr>
              <a:spLocks noChangeArrowheads="1" noChangeShapeType="1"/>
            </p:cNvSpPr>
            <p:nvPr/>
          </p:nvSpPr>
          <p:spPr bwMode="auto">
            <a:xfrm>
              <a:off x="624" y="45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3</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Top)">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slide(fromTop)">
                                      <p:cBhvr>
                                        <p:cTn id="11" dur="500"/>
                                        <p:tgtEl>
                                          <p:spTgt spid="24"/>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slide(fromTop)">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srcRect/>
          <a:stretch>
            <a:fillRect/>
          </a:stretch>
        </p:blipFill>
        <p:spPr bwMode="auto">
          <a:xfrm>
            <a:off x="0" y="857232"/>
            <a:ext cx="9129776"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20</a:t>
            </a:fld>
            <a:endParaRPr lang="en-US" altLang="zh-CN" dirty="0"/>
          </a:p>
        </p:txBody>
      </p:sp>
      <p:sp>
        <p:nvSpPr>
          <p:cNvPr id="8" name="圆角矩形标注 4"/>
          <p:cNvSpPr>
            <a:spLocks noChangeArrowheads="1"/>
          </p:cNvSpPr>
          <p:nvPr/>
        </p:nvSpPr>
        <p:spPr bwMode="auto">
          <a:xfrm>
            <a:off x="357158" y="5072074"/>
            <a:ext cx="2571768" cy="571504"/>
          </a:xfrm>
          <a:prstGeom prst="wedgeRectCallout">
            <a:avLst>
              <a:gd name="adj1" fmla="val 42945"/>
              <a:gd name="adj2" fmla="val 1074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dirty="0" smtClean="0">
                <a:solidFill>
                  <a:schemeClr val="tx2">
                    <a:lumMod val="95000"/>
                    <a:lumOff val="5000"/>
                  </a:schemeClr>
                </a:solidFill>
                <a:latin typeface="宋体" pitchFamily="2" charset="-122"/>
                <a:ea typeface="宋体" pitchFamily="2" charset="-122"/>
              </a:rPr>
              <a:t>5.</a:t>
            </a:r>
            <a:r>
              <a:rPr lang="zh-CN" altLang="en-US" sz="2400" dirty="0" smtClean="0">
                <a:solidFill>
                  <a:schemeClr val="tx2">
                    <a:lumMod val="95000"/>
                    <a:lumOff val="5000"/>
                  </a:schemeClr>
                </a:solidFill>
                <a:latin typeface="宋体" pitchFamily="2" charset="-122"/>
                <a:ea typeface="宋体" pitchFamily="2" charset="-122"/>
              </a:rPr>
              <a:t>填写</a:t>
            </a:r>
            <a:r>
              <a:rPr lang="zh-CN" altLang="en-US" sz="2400" dirty="0" smtClean="0">
                <a:solidFill>
                  <a:schemeClr val="tx1">
                    <a:lumMod val="60000"/>
                    <a:lumOff val="40000"/>
                  </a:schemeClr>
                </a:solidFill>
                <a:latin typeface="宋体" pitchFamily="2" charset="-122"/>
                <a:ea typeface="宋体" pitchFamily="2" charset="-122"/>
              </a:rPr>
              <a:t>出险经过</a:t>
            </a:r>
            <a:endParaRPr lang="zh-CN" altLang="en-US" sz="2400" dirty="0">
              <a:solidFill>
                <a:schemeClr val="tx1">
                  <a:lumMod val="60000"/>
                  <a:lumOff val="40000"/>
                </a:schemeClr>
              </a:solidFill>
              <a:latin typeface="宋体" pitchFamily="2" charset="-122"/>
              <a:ea typeface="宋体" pitchFamily="2" charset="-122"/>
            </a:endParaRPr>
          </a:p>
        </p:txBody>
      </p:sp>
      <p:sp>
        <p:nvSpPr>
          <p:cNvPr id="9" name="圆角矩形标注 4"/>
          <p:cNvSpPr>
            <a:spLocks noChangeArrowheads="1"/>
          </p:cNvSpPr>
          <p:nvPr/>
        </p:nvSpPr>
        <p:spPr bwMode="auto">
          <a:xfrm>
            <a:off x="4429124" y="2928934"/>
            <a:ext cx="2571768" cy="571504"/>
          </a:xfrm>
          <a:prstGeom prst="wedgeRectCallout">
            <a:avLst>
              <a:gd name="adj1" fmla="val 41675"/>
              <a:gd name="adj2" fmla="val -1134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dirty="0" smtClean="0">
                <a:solidFill>
                  <a:schemeClr val="tx2">
                    <a:lumMod val="95000"/>
                    <a:lumOff val="5000"/>
                  </a:schemeClr>
                </a:solidFill>
                <a:latin typeface="宋体" pitchFamily="2" charset="-122"/>
                <a:ea typeface="宋体" pitchFamily="2" charset="-122"/>
              </a:rPr>
              <a:t>6.</a:t>
            </a:r>
            <a:r>
              <a:rPr lang="zh-CN" altLang="en-US" sz="2400" dirty="0" smtClean="0">
                <a:solidFill>
                  <a:schemeClr val="tx2">
                    <a:lumMod val="95000"/>
                    <a:lumOff val="5000"/>
                  </a:schemeClr>
                </a:solidFill>
                <a:latin typeface="宋体" pitchFamily="2" charset="-122"/>
                <a:ea typeface="宋体" pitchFamily="2" charset="-122"/>
              </a:rPr>
              <a:t>点击</a:t>
            </a:r>
            <a:r>
              <a:rPr lang="zh-CN" altLang="en-US" sz="2400" dirty="0" smtClean="0">
                <a:solidFill>
                  <a:schemeClr val="tx1">
                    <a:lumMod val="60000"/>
                    <a:lumOff val="40000"/>
                  </a:schemeClr>
                </a:solidFill>
                <a:latin typeface="宋体" pitchFamily="2" charset="-122"/>
                <a:ea typeface="宋体" pitchFamily="2" charset="-122"/>
              </a:rPr>
              <a:t>保存</a:t>
            </a:r>
            <a:r>
              <a:rPr lang="zh-CN" altLang="en-US" sz="2400" dirty="0" smtClean="0">
                <a:solidFill>
                  <a:schemeClr val="tx2">
                    <a:lumMod val="95000"/>
                    <a:lumOff val="5000"/>
                  </a:schemeClr>
                </a:solidFill>
                <a:latin typeface="宋体" pitchFamily="2" charset="-122"/>
                <a:ea typeface="宋体" pitchFamily="2" charset="-122"/>
              </a:rPr>
              <a:t>按钮</a:t>
            </a:r>
            <a:endParaRPr lang="zh-CN" altLang="en-US" sz="2400" dirty="0">
              <a:solidFill>
                <a:schemeClr val="tx1">
                  <a:lumMod val="60000"/>
                  <a:lumOff val="40000"/>
                </a:schemeClr>
              </a:solidFill>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srcRect/>
          <a:stretch>
            <a:fillRect/>
          </a:stretch>
        </p:blipFill>
        <p:spPr bwMode="auto">
          <a:xfrm>
            <a:off x="-1" y="857232"/>
            <a:ext cx="9144001" cy="578647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非工伤意外伤害及家财损失理赔流程培训教程</a:t>
            </a:r>
            <a:endParaRPr lang="zh-CN" altLang="en-US" dirty="0" smtClean="0">
              <a:ea typeface="宋体" pitchFamily="2" charset="-122"/>
            </a:endParaRP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21</a:t>
            </a:fld>
            <a:endParaRPr lang="en-US" altLang="zh-CN" dirty="0"/>
          </a:p>
        </p:txBody>
      </p:sp>
      <p:sp>
        <p:nvSpPr>
          <p:cNvPr id="10" name="Text Box 3"/>
          <p:cNvSpPr txBox="1">
            <a:spLocks noChangeArrowheads="1"/>
          </p:cNvSpPr>
          <p:nvPr/>
        </p:nvSpPr>
        <p:spPr bwMode="auto">
          <a:xfrm>
            <a:off x="1071538" y="4429132"/>
            <a:ext cx="6929486" cy="1200329"/>
          </a:xfrm>
          <a:prstGeom prst="wedgeRectCallout">
            <a:avLst>
              <a:gd name="adj1" fmla="val 1317"/>
              <a:gd name="adj2" fmla="val -96207"/>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r>
              <a:rPr kumimoji="0" lang="zh-CN" altLang="en-US"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新创建的理赔申请电子单的</a:t>
            </a:r>
            <a:r>
              <a:rPr lang="zh-CN" altLang="en-US" sz="2400" dirty="0" smtClean="0">
                <a:solidFill>
                  <a:schemeClr val="tx2">
                    <a:lumMod val="95000"/>
                    <a:lumOff val="5000"/>
                  </a:schemeClr>
                </a:solidFill>
              </a:rPr>
              <a:t>查询、修改、删除、打印、上报操作同现有的</a:t>
            </a:r>
            <a:r>
              <a:rPr lang="en-US" altLang="zh-CN" sz="2400" dirty="0" smtClean="0">
                <a:solidFill>
                  <a:schemeClr val="tx2">
                    <a:lumMod val="95000"/>
                    <a:lumOff val="5000"/>
                  </a:schemeClr>
                </a:solidFill>
              </a:rPr>
              <a:t>6</a:t>
            </a:r>
            <a:r>
              <a:rPr lang="zh-CN" altLang="en-US" sz="2400" dirty="0" smtClean="0">
                <a:solidFill>
                  <a:schemeClr val="tx2">
                    <a:lumMod val="95000"/>
                    <a:lumOff val="5000"/>
                  </a:schemeClr>
                </a:solidFill>
              </a:rPr>
              <a:t>项会费型保障计划，不再重复讲解。</a:t>
            </a:r>
            <a:endParaRPr lang="zh-CN" altLang="en-US" sz="2400" dirty="0">
              <a:solidFill>
                <a:schemeClr val="tx2">
                  <a:lumMod val="95000"/>
                  <a:lumOff val="5000"/>
                </a:schemeClr>
              </a:solidFill>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22</a:t>
            </a:fld>
            <a:endParaRPr lang="en-US" altLang="zh-CN" dirty="0"/>
          </a:p>
        </p:txBody>
      </p:sp>
      <p:grpSp>
        <p:nvGrpSpPr>
          <p:cNvPr id="13" name="Group 11"/>
          <p:cNvGrpSpPr>
            <a:grpSpLocks/>
          </p:cNvGrpSpPr>
          <p:nvPr/>
        </p:nvGrpSpPr>
        <p:grpSpPr bwMode="auto">
          <a:xfrm>
            <a:off x="1714480" y="2786058"/>
            <a:ext cx="5929354" cy="1152527"/>
            <a:chOff x="0" y="0"/>
            <a:chExt cx="7402" cy="1815"/>
          </a:xfrm>
        </p:grpSpPr>
        <p:pic>
          <p:nvPicPr>
            <p:cNvPr id="14" name="Picture 12"/>
            <p:cNvPicPr>
              <a:picLocks noChangeAspect="1" noChangeArrowheads="1"/>
            </p:cNvPicPr>
            <p:nvPr/>
          </p:nvPicPr>
          <p:blipFill>
            <a:blip r:embed="rId3" cstate="print"/>
            <a:srcRect/>
            <a:stretch>
              <a:fillRect/>
            </a:stretch>
          </p:blipFill>
          <p:spPr bwMode="auto">
            <a:xfrm>
              <a:off x="0" y="0"/>
              <a:ext cx="7402" cy="1815"/>
            </a:xfrm>
            <a:prstGeom prst="rect">
              <a:avLst/>
            </a:prstGeom>
            <a:noFill/>
            <a:ln w="9525">
              <a:noFill/>
              <a:miter lim="800000"/>
              <a:headEnd/>
              <a:tailEnd/>
            </a:ln>
          </p:spPr>
        </p:pic>
        <p:sp>
          <p:nvSpPr>
            <p:cNvPr id="15" name="Text Box 13"/>
            <p:cNvSpPr txBox="1">
              <a:spLocks noChangeArrowheads="1"/>
            </p:cNvSpPr>
            <p:nvPr/>
          </p:nvSpPr>
          <p:spPr bwMode="auto">
            <a:xfrm>
              <a:off x="1516" y="450"/>
              <a:ext cx="5576" cy="727"/>
            </a:xfrm>
            <a:prstGeom prst="rect">
              <a:avLst/>
            </a:prstGeom>
            <a:noFill/>
            <a:ln w="9525">
              <a:noFill/>
              <a:miter lim="800000"/>
              <a:headEnd/>
              <a:tailEnd/>
            </a:ln>
          </p:spPr>
          <p:txBody>
            <a:bodyPr>
              <a:spAutoFit/>
            </a:bodyPr>
            <a:lstStyle/>
            <a:p>
              <a:pPr lvl="0"/>
              <a:r>
                <a:rPr lang="zh-CN" altLang="en-US" sz="2400" dirty="0" smtClean="0">
                  <a:solidFill>
                    <a:srgbClr val="000000">
                      <a:lumMod val="95000"/>
                      <a:lumOff val="5000"/>
                    </a:srgbClr>
                  </a:solidFill>
                </a:rPr>
                <a:t>时间节点安排</a:t>
              </a:r>
              <a:endParaRPr lang="zh-CN" altLang="en-US" sz="2400" dirty="0">
                <a:solidFill>
                  <a:srgbClr val="000000">
                    <a:lumMod val="95000"/>
                    <a:lumOff val="5000"/>
                  </a:srgbClr>
                </a:solidFill>
              </a:endParaRPr>
            </a:p>
          </p:txBody>
        </p:sp>
        <p:sp>
          <p:nvSpPr>
            <p:cNvPr id="16" name="WordArt 14"/>
            <p:cNvSpPr>
              <a:spLocks noChangeArrowheads="1" noChangeShapeType="1"/>
            </p:cNvSpPr>
            <p:nvPr/>
          </p:nvSpPr>
          <p:spPr bwMode="auto">
            <a:xfrm>
              <a:off x="624" y="45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3</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sp>
        <p:nvSpPr>
          <p:cNvPr id="8" name="KSO_Shape"/>
          <p:cNvSpPr/>
          <p:nvPr/>
        </p:nvSpPr>
        <p:spPr>
          <a:xfrm>
            <a:off x="7215206" y="5214950"/>
            <a:ext cx="1314446" cy="1190620"/>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FF"/>
              </a:solidFill>
              <a:effectLst>
                <a:outerShdw blurRad="50800" dist="38100" dir="5400000" algn="t" rotWithShape="0">
                  <a:prstClr val="black">
                    <a:alpha val="40000"/>
                  </a:prstClr>
                </a:outerShdw>
              </a:effectLst>
            </a:endParaRPr>
          </a:p>
        </p:txBody>
      </p:sp>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23</a:t>
            </a:fld>
            <a:endParaRPr lang="en-US" altLang="zh-CN" dirty="0">
              <a:solidFill>
                <a:srgbClr val="FFFFFF"/>
              </a:solidFill>
            </a:endParaRPr>
          </a:p>
        </p:txBody>
      </p:sp>
      <p:sp>
        <p:nvSpPr>
          <p:cNvPr id="9" name="TextBox 8"/>
          <p:cNvSpPr txBox="1"/>
          <p:nvPr/>
        </p:nvSpPr>
        <p:spPr>
          <a:xfrm>
            <a:off x="395536" y="1124744"/>
            <a:ext cx="6697884"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eaLnBrk="1" fontAlgn="auto" hangingPunct="1">
              <a:spcAft>
                <a:spcPts val="0"/>
              </a:spcAft>
              <a:defRPr/>
            </a:pPr>
            <a:r>
              <a:rPr lang="en-US" altLang="zh-CN"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  1.</a:t>
            </a:r>
            <a:r>
              <a:rPr lang="zh-CN" altLang="en-US"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时间节点安排</a:t>
            </a:r>
          </a:p>
        </p:txBody>
      </p:sp>
      <p:sp>
        <p:nvSpPr>
          <p:cNvPr id="10" name="TextBox 9"/>
          <p:cNvSpPr txBox="1"/>
          <p:nvPr/>
        </p:nvSpPr>
        <p:spPr>
          <a:xfrm>
            <a:off x="683568" y="1772816"/>
            <a:ext cx="7960398" cy="3693319"/>
          </a:xfrm>
          <a:prstGeom prst="rect">
            <a:avLst/>
          </a:prstGeom>
          <a:noFill/>
        </p:spPr>
        <p:txBody>
          <a:bodyPr wrap="square" rtlCol="0">
            <a:spAutoFit/>
          </a:bodyPr>
          <a:lstStyle/>
          <a:p>
            <a:r>
              <a:rPr lang="zh-CN" altLang="en-US" b="0" dirty="0" smtClean="0">
                <a:solidFill>
                  <a:srgbClr val="000000"/>
                </a:solidFill>
                <a:latin typeface="微软雅黑" pitchFamily="34" charset="-122"/>
                <a:ea typeface="微软雅黑" pitchFamily="34" charset="-122"/>
              </a:rPr>
              <a:t>为了顺利迁移系统和数据，北京办事处将做如下安排：</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1</a:t>
            </a:r>
            <a:r>
              <a:rPr lang="zh-CN" altLang="en-US" b="0" dirty="0" smtClean="0">
                <a:solidFill>
                  <a:srgbClr val="000000"/>
                </a:solidFill>
                <a:latin typeface="微软雅黑" pitchFamily="34" charset="-122"/>
                <a:ea typeface="微软雅黑" pitchFamily="34" charset="-122"/>
              </a:rPr>
              <a:t>）</a:t>
            </a:r>
            <a:r>
              <a:rPr lang="en-US" altLang="zh-CN" b="0" dirty="0" smtClean="0">
                <a:solidFill>
                  <a:srgbClr val="000000"/>
                </a:solidFill>
                <a:latin typeface="微软雅黑" pitchFamily="34" charset="-122"/>
                <a:ea typeface="微软雅黑" pitchFamily="34" charset="-122"/>
              </a:rPr>
              <a:t>2015</a:t>
            </a:r>
            <a:r>
              <a:rPr lang="zh-CN" altLang="en-US" b="0" dirty="0" smtClean="0">
                <a:solidFill>
                  <a:srgbClr val="000000"/>
                </a:solidFill>
                <a:latin typeface="微软雅黑" pitchFamily="34" charset="-122"/>
                <a:ea typeface="微软雅黑" pitchFamily="34" charset="-122"/>
              </a:rPr>
              <a:t>年</a:t>
            </a:r>
            <a:r>
              <a:rPr lang="en-US" altLang="zh-CN" b="0" dirty="0" smtClean="0">
                <a:solidFill>
                  <a:srgbClr val="000000"/>
                </a:solidFill>
                <a:latin typeface="微软雅黑" pitchFamily="34" charset="-122"/>
                <a:ea typeface="微软雅黑" pitchFamily="34" charset="-122"/>
              </a:rPr>
              <a:t>9</a:t>
            </a:r>
            <a:r>
              <a:rPr lang="zh-CN" altLang="en-US" b="0" dirty="0" smtClean="0">
                <a:solidFill>
                  <a:srgbClr val="000000"/>
                </a:solidFill>
                <a:latin typeface="微软雅黑" pitchFamily="34" charset="-122"/>
                <a:ea typeface="微软雅黑" pitchFamily="34" charset="-122"/>
              </a:rPr>
              <a:t>月</a:t>
            </a:r>
            <a:r>
              <a:rPr lang="en-US" altLang="zh-CN" b="0" dirty="0" smtClean="0">
                <a:solidFill>
                  <a:srgbClr val="000000"/>
                </a:solidFill>
                <a:latin typeface="微软雅黑" pitchFamily="34" charset="-122"/>
                <a:ea typeface="微软雅黑" pitchFamily="34" charset="-122"/>
              </a:rPr>
              <a:t>24</a:t>
            </a:r>
            <a:r>
              <a:rPr lang="zh-CN" altLang="en-US" b="0" dirty="0" smtClean="0">
                <a:solidFill>
                  <a:srgbClr val="000000"/>
                </a:solidFill>
                <a:latin typeface="微软雅黑" pitchFamily="34" charset="-122"/>
                <a:ea typeface="微软雅黑" pitchFamily="34" charset="-122"/>
              </a:rPr>
              <a:t>日至</a:t>
            </a:r>
            <a:r>
              <a:rPr lang="en-US" altLang="zh-CN" b="0" dirty="0" smtClean="0">
                <a:solidFill>
                  <a:srgbClr val="000000"/>
                </a:solidFill>
                <a:latin typeface="微软雅黑" pitchFamily="34" charset="-122"/>
                <a:ea typeface="微软雅黑" pitchFamily="34" charset="-122"/>
              </a:rPr>
              <a:t>10</a:t>
            </a:r>
            <a:r>
              <a:rPr lang="zh-CN" altLang="en-US" b="0" dirty="0" smtClean="0">
                <a:solidFill>
                  <a:srgbClr val="000000"/>
                </a:solidFill>
                <a:latin typeface="微软雅黑" pitchFamily="34" charset="-122"/>
                <a:ea typeface="微软雅黑" pitchFamily="34" charset="-122"/>
              </a:rPr>
              <a:t>月</a:t>
            </a:r>
            <a:r>
              <a:rPr lang="en-US" altLang="zh-CN" b="0" dirty="0" smtClean="0">
                <a:solidFill>
                  <a:srgbClr val="000000"/>
                </a:solidFill>
                <a:latin typeface="微软雅黑" pitchFamily="34" charset="-122"/>
                <a:ea typeface="微软雅黑" pitchFamily="34" charset="-122"/>
              </a:rPr>
              <a:t>31</a:t>
            </a:r>
            <a:r>
              <a:rPr lang="zh-CN" altLang="en-US" b="0" dirty="0" smtClean="0">
                <a:solidFill>
                  <a:srgbClr val="000000"/>
                </a:solidFill>
                <a:latin typeface="微软雅黑" pitchFamily="34" charset="-122"/>
                <a:ea typeface="微软雅黑" pitchFamily="34" charset="-122"/>
              </a:rPr>
              <a:t>日，停止办理</a:t>
            </a:r>
            <a:r>
              <a:rPr lang="en-US" altLang="zh-CN" b="0" dirty="0" smtClean="0">
                <a:solidFill>
                  <a:srgbClr val="000000"/>
                </a:solidFill>
                <a:latin typeface="微软雅黑" pitchFamily="34" charset="-122"/>
                <a:ea typeface="微软雅黑" pitchFamily="34" charset="-122"/>
              </a:rPr>
              <a:t>《</a:t>
            </a:r>
            <a:r>
              <a:rPr lang="zh-CN" altLang="en-US" b="0" dirty="0" smtClean="0">
                <a:solidFill>
                  <a:srgbClr val="000000"/>
                </a:solidFill>
                <a:latin typeface="微软雅黑" pitchFamily="34" charset="-122"/>
                <a:ea typeface="微软雅黑" pitchFamily="34" charset="-122"/>
              </a:rPr>
              <a:t>非工伤意外伤害及家财损失综合互助保障计划</a:t>
            </a:r>
            <a:r>
              <a:rPr lang="en-US" altLang="zh-CN" b="0" dirty="0" smtClean="0">
                <a:solidFill>
                  <a:srgbClr val="000000"/>
                </a:solidFill>
                <a:latin typeface="微软雅黑" pitchFamily="34" charset="-122"/>
                <a:ea typeface="微软雅黑" pitchFamily="34" charset="-122"/>
              </a:rPr>
              <a:t>》</a:t>
            </a:r>
            <a:r>
              <a:rPr lang="zh-CN" altLang="en-US" b="0" dirty="0" smtClean="0">
                <a:solidFill>
                  <a:srgbClr val="000000"/>
                </a:solidFill>
                <a:latin typeface="微软雅黑" pitchFamily="34" charset="-122"/>
                <a:ea typeface="微软雅黑" pitchFamily="34" charset="-122"/>
              </a:rPr>
              <a:t>业务。</a:t>
            </a:r>
            <a:r>
              <a:rPr lang="zh-CN" altLang="en-US" b="0" dirty="0" smtClean="0">
                <a:solidFill>
                  <a:srgbClr val="000000"/>
                </a:solidFill>
                <a:latin typeface="微软雅黑" pitchFamily="34" charset="-122"/>
                <a:ea typeface="微软雅黑" pitchFamily="34" charset="-122"/>
              </a:rPr>
              <a:t>（其他业务不受影响）。</a:t>
            </a:r>
          </a:p>
          <a:p>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2</a:t>
            </a:r>
            <a:r>
              <a:rPr lang="zh-CN" altLang="en-US" b="0" dirty="0" smtClean="0">
                <a:solidFill>
                  <a:srgbClr val="000000"/>
                </a:solidFill>
                <a:latin typeface="微软雅黑" pitchFamily="34" charset="-122"/>
                <a:ea typeface="微软雅黑" pitchFamily="34" charset="-122"/>
              </a:rPr>
              <a:t>）</a:t>
            </a:r>
            <a:r>
              <a:rPr lang="en-US" altLang="zh-CN" b="0" dirty="0" smtClean="0">
                <a:solidFill>
                  <a:srgbClr val="000000"/>
                </a:solidFill>
                <a:latin typeface="微软雅黑" pitchFamily="34" charset="-122"/>
                <a:ea typeface="微软雅黑" pitchFamily="34" charset="-122"/>
              </a:rPr>
              <a:t>2015</a:t>
            </a:r>
            <a:r>
              <a:rPr lang="zh-CN" altLang="en-US" b="0" dirty="0" smtClean="0">
                <a:solidFill>
                  <a:srgbClr val="000000"/>
                </a:solidFill>
                <a:latin typeface="微软雅黑" pitchFamily="34" charset="-122"/>
                <a:ea typeface="微软雅黑" pitchFamily="34" charset="-122"/>
              </a:rPr>
              <a:t>年</a:t>
            </a:r>
            <a:r>
              <a:rPr lang="en-US" altLang="zh-CN" b="0" dirty="0" smtClean="0">
                <a:solidFill>
                  <a:srgbClr val="000000"/>
                </a:solidFill>
                <a:latin typeface="微软雅黑" pitchFamily="34" charset="-122"/>
                <a:ea typeface="微软雅黑" pitchFamily="34" charset="-122"/>
              </a:rPr>
              <a:t>11</a:t>
            </a:r>
            <a:r>
              <a:rPr lang="zh-CN" altLang="en-US" b="0" dirty="0" smtClean="0">
                <a:solidFill>
                  <a:srgbClr val="000000"/>
                </a:solidFill>
                <a:latin typeface="微软雅黑" pitchFamily="34" charset="-122"/>
                <a:ea typeface="微软雅黑" pitchFamily="34" charset="-122"/>
              </a:rPr>
              <a:t>月</a:t>
            </a:r>
            <a:r>
              <a:rPr lang="en-US" altLang="zh-CN" b="0" dirty="0" smtClean="0">
                <a:solidFill>
                  <a:srgbClr val="000000"/>
                </a:solidFill>
                <a:latin typeface="微软雅黑" pitchFamily="34" charset="-122"/>
                <a:ea typeface="微软雅黑" pitchFamily="34" charset="-122"/>
              </a:rPr>
              <a:t>1</a:t>
            </a:r>
            <a:r>
              <a:rPr lang="zh-CN" altLang="en-US" b="0" dirty="0" smtClean="0">
                <a:solidFill>
                  <a:srgbClr val="000000"/>
                </a:solidFill>
                <a:latin typeface="微软雅黑" pitchFamily="34" charset="-122"/>
                <a:ea typeface="微软雅黑" pitchFamily="34" charset="-122"/>
              </a:rPr>
              <a:t>日起正式启用新的</a:t>
            </a:r>
            <a:r>
              <a:rPr lang="en-US" altLang="zh-CN" b="0" dirty="0" smtClean="0">
                <a:solidFill>
                  <a:srgbClr val="000000"/>
                </a:solidFill>
                <a:latin typeface="微软雅黑" pitchFamily="34" charset="-122"/>
                <a:ea typeface="微软雅黑" pitchFamily="34" charset="-122"/>
              </a:rPr>
              <a:t>《</a:t>
            </a:r>
            <a:r>
              <a:rPr lang="zh-CN" altLang="en-US" b="0" dirty="0" smtClean="0">
                <a:solidFill>
                  <a:srgbClr val="000000"/>
                </a:solidFill>
                <a:latin typeface="微软雅黑" pitchFamily="34" charset="-122"/>
                <a:ea typeface="微软雅黑" pitchFamily="34" charset="-122"/>
              </a:rPr>
              <a:t>非工伤意外伤害及家财损失综合互助保障计划</a:t>
            </a:r>
            <a:r>
              <a:rPr lang="en-US" altLang="zh-CN" b="0" dirty="0" smtClean="0">
                <a:solidFill>
                  <a:srgbClr val="000000"/>
                </a:solidFill>
                <a:latin typeface="微软雅黑" pitchFamily="34" charset="-122"/>
                <a:ea typeface="微软雅黑" pitchFamily="34" charset="-122"/>
              </a:rPr>
              <a:t>》</a:t>
            </a:r>
            <a:r>
              <a:rPr lang="zh-CN" altLang="en-US" b="0" dirty="0" smtClean="0">
                <a:solidFill>
                  <a:srgbClr val="000000"/>
                </a:solidFill>
                <a:latin typeface="微软雅黑" pitchFamily="34" charset="-122"/>
                <a:ea typeface="微软雅黑" pitchFamily="34" charset="-122"/>
              </a:rPr>
              <a:t>业务系统</a:t>
            </a:r>
            <a:r>
              <a:rPr lang="zh-CN" altLang="en-US" b="0" dirty="0" smtClean="0">
                <a:solidFill>
                  <a:srgbClr val="000000"/>
                </a:solidFill>
                <a:latin typeface="微软雅黑" pitchFamily="34" charset="-122"/>
                <a:ea typeface="微软雅黑" pitchFamily="34" charset="-122"/>
              </a:rPr>
              <a:t>，同时原非工</a:t>
            </a:r>
            <a:r>
              <a:rPr lang="zh-CN" altLang="en-US" b="0" dirty="0" smtClean="0">
                <a:solidFill>
                  <a:srgbClr val="000000"/>
                </a:solidFill>
                <a:latin typeface="微软雅黑" pitchFamily="34" charset="-122"/>
                <a:ea typeface="微软雅黑" pitchFamily="34" charset="-122"/>
              </a:rPr>
              <a:t>系统不再使用。</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zh-CN" altLang="en-US" b="0" dirty="0" smtClean="0">
                <a:solidFill>
                  <a:srgbClr val="000000"/>
                </a:solidFill>
                <a:latin typeface="微软雅黑" pitchFamily="34" charset="-122"/>
                <a:ea typeface="微软雅黑" pitchFamily="34" charset="-122"/>
              </a:rPr>
              <a:t>注意：</a:t>
            </a:r>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	2015</a:t>
            </a:r>
            <a:r>
              <a:rPr lang="zh-CN" altLang="en-US" b="0" dirty="0" smtClean="0">
                <a:solidFill>
                  <a:srgbClr val="000000"/>
                </a:solidFill>
                <a:latin typeface="微软雅黑" pitchFamily="34" charset="-122"/>
                <a:ea typeface="微软雅黑" pitchFamily="34" charset="-122"/>
              </a:rPr>
              <a:t>年</a:t>
            </a:r>
            <a:r>
              <a:rPr lang="en-US" altLang="zh-CN" b="0" dirty="0" smtClean="0">
                <a:solidFill>
                  <a:srgbClr val="000000"/>
                </a:solidFill>
                <a:latin typeface="微软雅黑" pitchFamily="34" charset="-122"/>
                <a:ea typeface="微软雅黑" pitchFamily="34" charset="-122"/>
              </a:rPr>
              <a:t>10</a:t>
            </a:r>
            <a:r>
              <a:rPr lang="zh-CN" altLang="en-US" b="0" dirty="0" smtClean="0">
                <a:solidFill>
                  <a:srgbClr val="000000"/>
                </a:solidFill>
                <a:latin typeface="微软雅黑" pitchFamily="34" charset="-122"/>
                <a:ea typeface="微软雅黑" pitchFamily="34" charset="-122"/>
              </a:rPr>
              <a:t>月</a:t>
            </a:r>
            <a:r>
              <a:rPr lang="en-US" altLang="zh-CN" b="0" dirty="0" smtClean="0">
                <a:solidFill>
                  <a:srgbClr val="000000"/>
                </a:solidFill>
                <a:latin typeface="微软雅黑" pitchFamily="34" charset="-122"/>
                <a:ea typeface="微软雅黑" pitchFamily="34" charset="-122"/>
              </a:rPr>
              <a:t>15</a:t>
            </a:r>
            <a:r>
              <a:rPr lang="zh-CN" altLang="en-US" b="0" dirty="0" smtClean="0">
                <a:solidFill>
                  <a:srgbClr val="000000"/>
                </a:solidFill>
                <a:latin typeface="微软雅黑" pitchFamily="34" charset="-122"/>
                <a:ea typeface="微软雅黑" pitchFamily="34" charset="-122"/>
              </a:rPr>
              <a:t>至</a:t>
            </a:r>
            <a:r>
              <a:rPr lang="en-US" altLang="zh-CN" b="0" dirty="0" smtClean="0">
                <a:solidFill>
                  <a:srgbClr val="000000"/>
                </a:solidFill>
                <a:latin typeface="微软雅黑" pitchFamily="34" charset="-122"/>
                <a:ea typeface="微软雅黑" pitchFamily="34" charset="-122"/>
              </a:rPr>
              <a:t>28</a:t>
            </a:r>
            <a:r>
              <a:rPr lang="zh-CN" altLang="en-US" b="0" dirty="0" smtClean="0">
                <a:solidFill>
                  <a:srgbClr val="000000"/>
                </a:solidFill>
                <a:latin typeface="微软雅黑" pitchFamily="34" charset="-122"/>
                <a:ea typeface="微软雅黑" pitchFamily="34" charset="-122"/>
              </a:rPr>
              <a:t>日提供代办处、基层测试使用，测试数据将于</a:t>
            </a:r>
            <a:r>
              <a:rPr lang="en-US" altLang="zh-CN" b="0" dirty="0" smtClean="0">
                <a:solidFill>
                  <a:srgbClr val="000000"/>
                </a:solidFill>
                <a:latin typeface="微软雅黑" pitchFamily="34" charset="-122"/>
                <a:ea typeface="微软雅黑" pitchFamily="34" charset="-122"/>
              </a:rPr>
              <a:t>29</a:t>
            </a:r>
            <a:r>
              <a:rPr lang="zh-CN" altLang="en-US" b="0" dirty="0" smtClean="0">
                <a:solidFill>
                  <a:srgbClr val="000000"/>
                </a:solidFill>
                <a:latin typeface="微软雅黑" pitchFamily="34" charset="-122"/>
                <a:ea typeface="微软雅黑" pitchFamily="34" charset="-122"/>
              </a:rPr>
              <a:t>日全部清空等待</a:t>
            </a:r>
            <a:r>
              <a:rPr lang="en-US" altLang="zh-CN" b="0" dirty="0" smtClean="0">
                <a:solidFill>
                  <a:srgbClr val="000000"/>
                </a:solidFill>
                <a:latin typeface="微软雅黑" pitchFamily="34" charset="-122"/>
                <a:ea typeface="微软雅黑" pitchFamily="34" charset="-122"/>
              </a:rPr>
              <a:t>11</a:t>
            </a:r>
            <a:r>
              <a:rPr lang="zh-CN" altLang="en-US" b="0" dirty="0" smtClean="0">
                <a:solidFill>
                  <a:srgbClr val="000000"/>
                </a:solidFill>
                <a:latin typeface="微软雅黑" pitchFamily="34" charset="-122"/>
                <a:ea typeface="微软雅黑" pitchFamily="34" charset="-122"/>
              </a:rPr>
              <a:t>月</a:t>
            </a:r>
            <a:r>
              <a:rPr lang="en-US" altLang="zh-CN" b="0" dirty="0" smtClean="0">
                <a:solidFill>
                  <a:srgbClr val="000000"/>
                </a:solidFill>
                <a:latin typeface="微软雅黑" pitchFamily="34" charset="-122"/>
                <a:ea typeface="微软雅黑" pitchFamily="34" charset="-122"/>
              </a:rPr>
              <a:t>1</a:t>
            </a:r>
            <a:r>
              <a:rPr lang="zh-CN" altLang="en-US" b="0" dirty="0" smtClean="0">
                <a:solidFill>
                  <a:srgbClr val="000000"/>
                </a:solidFill>
                <a:latin typeface="微软雅黑" pitchFamily="34" charset="-122"/>
                <a:ea typeface="微软雅黑" pitchFamily="34" charset="-122"/>
              </a:rPr>
              <a:t>日正式使用。</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p:txBody>
      </p:sp>
    </p:spTree>
  </p:cSld>
  <p:clrMapOvr>
    <a:masterClrMapping/>
  </p:clrMapOvr>
  <p:transition>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培训课件下载</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smtClean="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a:defRPr/>
            </a:pPr>
            <a:r>
              <a:rPr lang="en-US" altLang="zh-CN" dirty="0" smtClean="0"/>
              <a:t>www.bjzghzbx.com                                                                                                                                                                      </a:t>
            </a:r>
            <a:fld id="{855EBE90-D24A-4987-A1F2-6EC9F11688B3}" type="slidenum">
              <a:rPr lang="zh-CN" altLang="en-US" smtClean="0"/>
              <a:pPr>
                <a:defRPr/>
              </a:pPr>
              <a:t>25</a:t>
            </a:fld>
            <a:endParaRPr lang="en-US" altLang="zh-CN" dirty="0"/>
          </a:p>
        </p:txBody>
      </p:sp>
      <p:sp>
        <p:nvSpPr>
          <p:cNvPr id="8" name="矩形标注 7"/>
          <p:cNvSpPr>
            <a:spLocks noChangeArrowheads="1"/>
          </p:cNvSpPr>
          <p:nvPr/>
        </p:nvSpPr>
        <p:spPr bwMode="auto">
          <a:xfrm>
            <a:off x="6072198" y="3071810"/>
            <a:ext cx="2309956" cy="576064"/>
          </a:xfrm>
          <a:prstGeom prst="wedgeRectCallout">
            <a:avLst>
              <a:gd name="adj1" fmla="val 52252"/>
              <a:gd name="adj2" fmla="val -1408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培训资料</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2" y="3714752"/>
            <a:ext cx="1745991" cy="461665"/>
          </a:xfrm>
          <a:prstGeom prst="rect">
            <a:avLst/>
          </a:prstGeom>
        </p:spPr>
        <p:txBody>
          <a:bodyPr wrap="none">
            <a:spAutoFit/>
          </a:bodyPr>
          <a:lstStyle/>
          <a:p>
            <a:pPr lvl="0" algn="ctr" eaLnBrk="1" fontAlgn="auto" hangingPunct="1">
              <a:spcAft>
                <a:spcPts val="0"/>
              </a:spcAft>
              <a:defRPr/>
            </a:pPr>
            <a:r>
              <a:rPr lang="en-US" altLang="zh-CN"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2015</a:t>
            </a:r>
            <a:r>
              <a:rPr lang="zh-CN" altLang="en-US"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9</a:t>
            </a:r>
            <a:r>
              <a:rPr lang="zh-CN" altLang="en-US"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7072330" y="5429264"/>
            <a:ext cx="1955800" cy="1130300"/>
          </a:xfrm>
          <a:prstGeom prst="rect">
            <a:avLst/>
          </a:prstGeom>
          <a:noFill/>
          <a:ln w="9525">
            <a:noFill/>
            <a:miter lim="800000"/>
            <a:headEnd/>
            <a:tailEnd/>
          </a:ln>
          <a:effectLst/>
        </p:spPr>
      </p:pic>
      <p:sp>
        <p:nvSpPr>
          <p:cNvPr id="7" name="TextBox 6"/>
          <p:cNvSpPr txBox="1"/>
          <p:nvPr/>
        </p:nvSpPr>
        <p:spPr>
          <a:xfrm>
            <a:off x="179512" y="5589240"/>
            <a:ext cx="4572032" cy="861774"/>
          </a:xfrm>
          <a:prstGeom prst="rect">
            <a:avLst/>
          </a:prstGeom>
          <a:noFill/>
        </p:spPr>
        <p:txBody>
          <a:bodyPr wrap="square" rtlCol="0">
            <a:spAutoFit/>
          </a:bodyPr>
          <a:lstStyle/>
          <a:p>
            <a:r>
              <a:rPr lang="zh-CN" altLang="en-US" b="0" dirty="0" smtClean="0">
                <a:latin typeface="微软雅黑" pitchFamily="34" charset="-122"/>
                <a:ea typeface="微软雅黑" pitchFamily="34" charset="-122"/>
              </a:rPr>
              <a:t>信息技术部</a:t>
            </a:r>
            <a:endParaRPr lang="en-US" altLang="zh-CN" b="0" dirty="0" smtClean="0">
              <a:latin typeface="微软雅黑" pitchFamily="34" charset="-122"/>
              <a:ea typeface="微软雅黑" pitchFamily="34" charset="-122"/>
            </a:endParaRPr>
          </a:p>
          <a:p>
            <a:r>
              <a:rPr lang="en-US" altLang="zh-CN" sz="1600" b="0" dirty="0" smtClean="0">
                <a:latin typeface="微软雅黑" pitchFamily="34" charset="-122"/>
                <a:ea typeface="微软雅黑" pitchFamily="34" charset="-122"/>
              </a:rPr>
              <a:t>Tel:010-67681059</a:t>
            </a:r>
            <a:br>
              <a:rPr lang="en-US" altLang="zh-CN" sz="1600" b="0" dirty="0" smtClean="0">
                <a:latin typeface="微软雅黑" pitchFamily="34" charset="-122"/>
                <a:ea typeface="微软雅黑" pitchFamily="34" charset="-122"/>
              </a:rPr>
            </a:br>
            <a:r>
              <a:rPr lang="en-US" altLang="zh-CN" sz="1600" b="0" dirty="0" smtClean="0">
                <a:latin typeface="微软雅黑" pitchFamily="34" charset="-122"/>
                <a:ea typeface="微软雅黑" pitchFamily="34" charset="-122"/>
              </a:rPr>
              <a:t>E-mail:bscwlb@163.com</a:t>
            </a:r>
            <a:endParaRPr lang="zh-CN" altLang="en-US" sz="1600" b="0" dirty="0">
              <a:latin typeface="微软雅黑" pitchFamily="34" charset="-122"/>
              <a:ea typeface="微软雅黑" pitchFamily="34" charset="-122"/>
            </a:endParaRPr>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6429388" y="4357694"/>
            <a:ext cx="2371725" cy="2219325"/>
          </a:xfrm>
          <a:prstGeom prst="rect">
            <a:avLst/>
          </a:prstGeom>
          <a:noFill/>
          <a:ln w="9525">
            <a:noFill/>
            <a:miter lim="800000"/>
            <a:headEnd/>
            <a:tailEnd/>
          </a:ln>
          <a:effectLst/>
        </p:spPr>
      </p:pic>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3</a:t>
            </a:fld>
            <a:endParaRPr lang="en-US" altLang="zh-CN" dirty="0"/>
          </a:p>
        </p:txBody>
      </p:sp>
      <p:grpSp>
        <p:nvGrpSpPr>
          <p:cNvPr id="8" name="Group 3"/>
          <p:cNvGrpSpPr>
            <a:grpSpLocks/>
          </p:cNvGrpSpPr>
          <p:nvPr/>
        </p:nvGrpSpPr>
        <p:grpSpPr bwMode="auto">
          <a:xfrm>
            <a:off x="1643042" y="3000372"/>
            <a:ext cx="6000792" cy="1128448"/>
            <a:chOff x="0" y="0"/>
            <a:chExt cx="7482" cy="1815"/>
          </a:xfrm>
        </p:grpSpPr>
        <p:pic>
          <p:nvPicPr>
            <p:cNvPr id="9" name="Picture 4"/>
            <p:cNvPicPr>
              <a:picLocks noChangeAspect="1" noChangeArrowheads="1"/>
            </p:cNvPicPr>
            <p:nvPr/>
          </p:nvPicPr>
          <p:blipFill>
            <a:blip r:embed="rId4" cstate="print"/>
            <a:srcRect r="15999"/>
            <a:stretch>
              <a:fillRect/>
            </a:stretch>
          </p:blipFill>
          <p:spPr bwMode="auto">
            <a:xfrm>
              <a:off x="0" y="0"/>
              <a:ext cx="7482" cy="1815"/>
            </a:xfrm>
            <a:prstGeom prst="rect">
              <a:avLst/>
            </a:prstGeom>
            <a:noFill/>
            <a:ln w="9525">
              <a:noFill/>
              <a:miter lim="800000"/>
              <a:headEnd/>
              <a:tailEnd/>
            </a:ln>
          </p:spPr>
        </p:pic>
        <p:sp>
          <p:nvSpPr>
            <p:cNvPr id="10" name="Text Box 5"/>
            <p:cNvSpPr txBox="1">
              <a:spLocks noChangeArrowheads="1"/>
            </p:cNvSpPr>
            <p:nvPr/>
          </p:nvSpPr>
          <p:spPr bwMode="auto">
            <a:xfrm>
              <a:off x="1603" y="460"/>
              <a:ext cx="5576" cy="743"/>
            </a:xfrm>
            <a:prstGeom prst="rect">
              <a:avLst/>
            </a:prstGeom>
            <a:noFill/>
            <a:ln w="9525">
              <a:noFill/>
              <a:miter lim="800000"/>
              <a:headEnd/>
              <a:tailEnd/>
            </a:ln>
          </p:spPr>
          <p:txBody>
            <a:bodyPr>
              <a:spAutoFit/>
            </a:bodyPr>
            <a:lstStyle/>
            <a:p>
              <a:pPr lvl="0" eaLnBrk="1" fontAlgn="auto" hangingPunct="1">
                <a:spcBef>
                  <a:spcPts val="0"/>
                </a:spcBef>
                <a:spcAft>
                  <a:spcPts val="0"/>
                </a:spcAft>
                <a:defRPr/>
              </a:pPr>
              <a:r>
                <a:rPr lang="zh-CN" altLang="en-US" sz="2400" dirty="0" smtClean="0">
                  <a:solidFill>
                    <a:srgbClr val="000000">
                      <a:lumMod val="95000"/>
                      <a:lumOff val="5000"/>
                    </a:srgbClr>
                  </a:solidFill>
                </a:rPr>
                <a:t>理赔申报材料讲解</a:t>
              </a:r>
              <a:endParaRPr lang="zh-CN" altLang="en-US" sz="2400" b="0" kern="0" dirty="0">
                <a:solidFill>
                  <a:sysClr val="windowText" lastClr="000000"/>
                </a:solidFill>
                <a:ea typeface="微软雅黑" pitchFamily="34" charset="-122"/>
              </a:endParaRPr>
            </a:p>
          </p:txBody>
        </p:sp>
        <p:sp>
          <p:nvSpPr>
            <p:cNvPr id="11" name="WordArt 6"/>
            <p:cNvSpPr>
              <a:spLocks noChangeArrowheads="1" noChangeShapeType="1"/>
            </p:cNvSpPr>
            <p:nvPr/>
          </p:nvSpPr>
          <p:spPr bwMode="auto">
            <a:xfrm>
              <a:off x="624" y="46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1</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spTree>
  </p:cSld>
  <p:clrMapOvr>
    <a:masterClrMapping/>
  </p:clrMapOvr>
  <p:transition>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282" y="857232"/>
            <a:ext cx="871543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（一）公共</a:t>
            </a:r>
            <a:r>
              <a:rPr lang="zh-CN" altLang="en-US" dirty="0" smtClean="0">
                <a:solidFill>
                  <a:srgbClr val="FF0000"/>
                </a:solidFill>
                <a:latin typeface="微软雅黑" pitchFamily="34" charset="-122"/>
                <a:ea typeface="微软雅黑" pitchFamily="34" charset="-122"/>
              </a:rPr>
              <a:t>基础</a:t>
            </a:r>
            <a:r>
              <a:rPr lang="zh-CN" altLang="en-US" dirty="0" smtClean="0">
                <a:solidFill>
                  <a:schemeClr val="tx1">
                    <a:lumMod val="95000"/>
                    <a:lumOff val="5000"/>
                  </a:schemeClr>
                </a:solidFill>
                <a:latin typeface="微软雅黑" pitchFamily="34" charset="-122"/>
                <a:ea typeface="微软雅黑" pitchFamily="34" charset="-122"/>
              </a:rPr>
              <a:t>材料</a:t>
            </a:r>
          </a:p>
        </p:txBody>
      </p:sp>
      <p:sp>
        <p:nvSpPr>
          <p:cNvPr id="27" name="矩形 26"/>
          <p:cNvSpPr/>
          <p:nvPr/>
        </p:nvSpPr>
        <p:spPr>
          <a:xfrm>
            <a:off x="214282" y="1428736"/>
            <a:ext cx="8643998" cy="1200329"/>
          </a:xfrm>
          <a:prstGeom prst="rect">
            <a:avLst/>
          </a:prstGeom>
        </p:spPr>
        <p:txBody>
          <a:bodyPr wrap="square">
            <a:spAutoFit/>
          </a:bodyPr>
          <a:lstStyle/>
          <a:p>
            <a:r>
              <a:rPr lang="en-US" sz="2400" dirty="0" smtClean="0">
                <a:solidFill>
                  <a:schemeClr val="tx1"/>
                </a:solidFill>
              </a:rPr>
              <a:t>1</a:t>
            </a:r>
            <a:r>
              <a:rPr lang="zh-CN" altLang="en-US" sz="2400" dirty="0" smtClean="0">
                <a:solidFill>
                  <a:schemeClr val="tx1"/>
                </a:solidFill>
              </a:rPr>
              <a:t>、加盖基层和代办处公章的互助金申请书。</a:t>
            </a:r>
            <a:endParaRPr lang="en-US" altLang="zh-CN" sz="2400" dirty="0" smtClean="0">
              <a:solidFill>
                <a:schemeClr val="tx1"/>
              </a:solidFill>
            </a:endParaRPr>
          </a:p>
          <a:p>
            <a:r>
              <a:rPr lang="en-US" sz="2400" dirty="0" smtClean="0">
                <a:solidFill>
                  <a:schemeClr val="tx1"/>
                </a:solidFill>
              </a:rPr>
              <a:t>2</a:t>
            </a:r>
            <a:r>
              <a:rPr lang="zh-CN" altLang="en-US" sz="2400" dirty="0" smtClean="0">
                <a:solidFill>
                  <a:schemeClr val="tx1"/>
                </a:solidFill>
              </a:rPr>
              <a:t>、职工本人身份证、京卡</a:t>
            </a:r>
            <a:r>
              <a:rPr lang="en-US" altLang="zh-CN" sz="2400" dirty="0" smtClean="0">
                <a:solidFill>
                  <a:schemeClr val="tx1"/>
                </a:solidFill>
              </a:rPr>
              <a:t>·</a:t>
            </a:r>
            <a:r>
              <a:rPr lang="zh-CN" altLang="en-US" sz="2400" dirty="0" smtClean="0">
                <a:solidFill>
                  <a:schemeClr val="tx1"/>
                </a:solidFill>
              </a:rPr>
              <a:t>互助服务卡复印件（复印在一张</a:t>
            </a:r>
            <a:r>
              <a:rPr lang="en-US" sz="2400" dirty="0" smtClean="0">
                <a:solidFill>
                  <a:schemeClr val="tx1"/>
                </a:solidFill>
              </a:rPr>
              <a:t>A4</a:t>
            </a:r>
            <a:r>
              <a:rPr lang="zh-CN" altLang="en-US" sz="2400" dirty="0" smtClean="0">
                <a:solidFill>
                  <a:schemeClr val="tx1"/>
                </a:solidFill>
              </a:rPr>
              <a:t>纸）。</a:t>
            </a:r>
            <a:endParaRPr lang="zh-CN" altLang="en-US" sz="2400" dirty="0">
              <a:solidFill>
                <a:schemeClr val="tx1"/>
              </a:solidFill>
            </a:endParaRPr>
          </a:p>
        </p:txBody>
      </p:sp>
      <p:pic>
        <p:nvPicPr>
          <p:cNvPr id="1030" name="Picture 6"/>
          <p:cNvPicPr>
            <a:picLocks noChangeAspect="1" noChangeArrowheads="1"/>
          </p:cNvPicPr>
          <p:nvPr/>
        </p:nvPicPr>
        <p:blipFill>
          <a:blip r:embed="rId3"/>
          <a:srcRect/>
          <a:stretch>
            <a:fillRect/>
          </a:stretch>
        </p:blipFill>
        <p:spPr bwMode="auto">
          <a:xfrm>
            <a:off x="714348" y="2643182"/>
            <a:ext cx="4235475" cy="4082845"/>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a:srcRect/>
          <a:stretch>
            <a:fillRect/>
          </a:stretch>
        </p:blipFill>
        <p:spPr bwMode="auto">
          <a:xfrm>
            <a:off x="5429256" y="2643182"/>
            <a:ext cx="3000396" cy="4105805"/>
          </a:xfrm>
          <a:prstGeom prst="rect">
            <a:avLst/>
          </a:prstGeom>
          <a:noFill/>
          <a:ln w="9525">
            <a:noFill/>
            <a:miter lim="800000"/>
            <a:headEnd/>
            <a:tailEnd/>
          </a:ln>
          <a:effectLst/>
        </p:spPr>
      </p:pic>
      <p:sp>
        <p:nvSpPr>
          <p:cNvPr id="8" name="TextBox 7"/>
          <p:cNvSpPr txBox="1"/>
          <p:nvPr/>
        </p:nvSpPr>
        <p:spPr>
          <a:xfrm>
            <a:off x="1785918" y="4286256"/>
            <a:ext cx="2428892" cy="523220"/>
          </a:xfrm>
          <a:prstGeom prst="rect">
            <a:avLst/>
          </a:prstGeom>
          <a:noFill/>
        </p:spPr>
        <p:txBody>
          <a:bodyPr wrap="square" rtlCol="0">
            <a:spAutoFit/>
          </a:bodyPr>
          <a:lstStyle/>
          <a:p>
            <a:r>
              <a:rPr lang="zh-CN" altLang="en-US" sz="2800" dirty="0" smtClean="0">
                <a:solidFill>
                  <a:schemeClr val="accent4">
                    <a:lumMod val="60000"/>
                    <a:lumOff val="40000"/>
                  </a:schemeClr>
                </a:solidFill>
                <a:effectLst>
                  <a:outerShdw blurRad="38100" dist="38100" dir="2700000" algn="tl">
                    <a:srgbClr val="000000">
                      <a:alpha val="43137"/>
                    </a:srgbClr>
                  </a:outerShdw>
                </a:effectLst>
                <a:latin typeface="微软雅黑" pitchFamily="34" charset="-122"/>
                <a:ea typeface="微软雅黑" pitchFamily="34" charset="-122"/>
              </a:rPr>
              <a:t>系统导出打印</a:t>
            </a:r>
            <a:endParaRPr lang="zh-CN" altLang="en-US" sz="2800" dirty="0">
              <a:solidFill>
                <a:schemeClr val="accent4">
                  <a:lumMod val="60000"/>
                  <a:lumOff val="40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4282" y="1428736"/>
            <a:ext cx="5286412" cy="4524315"/>
          </a:xfrm>
          <a:prstGeom prst="rect">
            <a:avLst/>
          </a:prstGeom>
        </p:spPr>
        <p:txBody>
          <a:bodyPr wrap="square">
            <a:spAutoFit/>
          </a:bodyPr>
          <a:lstStyle/>
          <a:p>
            <a:r>
              <a:rPr lang="en-US" altLang="zh-CN" sz="2400" dirty="0" smtClean="0">
                <a:solidFill>
                  <a:schemeClr val="tx1"/>
                </a:solidFill>
              </a:rPr>
              <a:t>1</a:t>
            </a:r>
            <a:r>
              <a:rPr lang="zh-CN" altLang="en-US" sz="2400" dirty="0" smtClean="0">
                <a:solidFill>
                  <a:schemeClr val="tx1"/>
                </a:solidFill>
              </a:rPr>
              <a:t>、本市或外阜二级以上医院（含二级）出具的加盖诊断专用章的诊断证明（骨折需</a:t>
            </a:r>
            <a:r>
              <a:rPr lang="zh-CN" altLang="en-US" sz="2400" dirty="0" smtClean="0">
                <a:solidFill>
                  <a:schemeClr val="tx1"/>
                </a:solidFill>
              </a:rPr>
              <a:t>出具医院</a:t>
            </a:r>
            <a:r>
              <a:rPr lang="en-US" altLang="zh-CN" sz="2400" dirty="0" smtClean="0">
                <a:solidFill>
                  <a:schemeClr val="tx1"/>
                </a:solidFill>
              </a:rPr>
              <a:t>X</a:t>
            </a:r>
            <a:r>
              <a:rPr lang="zh-CN" altLang="en-US" sz="2400" dirty="0" smtClean="0">
                <a:solidFill>
                  <a:schemeClr val="tx1"/>
                </a:solidFill>
              </a:rPr>
              <a:t>光诊断报告、皮肤裂伤须注明伤口长度</a:t>
            </a:r>
            <a:r>
              <a:rPr lang="en-US" altLang="zh-CN" sz="2400" dirty="0" smtClean="0">
                <a:solidFill>
                  <a:srgbClr val="FF0000"/>
                </a:solidFill>
              </a:rPr>
              <a:t>5</a:t>
            </a:r>
            <a:r>
              <a:rPr lang="zh-CN" altLang="en-US" sz="2400" dirty="0" smtClean="0">
                <a:solidFill>
                  <a:srgbClr val="FF0000"/>
                </a:solidFill>
              </a:rPr>
              <a:t>厘米</a:t>
            </a:r>
            <a:r>
              <a:rPr lang="zh-CN" altLang="en-US" sz="2400" dirty="0" smtClean="0">
                <a:solidFill>
                  <a:schemeClr val="tx1"/>
                </a:solidFill>
              </a:rPr>
              <a:t>以上），伤情较重的须出具病案首页、入院记录、手术记录、出院小结。</a:t>
            </a:r>
            <a:endParaRPr lang="en-US" altLang="zh-CN" sz="2400" dirty="0" smtClean="0">
              <a:solidFill>
                <a:schemeClr val="tx1"/>
              </a:solidFill>
            </a:endParaRPr>
          </a:p>
          <a:p>
            <a:r>
              <a:rPr lang="en-US" altLang="zh-CN" sz="2400" dirty="0" smtClean="0">
                <a:solidFill>
                  <a:schemeClr val="tx1"/>
                </a:solidFill>
              </a:rPr>
              <a:t>2</a:t>
            </a:r>
            <a:r>
              <a:rPr lang="zh-CN" altLang="en-US" sz="2400" dirty="0" smtClean="0">
                <a:solidFill>
                  <a:schemeClr val="tx1"/>
                </a:solidFill>
              </a:rPr>
              <a:t>、交通事故的提供交通部门出具的</a:t>
            </a:r>
            <a:r>
              <a:rPr lang="en-US" altLang="zh-CN" sz="2400" dirty="0" smtClean="0">
                <a:solidFill>
                  <a:schemeClr val="tx1"/>
                </a:solidFill>
              </a:rPr>
              <a:t>《</a:t>
            </a:r>
            <a:r>
              <a:rPr lang="zh-CN" altLang="en-US" sz="2400" dirty="0" smtClean="0">
                <a:solidFill>
                  <a:schemeClr val="tx1"/>
                </a:solidFill>
              </a:rPr>
              <a:t>交通事故认定书</a:t>
            </a:r>
            <a:r>
              <a:rPr lang="en-US" altLang="zh-CN" sz="2400" dirty="0" smtClean="0">
                <a:solidFill>
                  <a:schemeClr val="tx1"/>
                </a:solidFill>
              </a:rPr>
              <a:t>》</a:t>
            </a:r>
            <a:r>
              <a:rPr lang="zh-CN" altLang="en-US" sz="2400" dirty="0" smtClean="0">
                <a:solidFill>
                  <a:schemeClr val="tx1"/>
                </a:solidFill>
              </a:rPr>
              <a:t>。</a:t>
            </a:r>
            <a:endParaRPr lang="en-US" altLang="zh-CN" sz="2400" dirty="0" smtClean="0">
              <a:solidFill>
                <a:schemeClr val="tx1"/>
              </a:solidFill>
            </a:endParaRPr>
          </a:p>
          <a:p>
            <a:r>
              <a:rPr lang="en-US" altLang="zh-CN" sz="2400" dirty="0" smtClean="0">
                <a:solidFill>
                  <a:schemeClr val="tx1"/>
                </a:solidFill>
              </a:rPr>
              <a:t>3</a:t>
            </a:r>
            <a:r>
              <a:rPr lang="zh-CN" altLang="en-US" sz="2400" dirty="0" smtClean="0">
                <a:solidFill>
                  <a:schemeClr val="tx1"/>
                </a:solidFill>
              </a:rPr>
              <a:t>、出险是发生在工作时间、工作地点的不属于工伤范围的，单位要出具非工伤证明。</a:t>
            </a:r>
            <a:endParaRPr lang="en-US" altLang="zh-CN" sz="2400" dirty="0" smtClean="0">
              <a:solidFill>
                <a:schemeClr val="tx1"/>
              </a:solidFill>
            </a:endParaRPr>
          </a:p>
          <a:p>
            <a:endParaRPr lang="zh-CN" altLang="en-US" sz="2400" dirty="0">
              <a:solidFill>
                <a:schemeClr val="tx1"/>
              </a:solidFill>
            </a:endParaRPr>
          </a:p>
        </p:txBody>
      </p:sp>
      <p:sp>
        <p:nvSpPr>
          <p:cNvPr id="7" name="TextBox 6"/>
          <p:cNvSpPr txBox="1"/>
          <p:nvPr/>
        </p:nvSpPr>
        <p:spPr>
          <a:xfrm>
            <a:off x="214282" y="857232"/>
            <a:ext cx="871543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（二）非工伤意外</a:t>
            </a:r>
            <a:r>
              <a:rPr lang="zh-CN" altLang="en-US" dirty="0" smtClean="0">
                <a:solidFill>
                  <a:srgbClr val="FF0000"/>
                </a:solidFill>
                <a:latin typeface="微软雅黑" pitchFamily="34" charset="-122"/>
                <a:ea typeface="微软雅黑" pitchFamily="34" charset="-122"/>
              </a:rPr>
              <a:t>伤害</a:t>
            </a:r>
            <a:r>
              <a:rPr lang="zh-CN" altLang="en-US" dirty="0" smtClean="0">
                <a:solidFill>
                  <a:schemeClr val="tx1">
                    <a:lumMod val="95000"/>
                    <a:lumOff val="5000"/>
                  </a:schemeClr>
                </a:solidFill>
                <a:latin typeface="微软雅黑" pitchFamily="34" charset="-122"/>
                <a:ea typeface="微软雅黑" pitchFamily="34" charset="-122"/>
              </a:rPr>
              <a:t>所需申报材料</a:t>
            </a:r>
          </a:p>
        </p:txBody>
      </p:sp>
      <p:pic>
        <p:nvPicPr>
          <p:cNvPr id="2051" name="Picture 3"/>
          <p:cNvPicPr>
            <a:picLocks noChangeAspect="1" noChangeArrowheads="1"/>
          </p:cNvPicPr>
          <p:nvPr/>
        </p:nvPicPr>
        <p:blipFill>
          <a:blip r:embed="rId3"/>
          <a:srcRect/>
          <a:stretch>
            <a:fillRect/>
          </a:stretch>
        </p:blipFill>
        <p:spPr bwMode="auto">
          <a:xfrm>
            <a:off x="5500694" y="1428736"/>
            <a:ext cx="3484201" cy="5214974"/>
          </a:xfrm>
          <a:prstGeom prst="rect">
            <a:avLst/>
          </a:prstGeom>
          <a:noFill/>
          <a:ln w="9525">
            <a:noFill/>
            <a:miter lim="800000"/>
            <a:headEnd/>
            <a:tailEnd/>
          </a:ln>
          <a:effectLst/>
        </p:spPr>
      </p:pic>
    </p:spTree>
  </p:cSld>
  <p:clrMapOvr>
    <a:masterClrMapping/>
  </p:clrMapOvr>
  <p:transition spd="med">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4282" y="1428736"/>
            <a:ext cx="8715436" cy="2677656"/>
          </a:xfrm>
          <a:prstGeom prst="rect">
            <a:avLst/>
          </a:prstGeom>
        </p:spPr>
        <p:txBody>
          <a:bodyPr wrap="square">
            <a:spAutoFit/>
          </a:bodyPr>
          <a:lstStyle/>
          <a:p>
            <a:r>
              <a:rPr lang="en-US" altLang="zh-CN" sz="2400" dirty="0" smtClean="0">
                <a:solidFill>
                  <a:schemeClr val="tx1"/>
                </a:solidFill>
              </a:rPr>
              <a:t>1</a:t>
            </a:r>
            <a:r>
              <a:rPr lang="zh-CN" altLang="en-US" sz="2400" dirty="0" smtClean="0">
                <a:solidFill>
                  <a:schemeClr val="tx1"/>
                </a:solidFill>
              </a:rPr>
              <a:t>、本市、外阜二级以上医院（含二级）或公安部门出具的死亡证明。</a:t>
            </a:r>
            <a:endParaRPr lang="en-US" altLang="zh-CN" sz="2400" dirty="0" smtClean="0">
              <a:solidFill>
                <a:schemeClr val="tx1"/>
              </a:solidFill>
            </a:endParaRPr>
          </a:p>
          <a:p>
            <a:r>
              <a:rPr lang="en-US" altLang="zh-CN" sz="2400" dirty="0" smtClean="0">
                <a:solidFill>
                  <a:schemeClr val="tx1"/>
                </a:solidFill>
              </a:rPr>
              <a:t>2</a:t>
            </a:r>
            <a:r>
              <a:rPr lang="zh-CN" altLang="en-US" sz="2400" dirty="0" smtClean="0">
                <a:solidFill>
                  <a:schemeClr val="tx1"/>
                </a:solidFill>
              </a:rPr>
              <a:t>、公安部门出具的户口注销证明。</a:t>
            </a:r>
            <a:endParaRPr lang="en-US" altLang="zh-CN" sz="2400" dirty="0" smtClean="0">
              <a:solidFill>
                <a:schemeClr val="tx1"/>
              </a:solidFill>
            </a:endParaRPr>
          </a:p>
          <a:p>
            <a:r>
              <a:rPr lang="en-US" altLang="zh-CN" sz="2400" dirty="0" smtClean="0">
                <a:solidFill>
                  <a:schemeClr val="tx1"/>
                </a:solidFill>
              </a:rPr>
              <a:t>3</a:t>
            </a:r>
            <a:r>
              <a:rPr lang="zh-CN" altLang="en-US" sz="2400" dirty="0" smtClean="0">
                <a:solidFill>
                  <a:schemeClr val="tx1"/>
                </a:solidFill>
              </a:rPr>
              <a:t>、因交通事故提供交通部门出具的</a:t>
            </a:r>
            <a:r>
              <a:rPr lang="en-US" altLang="zh-CN" sz="2400" dirty="0" smtClean="0">
                <a:solidFill>
                  <a:schemeClr val="tx1"/>
                </a:solidFill>
              </a:rPr>
              <a:t>《</a:t>
            </a:r>
            <a:r>
              <a:rPr lang="zh-CN" altLang="en-US" sz="2400" dirty="0" smtClean="0">
                <a:solidFill>
                  <a:schemeClr val="tx1"/>
                </a:solidFill>
              </a:rPr>
              <a:t>交通事故认定书</a:t>
            </a:r>
            <a:r>
              <a:rPr lang="en-US" altLang="zh-CN" sz="2400" dirty="0" smtClean="0">
                <a:solidFill>
                  <a:schemeClr val="tx1"/>
                </a:solidFill>
              </a:rPr>
              <a:t>》</a:t>
            </a:r>
            <a:r>
              <a:rPr lang="zh-CN" altLang="en-US" sz="2400" dirty="0" smtClean="0">
                <a:solidFill>
                  <a:schemeClr val="tx1"/>
                </a:solidFill>
              </a:rPr>
              <a:t>。</a:t>
            </a:r>
            <a:endParaRPr lang="en-US" altLang="zh-CN" sz="2400" dirty="0" smtClean="0">
              <a:solidFill>
                <a:schemeClr val="tx1"/>
              </a:solidFill>
            </a:endParaRPr>
          </a:p>
          <a:p>
            <a:r>
              <a:rPr lang="en-US" altLang="zh-CN" sz="2400" dirty="0" smtClean="0">
                <a:solidFill>
                  <a:schemeClr val="tx1"/>
                </a:solidFill>
              </a:rPr>
              <a:t>4</a:t>
            </a:r>
            <a:r>
              <a:rPr lang="zh-CN" altLang="en-US" sz="2400" dirty="0" smtClean="0">
                <a:solidFill>
                  <a:schemeClr val="tx1"/>
                </a:solidFill>
              </a:rPr>
              <a:t>、出险是发生在工作时间、工作地点的不属于工伤范围的，单位要出具非工伤证明。</a:t>
            </a:r>
            <a:endParaRPr lang="en-US" altLang="zh-CN" sz="2400" dirty="0" smtClean="0">
              <a:solidFill>
                <a:schemeClr val="tx1"/>
              </a:solidFill>
            </a:endParaRPr>
          </a:p>
          <a:p>
            <a:endParaRPr lang="zh-CN" altLang="en-US" sz="2400" dirty="0" smtClean="0">
              <a:solidFill>
                <a:schemeClr val="tx1"/>
              </a:solidFill>
            </a:endParaRPr>
          </a:p>
        </p:txBody>
      </p:sp>
      <p:sp>
        <p:nvSpPr>
          <p:cNvPr id="7" name="TextBox 6"/>
          <p:cNvSpPr txBox="1"/>
          <p:nvPr/>
        </p:nvSpPr>
        <p:spPr>
          <a:xfrm>
            <a:off x="214282" y="857232"/>
            <a:ext cx="871543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（三）非工伤意外</a:t>
            </a:r>
            <a:r>
              <a:rPr lang="zh-CN" altLang="en-US" dirty="0" smtClean="0">
                <a:solidFill>
                  <a:srgbClr val="FF0000"/>
                </a:solidFill>
                <a:latin typeface="微软雅黑" pitchFamily="34" charset="-122"/>
                <a:ea typeface="微软雅黑" pitchFamily="34" charset="-122"/>
              </a:rPr>
              <a:t>身故</a:t>
            </a:r>
            <a:r>
              <a:rPr lang="zh-CN" altLang="en-US" dirty="0" smtClean="0">
                <a:solidFill>
                  <a:schemeClr val="tx1">
                    <a:lumMod val="95000"/>
                    <a:lumOff val="5000"/>
                  </a:schemeClr>
                </a:solidFill>
                <a:latin typeface="微软雅黑" pitchFamily="34" charset="-122"/>
                <a:ea typeface="微软雅黑" pitchFamily="34" charset="-122"/>
              </a:rPr>
              <a:t>所需申报材料</a:t>
            </a:r>
          </a:p>
        </p:txBody>
      </p:sp>
      <p:pic>
        <p:nvPicPr>
          <p:cNvPr id="3076" name="Picture 4"/>
          <p:cNvPicPr>
            <a:picLocks noChangeAspect="1" noChangeArrowheads="1"/>
          </p:cNvPicPr>
          <p:nvPr/>
        </p:nvPicPr>
        <p:blipFill>
          <a:blip r:embed="rId3"/>
          <a:srcRect/>
          <a:stretch>
            <a:fillRect/>
          </a:stretch>
        </p:blipFill>
        <p:spPr bwMode="auto">
          <a:xfrm>
            <a:off x="6357950" y="3357562"/>
            <a:ext cx="2409802" cy="3345783"/>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3077" name="Picture 5"/>
          <p:cNvPicPr>
            <a:picLocks noChangeAspect="1" noChangeArrowheads="1"/>
          </p:cNvPicPr>
          <p:nvPr/>
        </p:nvPicPr>
        <p:blipFill>
          <a:blip r:embed="rId4"/>
          <a:srcRect/>
          <a:stretch>
            <a:fillRect/>
          </a:stretch>
        </p:blipFill>
        <p:spPr bwMode="auto">
          <a:xfrm>
            <a:off x="285720" y="3714752"/>
            <a:ext cx="5572164" cy="2960632"/>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Tree>
  </p:cSld>
  <p:clrMapOvr>
    <a:masterClrMapping/>
  </p:clrMapOvr>
  <p:transition spd="med">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4282" y="1428736"/>
            <a:ext cx="8715436" cy="1200329"/>
          </a:xfrm>
          <a:prstGeom prst="rect">
            <a:avLst/>
          </a:prstGeom>
        </p:spPr>
        <p:txBody>
          <a:bodyPr wrap="square">
            <a:spAutoFit/>
          </a:bodyPr>
          <a:lstStyle/>
          <a:p>
            <a:r>
              <a:rPr lang="en-US" altLang="zh-CN" sz="2400" dirty="0" smtClean="0">
                <a:solidFill>
                  <a:schemeClr val="tx1"/>
                </a:solidFill>
              </a:rPr>
              <a:t>1</a:t>
            </a:r>
            <a:r>
              <a:rPr lang="zh-CN" altLang="en-US" sz="2400" dirty="0" smtClean="0">
                <a:solidFill>
                  <a:schemeClr val="tx1"/>
                </a:solidFill>
              </a:rPr>
              <a:t>、消防部门出具的</a:t>
            </a:r>
            <a:r>
              <a:rPr lang="en-US" altLang="zh-CN" sz="2400" dirty="0" smtClean="0">
                <a:solidFill>
                  <a:schemeClr val="tx1"/>
                </a:solidFill>
              </a:rPr>
              <a:t>《</a:t>
            </a:r>
            <a:r>
              <a:rPr lang="zh-CN" altLang="en-US" sz="2400" dirty="0" smtClean="0">
                <a:solidFill>
                  <a:schemeClr val="tx1"/>
                </a:solidFill>
              </a:rPr>
              <a:t>火灾事故认定书</a:t>
            </a:r>
            <a:r>
              <a:rPr lang="en-US" altLang="zh-CN" sz="2400" dirty="0" smtClean="0">
                <a:solidFill>
                  <a:schemeClr val="tx1"/>
                </a:solidFill>
              </a:rPr>
              <a:t>》</a:t>
            </a:r>
            <a:r>
              <a:rPr lang="zh-CN" altLang="en-US" sz="2400" dirty="0" smtClean="0">
                <a:solidFill>
                  <a:schemeClr val="tx1"/>
                </a:solidFill>
              </a:rPr>
              <a:t>。</a:t>
            </a:r>
            <a:endParaRPr lang="en-US" altLang="zh-CN" sz="2400" dirty="0" smtClean="0">
              <a:solidFill>
                <a:schemeClr val="tx1"/>
              </a:solidFill>
            </a:endParaRPr>
          </a:p>
          <a:p>
            <a:r>
              <a:rPr lang="en-US" altLang="zh-CN" sz="2400" dirty="0" smtClean="0">
                <a:solidFill>
                  <a:schemeClr val="tx1"/>
                </a:solidFill>
              </a:rPr>
              <a:t>2</a:t>
            </a:r>
            <a:r>
              <a:rPr lang="zh-CN" altLang="en-US" sz="2400" dirty="0" smtClean="0">
                <a:solidFill>
                  <a:schemeClr val="tx1"/>
                </a:solidFill>
              </a:rPr>
              <a:t>、房屋产权证或与产权证相关的证明文件复印件（房屋用途只能为住宅，商业用途不在保障范围内）。</a:t>
            </a:r>
          </a:p>
        </p:txBody>
      </p:sp>
      <p:sp>
        <p:nvSpPr>
          <p:cNvPr id="7" name="TextBox 6"/>
          <p:cNvSpPr txBox="1"/>
          <p:nvPr/>
        </p:nvSpPr>
        <p:spPr>
          <a:xfrm>
            <a:off x="214282" y="857232"/>
            <a:ext cx="871543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（四）家庭</a:t>
            </a:r>
            <a:r>
              <a:rPr lang="zh-CN" altLang="en-US" dirty="0" smtClean="0">
                <a:solidFill>
                  <a:srgbClr val="FF0000"/>
                </a:solidFill>
                <a:latin typeface="微软雅黑" pitchFamily="34" charset="-122"/>
                <a:ea typeface="微软雅黑" pitchFamily="34" charset="-122"/>
              </a:rPr>
              <a:t>火灾</a:t>
            </a:r>
            <a:r>
              <a:rPr lang="zh-CN" altLang="en-US" dirty="0" smtClean="0">
                <a:solidFill>
                  <a:schemeClr val="tx1">
                    <a:lumMod val="95000"/>
                    <a:lumOff val="5000"/>
                  </a:schemeClr>
                </a:solidFill>
                <a:latin typeface="微软雅黑" pitchFamily="34" charset="-122"/>
                <a:ea typeface="微软雅黑" pitchFamily="34" charset="-122"/>
              </a:rPr>
              <a:t>损失所需申报材料</a:t>
            </a:r>
          </a:p>
        </p:txBody>
      </p:sp>
      <p:pic>
        <p:nvPicPr>
          <p:cNvPr id="4098" name="Picture 2"/>
          <p:cNvPicPr>
            <a:picLocks noChangeAspect="1" noChangeArrowheads="1"/>
          </p:cNvPicPr>
          <p:nvPr/>
        </p:nvPicPr>
        <p:blipFill>
          <a:blip r:embed="rId3"/>
          <a:srcRect/>
          <a:stretch>
            <a:fillRect/>
          </a:stretch>
        </p:blipFill>
        <p:spPr bwMode="auto">
          <a:xfrm>
            <a:off x="5429256" y="2643182"/>
            <a:ext cx="3040066" cy="4049939"/>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4099" name="Picture 3"/>
          <p:cNvPicPr>
            <a:picLocks noChangeAspect="1" noChangeArrowheads="1"/>
          </p:cNvPicPr>
          <p:nvPr/>
        </p:nvPicPr>
        <p:blipFill>
          <a:blip r:embed="rId4"/>
          <a:srcRect/>
          <a:stretch>
            <a:fillRect/>
          </a:stretch>
        </p:blipFill>
        <p:spPr bwMode="auto">
          <a:xfrm>
            <a:off x="1285852" y="2643182"/>
            <a:ext cx="3056602" cy="4071966"/>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Tree>
  </p:cSld>
  <p:clrMapOvr>
    <a:masterClrMapping/>
  </p:clrMapOvr>
  <p:transition spd="med">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srcRect/>
          <a:stretch>
            <a:fillRect/>
          </a:stretch>
        </p:blipFill>
        <p:spPr bwMode="auto">
          <a:xfrm>
            <a:off x="5286380" y="1571612"/>
            <a:ext cx="3357586" cy="5080544"/>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
        <p:nvSpPr>
          <p:cNvPr id="12" name="矩形 11"/>
          <p:cNvSpPr/>
          <p:nvPr/>
        </p:nvSpPr>
        <p:spPr bwMode="auto">
          <a:xfrm>
            <a:off x="5357818" y="5214950"/>
            <a:ext cx="857256" cy="85725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7" name="矩形 26"/>
          <p:cNvSpPr/>
          <p:nvPr/>
        </p:nvSpPr>
        <p:spPr>
          <a:xfrm>
            <a:off x="214282" y="1428736"/>
            <a:ext cx="5000660" cy="2677656"/>
          </a:xfrm>
          <a:prstGeom prst="rect">
            <a:avLst/>
          </a:prstGeom>
        </p:spPr>
        <p:txBody>
          <a:bodyPr wrap="square">
            <a:spAutoFit/>
          </a:bodyPr>
          <a:lstStyle/>
          <a:p>
            <a:r>
              <a:rPr lang="en-US" altLang="zh-CN" sz="2400" dirty="0" smtClean="0">
                <a:solidFill>
                  <a:schemeClr val="tx1"/>
                </a:solidFill>
              </a:rPr>
              <a:t>1</a:t>
            </a:r>
            <a:r>
              <a:rPr lang="zh-CN" altLang="en-US" sz="2400" dirty="0" smtClean="0">
                <a:solidFill>
                  <a:schemeClr val="tx1"/>
                </a:solidFill>
              </a:rPr>
              <a:t>、</a:t>
            </a:r>
            <a:r>
              <a:rPr lang="en-US" altLang="zh-CN" sz="2400" dirty="0" smtClean="0">
                <a:solidFill>
                  <a:schemeClr val="tx1"/>
                </a:solidFill>
              </a:rPr>
              <a:t>《</a:t>
            </a:r>
            <a:r>
              <a:rPr lang="zh-CN" altLang="en-US" sz="2400" dirty="0" smtClean="0">
                <a:solidFill>
                  <a:schemeClr val="tx1"/>
                </a:solidFill>
              </a:rPr>
              <a:t>水渍事故简易调查认定书</a:t>
            </a:r>
            <a:r>
              <a:rPr lang="en-US" altLang="zh-CN" sz="2400" dirty="0" smtClean="0">
                <a:solidFill>
                  <a:schemeClr val="tx1"/>
                </a:solidFill>
              </a:rPr>
              <a:t>》</a:t>
            </a:r>
            <a:r>
              <a:rPr lang="zh-CN" altLang="en-US" sz="2400" dirty="0" smtClean="0">
                <a:solidFill>
                  <a:schemeClr val="tx1"/>
                </a:solidFill>
              </a:rPr>
              <a:t>。</a:t>
            </a:r>
            <a:endParaRPr lang="en-US" altLang="zh-CN" sz="2400" dirty="0" smtClean="0">
              <a:solidFill>
                <a:schemeClr val="tx1"/>
              </a:solidFill>
            </a:endParaRPr>
          </a:p>
          <a:p>
            <a:r>
              <a:rPr lang="en-US" altLang="zh-CN" sz="2400" dirty="0" smtClean="0">
                <a:solidFill>
                  <a:schemeClr val="tx1"/>
                </a:solidFill>
              </a:rPr>
              <a:t>2</a:t>
            </a:r>
            <a:r>
              <a:rPr lang="zh-CN" altLang="en-US" sz="2400" dirty="0" smtClean="0">
                <a:solidFill>
                  <a:schemeClr val="tx1"/>
                </a:solidFill>
              </a:rPr>
              <a:t>、出险现场照片（整体和局部，与损失面积相符）。</a:t>
            </a:r>
            <a:endParaRPr lang="en-US" altLang="zh-CN" sz="2400" dirty="0" smtClean="0">
              <a:solidFill>
                <a:schemeClr val="tx1"/>
              </a:solidFill>
            </a:endParaRPr>
          </a:p>
          <a:p>
            <a:r>
              <a:rPr lang="en-US" altLang="zh-CN" sz="2400" dirty="0" smtClean="0">
                <a:solidFill>
                  <a:schemeClr val="tx1"/>
                </a:solidFill>
              </a:rPr>
              <a:t>3</a:t>
            </a:r>
            <a:r>
              <a:rPr lang="zh-CN" altLang="en-US" sz="2400" dirty="0" smtClean="0">
                <a:solidFill>
                  <a:schemeClr val="tx1"/>
                </a:solidFill>
              </a:rPr>
              <a:t>、维修记录。</a:t>
            </a:r>
            <a:endParaRPr lang="en-US" altLang="zh-CN" sz="2400" dirty="0" smtClean="0">
              <a:solidFill>
                <a:schemeClr val="tx1"/>
              </a:solidFill>
            </a:endParaRPr>
          </a:p>
          <a:p>
            <a:r>
              <a:rPr lang="en-US" altLang="zh-CN" sz="2400" dirty="0" smtClean="0">
                <a:solidFill>
                  <a:schemeClr val="tx1"/>
                </a:solidFill>
              </a:rPr>
              <a:t>4</a:t>
            </a:r>
            <a:r>
              <a:rPr lang="zh-CN" altLang="en-US" sz="2400" dirty="0" smtClean="0">
                <a:solidFill>
                  <a:schemeClr val="tx1"/>
                </a:solidFill>
              </a:rPr>
              <a:t>、房屋产权证或与产权证相关的证明文件复印件（房屋用途只能为住宅，商业用途不在保障范围内）。</a:t>
            </a:r>
          </a:p>
        </p:txBody>
      </p:sp>
      <p:sp>
        <p:nvSpPr>
          <p:cNvPr id="7" name="TextBox 6"/>
          <p:cNvSpPr txBox="1"/>
          <p:nvPr/>
        </p:nvSpPr>
        <p:spPr>
          <a:xfrm>
            <a:off x="214282" y="857232"/>
            <a:ext cx="871543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（五）家庭</a:t>
            </a:r>
            <a:r>
              <a:rPr lang="zh-CN" altLang="en-US" dirty="0" smtClean="0">
                <a:solidFill>
                  <a:srgbClr val="FF0000"/>
                </a:solidFill>
                <a:latin typeface="微软雅黑" pitchFamily="34" charset="-122"/>
                <a:ea typeface="微软雅黑" pitchFamily="34" charset="-122"/>
              </a:rPr>
              <a:t>水暖管爆裂</a:t>
            </a:r>
            <a:r>
              <a:rPr lang="zh-CN" altLang="en-US" dirty="0" smtClean="0">
                <a:solidFill>
                  <a:schemeClr val="tx1">
                    <a:lumMod val="95000"/>
                    <a:lumOff val="5000"/>
                  </a:schemeClr>
                </a:solidFill>
                <a:latin typeface="微软雅黑" pitchFamily="34" charset="-122"/>
                <a:ea typeface="微软雅黑" pitchFamily="34" charset="-122"/>
              </a:rPr>
              <a:t>损失所需申报材料</a:t>
            </a:r>
          </a:p>
        </p:txBody>
      </p:sp>
      <p:sp>
        <p:nvSpPr>
          <p:cNvPr id="8" name="TextBox 7"/>
          <p:cNvSpPr txBox="1"/>
          <p:nvPr/>
        </p:nvSpPr>
        <p:spPr>
          <a:xfrm>
            <a:off x="8715404" y="2357430"/>
            <a:ext cx="569258" cy="3214710"/>
          </a:xfrm>
          <a:prstGeom prst="rect">
            <a:avLst/>
          </a:prstGeom>
          <a:noFill/>
        </p:spPr>
        <p:txBody>
          <a:bodyPr vert="eaVert" wrap="square" rtlCol="0">
            <a:spAutoFit/>
          </a:bodyPr>
          <a:lstStyle/>
          <a:p>
            <a:pPr>
              <a:lnSpc>
                <a:spcPct val="150000"/>
              </a:lnSpc>
            </a:pPr>
            <a:r>
              <a:rPr lang="en-US" altLang="zh-CN" sz="2000" b="1" dirty="0" smtClean="0">
                <a:solidFill>
                  <a:schemeClr val="bg2">
                    <a:lumMod val="50000"/>
                  </a:schemeClr>
                </a:solidFill>
                <a:latin typeface="方正姚体" pitchFamily="2" charset="-122"/>
                <a:ea typeface="方正姚体" pitchFamily="2" charset="-122"/>
              </a:rPr>
              <a:t>(</a:t>
            </a:r>
            <a:r>
              <a:rPr lang="zh-CN" altLang="en-US" sz="2000" b="1" dirty="0" smtClean="0">
                <a:solidFill>
                  <a:schemeClr val="bg2">
                    <a:lumMod val="50000"/>
                  </a:schemeClr>
                </a:solidFill>
                <a:latin typeface="方正姚体" pitchFamily="2" charset="-122"/>
                <a:ea typeface="方正姚体" pitchFamily="2" charset="-122"/>
              </a:rPr>
              <a:t>在 办 事 处 官 网 下 载</a:t>
            </a:r>
            <a:r>
              <a:rPr lang="en-US" altLang="zh-CN" sz="2000" b="1" dirty="0" smtClean="0">
                <a:solidFill>
                  <a:schemeClr val="bg2">
                    <a:lumMod val="50000"/>
                  </a:schemeClr>
                </a:solidFill>
                <a:latin typeface="方正姚体" pitchFamily="2" charset="-122"/>
                <a:ea typeface="方正姚体" pitchFamily="2" charset="-122"/>
              </a:rPr>
              <a:t>)</a:t>
            </a:r>
            <a:endParaRPr lang="zh-CN" altLang="en-US" sz="2000" b="1" dirty="0">
              <a:solidFill>
                <a:schemeClr val="bg2">
                  <a:lumMod val="50000"/>
                </a:schemeClr>
              </a:solidFill>
              <a:latin typeface="方正姚体" pitchFamily="2" charset="-122"/>
              <a:ea typeface="方正姚体" pitchFamily="2" charset="-122"/>
            </a:endParaRPr>
          </a:p>
        </p:txBody>
      </p:sp>
      <p:sp>
        <p:nvSpPr>
          <p:cNvPr id="11" name="圆角矩形标注 4"/>
          <p:cNvSpPr>
            <a:spLocks noChangeArrowheads="1"/>
          </p:cNvSpPr>
          <p:nvPr/>
        </p:nvSpPr>
        <p:spPr bwMode="auto">
          <a:xfrm>
            <a:off x="1643042" y="4286256"/>
            <a:ext cx="3071834" cy="1643074"/>
          </a:xfrm>
          <a:prstGeom prst="wedgeRectCallout">
            <a:avLst>
              <a:gd name="adj1" fmla="val 74930"/>
              <a:gd name="adj2" fmla="val 4282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1">
                    <a:lumMod val="95000"/>
                    <a:lumOff val="5000"/>
                  </a:schemeClr>
                </a:solidFill>
                <a:latin typeface="微软雅黑" pitchFamily="34" charset="-122"/>
                <a:ea typeface="微软雅黑" pitchFamily="34" charset="-122"/>
              </a:rPr>
              <a:t>维修人员和物业人员姓名、联系电话务必填写真实，办事处要进行调查核实使用。</a:t>
            </a:r>
            <a:endParaRPr lang="zh-CN" altLang="en-US" sz="2400" b="0" dirty="0">
              <a:solidFill>
                <a:schemeClr val="tx1">
                  <a:lumMod val="95000"/>
                  <a:lumOff val="5000"/>
                </a:schemeClr>
              </a:solidFill>
              <a:latin typeface="微软雅黑" pitchFamily="34" charset="-122"/>
              <a:ea typeface="微软雅黑" pitchFamily="34" charset="-122"/>
            </a:endParaRPr>
          </a:p>
        </p:txBody>
      </p:sp>
      <p:sp>
        <p:nvSpPr>
          <p:cNvPr id="13" name="TextBox 12"/>
          <p:cNvSpPr txBox="1"/>
          <p:nvPr/>
        </p:nvSpPr>
        <p:spPr>
          <a:xfrm>
            <a:off x="6429388" y="3786190"/>
            <a:ext cx="1643074" cy="523220"/>
          </a:xfrm>
          <a:prstGeom prst="rect">
            <a:avLst/>
          </a:prstGeom>
          <a:noFill/>
        </p:spPr>
        <p:txBody>
          <a:bodyPr wrap="square" rtlCol="0">
            <a:spAutoFit/>
          </a:bodyPr>
          <a:lstStyle/>
          <a:p>
            <a:r>
              <a:rPr lang="zh-CN" altLang="en-US" sz="2800" dirty="0" smtClean="0">
                <a:solidFill>
                  <a:schemeClr val="accent4">
                    <a:lumMod val="60000"/>
                    <a:lumOff val="40000"/>
                  </a:schemeClr>
                </a:solidFill>
                <a:effectLst>
                  <a:outerShdw blurRad="38100" dist="38100" dir="2700000" algn="tl">
                    <a:srgbClr val="000000">
                      <a:alpha val="43137"/>
                    </a:srgbClr>
                  </a:outerShdw>
                </a:effectLst>
                <a:latin typeface="微软雅黑" pitchFamily="34" charset="-122"/>
                <a:ea typeface="微软雅黑" pitchFamily="34" charset="-122"/>
              </a:rPr>
              <a:t>填写完</a:t>
            </a:r>
            <a:endParaRPr lang="zh-CN" altLang="en-US" sz="2800" dirty="0">
              <a:solidFill>
                <a:schemeClr val="accent4">
                  <a:lumMod val="60000"/>
                  <a:lumOff val="40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14282" y="1357298"/>
            <a:ext cx="6457947" cy="3204817"/>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
        <p:nvSpPr>
          <p:cNvPr id="7" name="TextBox 6"/>
          <p:cNvSpPr txBox="1"/>
          <p:nvPr/>
        </p:nvSpPr>
        <p:spPr>
          <a:xfrm>
            <a:off x="214282" y="857232"/>
            <a:ext cx="871543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altLang="zh-CN" dirty="0" smtClean="0">
                <a:solidFill>
                  <a:schemeClr val="tx1"/>
                </a:solidFill>
              </a:rPr>
              <a:t>《</a:t>
            </a:r>
            <a:r>
              <a:rPr lang="zh-CN" altLang="en-US" dirty="0" smtClean="0">
                <a:solidFill>
                  <a:schemeClr val="tx1"/>
                </a:solidFill>
              </a:rPr>
              <a:t>水渍事故简易调查认定书</a:t>
            </a:r>
            <a:r>
              <a:rPr lang="en-US" altLang="zh-CN" dirty="0" smtClean="0">
                <a:solidFill>
                  <a:schemeClr val="tx1"/>
                </a:solidFill>
              </a:rPr>
              <a:t>》</a:t>
            </a:r>
            <a:r>
              <a:rPr lang="zh-CN" altLang="en-US" dirty="0" smtClean="0">
                <a:solidFill>
                  <a:schemeClr val="tx1"/>
                </a:solidFill>
              </a:rPr>
              <a:t>下载指南</a:t>
            </a:r>
            <a:endParaRPr lang="zh-CN" altLang="en-US" dirty="0" smtClean="0">
              <a:solidFill>
                <a:schemeClr val="tx1">
                  <a:lumMod val="95000"/>
                  <a:lumOff val="5000"/>
                </a:schemeClr>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4"/>
          <a:srcRect/>
          <a:stretch>
            <a:fillRect/>
          </a:stretch>
        </p:blipFill>
        <p:spPr bwMode="auto">
          <a:xfrm>
            <a:off x="928662" y="2643182"/>
            <a:ext cx="6491293" cy="2210724"/>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5"/>
          <a:srcRect/>
          <a:stretch>
            <a:fillRect/>
          </a:stretch>
        </p:blipFill>
        <p:spPr bwMode="auto">
          <a:xfrm>
            <a:off x="3357554" y="3357562"/>
            <a:ext cx="5786445" cy="2418165"/>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
        <p:nvSpPr>
          <p:cNvPr id="11" name="圆角矩形标注 4"/>
          <p:cNvSpPr>
            <a:spLocks noChangeArrowheads="1"/>
          </p:cNvSpPr>
          <p:nvPr/>
        </p:nvSpPr>
        <p:spPr bwMode="auto">
          <a:xfrm>
            <a:off x="4286248" y="1357298"/>
            <a:ext cx="1571636" cy="571504"/>
          </a:xfrm>
          <a:prstGeom prst="wedgeRectCallout">
            <a:avLst>
              <a:gd name="adj1" fmla="val -42943"/>
              <a:gd name="adj2" fmla="val 1153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1">
                    <a:lumMod val="95000"/>
                    <a:lumOff val="5000"/>
                  </a:schemeClr>
                </a:solidFill>
                <a:latin typeface="微软雅黑" pitchFamily="34" charset="-122"/>
                <a:ea typeface="微软雅黑" pitchFamily="34" charset="-122"/>
              </a:rPr>
              <a:t>表格下载</a:t>
            </a:r>
            <a:endParaRPr lang="zh-CN" altLang="en-US" sz="2400" b="0" dirty="0">
              <a:solidFill>
                <a:schemeClr val="tx1">
                  <a:lumMod val="95000"/>
                  <a:lumOff val="5000"/>
                </a:schemeClr>
              </a:solidFill>
              <a:latin typeface="微软雅黑" pitchFamily="34" charset="-122"/>
              <a:ea typeface="微软雅黑" pitchFamily="34" charset="-122"/>
            </a:endParaRPr>
          </a:p>
        </p:txBody>
      </p:sp>
      <p:sp>
        <p:nvSpPr>
          <p:cNvPr id="14" name="圆角矩形标注 4"/>
          <p:cNvSpPr>
            <a:spLocks noChangeArrowheads="1"/>
          </p:cNvSpPr>
          <p:nvPr/>
        </p:nvSpPr>
        <p:spPr bwMode="auto">
          <a:xfrm>
            <a:off x="285720" y="4857760"/>
            <a:ext cx="2143140" cy="571504"/>
          </a:xfrm>
          <a:prstGeom prst="wedgeRectCallout">
            <a:avLst>
              <a:gd name="adj1" fmla="val 44915"/>
              <a:gd name="adj2" fmla="val -1115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1">
                    <a:lumMod val="95000"/>
                    <a:lumOff val="5000"/>
                  </a:schemeClr>
                </a:solidFill>
                <a:latin typeface="微软雅黑" pitchFamily="34" charset="-122"/>
                <a:ea typeface="微软雅黑" pitchFamily="34" charset="-122"/>
              </a:rPr>
              <a:t>理赔申请表格</a:t>
            </a:r>
            <a:endParaRPr lang="zh-CN" altLang="en-US" sz="2400" b="0" dirty="0">
              <a:solidFill>
                <a:schemeClr val="tx1">
                  <a:lumMod val="95000"/>
                  <a:lumOff val="5000"/>
                </a:schemeClr>
              </a:solidFill>
              <a:latin typeface="微软雅黑" pitchFamily="34" charset="-122"/>
              <a:ea typeface="微软雅黑" pitchFamily="34" charset="-122"/>
            </a:endParaRPr>
          </a:p>
        </p:txBody>
      </p:sp>
      <p:sp>
        <p:nvSpPr>
          <p:cNvPr id="15" name="圆角矩形标注 4"/>
          <p:cNvSpPr>
            <a:spLocks noChangeArrowheads="1"/>
          </p:cNvSpPr>
          <p:nvPr/>
        </p:nvSpPr>
        <p:spPr bwMode="auto">
          <a:xfrm>
            <a:off x="4786314" y="6072206"/>
            <a:ext cx="4071966" cy="571504"/>
          </a:xfrm>
          <a:prstGeom prst="wedgeRectCallout">
            <a:avLst>
              <a:gd name="adj1" fmla="val -37106"/>
              <a:gd name="adj2" fmla="val -1115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1">
                    <a:lumMod val="95000"/>
                    <a:lumOff val="5000"/>
                  </a:schemeClr>
                </a:solidFill>
                <a:latin typeface="微软雅黑" pitchFamily="34" charset="-122"/>
                <a:ea typeface="微软雅黑" pitchFamily="34" charset="-122"/>
              </a:rPr>
              <a:t>非工伤意外伤害。。。计划</a:t>
            </a:r>
            <a:endParaRPr lang="zh-CN" altLang="en-US" sz="2400" b="0" dirty="0">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txDef>
      <a:spPr>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spPr>
      <a:bodyPr wrap="square" rtlCol="0">
        <a:spAutoFit/>
      </a:bodyPr>
      <a:lstStyle>
        <a:defPPr algn="ctr">
          <a:spcBef>
            <a:spcPct val="0"/>
          </a:spcBef>
          <a:defRPr sz="28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defRPr>
        </a:defPPr>
      </a:lstStyle>
    </a:txDef>
  </a:objectDefaults>
  <a:extraClrSchemeLst/>
</a:theme>
</file>

<file path=ppt/theme/theme3.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23527</TotalTime>
  <Words>1131</Words>
  <Application>Microsoft Office PowerPoint</Application>
  <PresentationFormat>全屏显示(4:3)</PresentationFormat>
  <Paragraphs>150</Paragraphs>
  <Slides>26</Slides>
  <Notes>12</Notes>
  <HiddenSlides>0</HiddenSlides>
  <MMClips>0</MMClips>
  <ScaleCrop>false</ScaleCrop>
  <HeadingPairs>
    <vt:vector size="4" baseType="variant">
      <vt:variant>
        <vt:lpstr>主题</vt:lpstr>
      </vt:variant>
      <vt:variant>
        <vt:i4>3</vt:i4>
      </vt:variant>
      <vt:variant>
        <vt:lpstr>幻灯片标题</vt:lpstr>
      </vt:variant>
      <vt:variant>
        <vt:i4>26</vt:i4>
      </vt:variant>
    </vt:vector>
  </HeadingPairs>
  <TitlesOfParts>
    <vt:vector size="29" baseType="lpstr">
      <vt:lpstr>完美的ppt模板</vt:lpstr>
      <vt:lpstr>Flow</vt:lpstr>
      <vt:lpstr>1_完美的ppt模板</vt:lpstr>
      <vt:lpstr>中国职工保险互助会北京办事处 业务管理系统</vt:lpstr>
      <vt:lpstr>非工伤意外伤害及家财损失理赔流程培训教程</vt:lpstr>
      <vt:lpstr>幻灯片 3</vt:lpstr>
      <vt:lpstr>幻灯片 4</vt:lpstr>
      <vt:lpstr>幻灯片 5</vt:lpstr>
      <vt:lpstr>幻灯片 6</vt:lpstr>
      <vt:lpstr>幻灯片 7</vt:lpstr>
      <vt:lpstr>幻灯片 8</vt:lpstr>
      <vt:lpstr>幻灯片 9</vt:lpstr>
      <vt:lpstr>幻灯片 10</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2.非工伤意外伤害及家财损失理赔流程培训教程</vt:lpstr>
      <vt:lpstr>幻灯片 22</vt:lpstr>
      <vt:lpstr>幻灯片 23</vt:lpstr>
      <vt:lpstr>幻灯片 24</vt:lpstr>
      <vt:lpstr>培训课件下载</vt:lpstr>
      <vt:lpstr>幻灯片 26</vt:lpstr>
    </vt:vector>
  </TitlesOfParts>
  <Company>Capinfo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2360</cp:revision>
  <dcterms:created xsi:type="dcterms:W3CDTF">2009-03-07T02:35:57Z</dcterms:created>
  <dcterms:modified xsi:type="dcterms:W3CDTF">2015-09-23T06:08:13Z</dcterms:modified>
</cp:coreProperties>
</file>