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5"/>
  </p:notesMasterIdLst>
  <p:sldIdLst>
    <p:sldId id="384" r:id="rId2"/>
    <p:sldId id="385" r:id="rId3"/>
    <p:sldId id="326" r:id="rId4"/>
    <p:sldId id="338" r:id="rId5"/>
    <p:sldId id="341" r:id="rId6"/>
    <p:sldId id="348" r:id="rId7"/>
    <p:sldId id="328" r:id="rId8"/>
    <p:sldId id="332" r:id="rId9"/>
    <p:sldId id="333" r:id="rId10"/>
    <p:sldId id="353" r:id="rId11"/>
    <p:sldId id="345" r:id="rId12"/>
    <p:sldId id="349" r:id="rId13"/>
    <p:sldId id="369" r:id="rId14"/>
    <p:sldId id="356" r:id="rId15"/>
    <p:sldId id="360" r:id="rId16"/>
    <p:sldId id="363" r:id="rId17"/>
    <p:sldId id="364" r:id="rId18"/>
    <p:sldId id="365" r:id="rId19"/>
    <p:sldId id="366" r:id="rId20"/>
    <p:sldId id="367" r:id="rId21"/>
    <p:sldId id="368" r:id="rId22"/>
    <p:sldId id="383" r:id="rId23"/>
    <p:sldId id="370" r:id="rId24"/>
    <p:sldId id="371" r:id="rId25"/>
    <p:sldId id="372" r:id="rId26"/>
    <p:sldId id="375" r:id="rId27"/>
    <p:sldId id="376" r:id="rId28"/>
    <p:sldId id="377" r:id="rId29"/>
    <p:sldId id="378" r:id="rId30"/>
    <p:sldId id="379" r:id="rId31"/>
    <p:sldId id="380" r:id="rId32"/>
    <p:sldId id="381" r:id="rId33"/>
    <p:sldId id="382" r:id="rId3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18603FDC-E32A-4AB5-989C-0864C3EAD2B8}" styleName="主题样式 2 - 强调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autoAdjust="0"/>
    <p:restoredTop sz="89899" autoAdjust="0"/>
  </p:normalViewPr>
  <p:slideViewPr>
    <p:cSldViewPr snapToObjects="1">
      <p:cViewPr>
        <p:scale>
          <a:sx n="68" d="100"/>
          <a:sy n="68" d="100"/>
        </p:scale>
        <p:origin x="-557" y="101"/>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289337-C041-1342-931B-C5C0391D812B}" type="datetimeFigureOut">
              <a:rPr lang="en-US" altLang="zh-CN"/>
              <a:pPr/>
              <a:t>6/16/2016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D2AEDC-ACA7-4D4C-83DD-1FB673696918}" type="slidenum">
              <a:rPr lang="en-US" altLang="zh-CN"/>
              <a:pPr/>
              <a:t>‹#›</a:t>
            </a:fld>
            <a:endParaRPr lang="zh-CN" altLang="en-US"/>
          </a:p>
        </p:txBody>
      </p:sp>
    </p:spTree>
    <p:extLst>
      <p:ext uri="{BB962C8B-B14F-4D97-AF65-F5344CB8AC3E}">
        <p14:creationId xmlns="" xmlns:p14="http://schemas.microsoft.com/office/powerpoint/2010/main" val="11591265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住院类型：根据社保数据分类</a:t>
            </a:r>
            <a:endParaRPr lang="en-US" altLang="zh-CN" dirty="0" smtClean="0"/>
          </a:p>
          <a:p>
            <a:r>
              <a:rPr lang="zh-CN" altLang="en-US" dirty="0" smtClean="0"/>
              <a:t>代办处盖章、经办人签章</a:t>
            </a:r>
            <a:r>
              <a:rPr lang="en-US" altLang="zh-CN" dirty="0" smtClean="0"/>
              <a:t>-</a:t>
            </a:r>
            <a:r>
              <a:rPr lang="zh-CN" altLang="en-US" dirty="0" smtClean="0"/>
              <a:t>取消（申报明细上签章即可）</a:t>
            </a: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6BD2AEDC-ACA7-4D4C-83DD-1FB673696918}" type="slidenum">
              <a:rPr lang="en-US" altLang="zh-CN" smtClean="0"/>
              <a:pPr/>
              <a:t>4</a:t>
            </a:fld>
            <a:endParaRPr lang="zh-CN" altLang="en-US"/>
          </a:p>
        </p:txBody>
      </p:sp>
    </p:spTree>
    <p:extLst>
      <p:ext uri="{BB962C8B-B14F-4D97-AF65-F5344CB8AC3E}">
        <p14:creationId xmlns:p14="http://schemas.microsoft.com/office/powerpoint/2010/main" xmlns="" val="20733215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住院类型：根据社保数据分类</a:t>
            </a:r>
            <a:endParaRPr lang="en-US" altLang="zh-CN" dirty="0" smtClean="0"/>
          </a:p>
          <a:p>
            <a:r>
              <a:rPr lang="zh-CN" altLang="en-US" dirty="0" smtClean="0"/>
              <a:t>代办处盖章、经办人签章</a:t>
            </a:r>
            <a:r>
              <a:rPr lang="en-US" altLang="zh-CN" dirty="0" smtClean="0"/>
              <a:t>-</a:t>
            </a:r>
            <a:r>
              <a:rPr lang="zh-CN" altLang="en-US" dirty="0" smtClean="0"/>
              <a:t>取消（申报明细上签章即可）</a:t>
            </a: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6BD2AEDC-ACA7-4D4C-83DD-1FB673696918}" type="slidenum">
              <a:rPr lang="en-US" altLang="zh-CN" smtClean="0"/>
              <a:pPr/>
              <a:t>10</a:t>
            </a:fld>
            <a:endParaRPr lang="zh-CN" altLang="en-US"/>
          </a:p>
        </p:txBody>
      </p:sp>
    </p:spTree>
    <p:extLst>
      <p:ext uri="{BB962C8B-B14F-4D97-AF65-F5344CB8AC3E}">
        <p14:creationId xmlns:p14="http://schemas.microsoft.com/office/powerpoint/2010/main" xmlns="" val="20733215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幻灯片图像占位符 1"/>
          <p:cNvSpPr>
            <a:spLocks noGrp="1" noRot="1" noChangeAspect="1" noTextEdit="1"/>
          </p:cNvSpPr>
          <p:nvPr>
            <p:ph type="sldImg"/>
          </p:nvPr>
        </p:nvSpPr>
        <p:spPr/>
      </p:sp>
      <p:sp>
        <p:nvSpPr>
          <p:cNvPr id="16387" name="备注占位符 2"/>
          <p:cNvSpPr>
            <a:spLocks noGrp="1"/>
          </p:cNvSpPr>
          <p:nvPr>
            <p:ph type="body" idx="1"/>
          </p:nvPr>
        </p:nvSpPr>
        <p:spPr>
          <a:noFill/>
          <a:ln/>
        </p:spPr>
        <p:txBody>
          <a:bodyPr/>
          <a:lstStyle/>
          <a:p>
            <a:endParaRPr lang="zh-CN" altLang="en-US" smtClean="0">
              <a:ea typeface="宋体" charset="-122"/>
            </a:endParaRPr>
          </a:p>
        </p:txBody>
      </p:sp>
      <p:sp>
        <p:nvSpPr>
          <p:cNvPr id="16388" name="灯片编号占位符 3"/>
          <p:cNvSpPr>
            <a:spLocks noGrp="1"/>
          </p:cNvSpPr>
          <p:nvPr>
            <p:ph type="sldNum" sz="quarter" idx="5"/>
          </p:nvPr>
        </p:nvSpPr>
        <p:spPr>
          <a:noFill/>
        </p:spPr>
        <p:txBody>
          <a:bodyPr/>
          <a:lstStyle/>
          <a:p>
            <a:pPr>
              <a:buFont typeface="Arial" charset="0"/>
              <a:buNone/>
            </a:pPr>
            <a:fld id="{16340C9A-B1C5-49E1-87BA-C6C7F13BBC2F}" type="slidenum">
              <a:rPr lang="zh-CN" altLang="en-US" smtClean="0">
                <a:ea typeface="宋体" charset="-122"/>
              </a:rPr>
              <a:pPr>
                <a:buFont typeface="Arial" charset="0"/>
                <a:buNone/>
              </a:pPr>
              <a:t>24</a:t>
            </a:fld>
            <a:endParaRPr lang="zh-CN" altLang="en-US" smtClean="0">
              <a:ea typeface="宋体"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
          <p:cNvSpPr>
            <a:spLocks noGrp="1" noRot="1" noChangeAspect="1" noTextEdit="1"/>
          </p:cNvSpPr>
          <p:nvPr>
            <p:ph type="sldImg"/>
          </p:nvPr>
        </p:nvSpPr>
        <p:spPr/>
      </p:sp>
      <p:sp>
        <p:nvSpPr>
          <p:cNvPr id="17411" name="备注占位符 2"/>
          <p:cNvSpPr>
            <a:spLocks noGrp="1"/>
          </p:cNvSpPr>
          <p:nvPr>
            <p:ph type="body" idx="1"/>
          </p:nvPr>
        </p:nvSpPr>
        <p:spPr>
          <a:noFill/>
          <a:ln/>
        </p:spPr>
        <p:txBody>
          <a:bodyPr/>
          <a:lstStyle/>
          <a:p>
            <a:endParaRPr lang="zh-CN" altLang="en-US" smtClean="0">
              <a:ea typeface="宋体" charset="-122"/>
            </a:endParaRPr>
          </a:p>
        </p:txBody>
      </p:sp>
      <p:sp>
        <p:nvSpPr>
          <p:cNvPr id="17412" name="灯片编号占位符 3"/>
          <p:cNvSpPr>
            <a:spLocks noGrp="1"/>
          </p:cNvSpPr>
          <p:nvPr>
            <p:ph type="sldNum" sz="quarter" idx="5"/>
          </p:nvPr>
        </p:nvSpPr>
        <p:spPr>
          <a:noFill/>
        </p:spPr>
        <p:txBody>
          <a:bodyPr/>
          <a:lstStyle/>
          <a:p>
            <a:pPr>
              <a:buFont typeface="Arial" charset="0"/>
              <a:buNone/>
            </a:pPr>
            <a:fld id="{3245ABD0-AC8C-4B3A-848B-14E4911765F1}" type="slidenum">
              <a:rPr lang="zh-CN" altLang="en-US" smtClean="0">
                <a:ea typeface="宋体" charset="-122"/>
              </a:rPr>
              <a:pPr>
                <a:buFont typeface="Arial" charset="0"/>
                <a:buNone/>
              </a:pPr>
              <a:t>25</a:t>
            </a:fld>
            <a:endParaRPr lang="zh-CN" altLang="en-US" smtClean="0">
              <a:ea typeface="宋体"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幻灯片图像占位符 1"/>
          <p:cNvSpPr>
            <a:spLocks noGrp="1" noRot="1" noChangeAspect="1" noTextEdit="1"/>
          </p:cNvSpPr>
          <p:nvPr>
            <p:ph type="sldImg"/>
          </p:nvPr>
        </p:nvSpPr>
        <p:spPr/>
      </p:sp>
      <p:sp>
        <p:nvSpPr>
          <p:cNvPr id="18435" name="备注占位符 2"/>
          <p:cNvSpPr>
            <a:spLocks noGrp="1"/>
          </p:cNvSpPr>
          <p:nvPr>
            <p:ph type="body" idx="1"/>
          </p:nvPr>
        </p:nvSpPr>
        <p:spPr>
          <a:noFill/>
          <a:ln/>
        </p:spPr>
        <p:txBody>
          <a:bodyPr/>
          <a:lstStyle/>
          <a:p>
            <a:endParaRPr lang="zh-CN" altLang="en-US" smtClean="0">
              <a:ea typeface="宋体" charset="-122"/>
            </a:endParaRPr>
          </a:p>
        </p:txBody>
      </p:sp>
      <p:sp>
        <p:nvSpPr>
          <p:cNvPr id="18436" name="灯片编号占位符 3"/>
          <p:cNvSpPr>
            <a:spLocks noGrp="1"/>
          </p:cNvSpPr>
          <p:nvPr>
            <p:ph type="sldNum" sz="quarter" idx="5"/>
          </p:nvPr>
        </p:nvSpPr>
        <p:spPr>
          <a:noFill/>
        </p:spPr>
        <p:txBody>
          <a:bodyPr/>
          <a:lstStyle/>
          <a:p>
            <a:pPr>
              <a:buFont typeface="Arial" charset="0"/>
              <a:buNone/>
            </a:pPr>
            <a:fld id="{CDFE3FCE-22A5-42F0-BAE3-BE76698858DF}" type="slidenum">
              <a:rPr lang="zh-CN" altLang="en-US" smtClean="0">
                <a:ea typeface="宋体" charset="-122"/>
              </a:rPr>
              <a:pPr>
                <a:buFont typeface="Arial" charset="0"/>
                <a:buNone/>
              </a:pPr>
              <a:t>27</a:t>
            </a:fld>
            <a:endParaRPr lang="zh-CN" altLang="en-US" smtClean="0">
              <a:ea typeface="宋体"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p:sp>
      <p:sp>
        <p:nvSpPr>
          <p:cNvPr id="19459" name="备注占位符 2"/>
          <p:cNvSpPr>
            <a:spLocks noGrp="1"/>
          </p:cNvSpPr>
          <p:nvPr>
            <p:ph type="body" idx="1"/>
          </p:nvPr>
        </p:nvSpPr>
        <p:spPr>
          <a:noFill/>
          <a:ln/>
        </p:spPr>
        <p:txBody>
          <a:bodyPr/>
          <a:lstStyle/>
          <a:p>
            <a:endParaRPr lang="zh-CN" altLang="en-US" smtClean="0">
              <a:ea typeface="宋体" charset="-122"/>
            </a:endParaRPr>
          </a:p>
        </p:txBody>
      </p:sp>
      <p:sp>
        <p:nvSpPr>
          <p:cNvPr id="19460" name="灯片编号占位符 3"/>
          <p:cNvSpPr>
            <a:spLocks noGrp="1"/>
          </p:cNvSpPr>
          <p:nvPr>
            <p:ph type="sldNum" sz="quarter" idx="5"/>
          </p:nvPr>
        </p:nvSpPr>
        <p:spPr>
          <a:noFill/>
        </p:spPr>
        <p:txBody>
          <a:bodyPr/>
          <a:lstStyle/>
          <a:p>
            <a:pPr>
              <a:buFont typeface="Arial" charset="0"/>
              <a:buNone/>
            </a:pPr>
            <a:fld id="{77A97990-EB6E-41A1-AEE8-D7B64576C1BF}" type="slidenum">
              <a:rPr lang="zh-CN" altLang="en-US" smtClean="0">
                <a:ea typeface="宋体" charset="-122"/>
              </a:rPr>
              <a:pPr>
                <a:buFont typeface="Arial" charset="0"/>
                <a:buNone/>
              </a:pPr>
              <a:t>28</a:t>
            </a:fld>
            <a:endParaRPr lang="zh-CN" altLang="en-US" smtClean="0">
              <a:ea typeface="宋体"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TextEdit="1"/>
          </p:cNvSpPr>
          <p:nvPr>
            <p:ph type="sldImg"/>
          </p:nvPr>
        </p:nvSpPr>
        <p:spPr/>
      </p:sp>
      <p:sp>
        <p:nvSpPr>
          <p:cNvPr id="20483" name="备注占位符 2"/>
          <p:cNvSpPr>
            <a:spLocks noGrp="1"/>
          </p:cNvSpPr>
          <p:nvPr>
            <p:ph type="body" idx="1"/>
          </p:nvPr>
        </p:nvSpPr>
        <p:spPr>
          <a:noFill/>
          <a:ln/>
        </p:spPr>
        <p:txBody>
          <a:bodyPr/>
          <a:lstStyle/>
          <a:p>
            <a:endParaRPr lang="zh-CN" altLang="en-US" smtClean="0">
              <a:ea typeface="宋体" charset="-122"/>
            </a:endParaRPr>
          </a:p>
        </p:txBody>
      </p:sp>
      <p:sp>
        <p:nvSpPr>
          <p:cNvPr id="20484" name="灯片编号占位符 3"/>
          <p:cNvSpPr>
            <a:spLocks noGrp="1"/>
          </p:cNvSpPr>
          <p:nvPr>
            <p:ph type="sldNum" sz="quarter" idx="5"/>
          </p:nvPr>
        </p:nvSpPr>
        <p:spPr>
          <a:noFill/>
        </p:spPr>
        <p:txBody>
          <a:bodyPr/>
          <a:lstStyle/>
          <a:p>
            <a:pPr>
              <a:buFont typeface="Arial" charset="0"/>
              <a:buNone/>
            </a:pPr>
            <a:fld id="{D172F264-3BDF-4D28-A46A-F50A8811297D}" type="slidenum">
              <a:rPr lang="zh-CN" altLang="en-US" smtClean="0">
                <a:ea typeface="宋体" charset="-122"/>
              </a:rPr>
              <a:pPr>
                <a:buFont typeface="Arial" charset="0"/>
                <a:buNone/>
              </a:pPr>
              <a:t>29</a:t>
            </a:fld>
            <a:endParaRPr lang="zh-CN" altLang="en-US" smtClean="0">
              <a:ea typeface="宋体"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幻灯片图像占位符 1"/>
          <p:cNvSpPr>
            <a:spLocks noGrp="1" noRot="1" noChangeAspect="1" noTextEdit="1"/>
          </p:cNvSpPr>
          <p:nvPr>
            <p:ph type="sldImg"/>
          </p:nvPr>
        </p:nvSpPr>
        <p:spPr/>
      </p:sp>
      <p:sp>
        <p:nvSpPr>
          <p:cNvPr id="21507" name="备注占位符 2"/>
          <p:cNvSpPr>
            <a:spLocks noGrp="1"/>
          </p:cNvSpPr>
          <p:nvPr>
            <p:ph type="body" idx="1"/>
          </p:nvPr>
        </p:nvSpPr>
        <p:spPr>
          <a:noFill/>
          <a:ln/>
        </p:spPr>
        <p:txBody>
          <a:bodyPr/>
          <a:lstStyle/>
          <a:p>
            <a:endParaRPr lang="zh-CN" altLang="en-US" smtClean="0">
              <a:ea typeface="宋体" charset="-122"/>
            </a:endParaRPr>
          </a:p>
        </p:txBody>
      </p:sp>
      <p:sp>
        <p:nvSpPr>
          <p:cNvPr id="21508" name="灯片编号占位符 3"/>
          <p:cNvSpPr>
            <a:spLocks noGrp="1"/>
          </p:cNvSpPr>
          <p:nvPr>
            <p:ph type="sldNum" sz="quarter" idx="5"/>
          </p:nvPr>
        </p:nvSpPr>
        <p:spPr>
          <a:noFill/>
        </p:spPr>
        <p:txBody>
          <a:bodyPr/>
          <a:lstStyle/>
          <a:p>
            <a:pPr>
              <a:buFont typeface="Arial" charset="0"/>
              <a:buNone/>
            </a:pPr>
            <a:fld id="{5591919E-3778-4992-92B6-A6B201067778}" type="slidenum">
              <a:rPr lang="zh-CN" altLang="en-US" smtClean="0">
                <a:ea typeface="宋体" charset="-122"/>
              </a:rPr>
              <a:pPr>
                <a:buFont typeface="Arial" charset="0"/>
                <a:buNone/>
              </a:pPr>
              <a:t>30</a:t>
            </a:fld>
            <a:endParaRPr lang="zh-CN" altLang="en-US" smtClean="0">
              <a:ea typeface="宋体"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6/16/2016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题注">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标题的引述">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名片引述">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pPr/>
              <a:t>6/16/2016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6/16/2016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6/16/2016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pPr/>
              <a:t>6/16/2016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6/16/2016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6/16/2016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6/16/2016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pPr/>
              <a:t>6/16/2016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6/16/2016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6/16/2016</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5.gi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Text Box 6"/>
          <p:cNvSpPr txBox="1">
            <a:spLocks noChangeArrowheads="1"/>
          </p:cNvSpPr>
          <p:nvPr/>
        </p:nvSpPr>
        <p:spPr bwMode="auto">
          <a:xfrm>
            <a:off x="1200151" y="3068638"/>
            <a:ext cx="9984316" cy="366712"/>
          </a:xfrm>
          <a:prstGeom prst="rect">
            <a:avLst/>
          </a:prstGeom>
          <a:noFill/>
          <a:ln w="9525">
            <a:noFill/>
            <a:miter lim="800000"/>
            <a:headEnd/>
            <a:tailEnd/>
          </a:ln>
        </p:spPr>
        <p:txBody>
          <a:bodyPr>
            <a:spAutoFit/>
          </a:bodyPr>
          <a:lstStyle/>
          <a:p>
            <a:pPr>
              <a:spcBef>
                <a:spcPct val="50000"/>
              </a:spcBef>
            </a:pPr>
            <a:endParaRPr lang="zh-CN" altLang="en-US"/>
          </a:p>
        </p:txBody>
      </p:sp>
      <p:sp>
        <p:nvSpPr>
          <p:cNvPr id="2054" name="TextBox 7"/>
          <p:cNvSpPr txBox="1">
            <a:spLocks noChangeArrowheads="1"/>
          </p:cNvSpPr>
          <p:nvPr/>
        </p:nvSpPr>
        <p:spPr bwMode="auto">
          <a:xfrm>
            <a:off x="381001" y="2286001"/>
            <a:ext cx="11334751" cy="1323439"/>
          </a:xfrm>
          <a:prstGeom prst="rect">
            <a:avLst/>
          </a:prstGeom>
          <a:noFill/>
          <a:ln w="9525">
            <a:noFill/>
            <a:miter lim="800000"/>
            <a:headEnd/>
            <a:tailEnd/>
          </a:ln>
        </p:spPr>
        <p:txBody>
          <a:bodyPr>
            <a:spAutoFit/>
          </a:bodyPr>
          <a:lstStyle/>
          <a:p>
            <a:r>
              <a:rPr lang="zh-CN" altLang="en-US" sz="4800" b="1" dirty="0" smtClean="0">
                <a:solidFill>
                  <a:srgbClr val="000066"/>
                </a:solidFill>
                <a:ea typeface="微软雅黑" pitchFamily="34" charset="-122"/>
              </a:rPr>
              <a:t>      互助</a:t>
            </a:r>
            <a:r>
              <a:rPr lang="zh-CN" altLang="en-US" sz="4800" b="1" dirty="0">
                <a:solidFill>
                  <a:srgbClr val="000066"/>
                </a:solidFill>
                <a:ea typeface="微软雅黑" pitchFamily="34" charset="-122"/>
              </a:rPr>
              <a:t>保障</a:t>
            </a:r>
            <a:r>
              <a:rPr lang="zh-CN" altLang="en-US" sz="4800" b="1" dirty="0" smtClean="0">
                <a:solidFill>
                  <a:srgbClr val="000066"/>
                </a:solidFill>
                <a:ea typeface="微软雅黑" pitchFamily="34" charset="-122"/>
              </a:rPr>
              <a:t>活动理赔申报简介</a:t>
            </a:r>
            <a:endParaRPr lang="en-US" altLang="zh-CN" sz="4800" b="1" dirty="0">
              <a:solidFill>
                <a:srgbClr val="000066"/>
              </a:solidFill>
              <a:ea typeface="微软雅黑" pitchFamily="34" charset="-122"/>
            </a:endParaRPr>
          </a:p>
          <a:p>
            <a:endParaRPr lang="zh-CN" altLang="en-US" sz="3200" b="1" dirty="0">
              <a:solidFill>
                <a:srgbClr val="25406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77335" y="285728"/>
            <a:ext cx="8596668" cy="571504"/>
          </a:xfrm>
        </p:spPr>
        <p:txBody>
          <a:bodyPr>
            <a:normAutofit fontScale="90000"/>
          </a:bodyPr>
          <a:lstStyle/>
          <a:p>
            <a:r>
              <a:rPr lang="zh-CN" altLang="en-US" dirty="0" smtClean="0"/>
              <a:t>互助</a:t>
            </a:r>
            <a:r>
              <a:rPr lang="zh-CN" altLang="en-US" dirty="0"/>
              <a:t>金</a:t>
            </a:r>
            <a:r>
              <a:rPr lang="zh-CN" altLang="en-US" dirty="0" smtClean="0"/>
              <a:t>申请书：</a:t>
            </a:r>
            <a:r>
              <a:rPr lang="zh-CN" altLang="en-US" dirty="0"/>
              <a:t/>
            </a:r>
            <a:br>
              <a:rPr lang="zh-CN" altLang="en-US" dirty="0"/>
            </a:br>
            <a:endParaRPr lang="zh-CN" altLang="en-US" dirty="0"/>
          </a:p>
        </p:txBody>
      </p:sp>
      <p:pic>
        <p:nvPicPr>
          <p:cNvPr id="6" name="内容占位符 7"/>
          <p:cNvPicPr>
            <a:picLocks noGrp="1" noChangeAspect="1"/>
          </p:cNvPicPr>
          <p:nvPr>
            <p:ph idx="1"/>
          </p:nvPr>
        </p:nvPicPr>
        <p:blipFill>
          <a:blip r:embed="rId3">
            <a:extLst>
              <a:ext uri="{28A0092B-C50C-407E-A947-70E740481C1C}">
                <a14:useLocalDpi xmlns="" xmlns:a14="http://schemas.microsoft.com/office/drawing/2010/main" val="0"/>
              </a:ext>
            </a:extLst>
          </a:blip>
          <a:stretch>
            <a:fillRect/>
          </a:stretch>
        </p:blipFill>
        <p:spPr>
          <a:xfrm>
            <a:off x="1095340" y="1071546"/>
            <a:ext cx="7204615" cy="5429288"/>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5" name="TextBox 4"/>
          <p:cNvSpPr txBox="1"/>
          <p:nvPr/>
        </p:nvSpPr>
        <p:spPr>
          <a:xfrm>
            <a:off x="7310446" y="3390457"/>
            <a:ext cx="2857520" cy="1077218"/>
          </a:xfrm>
          <a:prstGeom prst="rect">
            <a:avLst/>
          </a:prstGeom>
          <a:noFill/>
        </p:spPr>
        <p:txBody>
          <a:bodyPr wrap="square" rtlCol="0">
            <a:spAutoFit/>
          </a:bodyPr>
          <a:lstStyle/>
          <a:p>
            <a:r>
              <a:rPr lang="zh-CN" altLang="en-US" sz="3200" b="1" dirty="0" smtClean="0">
                <a:solidFill>
                  <a:srgbClr val="FF0000"/>
                </a:solidFill>
              </a:rPr>
              <a:t>本人或经办人勾选并签字</a:t>
            </a:r>
            <a:endParaRPr lang="zh-CN" altLang="en-US" sz="3200" b="1" dirty="0">
              <a:solidFill>
                <a:srgbClr val="FF0000"/>
              </a:solidFill>
            </a:endParaRPr>
          </a:p>
        </p:txBody>
      </p:sp>
      <p:cxnSp>
        <p:nvCxnSpPr>
          <p:cNvPr id="8" name="直接箭头连接符 7"/>
          <p:cNvCxnSpPr/>
          <p:nvPr/>
        </p:nvCxnSpPr>
        <p:spPr>
          <a:xfrm rot="10800000" flipV="1">
            <a:off x="4452926" y="3929066"/>
            <a:ext cx="2857520" cy="928694"/>
          </a:xfrm>
          <a:prstGeom prst="straightConnector1">
            <a:avLst/>
          </a:prstGeom>
          <a:ln>
            <a:solidFill>
              <a:srgbClr val="FF0000">
                <a:alpha val="63000"/>
              </a:srgbClr>
            </a:solidFill>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rot="10800000" flipV="1">
            <a:off x="6524628" y="4467674"/>
            <a:ext cx="1143008" cy="1033027"/>
          </a:xfrm>
          <a:prstGeom prst="straightConnector1">
            <a:avLst/>
          </a:prstGeom>
          <a:ln>
            <a:solidFill>
              <a:srgbClr val="FF0000">
                <a:alpha val="73000"/>
              </a:srgb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33064872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IMG_1641.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3966" r="3523"/>
          <a:stretch/>
        </p:blipFill>
        <p:spPr bwMode="auto">
          <a:xfrm>
            <a:off x="544207" y="1417786"/>
            <a:ext cx="3694405" cy="4876542"/>
          </a:xfrm>
          <a:prstGeom prst="rect">
            <a:avLst/>
          </a:prstGeom>
          <a:noFill/>
          <a:extLst>
            <a:ext uri="{909E8E84-426E-40DD-AFC4-6F175D3DCCD1}">
              <a14:hiddenFill xmlns:a14="http://schemas.microsoft.com/office/drawing/2010/main" xmlns="">
                <a:solidFill>
                  <a:srgbClr val="FFFFFF"/>
                </a:solidFill>
              </a14:hiddenFill>
            </a:ext>
          </a:extLst>
        </p:spPr>
      </p:pic>
      <p:sp>
        <p:nvSpPr>
          <p:cNvPr id="3" name="矩形 2"/>
          <p:cNvSpPr/>
          <p:nvPr/>
        </p:nvSpPr>
        <p:spPr>
          <a:xfrm>
            <a:off x="4497067" y="1453231"/>
            <a:ext cx="3582681" cy="2232248"/>
          </a:xfrm>
          <a:prstGeom prst="rect">
            <a:avLst/>
          </a:prstGeom>
          <a:blipFill rotWithShape="1">
            <a:blip r:embed="rId3"/>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pic>
        <p:nvPicPr>
          <p:cNvPr id="4" name="内容占位符 3" descr="收据.gif"/>
          <p:cNvPicPr>
            <a:picLocks noChangeAspect="1"/>
          </p:cNvPicPr>
          <p:nvPr/>
        </p:nvPicPr>
        <p:blipFill rotWithShape="1">
          <a:blip r:embed="rId4"/>
          <a:srcRect b="9600"/>
          <a:stretch/>
        </p:blipFill>
        <p:spPr>
          <a:xfrm>
            <a:off x="4497067" y="3685479"/>
            <a:ext cx="3582681" cy="2281238"/>
          </a:xfrm>
          <a:prstGeom prst="rect">
            <a:avLst/>
          </a:prstGeom>
          <a:ln>
            <a:noFill/>
          </a:ln>
          <a:effectLst/>
        </p:spPr>
      </p:pic>
      <p:sp>
        <p:nvSpPr>
          <p:cNvPr id="5" name="标题 1"/>
          <p:cNvSpPr txBox="1">
            <a:spLocks/>
          </p:cNvSpPr>
          <p:nvPr/>
        </p:nvSpPr>
        <p:spPr>
          <a:xfrm>
            <a:off x="677334" y="609600"/>
            <a:ext cx="4775724" cy="819136"/>
          </a:xfrm>
          <a:prstGeom prst="rect">
            <a:avLst/>
          </a:prstGeom>
        </p:spPr>
        <p:txBody>
          <a:bodyPr/>
          <a:lstStyle/>
          <a:p>
            <a:pPr lvl="0">
              <a:spcBef>
                <a:spcPct val="0"/>
              </a:spcBef>
              <a:defRPr/>
            </a:pPr>
            <a:r>
              <a:rPr lang="zh-CN" altLang="en-US" sz="3600" dirty="0" smtClean="0">
                <a:solidFill>
                  <a:schemeClr val="accent1"/>
                </a:solidFill>
                <a:latin typeface="微软雅黑" pitchFamily="34" charset="-122"/>
                <a:ea typeface="微软雅黑" pitchFamily="34" charset="-122"/>
              </a:rPr>
              <a:t>申报材料</a:t>
            </a:r>
            <a:r>
              <a:rPr kumimoji="0" lang="zh-CN" altLang="en-US" sz="3600" b="0" i="0" u="none" strike="noStrike" kern="1200" cap="none" spc="0" normalizeH="0" baseline="0" noProof="0" dirty="0" smtClean="0">
                <a:ln>
                  <a:noFill/>
                </a:ln>
                <a:solidFill>
                  <a:schemeClr val="accent1"/>
                </a:solidFill>
                <a:effectLst/>
                <a:uLnTx/>
                <a:uFillTx/>
                <a:latin typeface="+mj-lt"/>
                <a:ea typeface="+mj-ea"/>
                <a:cs typeface="+mj-cs"/>
              </a:rPr>
              <a:t>：</a:t>
            </a:r>
            <a:endParaRPr kumimoji="0" lang="zh-CN" altLang="en-US" sz="3600" b="0" i="0" u="none" strike="noStrike" kern="1200" cap="none" spc="0" normalizeH="0" baseline="0" noProof="0" dirty="0">
              <a:ln>
                <a:noFill/>
              </a:ln>
              <a:solidFill>
                <a:schemeClr val="accent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6935" y="714356"/>
            <a:ext cx="8596668" cy="803176"/>
          </a:xfrm>
        </p:spPr>
        <p:txBody>
          <a:bodyPr/>
          <a:lstStyle/>
          <a:p>
            <a:r>
              <a:rPr lang="zh-CN" altLang="en-US" dirty="0" smtClean="0">
                <a:latin typeface="微软雅黑" pitchFamily="34" charset="-122"/>
                <a:ea typeface="微软雅黑" pitchFamily="34" charset="-122"/>
              </a:rPr>
              <a:t>其他附加申报材料：</a:t>
            </a:r>
            <a:endParaRPr lang="zh-CN" altLang="en-US" dirty="0"/>
          </a:p>
        </p:txBody>
      </p:sp>
      <p:sp>
        <p:nvSpPr>
          <p:cNvPr id="3" name="内容占位符 2"/>
          <p:cNvSpPr>
            <a:spLocks noGrp="1"/>
          </p:cNvSpPr>
          <p:nvPr>
            <p:ph idx="1"/>
          </p:nvPr>
        </p:nvSpPr>
        <p:spPr>
          <a:xfrm>
            <a:off x="677334" y="2285993"/>
            <a:ext cx="8596668" cy="2786082"/>
          </a:xfrm>
        </p:spPr>
        <p:txBody>
          <a:bodyPr>
            <a:normAutofit/>
          </a:bodyPr>
          <a:lstStyle/>
          <a:p>
            <a:pPr marL="0" lvl="0" indent="88900" defTabSz="914400" eaLnBrk="0" fontAlgn="base" hangingPunct="0">
              <a:spcBef>
                <a:spcPct val="0"/>
              </a:spcBef>
              <a:spcAft>
                <a:spcPct val="0"/>
              </a:spcAft>
              <a:buClrTx/>
              <a:buSzTx/>
              <a:buNone/>
            </a:pPr>
            <a:r>
              <a:rPr lang="en-US" altLang="zh-CN" sz="2400" b="1" dirty="0" smtClean="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rPr>
              <a:t>1</a:t>
            </a:r>
            <a:r>
              <a:rPr lang="zh-CN" altLang="en-US" sz="2400" b="1" dirty="0" smtClean="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rPr>
              <a:t>、</a:t>
            </a:r>
            <a:r>
              <a:rPr lang="zh-CN" altLang="en-US" sz="2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cs typeface="Times New Roman" pitchFamily="18" charset="0"/>
              </a:rPr>
              <a:t>对住院期间因病情需要在</a:t>
            </a:r>
            <a:r>
              <a:rPr lang="en-US" altLang="zh-CN" sz="2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cs typeface="Times New Roman" pitchFamily="18" charset="0"/>
              </a:rPr>
              <a:t>24</a:t>
            </a:r>
            <a:r>
              <a:rPr lang="zh-CN" altLang="en-US" sz="2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cs typeface="Times New Roman" pitchFamily="18" charset="0"/>
              </a:rPr>
              <a:t>小时内转诊的，须提供医保正规格式的</a:t>
            </a:r>
            <a:r>
              <a:rPr lang="en-US" altLang="zh-CN" sz="2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cs typeface="Times New Roman" pitchFamily="18" charset="0"/>
              </a:rPr>
              <a:t>《</a:t>
            </a:r>
            <a:r>
              <a:rPr lang="zh-CN" altLang="en-US" sz="2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cs typeface="Times New Roman" pitchFamily="18" charset="0"/>
              </a:rPr>
              <a:t>北京市医疗保险转诊单</a:t>
            </a:r>
            <a:r>
              <a:rPr lang="en-US" altLang="zh-CN" sz="2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cs typeface="Times New Roman" pitchFamily="18" charset="0"/>
              </a:rPr>
              <a:t>》 </a:t>
            </a:r>
            <a:r>
              <a:rPr lang="zh-CN" altLang="en-US" sz="2400" b="1" dirty="0" smtClean="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rPr>
              <a:t>；</a:t>
            </a:r>
            <a:endParaRPr lang="en-US" altLang="zh-CN" sz="2400" b="1" dirty="0" smtClean="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endParaRPr>
          </a:p>
          <a:p>
            <a:pPr marL="0" lvl="0" indent="88900" defTabSz="914400" eaLnBrk="0" fontAlgn="base" hangingPunct="0">
              <a:spcBef>
                <a:spcPct val="0"/>
              </a:spcBef>
              <a:spcAft>
                <a:spcPct val="0"/>
              </a:spcAft>
              <a:buClrTx/>
              <a:buSzTx/>
              <a:buNone/>
            </a:pPr>
            <a:endParaRPr lang="en-US" altLang="zh-CN" sz="2400" b="1" dirty="0" smtClean="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endParaRPr>
          </a:p>
          <a:p>
            <a:pPr marL="0" indent="88900" defTabSz="914400" eaLnBrk="0" fontAlgn="base" hangingPunct="0">
              <a:spcBef>
                <a:spcPct val="0"/>
              </a:spcBef>
              <a:spcAft>
                <a:spcPct val="0"/>
              </a:spcAft>
              <a:buClrTx/>
              <a:buSzTx/>
              <a:buNone/>
            </a:pPr>
            <a:r>
              <a:rPr lang="en-US" altLang="zh-CN" sz="2400" b="1" dirty="0" smtClean="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rPr>
              <a:t>2</a:t>
            </a:r>
            <a:r>
              <a:rPr lang="zh-CN" altLang="en-US" sz="2400" b="1" dirty="0" smtClean="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rPr>
              <a:t>、</a:t>
            </a:r>
            <a:r>
              <a:rPr lang="zh-CN" altLang="en-US" sz="2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cs typeface="Times New Roman" pitchFamily="18" charset="0"/>
              </a:rPr>
              <a:t>退休人员须提供相关证明材料</a:t>
            </a:r>
            <a:r>
              <a:rPr lang="zh-CN" altLang="en-US" sz="2400" b="1" dirty="0" smtClean="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rPr>
              <a:t>；</a:t>
            </a:r>
            <a:endParaRPr lang="en-US" altLang="zh-CN" sz="2400" b="1" dirty="0" smtClean="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endParaRPr>
          </a:p>
          <a:p>
            <a:pPr marL="0" indent="88900" defTabSz="914400" eaLnBrk="0" fontAlgn="base" hangingPunct="0">
              <a:spcBef>
                <a:spcPct val="0"/>
              </a:spcBef>
              <a:spcAft>
                <a:spcPct val="0"/>
              </a:spcAft>
              <a:buClrTx/>
              <a:buSzTx/>
              <a:buNone/>
            </a:pPr>
            <a:endParaRPr lang="en-US" altLang="zh-CN" sz="2400" b="1" dirty="0" smtClean="0">
              <a:ln w="17780" cmpd="sng">
                <a:solidFill>
                  <a:srgbClr val="FFFFFF"/>
                </a:solidFill>
                <a:prstDash val="solid"/>
                <a:miter lim="800000"/>
              </a:ln>
              <a:solidFill>
                <a:schemeClr val="tx1"/>
              </a:solidFill>
              <a:latin typeface="微软雅黑" pitchFamily="34" charset="-122"/>
              <a:ea typeface="微软雅黑" pitchFamily="34" charset="-122"/>
            </a:endParaRPr>
          </a:p>
        </p:txBody>
      </p:sp>
    </p:spTree>
    <p:extLst>
      <p:ext uri="{BB962C8B-B14F-4D97-AF65-F5344CB8AC3E}">
        <p14:creationId xmlns:p14="http://schemas.microsoft.com/office/powerpoint/2010/main" xmlns="" val="21084751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Text Box 6"/>
          <p:cNvSpPr txBox="1">
            <a:spLocks noChangeArrowheads="1"/>
          </p:cNvSpPr>
          <p:nvPr/>
        </p:nvSpPr>
        <p:spPr bwMode="auto">
          <a:xfrm>
            <a:off x="1200151" y="3068638"/>
            <a:ext cx="9984316" cy="366712"/>
          </a:xfrm>
          <a:prstGeom prst="rect">
            <a:avLst/>
          </a:prstGeom>
          <a:noFill/>
          <a:ln w="9525">
            <a:noFill/>
            <a:miter lim="800000"/>
            <a:headEnd/>
            <a:tailEnd/>
          </a:ln>
        </p:spPr>
        <p:txBody>
          <a:bodyPr>
            <a:spAutoFit/>
          </a:bodyPr>
          <a:lstStyle/>
          <a:p>
            <a:pPr>
              <a:spcBef>
                <a:spcPct val="50000"/>
              </a:spcBef>
            </a:pPr>
            <a:endParaRPr lang="zh-CN" altLang="en-US"/>
          </a:p>
        </p:txBody>
      </p:sp>
      <p:sp>
        <p:nvSpPr>
          <p:cNvPr id="2054" name="TextBox 7"/>
          <p:cNvSpPr txBox="1">
            <a:spLocks noChangeArrowheads="1"/>
          </p:cNvSpPr>
          <p:nvPr/>
        </p:nvSpPr>
        <p:spPr bwMode="auto">
          <a:xfrm>
            <a:off x="381001" y="2286001"/>
            <a:ext cx="11334751" cy="1323439"/>
          </a:xfrm>
          <a:prstGeom prst="rect">
            <a:avLst/>
          </a:prstGeom>
          <a:noFill/>
          <a:ln w="9525">
            <a:noFill/>
            <a:miter lim="800000"/>
            <a:headEnd/>
            <a:tailEnd/>
          </a:ln>
        </p:spPr>
        <p:txBody>
          <a:bodyPr>
            <a:spAutoFit/>
          </a:bodyPr>
          <a:lstStyle/>
          <a:p>
            <a:r>
              <a:rPr lang="zh-CN" altLang="en-US" sz="4800" b="1" dirty="0">
                <a:solidFill>
                  <a:srgbClr val="254061"/>
                </a:solidFill>
                <a:latin typeface="微软雅黑" pitchFamily="34" charset="-122"/>
                <a:ea typeface="微软雅黑" pitchFamily="34" charset="-122"/>
              </a:rPr>
              <a:t>       </a:t>
            </a:r>
            <a:r>
              <a:rPr lang="zh-CN" altLang="en-US" sz="4800" b="1" dirty="0" smtClean="0">
                <a:solidFill>
                  <a:srgbClr val="FF0000"/>
                </a:solidFill>
                <a:latin typeface="微软雅黑" pitchFamily="34" charset="-122"/>
                <a:ea typeface="微软雅黑" pitchFamily="34" charset="-122"/>
              </a:rPr>
              <a:t>重疾</a:t>
            </a:r>
            <a:r>
              <a:rPr lang="zh-CN" altLang="en-US" sz="4800" b="1" dirty="0" smtClean="0">
                <a:solidFill>
                  <a:srgbClr val="000066"/>
                </a:solidFill>
                <a:ea typeface="微软雅黑" pitchFamily="34" charset="-122"/>
              </a:rPr>
              <a:t>类</a:t>
            </a:r>
            <a:r>
              <a:rPr lang="zh-CN" altLang="en-US" sz="4800" b="1" dirty="0">
                <a:solidFill>
                  <a:srgbClr val="000066"/>
                </a:solidFill>
                <a:ea typeface="微软雅黑" pitchFamily="34" charset="-122"/>
              </a:rPr>
              <a:t>互助保障</a:t>
            </a:r>
            <a:r>
              <a:rPr lang="zh-CN" altLang="en-US" sz="4800" b="1" dirty="0" smtClean="0">
                <a:solidFill>
                  <a:srgbClr val="000066"/>
                </a:solidFill>
                <a:ea typeface="微软雅黑" pitchFamily="34" charset="-122"/>
              </a:rPr>
              <a:t>活动简介</a:t>
            </a:r>
            <a:endParaRPr lang="en-US" altLang="zh-CN" sz="4800" b="1" dirty="0">
              <a:solidFill>
                <a:srgbClr val="000066"/>
              </a:solidFill>
              <a:ea typeface="微软雅黑" pitchFamily="34" charset="-122"/>
            </a:endParaRPr>
          </a:p>
          <a:p>
            <a:endParaRPr lang="zh-CN" altLang="en-US" sz="3200" b="1" dirty="0">
              <a:solidFill>
                <a:srgbClr val="254061"/>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5"/>
          <p:cNvSpPr txBox="1">
            <a:spLocks noGrp="1" noChangeArrowheads="1"/>
          </p:cNvSpPr>
          <p:nvPr/>
        </p:nvSpPr>
        <p:spPr bwMode="auto">
          <a:xfrm>
            <a:off x="8737600" y="6356351"/>
            <a:ext cx="2844800" cy="365125"/>
          </a:xfrm>
          <a:prstGeom prst="rect">
            <a:avLst/>
          </a:prstGeom>
          <a:noFill/>
          <a:ln w="9525">
            <a:noFill/>
            <a:miter lim="800000"/>
            <a:headEnd/>
            <a:tailEnd/>
          </a:ln>
        </p:spPr>
        <p:txBody>
          <a:bodyPr anchor="ctr"/>
          <a:lstStyle/>
          <a:p>
            <a:pPr algn="r"/>
            <a:fld id="{8684C35A-8AE6-4C16-BD02-408BB215EDF0}" type="slidenum">
              <a:rPr lang="en-US" altLang="zh-CN" sz="1200">
                <a:solidFill>
                  <a:srgbClr val="898989"/>
                </a:solidFill>
                <a:latin typeface="Calibri" pitchFamily="34" charset="0"/>
              </a:rPr>
              <a:pPr algn="r"/>
              <a:t>14</a:t>
            </a:fld>
            <a:endParaRPr lang="en-US" altLang="zh-CN" sz="1200">
              <a:solidFill>
                <a:srgbClr val="898989"/>
              </a:solidFill>
              <a:latin typeface="Calibri" pitchFamily="34" charset="0"/>
            </a:endParaRPr>
          </a:p>
        </p:txBody>
      </p:sp>
      <p:sp>
        <p:nvSpPr>
          <p:cNvPr id="6147" name="Text Box 3"/>
          <p:cNvSpPr txBox="1">
            <a:spLocks noChangeArrowheads="1"/>
          </p:cNvSpPr>
          <p:nvPr/>
        </p:nvSpPr>
        <p:spPr bwMode="auto">
          <a:xfrm>
            <a:off x="431801" y="620713"/>
            <a:ext cx="11391900" cy="457200"/>
          </a:xfrm>
          <a:prstGeom prst="rect">
            <a:avLst/>
          </a:prstGeom>
          <a:noFill/>
          <a:ln w="9525">
            <a:noFill/>
            <a:miter lim="800000"/>
            <a:headEnd/>
            <a:tailEnd/>
          </a:ln>
        </p:spPr>
        <p:txBody>
          <a:bodyPr>
            <a:spAutoFit/>
          </a:bodyPr>
          <a:lstStyle/>
          <a:p>
            <a:pPr marL="342900" indent="-342900">
              <a:spcBef>
                <a:spcPct val="50000"/>
              </a:spcBef>
            </a:pPr>
            <a:r>
              <a:rPr lang="en-US" altLang="zh-CN" sz="2400" b="1" dirty="0" smtClean="0">
                <a:solidFill>
                  <a:srgbClr val="000066"/>
                </a:solidFill>
                <a:ea typeface="微软雅黑" pitchFamily="34" charset="-122"/>
              </a:rPr>
              <a:t>                  《</a:t>
            </a:r>
            <a:r>
              <a:rPr lang="zh-CN" altLang="en-US" sz="2400" b="1" dirty="0">
                <a:solidFill>
                  <a:srgbClr val="000066"/>
                </a:solidFill>
                <a:ea typeface="微软雅黑" pitchFamily="34" charset="-122"/>
              </a:rPr>
              <a:t>在职女职工特殊疾病互助保障活动</a:t>
            </a:r>
            <a:r>
              <a:rPr lang="en-US" altLang="zh-CN" sz="2400" b="1" dirty="0" smtClean="0">
                <a:solidFill>
                  <a:srgbClr val="000066"/>
                </a:solidFill>
                <a:ea typeface="微软雅黑" pitchFamily="34" charset="-122"/>
              </a:rPr>
              <a:t>》</a:t>
            </a:r>
            <a:endParaRPr lang="zh-CN" altLang="en-US" sz="2400" b="1" dirty="0">
              <a:solidFill>
                <a:srgbClr val="000066"/>
              </a:solidFill>
              <a:ea typeface="微软雅黑" pitchFamily="34" charset="-122"/>
            </a:endParaRPr>
          </a:p>
        </p:txBody>
      </p:sp>
      <p:sp>
        <p:nvSpPr>
          <p:cNvPr id="6148" name="Line 4"/>
          <p:cNvSpPr>
            <a:spLocks noChangeShapeType="1"/>
          </p:cNvSpPr>
          <p:nvPr/>
        </p:nvSpPr>
        <p:spPr bwMode="auto">
          <a:xfrm>
            <a:off x="8041217" y="2263775"/>
            <a:ext cx="0" cy="0"/>
          </a:xfrm>
          <a:prstGeom prst="line">
            <a:avLst/>
          </a:prstGeom>
          <a:noFill/>
          <a:ln w="12700" cap="rnd">
            <a:solidFill>
              <a:srgbClr val="000000"/>
            </a:solidFill>
            <a:round/>
            <a:headEnd/>
            <a:tailEnd/>
          </a:ln>
        </p:spPr>
        <p:txBody>
          <a:bodyPr/>
          <a:lstStyle/>
          <a:p>
            <a:endParaRPr lang="zh-CN" altLang="en-US"/>
          </a:p>
        </p:txBody>
      </p:sp>
      <p:sp>
        <p:nvSpPr>
          <p:cNvPr id="6149" name="Text Box 43"/>
          <p:cNvSpPr txBox="1">
            <a:spLocks noChangeArrowheads="1"/>
          </p:cNvSpPr>
          <p:nvPr/>
        </p:nvSpPr>
        <p:spPr bwMode="auto">
          <a:xfrm>
            <a:off x="2137832" y="1571612"/>
            <a:ext cx="5903385" cy="3862596"/>
          </a:xfrm>
          <a:prstGeom prst="rect">
            <a:avLst/>
          </a:prstGeom>
          <a:noFill/>
          <a:ln w="9525">
            <a:noFill/>
            <a:miter lim="800000"/>
            <a:headEnd/>
            <a:tailEnd/>
          </a:ln>
        </p:spPr>
        <p:txBody>
          <a:bodyPr wrap="square">
            <a:spAutoFit/>
          </a:bodyPr>
          <a:lstStyle/>
          <a:p>
            <a:pPr marL="342900" indent="-342900">
              <a:spcBef>
                <a:spcPct val="50000"/>
              </a:spcBef>
            </a:pPr>
            <a:r>
              <a:rPr lang="zh-CN" altLang="en-US" sz="2000" b="1" dirty="0">
                <a:solidFill>
                  <a:srgbClr val="000066"/>
                </a:solidFill>
                <a:ea typeface="微软雅黑" pitchFamily="34" charset="-122"/>
              </a:rPr>
              <a:t>     保障内容</a:t>
            </a:r>
            <a:r>
              <a:rPr lang="zh-CN" altLang="en-US" sz="2000" dirty="0">
                <a:solidFill>
                  <a:srgbClr val="000066"/>
                </a:solidFill>
                <a:ea typeface="微软雅黑" pitchFamily="34" charset="-122"/>
              </a:rPr>
              <a:t>：</a:t>
            </a:r>
            <a:r>
              <a:rPr lang="en-US" altLang="zh-CN" sz="2000" dirty="0">
                <a:solidFill>
                  <a:srgbClr val="000066"/>
                </a:solidFill>
                <a:ea typeface="微软雅黑" pitchFamily="34" charset="-122"/>
              </a:rPr>
              <a:t>8</a:t>
            </a:r>
            <a:r>
              <a:rPr lang="zh-CN" altLang="en-US" sz="2000" dirty="0">
                <a:solidFill>
                  <a:srgbClr val="000066"/>
                </a:solidFill>
                <a:ea typeface="微软雅黑" pitchFamily="34" charset="-122"/>
              </a:rPr>
              <a:t>类女性特殊疾病</a:t>
            </a:r>
          </a:p>
          <a:p>
            <a:pPr marL="342900" indent="-342900">
              <a:spcBef>
                <a:spcPct val="50000"/>
              </a:spcBef>
            </a:pPr>
            <a:r>
              <a:rPr lang="zh-CN" altLang="en-US" sz="2000" dirty="0">
                <a:solidFill>
                  <a:srgbClr val="000066"/>
                </a:solidFill>
                <a:latin typeface="楷体_GB2312" pitchFamily="1" charset="-122"/>
                <a:ea typeface="楷体_GB2312" pitchFamily="1" charset="-122"/>
              </a:rPr>
              <a:t> </a:t>
            </a:r>
            <a:r>
              <a:rPr lang="zh-CN" altLang="en-US" sz="2000" dirty="0" smtClean="0">
                <a:solidFill>
                  <a:srgbClr val="000066"/>
                </a:solidFill>
                <a:latin typeface="楷体_GB2312" pitchFamily="1" charset="-122"/>
                <a:ea typeface="楷体_GB2312" pitchFamily="1" charset="-122"/>
              </a:rPr>
              <a:t> </a:t>
            </a:r>
            <a:r>
              <a:rPr lang="en-US" altLang="zh-CN" sz="2000" dirty="0" smtClean="0">
                <a:solidFill>
                  <a:srgbClr val="000066"/>
                </a:solidFill>
                <a:ea typeface="微软雅黑" pitchFamily="34" charset="-122"/>
              </a:rPr>
              <a:t>﹡</a:t>
            </a:r>
            <a:r>
              <a:rPr lang="zh-CN" altLang="en-US" sz="2000" dirty="0">
                <a:solidFill>
                  <a:srgbClr val="000066"/>
                </a:solidFill>
                <a:ea typeface="微软雅黑" pitchFamily="34" charset="-122"/>
              </a:rPr>
              <a:t>原发性子宫颈癌</a:t>
            </a:r>
          </a:p>
          <a:p>
            <a:pPr marL="342900" indent="-342900">
              <a:spcBef>
                <a:spcPct val="20000"/>
              </a:spcBef>
            </a:pPr>
            <a:r>
              <a:rPr lang="zh-CN" altLang="en-US" sz="2000" dirty="0">
                <a:solidFill>
                  <a:srgbClr val="000066"/>
                </a:solidFill>
                <a:ea typeface="微软雅黑" pitchFamily="34" charset="-122"/>
              </a:rPr>
              <a:t>  </a:t>
            </a:r>
            <a:r>
              <a:rPr lang="en-US" altLang="zh-CN" sz="2000" dirty="0">
                <a:solidFill>
                  <a:srgbClr val="000066"/>
                </a:solidFill>
                <a:ea typeface="微软雅黑" pitchFamily="34" charset="-122"/>
              </a:rPr>
              <a:t>﹡</a:t>
            </a:r>
            <a:r>
              <a:rPr lang="zh-CN" altLang="en-US" sz="2000" dirty="0">
                <a:solidFill>
                  <a:srgbClr val="000066"/>
                </a:solidFill>
                <a:ea typeface="微软雅黑" pitchFamily="34" charset="-122"/>
              </a:rPr>
              <a:t>原发性输卵管恶性肿瘤</a:t>
            </a:r>
            <a:endParaRPr lang="zh-CN" altLang="en-US" sz="2000" dirty="0">
              <a:solidFill>
                <a:schemeClr val="tx1"/>
              </a:solidFill>
              <a:ea typeface="微软雅黑" pitchFamily="34" charset="-122"/>
            </a:endParaRPr>
          </a:p>
          <a:p>
            <a:pPr marL="342900" indent="-342900">
              <a:spcBef>
                <a:spcPct val="20000"/>
              </a:spcBef>
            </a:pPr>
            <a:r>
              <a:rPr lang="zh-CN" altLang="en-US" sz="2000" dirty="0">
                <a:solidFill>
                  <a:srgbClr val="000066"/>
                </a:solidFill>
                <a:ea typeface="微软雅黑" pitchFamily="34" charset="-122"/>
              </a:rPr>
              <a:t>  </a:t>
            </a:r>
            <a:r>
              <a:rPr lang="en-US" altLang="zh-CN" sz="2000" dirty="0">
                <a:solidFill>
                  <a:srgbClr val="000066"/>
                </a:solidFill>
                <a:ea typeface="微软雅黑" pitchFamily="34" charset="-122"/>
              </a:rPr>
              <a:t>﹡</a:t>
            </a:r>
            <a:r>
              <a:rPr lang="zh-CN" altLang="en-US" sz="2000" dirty="0">
                <a:solidFill>
                  <a:srgbClr val="000066"/>
                </a:solidFill>
                <a:ea typeface="微软雅黑" pitchFamily="34" charset="-122"/>
              </a:rPr>
              <a:t>原发性卵巢癌 </a:t>
            </a:r>
          </a:p>
          <a:p>
            <a:pPr marL="342900" indent="-342900">
              <a:spcBef>
                <a:spcPct val="20000"/>
              </a:spcBef>
            </a:pPr>
            <a:r>
              <a:rPr lang="en-US" altLang="zh-CN" sz="2000" dirty="0">
                <a:solidFill>
                  <a:srgbClr val="000066"/>
                </a:solidFill>
                <a:ea typeface="微软雅黑" pitchFamily="34" charset="-122"/>
              </a:rPr>
              <a:t>  ﹡</a:t>
            </a:r>
            <a:r>
              <a:rPr lang="zh-CN" altLang="en-US" sz="2000" dirty="0">
                <a:solidFill>
                  <a:srgbClr val="000066"/>
                </a:solidFill>
                <a:ea typeface="微软雅黑" pitchFamily="34" charset="-122"/>
              </a:rPr>
              <a:t>原发性子宫内膜癌 </a:t>
            </a:r>
          </a:p>
          <a:p>
            <a:pPr marL="342900" indent="-342900">
              <a:spcBef>
                <a:spcPct val="20000"/>
              </a:spcBef>
            </a:pPr>
            <a:r>
              <a:rPr lang="zh-CN" altLang="en-US" sz="2000" dirty="0">
                <a:solidFill>
                  <a:srgbClr val="000066"/>
                </a:solidFill>
                <a:ea typeface="微软雅黑" pitchFamily="34" charset="-122"/>
              </a:rPr>
              <a:t>  </a:t>
            </a:r>
            <a:r>
              <a:rPr lang="en-US" altLang="zh-CN" sz="2000" dirty="0">
                <a:solidFill>
                  <a:srgbClr val="000066"/>
                </a:solidFill>
                <a:ea typeface="微软雅黑" pitchFamily="34" charset="-122"/>
              </a:rPr>
              <a:t>﹡</a:t>
            </a:r>
            <a:r>
              <a:rPr lang="zh-CN" altLang="en-US" sz="2000" dirty="0">
                <a:solidFill>
                  <a:srgbClr val="000066"/>
                </a:solidFill>
                <a:ea typeface="微软雅黑" pitchFamily="34" charset="-122"/>
              </a:rPr>
              <a:t>绒毛膜癌</a:t>
            </a:r>
            <a:endParaRPr lang="en-US" sz="2000" dirty="0">
              <a:solidFill>
                <a:srgbClr val="000066"/>
              </a:solidFill>
              <a:ea typeface="微软雅黑" pitchFamily="34" charset="-122"/>
            </a:endParaRPr>
          </a:p>
          <a:p>
            <a:pPr marL="342900" indent="-342900">
              <a:spcBef>
                <a:spcPct val="20000"/>
              </a:spcBef>
            </a:pPr>
            <a:r>
              <a:rPr lang="en-US" sz="2000" dirty="0">
                <a:solidFill>
                  <a:srgbClr val="000066"/>
                </a:solidFill>
                <a:ea typeface="微软雅黑" pitchFamily="34" charset="-122"/>
              </a:rPr>
              <a:t>  </a:t>
            </a:r>
            <a:r>
              <a:rPr lang="en-US" altLang="zh-CN" sz="2000" dirty="0">
                <a:solidFill>
                  <a:srgbClr val="000066"/>
                </a:solidFill>
                <a:ea typeface="微软雅黑" pitchFamily="34" charset="-122"/>
              </a:rPr>
              <a:t>﹡</a:t>
            </a:r>
            <a:r>
              <a:rPr lang="zh-CN" altLang="en-US" sz="2000" dirty="0">
                <a:solidFill>
                  <a:srgbClr val="000066"/>
                </a:solidFill>
                <a:ea typeface="微软雅黑" pitchFamily="34" charset="-122"/>
              </a:rPr>
              <a:t>原发性乳腺癌</a:t>
            </a:r>
            <a:endParaRPr lang="en-US" sz="2000" dirty="0">
              <a:solidFill>
                <a:srgbClr val="000066"/>
              </a:solidFill>
              <a:ea typeface="微软雅黑" pitchFamily="34" charset="-122"/>
            </a:endParaRPr>
          </a:p>
          <a:p>
            <a:pPr marL="342900" indent="-342900">
              <a:spcBef>
                <a:spcPct val="20000"/>
              </a:spcBef>
            </a:pPr>
            <a:r>
              <a:rPr lang="en-US" sz="2000" dirty="0">
                <a:solidFill>
                  <a:srgbClr val="000066"/>
                </a:solidFill>
                <a:latin typeface="楷体_GB2312" pitchFamily="1" charset="-122"/>
                <a:ea typeface="楷体_GB2312" pitchFamily="1" charset="-122"/>
              </a:rPr>
              <a:t> </a:t>
            </a:r>
            <a:r>
              <a:rPr lang="en-US" altLang="zh-CN" sz="2000" dirty="0" smtClean="0">
                <a:solidFill>
                  <a:srgbClr val="FF0000"/>
                </a:solidFill>
                <a:ea typeface="微软雅黑" pitchFamily="34" charset="-122"/>
              </a:rPr>
              <a:t>﹡</a:t>
            </a:r>
            <a:r>
              <a:rPr lang="zh-CN" altLang="en-US" sz="2000" dirty="0">
                <a:solidFill>
                  <a:srgbClr val="FF0000"/>
                </a:solidFill>
                <a:ea typeface="微软雅黑" pitchFamily="34" charset="-122"/>
              </a:rPr>
              <a:t>原发性外阴癌、阴道癌</a:t>
            </a:r>
            <a:endParaRPr lang="en-US" sz="2000" dirty="0">
              <a:solidFill>
                <a:srgbClr val="FF0000"/>
              </a:solidFill>
              <a:ea typeface="微软雅黑" pitchFamily="34" charset="-122"/>
            </a:endParaRPr>
          </a:p>
          <a:p>
            <a:pPr marL="342900" indent="-342900">
              <a:spcBef>
                <a:spcPct val="20000"/>
              </a:spcBef>
            </a:pPr>
            <a:r>
              <a:rPr lang="en-US" sz="2000" dirty="0">
                <a:solidFill>
                  <a:srgbClr val="FF0000"/>
                </a:solidFill>
                <a:latin typeface="楷体_GB2312" pitchFamily="1" charset="-122"/>
                <a:ea typeface="楷体_GB2312" pitchFamily="1" charset="-122"/>
              </a:rPr>
              <a:t> </a:t>
            </a:r>
            <a:r>
              <a:rPr lang="en-US" altLang="zh-CN" sz="2000" dirty="0" smtClean="0">
                <a:solidFill>
                  <a:srgbClr val="FF0000"/>
                </a:solidFill>
                <a:ea typeface="微软雅黑" pitchFamily="34" charset="-122"/>
              </a:rPr>
              <a:t>﹡</a:t>
            </a:r>
            <a:r>
              <a:rPr lang="zh-CN" altLang="en-US" sz="2000" dirty="0">
                <a:solidFill>
                  <a:srgbClr val="FF0000"/>
                </a:solidFill>
                <a:ea typeface="微软雅黑" pitchFamily="34" charset="-122"/>
              </a:rPr>
              <a:t>原发性子宫肉瘤（恶性）</a:t>
            </a:r>
            <a:endParaRPr lang="zh-CN" altLang="en-US" sz="2000" dirty="0">
              <a:solidFill>
                <a:srgbClr val="FF0000"/>
              </a:solidFill>
              <a:latin typeface="楷体_GB2312" pitchFamily="1" charset="-122"/>
              <a:ea typeface="楷体_GB2312" pitchFamily="1" charset="-122"/>
            </a:endParaRPr>
          </a:p>
          <a:p>
            <a:pPr marL="342900" indent="-342900">
              <a:spcBef>
                <a:spcPct val="50000"/>
              </a:spcBef>
            </a:pPr>
            <a:r>
              <a:rPr lang="zh-CN" altLang="en-US" dirty="0">
                <a:solidFill>
                  <a:schemeClr val="tx1"/>
                </a:solidFill>
                <a:latin typeface="楷体_GB2312" pitchFamily="1" charset="-122"/>
                <a:ea typeface="楷体_GB2312" pitchFamily="1" charset="-122"/>
              </a:rPr>
              <a:t>  </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a:xfrm>
            <a:off x="1308048" y="500042"/>
            <a:ext cx="7429552" cy="836613"/>
          </a:xfrm>
        </p:spPr>
        <p:txBody>
          <a:bodyPr>
            <a:normAutofit/>
          </a:bodyPr>
          <a:lstStyle/>
          <a:p>
            <a:pPr algn="l" eaLnBrk="1" hangingPunct="1"/>
            <a:r>
              <a:rPr lang="en-US" altLang="zh-CN" sz="1600" dirty="0" smtClean="0">
                <a:latin typeface="微软雅黑" pitchFamily="34" charset="-122"/>
                <a:ea typeface="微软雅黑" pitchFamily="34" charset="-122"/>
              </a:rPr>
              <a:t/>
            </a:r>
            <a:br>
              <a:rPr lang="en-US" altLang="zh-CN" sz="1600" dirty="0" smtClean="0">
                <a:latin typeface="微软雅黑" pitchFamily="34" charset="-122"/>
                <a:ea typeface="微软雅黑" pitchFamily="34" charset="-122"/>
              </a:rPr>
            </a:br>
            <a:r>
              <a:rPr lang="en-US" altLang="zh-CN" sz="1600" dirty="0" smtClean="0">
                <a:latin typeface="微软雅黑" pitchFamily="34" charset="-122"/>
                <a:ea typeface="微软雅黑" pitchFamily="34" charset="-122"/>
              </a:rPr>
              <a:t>                     </a:t>
            </a:r>
            <a:r>
              <a:rPr lang="en-US" altLang="zh-CN" sz="2400" b="1" dirty="0" smtClean="0">
                <a:solidFill>
                  <a:srgbClr val="000066"/>
                </a:solidFill>
                <a:latin typeface="微软雅黑" pitchFamily="34" charset="-122"/>
                <a:ea typeface="微软雅黑" pitchFamily="34" charset="-122"/>
              </a:rPr>
              <a:t>《</a:t>
            </a:r>
            <a:r>
              <a:rPr lang="zh-CN" altLang="en-US" sz="2400" b="1" dirty="0" smtClean="0">
                <a:solidFill>
                  <a:srgbClr val="000066"/>
                </a:solidFill>
                <a:latin typeface="微软雅黑" pitchFamily="34" charset="-122"/>
                <a:ea typeface="微软雅黑" pitchFamily="34" charset="-122"/>
              </a:rPr>
              <a:t>在职职工重大疾病互助保障活动</a:t>
            </a:r>
            <a:r>
              <a:rPr lang="en-US" altLang="zh-CN" sz="2400" b="1" dirty="0" smtClean="0">
                <a:solidFill>
                  <a:srgbClr val="000066"/>
                </a:solidFill>
                <a:latin typeface="微软雅黑" pitchFamily="34" charset="-122"/>
                <a:ea typeface="微软雅黑" pitchFamily="34" charset="-122"/>
              </a:rPr>
              <a:t>》</a:t>
            </a:r>
            <a:endParaRPr lang="en-US" sz="2400" b="1" dirty="0" smtClean="0">
              <a:solidFill>
                <a:srgbClr val="000066"/>
              </a:solidFill>
              <a:latin typeface="微软雅黑" pitchFamily="34" charset="-122"/>
              <a:ea typeface="微软雅黑" pitchFamily="34" charset="-122"/>
            </a:endParaRPr>
          </a:p>
        </p:txBody>
      </p:sp>
      <p:sp>
        <p:nvSpPr>
          <p:cNvPr id="11267" name="灯片编号占位符 5"/>
          <p:cNvSpPr txBox="1">
            <a:spLocks noGrp="1" noChangeArrowheads="1"/>
          </p:cNvSpPr>
          <p:nvPr/>
        </p:nvSpPr>
        <p:spPr bwMode="auto">
          <a:xfrm>
            <a:off x="8737600" y="6356351"/>
            <a:ext cx="2844800" cy="365125"/>
          </a:xfrm>
          <a:prstGeom prst="rect">
            <a:avLst/>
          </a:prstGeom>
          <a:noFill/>
          <a:ln w="9525">
            <a:noFill/>
            <a:miter lim="800000"/>
            <a:headEnd/>
            <a:tailEnd/>
          </a:ln>
        </p:spPr>
        <p:txBody>
          <a:bodyPr anchor="ctr"/>
          <a:lstStyle/>
          <a:p>
            <a:pPr algn="r"/>
            <a:fld id="{F442E972-217E-48F6-AC80-88C393229AFC}" type="slidenum">
              <a:rPr lang="en-US" altLang="zh-CN" sz="1200">
                <a:solidFill>
                  <a:srgbClr val="898989"/>
                </a:solidFill>
                <a:latin typeface="Calibri" pitchFamily="34" charset="0"/>
              </a:rPr>
              <a:pPr algn="r"/>
              <a:t>15</a:t>
            </a:fld>
            <a:endParaRPr lang="en-US" altLang="zh-CN" sz="1200">
              <a:solidFill>
                <a:srgbClr val="898989"/>
              </a:solidFill>
              <a:latin typeface="Calibri" pitchFamily="34" charset="0"/>
            </a:endParaRPr>
          </a:p>
        </p:txBody>
      </p:sp>
      <p:sp>
        <p:nvSpPr>
          <p:cNvPr id="11268" name="Line 4"/>
          <p:cNvSpPr>
            <a:spLocks noChangeShapeType="1"/>
          </p:cNvSpPr>
          <p:nvPr/>
        </p:nvSpPr>
        <p:spPr bwMode="auto">
          <a:xfrm>
            <a:off x="8041217" y="2263775"/>
            <a:ext cx="0" cy="0"/>
          </a:xfrm>
          <a:prstGeom prst="line">
            <a:avLst/>
          </a:prstGeom>
          <a:noFill/>
          <a:ln w="12700" cap="rnd">
            <a:solidFill>
              <a:srgbClr val="000000"/>
            </a:solidFill>
            <a:round/>
            <a:headEnd/>
            <a:tailEnd/>
          </a:ln>
        </p:spPr>
        <p:txBody>
          <a:bodyPr/>
          <a:lstStyle/>
          <a:p>
            <a:endParaRPr lang="zh-CN" altLang="en-US"/>
          </a:p>
        </p:txBody>
      </p:sp>
      <p:sp>
        <p:nvSpPr>
          <p:cNvPr id="11316" name="Text Box 41"/>
          <p:cNvSpPr txBox="1">
            <a:spLocks noChangeArrowheads="1"/>
          </p:cNvSpPr>
          <p:nvPr/>
        </p:nvSpPr>
        <p:spPr bwMode="auto">
          <a:xfrm>
            <a:off x="809588" y="2087613"/>
            <a:ext cx="8707992" cy="3770263"/>
          </a:xfrm>
          <a:prstGeom prst="rect">
            <a:avLst/>
          </a:prstGeom>
          <a:noFill/>
          <a:ln w="9525">
            <a:noFill/>
            <a:miter lim="800000"/>
            <a:headEnd/>
            <a:tailEnd/>
          </a:ln>
        </p:spPr>
        <p:txBody>
          <a:bodyPr wrap="square">
            <a:spAutoFit/>
          </a:bodyPr>
          <a:lstStyle/>
          <a:p>
            <a:pPr marL="342900" indent="-342900">
              <a:spcBef>
                <a:spcPct val="50000"/>
              </a:spcBef>
            </a:pPr>
            <a:r>
              <a:rPr lang="en-US" altLang="zh-CN" sz="2000" b="1" dirty="0">
                <a:solidFill>
                  <a:srgbClr val="000066"/>
                </a:solidFill>
                <a:ea typeface="微软雅黑" pitchFamily="34" charset="-122"/>
              </a:rPr>
              <a:t>  </a:t>
            </a:r>
            <a:r>
              <a:rPr lang="zh-CN" altLang="en-US" sz="2000" b="1" dirty="0">
                <a:solidFill>
                  <a:srgbClr val="000066"/>
                </a:solidFill>
                <a:ea typeface="微软雅黑" pitchFamily="34" charset="-122"/>
              </a:rPr>
              <a:t>保障内容：</a:t>
            </a:r>
          </a:p>
          <a:p>
            <a:pPr marL="342900" indent="-342900">
              <a:spcBef>
                <a:spcPct val="20000"/>
              </a:spcBef>
            </a:pPr>
            <a:r>
              <a:rPr lang="zh-CN" altLang="en-US" sz="1600" dirty="0">
                <a:solidFill>
                  <a:srgbClr val="000066"/>
                </a:solidFill>
                <a:ea typeface="微软雅黑" pitchFamily="34" charset="-122"/>
              </a:rPr>
              <a:t>  </a:t>
            </a:r>
            <a:r>
              <a:rPr lang="en-US" altLang="zh-CN" sz="1600" dirty="0">
                <a:solidFill>
                  <a:srgbClr val="000066"/>
                </a:solidFill>
                <a:ea typeface="微软雅黑" pitchFamily="34" charset="-122"/>
              </a:rPr>
              <a:t>﹡</a:t>
            </a:r>
            <a:r>
              <a:rPr lang="zh-CN" altLang="en-US" sz="1600" dirty="0">
                <a:solidFill>
                  <a:srgbClr val="000066"/>
                </a:solidFill>
                <a:ea typeface="微软雅黑" pitchFamily="34" charset="-122"/>
              </a:rPr>
              <a:t>急性心肌梗塞            </a:t>
            </a:r>
            <a:r>
              <a:rPr lang="zh-CN" altLang="en-US" sz="1600" dirty="0" smtClean="0">
                <a:solidFill>
                  <a:srgbClr val="000066"/>
                </a:solidFill>
                <a:ea typeface="微软雅黑" pitchFamily="34" charset="-122"/>
              </a:rPr>
              <a:t>      </a:t>
            </a:r>
            <a:r>
              <a:rPr lang="en-US" altLang="zh-CN" sz="1600" dirty="0" smtClean="0">
                <a:solidFill>
                  <a:srgbClr val="000066"/>
                </a:solidFill>
                <a:ea typeface="微软雅黑" pitchFamily="34" charset="-122"/>
              </a:rPr>
              <a:t>﹡</a:t>
            </a:r>
            <a:r>
              <a:rPr lang="zh-CN" altLang="en-US" sz="1600" dirty="0">
                <a:solidFill>
                  <a:srgbClr val="000066"/>
                </a:solidFill>
                <a:ea typeface="微软雅黑" pitchFamily="34" charset="-122"/>
              </a:rPr>
              <a:t>冠状动脉搭桥术（冠状动脉</a:t>
            </a:r>
            <a:r>
              <a:rPr lang="zh-CN" altLang="en-US" sz="1600" dirty="0" smtClean="0">
                <a:solidFill>
                  <a:srgbClr val="000066"/>
                </a:solidFill>
                <a:ea typeface="微软雅黑" pitchFamily="34" charset="-122"/>
              </a:rPr>
              <a:t>旁路手术）                     </a:t>
            </a:r>
            <a:endParaRPr lang="en-US" sz="1600" dirty="0">
              <a:solidFill>
                <a:srgbClr val="000066"/>
              </a:solidFill>
              <a:ea typeface="微软雅黑" pitchFamily="34" charset="-122"/>
            </a:endParaRPr>
          </a:p>
          <a:p>
            <a:pPr marL="342900" indent="-342900">
              <a:spcBef>
                <a:spcPct val="20000"/>
              </a:spcBef>
            </a:pPr>
            <a:r>
              <a:rPr lang="en-US" sz="1600" dirty="0">
                <a:solidFill>
                  <a:srgbClr val="000066"/>
                </a:solidFill>
                <a:ea typeface="微软雅黑" pitchFamily="34" charset="-122"/>
              </a:rPr>
              <a:t>  </a:t>
            </a:r>
            <a:r>
              <a:rPr lang="en-US" altLang="zh-CN" sz="1600" dirty="0">
                <a:solidFill>
                  <a:srgbClr val="000066"/>
                </a:solidFill>
                <a:ea typeface="微软雅黑" pitchFamily="34" charset="-122"/>
              </a:rPr>
              <a:t>﹡</a:t>
            </a:r>
            <a:r>
              <a:rPr lang="zh-CN" altLang="en-US" sz="1600" dirty="0">
                <a:solidFill>
                  <a:srgbClr val="000066"/>
                </a:solidFill>
                <a:ea typeface="微软雅黑" pitchFamily="34" charset="-122"/>
              </a:rPr>
              <a:t>原发性</a:t>
            </a:r>
            <a:r>
              <a:rPr lang="zh-CN" altLang="en-US" sz="1600" dirty="0" smtClean="0">
                <a:solidFill>
                  <a:srgbClr val="000066"/>
                </a:solidFill>
                <a:ea typeface="微软雅黑" pitchFamily="34" charset="-122"/>
              </a:rPr>
              <a:t>恶性肿瘤 （类）    </a:t>
            </a:r>
            <a:r>
              <a:rPr lang="en-US" altLang="zh-CN" sz="1600" dirty="0" smtClean="0">
                <a:solidFill>
                  <a:srgbClr val="000066"/>
                </a:solidFill>
                <a:ea typeface="微软雅黑" pitchFamily="34" charset="-122"/>
              </a:rPr>
              <a:t>﹡</a:t>
            </a:r>
            <a:r>
              <a:rPr lang="zh-CN" altLang="en-US" sz="1600" dirty="0" smtClean="0">
                <a:solidFill>
                  <a:srgbClr val="000066"/>
                </a:solidFill>
                <a:ea typeface="微软雅黑" pitchFamily="34" charset="-122"/>
              </a:rPr>
              <a:t>白血病</a:t>
            </a:r>
            <a:endParaRPr lang="en-US" sz="1600" dirty="0">
              <a:solidFill>
                <a:srgbClr val="000066"/>
              </a:solidFill>
              <a:ea typeface="微软雅黑" pitchFamily="34" charset="-122"/>
            </a:endParaRPr>
          </a:p>
          <a:p>
            <a:pPr marL="342900" indent="-342900">
              <a:spcBef>
                <a:spcPct val="20000"/>
              </a:spcBef>
            </a:pPr>
            <a:r>
              <a:rPr lang="en-US" sz="1600" dirty="0">
                <a:solidFill>
                  <a:srgbClr val="000066"/>
                </a:solidFill>
                <a:ea typeface="微软雅黑" pitchFamily="34" charset="-122"/>
              </a:rPr>
              <a:t>  </a:t>
            </a:r>
            <a:r>
              <a:rPr lang="en-US" altLang="zh-CN" sz="1600" dirty="0">
                <a:solidFill>
                  <a:srgbClr val="000066"/>
                </a:solidFill>
                <a:ea typeface="微软雅黑" pitchFamily="34" charset="-122"/>
              </a:rPr>
              <a:t>﹡</a:t>
            </a:r>
            <a:r>
              <a:rPr lang="zh-CN" altLang="en-US" sz="1600" dirty="0">
                <a:solidFill>
                  <a:srgbClr val="000066"/>
                </a:solidFill>
                <a:ea typeface="微软雅黑" pitchFamily="34" charset="-122"/>
              </a:rPr>
              <a:t>慢性肾衰竭（尿毒症</a:t>
            </a:r>
            <a:r>
              <a:rPr lang="zh-CN" altLang="en-US" sz="1600" dirty="0" smtClean="0">
                <a:solidFill>
                  <a:srgbClr val="000066"/>
                </a:solidFill>
                <a:ea typeface="微软雅黑" pitchFamily="34" charset="-122"/>
              </a:rPr>
              <a:t>）     </a:t>
            </a:r>
            <a:r>
              <a:rPr lang="en-US" altLang="zh-CN" sz="1600" dirty="0" smtClean="0">
                <a:solidFill>
                  <a:srgbClr val="000066"/>
                </a:solidFill>
                <a:ea typeface="微软雅黑" pitchFamily="34" charset="-122"/>
              </a:rPr>
              <a:t>﹡</a:t>
            </a:r>
            <a:r>
              <a:rPr lang="zh-CN" altLang="en-US" sz="1600" dirty="0" smtClean="0">
                <a:solidFill>
                  <a:srgbClr val="000066"/>
                </a:solidFill>
                <a:ea typeface="微软雅黑" pitchFamily="34" charset="-122"/>
              </a:rPr>
              <a:t>颅内原发肿瘤手术</a:t>
            </a:r>
            <a:endParaRPr lang="zh-CN" altLang="en-US" sz="1600" dirty="0">
              <a:solidFill>
                <a:srgbClr val="000066"/>
              </a:solidFill>
              <a:ea typeface="微软雅黑" pitchFamily="34" charset="-122"/>
            </a:endParaRPr>
          </a:p>
          <a:p>
            <a:pPr marL="342900" indent="-342900">
              <a:spcBef>
                <a:spcPct val="20000"/>
              </a:spcBef>
            </a:pPr>
            <a:r>
              <a:rPr lang="zh-CN" altLang="en-US" sz="1600" dirty="0">
                <a:solidFill>
                  <a:srgbClr val="000066"/>
                </a:solidFill>
                <a:ea typeface="微软雅黑" pitchFamily="34" charset="-122"/>
              </a:rPr>
              <a:t>  </a:t>
            </a:r>
            <a:r>
              <a:rPr lang="en-US" altLang="zh-CN" sz="1600" dirty="0">
                <a:solidFill>
                  <a:srgbClr val="000066"/>
                </a:solidFill>
                <a:ea typeface="微软雅黑" pitchFamily="34" charset="-122"/>
              </a:rPr>
              <a:t>﹡</a:t>
            </a:r>
            <a:r>
              <a:rPr lang="zh-CN" altLang="en-US" sz="1600" dirty="0">
                <a:solidFill>
                  <a:srgbClr val="000066"/>
                </a:solidFill>
                <a:ea typeface="微软雅黑" pitchFamily="34" charset="-122"/>
              </a:rPr>
              <a:t>重要</a:t>
            </a:r>
            <a:r>
              <a:rPr lang="zh-CN" altLang="en-US" sz="1600" dirty="0" smtClean="0">
                <a:solidFill>
                  <a:srgbClr val="000066"/>
                </a:solidFill>
                <a:ea typeface="微软雅黑" pitchFamily="34" charset="-122"/>
              </a:rPr>
              <a:t>器官移植                   </a:t>
            </a:r>
            <a:r>
              <a:rPr lang="en-US" altLang="zh-CN" sz="1600" dirty="0" smtClean="0">
                <a:solidFill>
                  <a:srgbClr val="000066"/>
                </a:solidFill>
                <a:ea typeface="微软雅黑" pitchFamily="34" charset="-122"/>
              </a:rPr>
              <a:t>﹡</a:t>
            </a:r>
            <a:r>
              <a:rPr lang="zh-CN" altLang="en-US" sz="1600" dirty="0" smtClean="0">
                <a:solidFill>
                  <a:srgbClr val="000066"/>
                </a:solidFill>
                <a:ea typeface="微软雅黑" pitchFamily="34" charset="-122"/>
              </a:rPr>
              <a:t>严重烧、烫伤 </a:t>
            </a:r>
            <a:endParaRPr lang="en-US" sz="1600" dirty="0">
              <a:solidFill>
                <a:srgbClr val="000066"/>
              </a:solidFill>
              <a:ea typeface="微软雅黑" pitchFamily="34" charset="-122"/>
            </a:endParaRPr>
          </a:p>
          <a:p>
            <a:pPr marL="342900" indent="-342900">
              <a:spcBef>
                <a:spcPct val="20000"/>
              </a:spcBef>
            </a:pPr>
            <a:r>
              <a:rPr lang="zh-CN" altLang="en-US" sz="1600" dirty="0">
                <a:solidFill>
                  <a:srgbClr val="000066"/>
                </a:solidFill>
                <a:ea typeface="微软雅黑" pitchFamily="34" charset="-122"/>
              </a:rPr>
              <a:t>  </a:t>
            </a:r>
            <a:r>
              <a:rPr lang="en-US" altLang="zh-CN" sz="1600" dirty="0">
                <a:solidFill>
                  <a:srgbClr val="000066"/>
                </a:solidFill>
                <a:ea typeface="微软雅黑" pitchFamily="34" charset="-122"/>
              </a:rPr>
              <a:t>﹡</a:t>
            </a:r>
            <a:r>
              <a:rPr lang="zh-CN" altLang="en-US" sz="1600" dirty="0">
                <a:solidFill>
                  <a:srgbClr val="000066"/>
                </a:solidFill>
                <a:ea typeface="微软雅黑" pitchFamily="34" charset="-122"/>
              </a:rPr>
              <a:t>严重运动神经元</a:t>
            </a:r>
            <a:r>
              <a:rPr lang="zh-CN" altLang="en-US" sz="1600" dirty="0" smtClean="0">
                <a:solidFill>
                  <a:srgbClr val="000066"/>
                </a:solidFill>
                <a:ea typeface="微软雅黑" pitchFamily="34" charset="-122"/>
              </a:rPr>
              <a:t>病            </a:t>
            </a:r>
            <a:r>
              <a:rPr lang="en-US" altLang="zh-CN" sz="1600" dirty="0" smtClean="0">
                <a:solidFill>
                  <a:srgbClr val="000066"/>
                </a:solidFill>
                <a:ea typeface="微软雅黑" pitchFamily="34" charset="-122"/>
              </a:rPr>
              <a:t>﹡</a:t>
            </a:r>
            <a:r>
              <a:rPr lang="zh-CN" altLang="en-US" sz="1600" dirty="0" smtClean="0">
                <a:solidFill>
                  <a:srgbClr val="000066"/>
                </a:solidFill>
                <a:ea typeface="微软雅黑" pitchFamily="34" charset="-122"/>
              </a:rPr>
              <a:t>肢体缺失</a:t>
            </a:r>
            <a:endParaRPr lang="zh-CN" altLang="en-US" sz="1600" dirty="0">
              <a:solidFill>
                <a:srgbClr val="000066"/>
              </a:solidFill>
              <a:ea typeface="微软雅黑" pitchFamily="34" charset="-122"/>
            </a:endParaRPr>
          </a:p>
          <a:p>
            <a:pPr marL="342900" indent="-342900">
              <a:spcBef>
                <a:spcPct val="20000"/>
              </a:spcBef>
            </a:pPr>
            <a:r>
              <a:rPr lang="zh-CN" altLang="en-US" sz="1600" dirty="0">
                <a:solidFill>
                  <a:srgbClr val="000066"/>
                </a:solidFill>
                <a:ea typeface="微软雅黑" pitchFamily="34" charset="-122"/>
              </a:rPr>
              <a:t>  </a:t>
            </a:r>
            <a:r>
              <a:rPr lang="en-US" altLang="zh-CN" sz="1600" dirty="0">
                <a:solidFill>
                  <a:srgbClr val="000066"/>
                </a:solidFill>
                <a:ea typeface="微软雅黑" pitchFamily="34" charset="-122"/>
              </a:rPr>
              <a:t>﹡</a:t>
            </a:r>
            <a:r>
              <a:rPr lang="zh-CN" altLang="en-US" sz="1600" dirty="0" smtClean="0">
                <a:solidFill>
                  <a:srgbClr val="000066"/>
                </a:solidFill>
                <a:ea typeface="微软雅黑" pitchFamily="34" charset="-122"/>
              </a:rPr>
              <a:t>截瘫</a:t>
            </a:r>
            <a:endParaRPr lang="zh-CN" altLang="en-US" sz="1600" dirty="0">
              <a:solidFill>
                <a:srgbClr val="000066"/>
              </a:solidFill>
              <a:ea typeface="微软雅黑" pitchFamily="34" charset="-122"/>
            </a:endParaRPr>
          </a:p>
          <a:p>
            <a:pPr marL="342900" indent="-342900">
              <a:spcBef>
                <a:spcPct val="20000"/>
              </a:spcBef>
            </a:pPr>
            <a:r>
              <a:rPr lang="zh-CN" altLang="en-US" sz="1600" dirty="0">
                <a:solidFill>
                  <a:srgbClr val="000066"/>
                </a:solidFill>
                <a:ea typeface="微软雅黑" pitchFamily="34" charset="-122"/>
              </a:rPr>
              <a:t>  </a:t>
            </a:r>
            <a:endParaRPr lang="en-US" altLang="zh-CN" sz="1600" b="1" dirty="0">
              <a:solidFill>
                <a:srgbClr val="000066"/>
              </a:solidFill>
              <a:ea typeface="微软雅黑" pitchFamily="34" charset="-122"/>
            </a:endParaRPr>
          </a:p>
          <a:p>
            <a:pPr marL="342900" indent="-342900">
              <a:spcBef>
                <a:spcPct val="20000"/>
              </a:spcBef>
            </a:pPr>
            <a:r>
              <a:rPr lang="zh-CN" altLang="en-US" b="1" dirty="0">
                <a:solidFill>
                  <a:srgbClr val="000066"/>
                </a:solidFill>
                <a:ea typeface="微软雅黑" pitchFamily="34" charset="-122"/>
              </a:rPr>
              <a:t> </a:t>
            </a:r>
            <a:endParaRPr lang="en-US" altLang="zh-CN" sz="1400" dirty="0">
              <a:solidFill>
                <a:srgbClr val="000066"/>
              </a:solidFill>
              <a:ea typeface="微软雅黑" pitchFamily="34" charset="-122"/>
            </a:endParaRPr>
          </a:p>
          <a:p>
            <a:pPr marL="342900" indent="-342900">
              <a:spcBef>
                <a:spcPct val="20000"/>
              </a:spcBef>
            </a:pPr>
            <a:endParaRPr lang="zh-CN" altLang="en-US" sz="1400" dirty="0">
              <a:solidFill>
                <a:srgbClr val="000066"/>
              </a:solidFill>
              <a:ea typeface="微软雅黑" pitchFamily="34" charset="-122"/>
            </a:endParaRPr>
          </a:p>
          <a:p>
            <a:pPr marL="342900" indent="-342900">
              <a:spcBef>
                <a:spcPct val="20000"/>
              </a:spcBef>
            </a:pPr>
            <a:endParaRPr lang="zh-CN" altLang="en-US" sz="1600" dirty="0">
              <a:solidFill>
                <a:srgbClr val="000066"/>
              </a:solidFill>
              <a:latin typeface="楷体_GB2312" pitchFamily="1" charset="-122"/>
              <a:ea typeface="楷体_GB2312" pitchFamily="1" charset="-122"/>
            </a:endParaRPr>
          </a:p>
          <a:p>
            <a:pPr marL="342900" indent="-342900">
              <a:spcBef>
                <a:spcPct val="50000"/>
              </a:spcBef>
            </a:pPr>
            <a:endParaRPr lang="en-US" altLang="zh-CN" dirty="0">
              <a:solidFill>
                <a:srgbClr val="000066"/>
              </a:solidFill>
              <a:latin typeface="楷体_GB2312" pitchFamily="1" charset="-122"/>
              <a:ea typeface="楷体_GB2312" pitchFamily="1" charset="-122"/>
            </a:endParaRPr>
          </a:p>
        </p:txBody>
      </p:sp>
      <p:sp>
        <p:nvSpPr>
          <p:cNvPr id="11321" name="TextBox 11"/>
          <p:cNvSpPr txBox="1">
            <a:spLocks noChangeArrowheads="1"/>
          </p:cNvSpPr>
          <p:nvPr/>
        </p:nvSpPr>
        <p:spPr bwMode="auto">
          <a:xfrm>
            <a:off x="4095751" y="5857876"/>
            <a:ext cx="7715249" cy="276225"/>
          </a:xfrm>
          <a:prstGeom prst="rect">
            <a:avLst/>
          </a:prstGeom>
          <a:noFill/>
          <a:ln w="9525">
            <a:noFill/>
            <a:miter lim="800000"/>
            <a:headEnd/>
            <a:tailEnd/>
          </a:ln>
        </p:spPr>
        <p:txBody>
          <a:bodyPr>
            <a:spAutoFit/>
          </a:bodyPr>
          <a:lstStyle/>
          <a:p>
            <a:pPr>
              <a:spcBef>
                <a:spcPct val="50000"/>
              </a:spcBef>
            </a:pPr>
            <a:r>
              <a:rPr lang="en-US" altLang="zh-CN" sz="1200">
                <a:solidFill>
                  <a:srgbClr val="FF0000"/>
                </a:solidFill>
                <a:ea typeface="微软雅黑" pitchFamily="34" charset="-122"/>
              </a:rPr>
              <a:t>  </a:t>
            </a:r>
            <a:endParaRPr lang="zh-CN" altLang="en-US" sz="1400">
              <a:solidFill>
                <a:srgbClr val="FF0000"/>
              </a:solidFill>
              <a:ea typeface="微软雅黑" pitchFamily="34" charset="-122"/>
            </a:endParaRPr>
          </a:p>
        </p:txBody>
      </p:sp>
      <p:sp>
        <p:nvSpPr>
          <p:cNvPr id="11322" name="TextBox 1"/>
          <p:cNvSpPr txBox="1">
            <a:spLocks noChangeArrowheads="1"/>
          </p:cNvSpPr>
          <p:nvPr/>
        </p:nvSpPr>
        <p:spPr bwMode="auto">
          <a:xfrm>
            <a:off x="7596198" y="2428868"/>
            <a:ext cx="3197753" cy="1862048"/>
          </a:xfrm>
          <a:prstGeom prst="rect">
            <a:avLst/>
          </a:prstGeom>
          <a:noFill/>
          <a:ln w="9525">
            <a:noFill/>
            <a:miter lim="800000"/>
            <a:headEnd/>
            <a:tailEnd/>
          </a:ln>
        </p:spPr>
        <p:txBody>
          <a:bodyPr wrap="square">
            <a:spAutoFit/>
          </a:bodyPr>
          <a:lstStyle/>
          <a:p>
            <a:pPr>
              <a:spcBef>
                <a:spcPct val="50000"/>
              </a:spcBef>
            </a:pPr>
            <a:r>
              <a:rPr lang="en-US" altLang="zh-CN" sz="1600" dirty="0">
                <a:solidFill>
                  <a:srgbClr val="FF0000"/>
                </a:solidFill>
                <a:ea typeface="微软雅黑" pitchFamily="34" charset="-122"/>
              </a:rPr>
              <a:t>﹡</a:t>
            </a:r>
            <a:r>
              <a:rPr lang="zh-CN" altLang="en-US" sz="1600" dirty="0">
                <a:solidFill>
                  <a:srgbClr val="FF0000"/>
                </a:solidFill>
                <a:ea typeface="微软雅黑" pitchFamily="34" charset="-122"/>
              </a:rPr>
              <a:t>双目失明</a:t>
            </a:r>
            <a:endParaRPr lang="en-US" sz="1600" dirty="0">
              <a:solidFill>
                <a:srgbClr val="FF0000"/>
              </a:solidFill>
              <a:ea typeface="微软雅黑" pitchFamily="34" charset="-122"/>
            </a:endParaRPr>
          </a:p>
          <a:p>
            <a:pPr>
              <a:spcBef>
                <a:spcPct val="50000"/>
              </a:spcBef>
            </a:pPr>
            <a:r>
              <a:rPr lang="en-US" altLang="zh-CN" sz="1600" dirty="0">
                <a:solidFill>
                  <a:srgbClr val="FF0000"/>
                </a:solidFill>
                <a:ea typeface="微软雅黑" pitchFamily="34" charset="-122"/>
              </a:rPr>
              <a:t>﹡</a:t>
            </a:r>
            <a:r>
              <a:rPr lang="zh-CN" altLang="en-US" sz="1600" dirty="0">
                <a:solidFill>
                  <a:srgbClr val="FF0000"/>
                </a:solidFill>
                <a:ea typeface="微软雅黑" pitchFamily="34" charset="-122"/>
              </a:rPr>
              <a:t>语言能力丧失</a:t>
            </a:r>
            <a:endParaRPr lang="en-US" sz="1600" dirty="0">
              <a:solidFill>
                <a:srgbClr val="FF0000"/>
              </a:solidFill>
              <a:ea typeface="微软雅黑" pitchFamily="34" charset="-122"/>
            </a:endParaRPr>
          </a:p>
          <a:p>
            <a:pPr>
              <a:spcBef>
                <a:spcPct val="50000"/>
              </a:spcBef>
            </a:pPr>
            <a:r>
              <a:rPr lang="en-US" altLang="zh-CN" sz="1600" dirty="0">
                <a:solidFill>
                  <a:srgbClr val="FF0000"/>
                </a:solidFill>
                <a:ea typeface="微软雅黑" pitchFamily="34" charset="-122"/>
              </a:rPr>
              <a:t>﹡</a:t>
            </a:r>
            <a:r>
              <a:rPr lang="zh-CN" altLang="en-US" sz="1600" dirty="0">
                <a:solidFill>
                  <a:srgbClr val="FF0000"/>
                </a:solidFill>
                <a:ea typeface="微软雅黑" pitchFamily="34" charset="-122"/>
              </a:rPr>
              <a:t>重症帕金森病</a:t>
            </a:r>
            <a:endParaRPr lang="en-US" sz="1600" dirty="0">
              <a:solidFill>
                <a:srgbClr val="FF0000"/>
              </a:solidFill>
              <a:ea typeface="微软雅黑" pitchFamily="34" charset="-122"/>
            </a:endParaRPr>
          </a:p>
          <a:p>
            <a:pPr>
              <a:spcBef>
                <a:spcPct val="50000"/>
              </a:spcBef>
            </a:pPr>
            <a:r>
              <a:rPr lang="en-US" altLang="zh-CN" sz="1600" dirty="0">
                <a:solidFill>
                  <a:srgbClr val="FF0000"/>
                </a:solidFill>
                <a:ea typeface="微软雅黑" pitchFamily="34" charset="-122"/>
              </a:rPr>
              <a:t>﹡</a:t>
            </a:r>
            <a:r>
              <a:rPr lang="zh-CN" altLang="en-US" sz="1600" dirty="0">
                <a:solidFill>
                  <a:srgbClr val="FF0000"/>
                </a:solidFill>
                <a:ea typeface="微软雅黑" pitchFamily="34" charset="-122"/>
              </a:rPr>
              <a:t>严重阿尔茨海默病</a:t>
            </a:r>
            <a:endParaRPr lang="en-US" sz="1600" dirty="0">
              <a:solidFill>
                <a:srgbClr val="FF0000"/>
              </a:solidFill>
              <a:ea typeface="微软雅黑" pitchFamily="34" charset="-122"/>
            </a:endParaRPr>
          </a:p>
          <a:p>
            <a:pPr>
              <a:spcBef>
                <a:spcPct val="50000"/>
              </a:spcBef>
            </a:pPr>
            <a:endParaRPr lang="zh-CN" altLang="en-US" dirty="0">
              <a:ea typeface="微软雅黑"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内容占位符 2"/>
          <p:cNvSpPr>
            <a:spLocks noGrp="1"/>
          </p:cNvSpPr>
          <p:nvPr>
            <p:ph idx="4294967295"/>
          </p:nvPr>
        </p:nvSpPr>
        <p:spPr>
          <a:xfrm>
            <a:off x="431800" y="1844675"/>
            <a:ext cx="11150600" cy="2089150"/>
          </a:xfrm>
        </p:spPr>
        <p:txBody>
          <a:bodyPr/>
          <a:lstStyle/>
          <a:p>
            <a:pPr marL="0" indent="0">
              <a:lnSpc>
                <a:spcPct val="90000"/>
              </a:lnSpc>
              <a:buFont typeface="Arial" pitchFamily="34" charset="0"/>
              <a:buNone/>
            </a:pPr>
            <a:r>
              <a:rPr lang="zh-CN" altLang="en-US" sz="4800" b="1" dirty="0" smtClean="0">
                <a:solidFill>
                  <a:schemeClr val="accent1"/>
                </a:solidFill>
              </a:rPr>
              <a:t>重疾类保障计划申请资料：</a:t>
            </a:r>
          </a:p>
          <a:p>
            <a:pPr marL="0" indent="0">
              <a:lnSpc>
                <a:spcPct val="90000"/>
              </a:lnSpc>
              <a:buFont typeface="Arial" pitchFamily="34" charset="0"/>
              <a:buNone/>
            </a:pPr>
            <a:endParaRPr lang="zh-CN" altLang="en-US" dirty="0" smtClean="0">
              <a:solidFill>
                <a:schemeClr val="accent1"/>
              </a:solidFill>
            </a:endParaRPr>
          </a:p>
          <a:p>
            <a:pPr marL="0" indent="0">
              <a:lnSpc>
                <a:spcPct val="90000"/>
              </a:lnSpc>
              <a:buFont typeface="Arial" pitchFamily="34" charset="0"/>
              <a:buNone/>
            </a:pPr>
            <a:r>
              <a:rPr lang="en-US" altLang="zh-CN" sz="4400" dirty="0" smtClean="0">
                <a:solidFill>
                  <a:schemeClr val="accent1"/>
                </a:solidFill>
              </a:rPr>
              <a:t> </a:t>
            </a:r>
            <a:r>
              <a:rPr lang="zh-CN" altLang="en-US" sz="4400" dirty="0" smtClean="0">
                <a:solidFill>
                  <a:schemeClr val="accent1"/>
                </a:solidFill>
              </a:rPr>
              <a:t>  </a:t>
            </a:r>
            <a:r>
              <a:rPr lang="en-US" altLang="zh-CN" sz="4400" dirty="0" smtClean="0"/>
              <a:t>1</a:t>
            </a:r>
            <a:r>
              <a:rPr lang="zh-CN" altLang="en-US" sz="4400" dirty="0" smtClean="0"/>
              <a:t>、共性资料 </a:t>
            </a:r>
            <a:r>
              <a:rPr lang="en-US" sz="4400" dirty="0" smtClean="0"/>
              <a:t>       </a:t>
            </a:r>
            <a:r>
              <a:rPr lang="en-US" altLang="zh-CN" sz="4400" dirty="0" smtClean="0"/>
              <a:t>2</a:t>
            </a:r>
            <a:r>
              <a:rPr lang="zh-CN" altLang="en-US" sz="4400" dirty="0" smtClean="0"/>
              <a:t>、补充资料</a:t>
            </a:r>
            <a:endParaRPr lang="zh-CN" altLang="en-US" sz="4400" b="1" dirty="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413" name="Group 5"/>
          <p:cNvGraphicFramePr>
            <a:graphicFrameLocks noGrp="1"/>
          </p:cNvGraphicFramePr>
          <p:nvPr/>
        </p:nvGraphicFramePr>
        <p:xfrm>
          <a:off x="0" y="0"/>
          <a:ext cx="12192000" cy="6858001"/>
        </p:xfrm>
        <a:graphic>
          <a:graphicData uri="http://schemas.openxmlformats.org/drawingml/2006/table">
            <a:tbl>
              <a:tblPr/>
              <a:tblGrid>
                <a:gridCol w="3723217"/>
                <a:gridCol w="8468783"/>
              </a:tblGrid>
              <a:tr h="1448927">
                <a:tc gridSpan="2">
                  <a:txBody>
                    <a:bodyPr/>
                    <a:lstStyle/>
                    <a:p>
                      <a:pPr marL="0" marR="0" lvl="0" indent="0" algn="ctr" defTabSz="914400" rtl="0" eaLnBrk="1" fontAlgn="ctr" latinLnBrk="0" hangingPunct="1">
                        <a:lnSpc>
                          <a:spcPct val="100000"/>
                        </a:lnSpc>
                        <a:spcBef>
                          <a:spcPct val="0"/>
                        </a:spcBef>
                        <a:spcAft>
                          <a:spcPct val="0"/>
                        </a:spcAft>
                        <a:buClrTx/>
                        <a:buSzTx/>
                        <a:buFont typeface="Arial" pitchFamily="34" charset="0"/>
                        <a:buNone/>
                        <a:tabLst/>
                      </a:pPr>
                      <a:r>
                        <a:rPr kumimoji="0" lang="zh-CN" altLang="en-US" sz="2000" b="1" i="0" u="none" strike="noStrike" cap="none" normalizeH="0" baseline="0" dirty="0" smtClean="0">
                          <a:ln>
                            <a:noFill/>
                          </a:ln>
                          <a:solidFill>
                            <a:srgbClr val="000000"/>
                          </a:solidFill>
                          <a:effectLst/>
                          <a:latin typeface="Calibri" pitchFamily="34" charset="0"/>
                          <a:ea typeface="宋体" pitchFamily="2" charset="-122"/>
                        </a:rPr>
                        <a:t>重疾类互助保障活动申请互助金所需资料</a:t>
                      </a:r>
                      <a:endParaRPr kumimoji="0" lang="zh-CN" altLang="en-US" sz="2000" b="1" i="0" u="none" strike="noStrike" cap="none" normalizeH="0" baseline="0" dirty="0" smtClean="0">
                        <a:ln>
                          <a:noFill/>
                        </a:ln>
                        <a:solidFill>
                          <a:srgbClr val="00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zh-CN" altLang="en-US"/>
                    </a:p>
                  </a:txBody>
                  <a:tcPr/>
                </a:tc>
              </a:tr>
              <a:tr h="635461">
                <a:tc>
                  <a:txBody>
                    <a:bodyPr/>
                    <a:lstStyle/>
                    <a:p>
                      <a:pPr marL="0" marR="0" lvl="0" indent="0" algn="ctr" defTabSz="914400" rtl="0" eaLnBrk="1" fontAlgn="ctr" latinLnBrk="0" hangingPunct="1">
                        <a:lnSpc>
                          <a:spcPct val="100000"/>
                        </a:lnSpc>
                        <a:spcBef>
                          <a:spcPct val="0"/>
                        </a:spcBef>
                        <a:spcAft>
                          <a:spcPct val="0"/>
                        </a:spcAft>
                        <a:buClrTx/>
                        <a:buSzTx/>
                        <a:buFont typeface="Arial" pitchFamily="34" charset="0"/>
                        <a:buNone/>
                        <a:tabLst/>
                      </a:pPr>
                      <a:r>
                        <a:rPr kumimoji="0" lang="zh-CN" sz="1800" b="1" i="0" u="none" strike="noStrike" cap="none" normalizeH="0" baseline="0" smtClean="0">
                          <a:ln>
                            <a:noFill/>
                          </a:ln>
                          <a:solidFill>
                            <a:srgbClr val="000000"/>
                          </a:solidFill>
                          <a:effectLst/>
                          <a:latin typeface="Calibri" pitchFamily="34" charset="0"/>
                          <a:ea typeface="宋体" pitchFamily="2" charset="-122"/>
                        </a:rPr>
                        <a:t>项  目</a:t>
                      </a:r>
                      <a:endParaRPr kumimoji="0" lang="zh-CN" sz="1800" b="1" i="0" u="none" strike="noStrike" cap="none" normalizeH="0" baseline="0" smtClean="0">
                        <a:ln>
                          <a:noFill/>
                        </a:ln>
                        <a:solidFill>
                          <a:srgbClr val="00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pitchFamily="34" charset="0"/>
                        <a:buNone/>
                        <a:tabLst/>
                      </a:pPr>
                      <a:r>
                        <a:rPr kumimoji="0" lang="zh-CN" sz="1800" b="1" i="0" u="none" strike="noStrike" cap="none" normalizeH="0" baseline="0" smtClean="0">
                          <a:ln>
                            <a:noFill/>
                          </a:ln>
                          <a:solidFill>
                            <a:srgbClr val="000000"/>
                          </a:solidFill>
                          <a:effectLst/>
                          <a:latin typeface="Calibri" pitchFamily="34" charset="0"/>
                          <a:ea typeface="宋体" pitchFamily="2" charset="-122"/>
                        </a:rPr>
                        <a:t>申 请 资 料</a:t>
                      </a:r>
                      <a:endParaRPr kumimoji="0" lang="zh-CN" sz="1800" b="1" i="0" u="none" strike="noStrike" cap="none" normalizeH="0" baseline="0" smtClean="0">
                        <a:ln>
                          <a:noFill/>
                        </a:ln>
                        <a:solidFill>
                          <a:srgbClr val="00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1092916">
                <a:tc rowSpan="3">
                  <a:txBody>
                    <a:bodyPr/>
                    <a:lstStyle/>
                    <a:p>
                      <a:pPr marL="0" marR="0" lvl="0" indent="0" algn="ctr" defTabSz="914400" rtl="0" eaLnBrk="1" fontAlgn="ctr" latinLnBrk="0" hangingPunct="1">
                        <a:lnSpc>
                          <a:spcPct val="100000"/>
                        </a:lnSpc>
                        <a:spcBef>
                          <a:spcPct val="0"/>
                        </a:spcBef>
                        <a:spcAft>
                          <a:spcPct val="0"/>
                        </a:spcAft>
                        <a:buClrTx/>
                        <a:buSzTx/>
                        <a:buFont typeface="Arial" pitchFamily="34" charset="0"/>
                        <a:buNone/>
                        <a:tabLst/>
                      </a:pPr>
                      <a:r>
                        <a:rPr kumimoji="0" lang="zh-CN" sz="1800" b="0" i="0" u="none" strike="noStrike" cap="none" normalizeH="0" baseline="0" dirty="0" smtClean="0">
                          <a:ln>
                            <a:noFill/>
                          </a:ln>
                          <a:solidFill>
                            <a:srgbClr val="000000"/>
                          </a:solidFill>
                          <a:effectLst/>
                          <a:latin typeface="Calibri" pitchFamily="34" charset="0"/>
                          <a:ea typeface="宋体" pitchFamily="2" charset="-122"/>
                        </a:rPr>
                        <a:t>一、</a:t>
                      </a:r>
                      <a:r>
                        <a:rPr kumimoji="0" lang="zh-CN" sz="2000" b="1" i="0" u="none" strike="noStrike" cap="none" normalizeH="0" baseline="0" dirty="0" smtClean="0">
                          <a:ln>
                            <a:noFill/>
                          </a:ln>
                          <a:solidFill>
                            <a:srgbClr val="000000"/>
                          </a:solidFill>
                          <a:effectLst/>
                          <a:latin typeface="Calibri" pitchFamily="34" charset="0"/>
                          <a:ea typeface="宋体" pitchFamily="2" charset="-122"/>
                        </a:rPr>
                        <a:t>共性资料</a:t>
                      </a:r>
                      <a:endParaRPr kumimoji="0" lang="zh-CN" sz="2000" b="1" i="0" u="none" strike="noStrike" cap="none" normalizeH="0" baseline="0" dirty="0" smtClean="0">
                        <a:ln>
                          <a:noFill/>
                        </a:ln>
                        <a:solidFill>
                          <a:srgbClr val="00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ctr" latinLnBrk="0" hangingPunct="1">
                        <a:lnSpc>
                          <a:spcPct val="100000"/>
                        </a:lnSpc>
                        <a:spcBef>
                          <a:spcPct val="0"/>
                        </a:spcBef>
                        <a:spcAft>
                          <a:spcPct val="0"/>
                        </a:spcAft>
                        <a:buClrTx/>
                        <a:buSzTx/>
                        <a:buFont typeface="Arial" pitchFamily="34" charset="0"/>
                        <a:buNone/>
                        <a:tabLst/>
                      </a:pPr>
                      <a:r>
                        <a:rPr kumimoji="0" lang="en-US" sz="1800" b="0" i="0" u="none" strike="noStrike" cap="none" normalizeH="0" baseline="0" dirty="0" smtClean="0">
                          <a:ln>
                            <a:noFill/>
                          </a:ln>
                          <a:solidFill>
                            <a:srgbClr val="000000"/>
                          </a:solidFill>
                          <a:effectLst/>
                          <a:latin typeface="Calibri" pitchFamily="34" charset="0"/>
                          <a:ea typeface="宋体" pitchFamily="2" charset="-122"/>
                        </a:rPr>
                        <a:t>1</a:t>
                      </a:r>
                      <a:r>
                        <a:rPr kumimoji="0" lang="zh-CN" altLang="en-US" sz="1800" b="0" i="0" u="none" strike="noStrike" cap="none" normalizeH="0" baseline="0" dirty="0" smtClean="0">
                          <a:ln>
                            <a:noFill/>
                          </a:ln>
                          <a:solidFill>
                            <a:srgbClr val="000000"/>
                          </a:solidFill>
                          <a:effectLst/>
                          <a:latin typeface="Calibri" pitchFamily="34" charset="0"/>
                          <a:ea typeface="宋体" pitchFamily="2" charset="-122"/>
                        </a:rPr>
                        <a:t>、基层工会上报“互助金申请书”</a:t>
                      </a:r>
                      <a:endParaRPr kumimoji="0" lang="zh-CN" altLang="en-US" sz="1800" b="0" i="0" u="none" strike="noStrike" cap="none" normalizeH="0" baseline="0" dirty="0" smtClean="0">
                        <a:ln>
                          <a:noFill/>
                        </a:ln>
                        <a:solidFill>
                          <a:srgbClr val="00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1171392">
                <a:tc vMerge="1">
                  <a:txBody>
                    <a:bodyPr/>
                    <a:lstStyle/>
                    <a:p>
                      <a:endParaRPr lang="zh-CN" altLang="en-US"/>
                    </a:p>
                  </a:txBody>
                  <a:tcPr/>
                </a:tc>
                <a:tc>
                  <a:txBody>
                    <a:bodyPr/>
                    <a:lstStyle/>
                    <a:p>
                      <a:pPr marL="0" marR="0" lvl="0" indent="0" algn="l" defTabSz="914400" rtl="0" eaLnBrk="1" fontAlgn="ctr" latinLnBrk="0" hangingPunct="1">
                        <a:lnSpc>
                          <a:spcPct val="100000"/>
                        </a:lnSpc>
                        <a:spcBef>
                          <a:spcPct val="0"/>
                        </a:spcBef>
                        <a:spcAft>
                          <a:spcPct val="0"/>
                        </a:spcAft>
                        <a:buClrTx/>
                        <a:buSzTx/>
                        <a:buFont typeface="Arial" pitchFamily="34" charset="0"/>
                        <a:buNone/>
                        <a:tabLst/>
                      </a:pPr>
                      <a:r>
                        <a:rPr kumimoji="0" lang="en-US" sz="1800" b="0" i="0" u="none" strike="noStrike" cap="none" normalizeH="0" baseline="0" dirty="0" smtClean="0">
                          <a:ln>
                            <a:noFill/>
                          </a:ln>
                          <a:solidFill>
                            <a:srgbClr val="000000"/>
                          </a:solidFill>
                          <a:effectLst/>
                          <a:latin typeface="Calibri" pitchFamily="34" charset="0"/>
                          <a:ea typeface="宋体" pitchFamily="2" charset="-122"/>
                        </a:rPr>
                        <a:t>2</a:t>
                      </a:r>
                      <a:r>
                        <a:rPr kumimoji="0" lang="zh-CN" altLang="en-US" sz="1800" b="0" i="0" u="none" strike="noStrike" cap="none" normalizeH="0" baseline="0" dirty="0" smtClean="0">
                          <a:ln>
                            <a:noFill/>
                          </a:ln>
                          <a:solidFill>
                            <a:srgbClr val="000000"/>
                          </a:solidFill>
                          <a:effectLst/>
                          <a:latin typeface="Calibri" pitchFamily="34" charset="0"/>
                          <a:ea typeface="宋体" pitchFamily="2" charset="-122"/>
                        </a:rPr>
                        <a:t>、被保障人身份证的复印件、京卡复印件</a:t>
                      </a:r>
                      <a:r>
                        <a:rPr kumimoji="0" lang="en-US" sz="1800" b="0" i="0" u="none" strike="noStrike" cap="none" normalizeH="0" baseline="0" dirty="0" smtClean="0">
                          <a:ln>
                            <a:noFill/>
                          </a:ln>
                          <a:solidFill>
                            <a:srgbClr val="000000"/>
                          </a:solidFill>
                          <a:effectLst/>
                          <a:latin typeface="Calibri" pitchFamily="34" charset="0"/>
                          <a:ea typeface="宋体" pitchFamily="2" charset="-122"/>
                        </a:rPr>
                        <a:t>(</a:t>
                      </a:r>
                      <a:r>
                        <a:rPr kumimoji="0" lang="zh-CN" altLang="en-US" sz="1800" b="0" i="0" u="none" strike="noStrike" cap="none" normalizeH="0" baseline="0" dirty="0" smtClean="0">
                          <a:ln>
                            <a:noFill/>
                          </a:ln>
                          <a:solidFill>
                            <a:srgbClr val="000000"/>
                          </a:solidFill>
                          <a:effectLst/>
                          <a:latin typeface="Calibri" pitchFamily="34" charset="0"/>
                          <a:ea typeface="宋体" pitchFamily="2" charset="-122"/>
                        </a:rPr>
                        <a:t>复印在一张</a:t>
                      </a:r>
                      <a:r>
                        <a:rPr kumimoji="0" lang="en-US" sz="1800" b="0" i="0" u="none" strike="noStrike" cap="none" normalizeH="0" baseline="0" dirty="0" smtClean="0">
                          <a:ln>
                            <a:noFill/>
                          </a:ln>
                          <a:solidFill>
                            <a:srgbClr val="000000"/>
                          </a:solidFill>
                          <a:effectLst/>
                          <a:latin typeface="Calibri" pitchFamily="34" charset="0"/>
                          <a:ea typeface="宋体" pitchFamily="2" charset="-122"/>
                        </a:rPr>
                        <a:t>A4</a:t>
                      </a:r>
                      <a:r>
                        <a:rPr kumimoji="0" lang="zh-CN" altLang="en-US" sz="1800" b="0" i="0" u="none" strike="noStrike" cap="none" normalizeH="0" baseline="0" dirty="0" smtClean="0">
                          <a:ln>
                            <a:noFill/>
                          </a:ln>
                          <a:solidFill>
                            <a:srgbClr val="000000"/>
                          </a:solidFill>
                          <a:effectLst/>
                          <a:latin typeface="Calibri" pitchFamily="34" charset="0"/>
                          <a:ea typeface="宋体" pitchFamily="2" charset="-122"/>
                        </a:rPr>
                        <a:t>纸上</a:t>
                      </a:r>
                      <a:r>
                        <a:rPr kumimoji="0" lang="en-US" sz="1800" b="0" i="0" u="none" strike="noStrike" cap="none" normalizeH="0" baseline="0" dirty="0" smtClean="0">
                          <a:ln>
                            <a:noFill/>
                          </a:ln>
                          <a:solidFill>
                            <a:srgbClr val="000000"/>
                          </a:solidFill>
                          <a:effectLst/>
                          <a:latin typeface="Calibri" pitchFamily="34" charset="0"/>
                          <a:ea typeface="宋体" pitchFamily="2" charset="-122"/>
                        </a:rPr>
                        <a:t>)</a:t>
                      </a:r>
                      <a:r>
                        <a:rPr kumimoji="0" lang="zh-CN" altLang="en-US" sz="1800" b="0" i="0" u="none" strike="noStrike" cap="none" normalizeH="0" baseline="0" dirty="0" smtClean="0">
                          <a:ln>
                            <a:noFill/>
                          </a:ln>
                          <a:solidFill>
                            <a:srgbClr val="000000"/>
                          </a:solidFill>
                          <a:effectLst/>
                          <a:latin typeface="Calibri" pitchFamily="34" charset="0"/>
                          <a:ea typeface="宋体" pitchFamily="2" charset="-122"/>
                        </a:rPr>
                        <a:t>。</a:t>
                      </a:r>
                      <a:endParaRPr kumimoji="0" lang="zh-CN" altLang="en-US" sz="1800" b="0" i="0" u="none" strike="noStrike" cap="none" normalizeH="0" baseline="0" dirty="0" smtClean="0">
                        <a:ln>
                          <a:noFill/>
                        </a:ln>
                        <a:solidFill>
                          <a:srgbClr val="00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2509305">
                <a:tc vMerge="1">
                  <a:txBody>
                    <a:bodyPr/>
                    <a:lstStyle/>
                    <a:p>
                      <a:endParaRPr lang="zh-CN" altLang="en-US"/>
                    </a:p>
                  </a:txBody>
                  <a:tcPr/>
                </a:tc>
                <a:tc>
                  <a:txBody>
                    <a:bodyPr/>
                    <a:lstStyle/>
                    <a:p>
                      <a:pPr marL="0" marR="0" lvl="0" indent="0" algn="l" defTabSz="914400" rtl="0" eaLnBrk="1" fontAlgn="ctr" latinLnBrk="0" hangingPunct="1">
                        <a:lnSpc>
                          <a:spcPct val="100000"/>
                        </a:lnSpc>
                        <a:spcBef>
                          <a:spcPct val="0"/>
                        </a:spcBef>
                        <a:spcAft>
                          <a:spcPct val="0"/>
                        </a:spcAft>
                        <a:buClrTx/>
                        <a:buSzTx/>
                        <a:buFont typeface="Arial" pitchFamily="34" charset="0"/>
                        <a:buNone/>
                        <a:tabLst/>
                      </a:pPr>
                      <a:r>
                        <a:rPr kumimoji="0" lang="en-US" sz="1800" b="0" i="0" u="none" strike="noStrike" cap="none" normalizeH="0" baseline="0" dirty="0" smtClean="0">
                          <a:ln>
                            <a:noFill/>
                          </a:ln>
                          <a:solidFill>
                            <a:srgbClr val="000000"/>
                          </a:solidFill>
                          <a:effectLst/>
                          <a:latin typeface="Calibri" pitchFamily="34" charset="0"/>
                          <a:ea typeface="宋体" pitchFamily="2" charset="-122"/>
                        </a:rPr>
                        <a:t>3</a:t>
                      </a:r>
                      <a:r>
                        <a:rPr kumimoji="0" lang="zh-CN" altLang="en-US" sz="1800" b="0" i="0" u="none" strike="noStrike" cap="none" normalizeH="0" baseline="0" dirty="0" smtClean="0">
                          <a:ln>
                            <a:noFill/>
                          </a:ln>
                          <a:solidFill>
                            <a:srgbClr val="000000"/>
                          </a:solidFill>
                          <a:effectLst/>
                          <a:latin typeface="Calibri" pitchFamily="34" charset="0"/>
                          <a:ea typeface="宋体" pitchFamily="2" charset="-122"/>
                        </a:rPr>
                        <a:t>、由本会指定或认可的本市二级以上（不包括康复医院、疗养院等类似机构）医院出具的诊断证明、住院病历首页、入院记录、手术记录、出院小结及其他必要的科学诊断等</a:t>
                      </a:r>
                      <a:r>
                        <a:rPr kumimoji="0" lang="zh-CN" altLang="en-US" sz="1800" b="0" i="0" u="none" strike="noStrike" cap="none" normalizeH="0" baseline="0" dirty="0" smtClean="0">
                          <a:ln>
                            <a:noFill/>
                          </a:ln>
                          <a:solidFill>
                            <a:srgbClr val="FF0000"/>
                          </a:solidFill>
                          <a:effectLst/>
                          <a:latin typeface="Calibri" pitchFamily="34" charset="0"/>
                          <a:ea typeface="宋体" pitchFamily="2" charset="-122"/>
                        </a:rPr>
                        <a:t>（加盖病案室复印专用章）。</a:t>
                      </a:r>
                      <a:endParaRPr kumimoji="0" lang="zh-CN" altLang="en-US" sz="1800" b="0" i="0" u="none" strike="noStrike" cap="none" normalizeH="0" baseline="0" dirty="0" smtClean="0">
                        <a:ln>
                          <a:noFill/>
                        </a:ln>
                        <a:solidFill>
                          <a:srgbClr val="FF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3" name="Text Box 5"/>
          <p:cNvSpPr txBox="1">
            <a:spLocks noChangeArrowheads="1"/>
          </p:cNvSpPr>
          <p:nvPr/>
        </p:nvSpPr>
        <p:spPr bwMode="auto">
          <a:xfrm>
            <a:off x="190460" y="0"/>
            <a:ext cx="3473449" cy="461665"/>
          </a:xfrm>
          <a:prstGeom prst="rect">
            <a:avLst/>
          </a:prstGeom>
          <a:noFill/>
          <a:ln w="9525">
            <a:noFill/>
            <a:miter lim="800000"/>
            <a:headEnd/>
            <a:tailEnd/>
          </a:ln>
        </p:spPr>
        <p:txBody>
          <a:bodyPr wrap="square">
            <a:spAutoFit/>
          </a:bodyPr>
          <a:lstStyle/>
          <a:p>
            <a:r>
              <a:rPr lang="zh-CN" altLang="en-US" sz="2400" b="1" dirty="0">
                <a:solidFill>
                  <a:schemeClr val="hlink"/>
                </a:solidFill>
              </a:rPr>
              <a:t>互助金申请书：</a:t>
            </a:r>
          </a:p>
        </p:txBody>
      </p:sp>
      <p:pic>
        <p:nvPicPr>
          <p:cNvPr id="17414" name="内容占位符 7"/>
          <p:cNvPicPr>
            <a:picLocks noGrp="1" noChangeAspect="1" noChangeArrowheads="1"/>
          </p:cNvPicPr>
          <p:nvPr/>
        </p:nvPicPr>
        <p:blipFill>
          <a:blip r:embed="rId2"/>
          <a:srcRect/>
          <a:stretch>
            <a:fillRect/>
          </a:stretch>
        </p:blipFill>
        <p:spPr bwMode="auto">
          <a:xfrm>
            <a:off x="190460" y="857232"/>
            <a:ext cx="10048945" cy="5429287"/>
          </a:xfrm>
          <a:prstGeom prst="rect">
            <a:avLst/>
          </a:prstGeom>
          <a:solidFill>
            <a:srgbClr val="EDEDED"/>
          </a:solidFill>
          <a:ln w="190500" cap="rnd" cmpd="sng">
            <a:solidFill>
              <a:srgbClr val="FFFFFF"/>
            </a:solidFill>
            <a:miter lim="800000"/>
            <a:headEnd/>
            <a:tailEnd/>
          </a:ln>
        </p:spPr>
      </p:pic>
      <p:sp>
        <p:nvSpPr>
          <p:cNvPr id="7" name="TextBox 6"/>
          <p:cNvSpPr txBox="1"/>
          <p:nvPr/>
        </p:nvSpPr>
        <p:spPr>
          <a:xfrm>
            <a:off x="3476606" y="626399"/>
            <a:ext cx="2381267" cy="461665"/>
          </a:xfrm>
          <a:prstGeom prst="rect">
            <a:avLst/>
          </a:prstGeom>
          <a:noFill/>
        </p:spPr>
        <p:txBody>
          <a:bodyPr wrap="square" rtlCol="0">
            <a:spAutoFit/>
          </a:bodyPr>
          <a:lstStyle/>
          <a:p>
            <a:r>
              <a:rPr lang="zh-CN" altLang="en-US" sz="2400" b="1" dirty="0" smtClean="0">
                <a:solidFill>
                  <a:srgbClr val="FF0000"/>
                </a:solidFill>
              </a:rPr>
              <a:t>基层单位章</a:t>
            </a:r>
            <a:endParaRPr lang="zh-CN" altLang="en-US" sz="2400" b="1" dirty="0">
              <a:solidFill>
                <a:srgbClr val="FF0000"/>
              </a:solidFill>
            </a:endParaRPr>
          </a:p>
        </p:txBody>
      </p:sp>
      <p:cxnSp>
        <p:nvCxnSpPr>
          <p:cNvPr id="9" name="直接箭头连接符 8"/>
          <p:cNvCxnSpPr/>
          <p:nvPr/>
        </p:nvCxnSpPr>
        <p:spPr bwMode="auto">
          <a:xfrm rot="10800000" flipV="1">
            <a:off x="1666843" y="857232"/>
            <a:ext cx="1809763" cy="857256"/>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
        <p:nvSpPr>
          <p:cNvPr id="10" name="TextBox 9"/>
          <p:cNvSpPr txBox="1"/>
          <p:nvPr/>
        </p:nvSpPr>
        <p:spPr>
          <a:xfrm>
            <a:off x="857213" y="5643578"/>
            <a:ext cx="1619261" cy="400110"/>
          </a:xfrm>
          <a:prstGeom prst="rect">
            <a:avLst/>
          </a:prstGeom>
          <a:noFill/>
        </p:spPr>
        <p:txBody>
          <a:bodyPr wrap="square" rtlCol="0">
            <a:spAutoFit/>
          </a:bodyPr>
          <a:lstStyle/>
          <a:p>
            <a:r>
              <a:rPr lang="zh-CN" altLang="en-US" sz="2000" b="1" dirty="0" smtClean="0">
                <a:solidFill>
                  <a:srgbClr val="FF0000"/>
                </a:solidFill>
              </a:rPr>
              <a:t>代办处章</a:t>
            </a:r>
            <a:endParaRPr lang="zh-CN" altLang="en-US" sz="2000" b="1" dirty="0">
              <a:solidFill>
                <a:srgbClr val="FF0000"/>
              </a:solidFill>
            </a:endParaRPr>
          </a:p>
        </p:txBody>
      </p:sp>
      <p:cxnSp>
        <p:nvCxnSpPr>
          <p:cNvPr id="12" name="直接箭头连接符 11"/>
          <p:cNvCxnSpPr/>
          <p:nvPr/>
        </p:nvCxnSpPr>
        <p:spPr bwMode="auto">
          <a:xfrm rot="5400000" flipH="1" flipV="1">
            <a:off x="1273934" y="5250669"/>
            <a:ext cx="500066" cy="285752"/>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
        <p:nvSpPr>
          <p:cNvPr id="14" name="TextBox 13"/>
          <p:cNvSpPr txBox="1"/>
          <p:nvPr/>
        </p:nvSpPr>
        <p:spPr>
          <a:xfrm>
            <a:off x="8215327" y="3896595"/>
            <a:ext cx="2571768" cy="707886"/>
          </a:xfrm>
          <a:prstGeom prst="rect">
            <a:avLst/>
          </a:prstGeom>
          <a:noFill/>
        </p:spPr>
        <p:txBody>
          <a:bodyPr wrap="square" rtlCol="0">
            <a:spAutoFit/>
          </a:bodyPr>
          <a:lstStyle/>
          <a:p>
            <a:r>
              <a:rPr lang="zh-CN" altLang="en-US" sz="2000" b="1" dirty="0" smtClean="0">
                <a:solidFill>
                  <a:srgbClr val="FF0000"/>
                </a:solidFill>
              </a:rPr>
              <a:t>本人或经办人勾选并签字</a:t>
            </a:r>
            <a:endParaRPr lang="zh-CN" altLang="en-US" sz="2000" b="1" dirty="0">
              <a:solidFill>
                <a:srgbClr val="FF0000"/>
              </a:solidFill>
            </a:endParaRPr>
          </a:p>
        </p:txBody>
      </p:sp>
      <p:cxnSp>
        <p:nvCxnSpPr>
          <p:cNvPr id="16" name="直接箭头连接符 15"/>
          <p:cNvCxnSpPr/>
          <p:nvPr/>
        </p:nvCxnSpPr>
        <p:spPr bwMode="auto">
          <a:xfrm rot="10800000" flipV="1">
            <a:off x="6881818" y="4250538"/>
            <a:ext cx="1333509" cy="642942"/>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cxnSp>
        <p:nvCxnSpPr>
          <p:cNvPr id="18" name="直接箭头连接符 17"/>
          <p:cNvCxnSpPr/>
          <p:nvPr/>
        </p:nvCxnSpPr>
        <p:spPr bwMode="auto">
          <a:xfrm rot="10800000" flipV="1">
            <a:off x="7167570" y="4679166"/>
            <a:ext cx="1047757" cy="642942"/>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461" name="Group 5"/>
          <p:cNvGraphicFramePr>
            <a:graphicFrameLocks noGrp="1"/>
          </p:cNvGraphicFramePr>
          <p:nvPr/>
        </p:nvGraphicFramePr>
        <p:xfrm>
          <a:off x="0" y="0"/>
          <a:ext cx="12192000" cy="6857999"/>
        </p:xfrm>
        <a:graphic>
          <a:graphicData uri="http://schemas.openxmlformats.org/drawingml/2006/table">
            <a:tbl>
              <a:tblPr/>
              <a:tblGrid>
                <a:gridCol w="4387851"/>
                <a:gridCol w="7804149"/>
              </a:tblGrid>
              <a:tr h="456287">
                <a:tc gridSpan="2">
                  <a:txBody>
                    <a:bodyPr/>
                    <a:lstStyle/>
                    <a:p>
                      <a:pPr marL="0" marR="0" lvl="0" indent="0" algn="l" defTabSz="914400" rtl="0" eaLnBrk="1" fontAlgn="ctr" latinLnBrk="0" hangingPunct="1">
                        <a:lnSpc>
                          <a:spcPct val="100000"/>
                        </a:lnSpc>
                        <a:spcBef>
                          <a:spcPct val="0"/>
                        </a:spcBef>
                        <a:spcAft>
                          <a:spcPct val="0"/>
                        </a:spcAft>
                        <a:buClrTx/>
                        <a:buSzTx/>
                        <a:buFont typeface="Arial" pitchFamily="34" charset="0"/>
                        <a:buNone/>
                        <a:tabLst/>
                      </a:pPr>
                      <a:r>
                        <a:rPr kumimoji="0" lang="zh-CN" sz="1800" b="0" i="0" u="none" strike="noStrike" cap="none" normalizeH="0" baseline="0" dirty="0" smtClean="0">
                          <a:ln>
                            <a:noFill/>
                          </a:ln>
                          <a:solidFill>
                            <a:srgbClr val="000000"/>
                          </a:solidFill>
                          <a:effectLst/>
                          <a:latin typeface="Calibri" pitchFamily="34" charset="0"/>
                          <a:ea typeface="宋体" pitchFamily="2" charset="-122"/>
                        </a:rPr>
                        <a:t>二</a:t>
                      </a:r>
                      <a:r>
                        <a:rPr kumimoji="0" lang="zh-CN" sz="1400" b="0" i="0" u="none" strike="noStrike" cap="none" normalizeH="0" baseline="0" dirty="0" smtClean="0">
                          <a:ln>
                            <a:noFill/>
                          </a:ln>
                          <a:solidFill>
                            <a:srgbClr val="000000"/>
                          </a:solidFill>
                          <a:effectLst/>
                          <a:latin typeface="Calibri" pitchFamily="34" charset="0"/>
                          <a:ea typeface="宋体" pitchFamily="2" charset="-122"/>
                        </a:rPr>
                        <a:t>、</a:t>
                      </a:r>
                      <a:r>
                        <a:rPr kumimoji="0" lang="zh-CN" sz="1800" b="1" i="0" u="none" strike="noStrike" cap="none" normalizeH="0" baseline="0" dirty="0" smtClean="0">
                          <a:ln>
                            <a:noFill/>
                          </a:ln>
                          <a:solidFill>
                            <a:srgbClr val="000000"/>
                          </a:solidFill>
                          <a:effectLst/>
                          <a:latin typeface="Calibri" pitchFamily="34" charset="0"/>
                          <a:ea typeface="宋体" pitchFamily="2" charset="-122"/>
                        </a:rPr>
                        <a:t>补充资料</a:t>
                      </a:r>
                      <a:endParaRPr kumimoji="0" lang="zh-CN" sz="1800" b="1" i="0" u="none" strike="noStrike" cap="none" normalizeH="0" baseline="0" dirty="0" smtClean="0">
                        <a:ln>
                          <a:noFill/>
                        </a:ln>
                        <a:solidFill>
                          <a:srgbClr val="00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hMerge="1">
                  <a:txBody>
                    <a:bodyPr/>
                    <a:lstStyle/>
                    <a:p>
                      <a:endParaRPr lang="zh-CN" altLang="en-US"/>
                    </a:p>
                  </a:txBody>
                  <a:tcPr/>
                </a:tc>
              </a:tr>
              <a:tr h="421037">
                <a:tc>
                  <a:txBody>
                    <a:bodyPr/>
                    <a:lstStyle/>
                    <a:p>
                      <a:pPr marL="0" marR="0" lvl="0" indent="0" algn="ctr" defTabSz="914400" rtl="0" eaLnBrk="1" fontAlgn="ctr" latinLnBrk="0" hangingPunct="1">
                        <a:lnSpc>
                          <a:spcPct val="100000"/>
                        </a:lnSpc>
                        <a:spcBef>
                          <a:spcPct val="0"/>
                        </a:spcBef>
                        <a:spcAft>
                          <a:spcPct val="0"/>
                        </a:spcAft>
                        <a:buClrTx/>
                        <a:buSzTx/>
                        <a:buFont typeface="Arial" pitchFamily="34" charset="0"/>
                        <a:buNone/>
                        <a:tabLst/>
                      </a:pPr>
                      <a:r>
                        <a:rPr kumimoji="0" lang="zh-CN" sz="1600" b="0" i="0" u="none" strike="noStrike" cap="none" normalizeH="0" baseline="0" dirty="0" smtClean="0">
                          <a:ln>
                            <a:noFill/>
                          </a:ln>
                          <a:solidFill>
                            <a:srgbClr val="000000"/>
                          </a:solidFill>
                          <a:effectLst/>
                          <a:latin typeface="宋体" pitchFamily="2" charset="-122"/>
                          <a:ea typeface="宋体" pitchFamily="2" charset="-122"/>
                        </a:rPr>
                        <a:t>病  种</a:t>
                      </a: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zh-CN" sz="1600" b="0" i="0" u="none" strike="noStrike" cap="none" normalizeH="0" baseline="0" smtClean="0">
                          <a:ln>
                            <a:noFill/>
                          </a:ln>
                          <a:solidFill>
                            <a:schemeClr val="tx1"/>
                          </a:solidFill>
                          <a:effectLst/>
                          <a:latin typeface="Calibri" pitchFamily="34" charset="0"/>
                          <a:ea typeface="宋体" pitchFamily="2" charset="-122"/>
                        </a:rPr>
                        <a:t>需 提 供 资 料</a:t>
                      </a: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585535">
                <a:tc rowSpan="3">
                  <a:txBody>
                    <a:bodyPr/>
                    <a:lstStyle/>
                    <a:p>
                      <a:pPr marL="0" marR="0" lvl="0" indent="0" algn="l" defTabSz="914400" rtl="0" eaLnBrk="1" fontAlgn="ctr" latinLnBrk="0" hangingPunct="1">
                        <a:lnSpc>
                          <a:spcPct val="100000"/>
                        </a:lnSpc>
                        <a:spcBef>
                          <a:spcPct val="0"/>
                        </a:spcBef>
                        <a:spcAft>
                          <a:spcPct val="0"/>
                        </a:spcAft>
                        <a:buClrTx/>
                        <a:buSzTx/>
                        <a:buFont typeface="Arial" pitchFamily="34" charset="0"/>
                        <a:buNone/>
                        <a:tabLst/>
                      </a:pPr>
                      <a:r>
                        <a:rPr kumimoji="0" lang="zh-CN" altLang="en-US" sz="1600" b="0" i="0" u="none" strike="noStrike" cap="none" normalizeH="0" baseline="0" smtClean="0">
                          <a:ln>
                            <a:noFill/>
                          </a:ln>
                          <a:solidFill>
                            <a:srgbClr val="000000"/>
                          </a:solidFill>
                          <a:effectLst/>
                          <a:latin typeface="Calibri" pitchFamily="34" charset="0"/>
                          <a:ea typeface="宋体" pitchFamily="2" charset="-122"/>
                        </a:rPr>
                        <a:t>（</a:t>
                      </a:r>
                      <a:r>
                        <a:rPr kumimoji="0" lang="en-US" sz="1600" b="0" i="0" u="none" strike="noStrike" cap="none" normalizeH="0" baseline="0" smtClean="0">
                          <a:ln>
                            <a:noFill/>
                          </a:ln>
                          <a:solidFill>
                            <a:srgbClr val="000000"/>
                          </a:solidFill>
                          <a:effectLst/>
                          <a:latin typeface="Calibri" pitchFamily="34" charset="0"/>
                          <a:ea typeface="宋体" pitchFamily="2" charset="-122"/>
                        </a:rPr>
                        <a:t>1</a:t>
                      </a:r>
                      <a:r>
                        <a:rPr kumimoji="0" lang="zh-CN" altLang="en-US" sz="1600" b="0" i="0" u="none" strike="noStrike" cap="none" normalizeH="0" baseline="0" smtClean="0">
                          <a:ln>
                            <a:noFill/>
                          </a:ln>
                          <a:solidFill>
                            <a:srgbClr val="000000"/>
                          </a:solidFill>
                          <a:effectLst/>
                          <a:latin typeface="Calibri" pitchFamily="34" charset="0"/>
                          <a:ea typeface="宋体" pitchFamily="2" charset="-122"/>
                        </a:rPr>
                        <a:t>）急性心肌梗塞</a:t>
                      </a:r>
                      <a:endParaRPr kumimoji="0" lang="zh-CN" altLang="en-US" sz="1600" b="0" i="0" u="none" strike="noStrike" cap="none" normalizeH="0" baseline="0" smtClean="0">
                        <a:ln>
                          <a:noFill/>
                        </a:ln>
                        <a:solidFill>
                          <a:srgbClr val="00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ctr" latinLnBrk="0" hangingPunct="1">
                        <a:lnSpc>
                          <a:spcPct val="100000"/>
                        </a:lnSpc>
                        <a:spcBef>
                          <a:spcPct val="0"/>
                        </a:spcBef>
                        <a:spcAft>
                          <a:spcPct val="0"/>
                        </a:spcAft>
                        <a:buClrTx/>
                        <a:buSzTx/>
                        <a:buFont typeface="Arial" pitchFamily="34" charset="0"/>
                        <a:buNone/>
                        <a:tabLst/>
                      </a:pPr>
                      <a:r>
                        <a:rPr kumimoji="0" lang="en-US" sz="1600" b="0" i="0" u="none" strike="noStrike" cap="none" normalizeH="0" baseline="0" smtClean="0">
                          <a:ln>
                            <a:noFill/>
                          </a:ln>
                          <a:solidFill>
                            <a:srgbClr val="000000"/>
                          </a:solidFill>
                          <a:effectLst/>
                          <a:latin typeface="Calibri" pitchFamily="34" charset="0"/>
                          <a:ea typeface="宋体" pitchFamily="2" charset="-122"/>
                        </a:rPr>
                        <a:t>1</a:t>
                      </a:r>
                      <a:r>
                        <a:rPr kumimoji="0" lang="zh-CN" altLang="en-US" sz="1600" b="0" i="0" u="none" strike="noStrike" cap="none" normalizeH="0" baseline="0" smtClean="0">
                          <a:ln>
                            <a:noFill/>
                          </a:ln>
                          <a:solidFill>
                            <a:srgbClr val="000000"/>
                          </a:solidFill>
                          <a:effectLst/>
                          <a:latin typeface="Calibri" pitchFamily="34" charset="0"/>
                          <a:ea typeface="宋体" pitchFamily="2" charset="-122"/>
                        </a:rPr>
                        <a:t>、心脏彩超</a:t>
                      </a:r>
                      <a:endParaRPr kumimoji="0" lang="zh-CN" altLang="en-US" sz="1600" b="0" i="0" u="none" strike="noStrike" cap="none" normalizeH="0" baseline="0" smtClean="0">
                        <a:ln>
                          <a:noFill/>
                        </a:ln>
                        <a:solidFill>
                          <a:srgbClr val="00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562036">
                <a:tc vMerge="1">
                  <a:txBody>
                    <a:bodyPr/>
                    <a:lstStyle/>
                    <a:p>
                      <a:endParaRPr lang="zh-CN" altLang="en-US"/>
                    </a:p>
                  </a:txBody>
                  <a:tcPr/>
                </a:tc>
                <a:tc>
                  <a:txBody>
                    <a:bodyPr/>
                    <a:lstStyle/>
                    <a:p>
                      <a:pPr marL="0" marR="0" lvl="0" indent="0" algn="l" defTabSz="914400" rtl="0" eaLnBrk="1" fontAlgn="ctr" latinLnBrk="0" hangingPunct="1">
                        <a:lnSpc>
                          <a:spcPct val="100000"/>
                        </a:lnSpc>
                        <a:spcBef>
                          <a:spcPct val="0"/>
                        </a:spcBef>
                        <a:spcAft>
                          <a:spcPct val="0"/>
                        </a:spcAft>
                        <a:buClrTx/>
                        <a:buSzTx/>
                        <a:buFont typeface="Arial" pitchFamily="34" charset="0"/>
                        <a:buNone/>
                        <a:tabLst/>
                      </a:pPr>
                      <a:r>
                        <a:rPr kumimoji="0" lang="en-US" sz="1600" b="0" i="0" u="none" strike="noStrike" cap="none" normalizeH="0" baseline="0" smtClean="0">
                          <a:ln>
                            <a:noFill/>
                          </a:ln>
                          <a:solidFill>
                            <a:srgbClr val="000000"/>
                          </a:solidFill>
                          <a:effectLst/>
                          <a:latin typeface="Calibri" pitchFamily="34" charset="0"/>
                          <a:ea typeface="宋体" pitchFamily="2" charset="-122"/>
                        </a:rPr>
                        <a:t>2</a:t>
                      </a:r>
                      <a:r>
                        <a:rPr kumimoji="0" lang="zh-CN" altLang="en-US" sz="1600" b="0" i="0" u="none" strike="noStrike" cap="none" normalizeH="0" baseline="0" smtClean="0">
                          <a:ln>
                            <a:noFill/>
                          </a:ln>
                          <a:solidFill>
                            <a:srgbClr val="000000"/>
                          </a:solidFill>
                          <a:effectLst/>
                          <a:latin typeface="Calibri" pitchFamily="34" charset="0"/>
                          <a:ea typeface="宋体" pitchFamily="2" charset="-122"/>
                        </a:rPr>
                        <a:t>、心电图报告单</a:t>
                      </a:r>
                      <a:endParaRPr kumimoji="0" lang="zh-CN" altLang="en-US" sz="1600" b="0" i="0" u="none" strike="noStrike" cap="none" normalizeH="0" baseline="0" smtClean="0">
                        <a:ln>
                          <a:noFill/>
                        </a:ln>
                        <a:solidFill>
                          <a:srgbClr val="00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612951">
                <a:tc vMerge="1">
                  <a:txBody>
                    <a:bodyPr/>
                    <a:lstStyle/>
                    <a:p>
                      <a:endParaRPr lang="zh-CN" altLang="en-US"/>
                    </a:p>
                  </a:txBody>
                  <a:tcPr/>
                </a:tc>
                <a:tc>
                  <a:txBody>
                    <a:bodyPr/>
                    <a:lstStyle/>
                    <a:p>
                      <a:pPr marL="0" marR="0" lvl="0" indent="0" algn="l" defTabSz="914400" rtl="0" eaLnBrk="1" fontAlgn="ctr" latinLnBrk="0" hangingPunct="1">
                        <a:lnSpc>
                          <a:spcPct val="100000"/>
                        </a:lnSpc>
                        <a:spcBef>
                          <a:spcPct val="0"/>
                        </a:spcBef>
                        <a:spcAft>
                          <a:spcPct val="0"/>
                        </a:spcAft>
                        <a:buClrTx/>
                        <a:buSzTx/>
                        <a:buFont typeface="Arial" pitchFamily="34" charset="0"/>
                        <a:buNone/>
                        <a:tabLst/>
                      </a:pPr>
                      <a:r>
                        <a:rPr kumimoji="0" lang="en-US" sz="1600" b="0" i="0" u="none" strike="noStrike" cap="none" normalizeH="0" baseline="0" dirty="0" smtClean="0">
                          <a:ln>
                            <a:noFill/>
                          </a:ln>
                          <a:solidFill>
                            <a:srgbClr val="000000"/>
                          </a:solidFill>
                          <a:effectLst/>
                          <a:latin typeface="Calibri" pitchFamily="34" charset="0"/>
                          <a:ea typeface="宋体" pitchFamily="2" charset="-122"/>
                        </a:rPr>
                        <a:t>3</a:t>
                      </a:r>
                      <a:r>
                        <a:rPr kumimoji="0" lang="zh-CN" altLang="en-US" sz="1600" b="0" i="0" u="none" strike="noStrike" cap="none" normalizeH="0" baseline="0" dirty="0" smtClean="0">
                          <a:ln>
                            <a:noFill/>
                          </a:ln>
                          <a:solidFill>
                            <a:srgbClr val="000000"/>
                          </a:solidFill>
                          <a:effectLst/>
                          <a:latin typeface="Calibri" pitchFamily="34" charset="0"/>
                          <a:ea typeface="宋体" pitchFamily="2" charset="-122"/>
                        </a:rPr>
                        <a:t>、住院当天及以后三天心肌酶</a:t>
                      </a:r>
                      <a:r>
                        <a:rPr kumimoji="0" lang="zh-CN" altLang="en-US" sz="1600" b="0" i="0" u="none" strike="noStrike" cap="none" normalizeH="0" baseline="0" dirty="0" smtClean="0">
                          <a:ln>
                            <a:noFill/>
                          </a:ln>
                          <a:solidFill>
                            <a:srgbClr val="FF0000"/>
                          </a:solidFill>
                          <a:effectLst/>
                          <a:latin typeface="Calibri" pitchFamily="34" charset="0"/>
                          <a:ea typeface="宋体" pitchFamily="2" charset="-122"/>
                        </a:rPr>
                        <a:t>、肌钙蛋白检查报告</a:t>
                      </a:r>
                      <a:endParaRPr kumimoji="0" lang="zh-CN" altLang="en-US" sz="1600" b="0" i="0" u="none" strike="noStrike" cap="none" normalizeH="0" baseline="0" dirty="0" smtClean="0">
                        <a:ln>
                          <a:noFill/>
                        </a:ln>
                        <a:solidFill>
                          <a:srgbClr val="FF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914528">
                <a:tc>
                  <a:txBody>
                    <a:bodyPr/>
                    <a:lstStyle/>
                    <a:p>
                      <a:pPr marL="0" marR="0" lvl="0" indent="0" algn="l" defTabSz="914400" rtl="0" eaLnBrk="1" fontAlgn="ctr" latinLnBrk="0" hangingPunct="1">
                        <a:lnSpc>
                          <a:spcPct val="100000"/>
                        </a:lnSpc>
                        <a:spcBef>
                          <a:spcPct val="0"/>
                        </a:spcBef>
                        <a:spcAft>
                          <a:spcPct val="0"/>
                        </a:spcAft>
                        <a:buClrTx/>
                        <a:buSzTx/>
                        <a:buFont typeface="Arial" pitchFamily="34" charset="0"/>
                        <a:buNone/>
                        <a:tabLst/>
                      </a:pPr>
                      <a:r>
                        <a:rPr kumimoji="0" lang="zh-CN" altLang="en-US" sz="1600" b="0" i="0" u="none" strike="noStrike" cap="none" normalizeH="0" baseline="0" smtClean="0">
                          <a:ln>
                            <a:noFill/>
                          </a:ln>
                          <a:solidFill>
                            <a:srgbClr val="000000"/>
                          </a:solidFill>
                          <a:effectLst/>
                          <a:latin typeface="Calibri" pitchFamily="34" charset="0"/>
                          <a:ea typeface="宋体" pitchFamily="2" charset="-122"/>
                        </a:rPr>
                        <a:t>（</a:t>
                      </a:r>
                      <a:r>
                        <a:rPr kumimoji="0" lang="en-US" sz="1600" b="0" i="0" u="none" strike="noStrike" cap="none" normalizeH="0" baseline="0" smtClean="0">
                          <a:ln>
                            <a:noFill/>
                          </a:ln>
                          <a:solidFill>
                            <a:srgbClr val="000000"/>
                          </a:solidFill>
                          <a:effectLst/>
                          <a:latin typeface="Calibri" pitchFamily="34" charset="0"/>
                          <a:ea typeface="宋体" pitchFamily="2" charset="-122"/>
                        </a:rPr>
                        <a:t>2</a:t>
                      </a:r>
                      <a:r>
                        <a:rPr kumimoji="0" lang="zh-CN" altLang="en-US" sz="1600" b="0" i="0" u="none" strike="noStrike" cap="none" normalizeH="0" baseline="0" smtClean="0">
                          <a:ln>
                            <a:noFill/>
                          </a:ln>
                          <a:solidFill>
                            <a:srgbClr val="000000"/>
                          </a:solidFill>
                          <a:effectLst/>
                          <a:latin typeface="Calibri" pitchFamily="34" charset="0"/>
                          <a:ea typeface="宋体" pitchFamily="2" charset="-122"/>
                        </a:rPr>
                        <a:t>）冠状动脉搭桥术      </a:t>
                      </a:r>
                      <a:r>
                        <a:rPr kumimoji="0" lang="en-US" sz="1600" b="0" i="0" u="none" strike="noStrike" cap="none" normalizeH="0" baseline="0" smtClean="0">
                          <a:ln>
                            <a:noFill/>
                          </a:ln>
                          <a:solidFill>
                            <a:srgbClr val="000000"/>
                          </a:solidFill>
                          <a:effectLst/>
                          <a:latin typeface="Calibri" pitchFamily="34" charset="0"/>
                          <a:ea typeface="宋体" pitchFamily="2" charset="-122"/>
                        </a:rPr>
                        <a:t>.</a:t>
                      </a:r>
                    </a:p>
                    <a:p>
                      <a:pPr marL="0" marR="0" lvl="0" indent="0" algn="l" defTabSz="914400" rtl="0" eaLnBrk="1" fontAlgn="ctr" latinLnBrk="0" hangingPunct="1">
                        <a:lnSpc>
                          <a:spcPct val="100000"/>
                        </a:lnSpc>
                        <a:spcBef>
                          <a:spcPct val="0"/>
                        </a:spcBef>
                        <a:spcAft>
                          <a:spcPct val="0"/>
                        </a:spcAft>
                        <a:buClrTx/>
                        <a:buSzTx/>
                        <a:buFont typeface="Arial" pitchFamily="34" charset="0"/>
                        <a:buNone/>
                        <a:tabLst/>
                      </a:pPr>
                      <a:r>
                        <a:rPr kumimoji="0" lang="zh-CN" altLang="en-US" sz="1600" b="0" i="0" u="none" strike="noStrike" cap="none" normalizeH="0" baseline="0" smtClean="0">
                          <a:ln>
                            <a:noFill/>
                          </a:ln>
                          <a:solidFill>
                            <a:srgbClr val="000000"/>
                          </a:solidFill>
                          <a:effectLst/>
                          <a:latin typeface="Calibri" pitchFamily="34" charset="0"/>
                          <a:ea typeface="宋体" pitchFamily="2" charset="-122"/>
                        </a:rPr>
                        <a:t>     （或称冠状动脉旁路手术）</a:t>
                      </a:r>
                      <a:endParaRPr kumimoji="0" lang="zh-CN" altLang="en-US" sz="1600" b="0" i="0" u="none" strike="noStrike" cap="none" normalizeH="0" baseline="0" smtClean="0">
                        <a:ln>
                          <a:noFill/>
                        </a:ln>
                        <a:solidFill>
                          <a:srgbClr val="00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pitchFamily="34" charset="0"/>
                        <a:buNone/>
                        <a:tabLst/>
                      </a:pPr>
                      <a:r>
                        <a:rPr kumimoji="0" lang="zh-CN" sz="1600" b="0" i="0" u="none" strike="noStrike" cap="none" normalizeH="0" baseline="0" dirty="0" smtClean="0">
                          <a:ln>
                            <a:noFill/>
                          </a:ln>
                          <a:solidFill>
                            <a:srgbClr val="000000"/>
                          </a:solidFill>
                          <a:effectLst/>
                          <a:latin typeface="Calibri" pitchFamily="34" charset="0"/>
                          <a:ea typeface="宋体" pitchFamily="2" charset="-122"/>
                        </a:rPr>
                        <a:t>无</a:t>
                      </a:r>
                      <a:endParaRPr kumimoji="0" lang="zh-CN" sz="1600" b="0" i="0" u="none" strike="noStrike" cap="none" normalizeH="0" baseline="0" dirty="0" smtClean="0">
                        <a:ln>
                          <a:noFill/>
                        </a:ln>
                        <a:solidFill>
                          <a:srgbClr val="00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924321">
                <a:tc>
                  <a:txBody>
                    <a:bodyPr/>
                    <a:lstStyle/>
                    <a:p>
                      <a:pPr marL="0" marR="0" lvl="0" indent="0" algn="l" defTabSz="914400" rtl="0" eaLnBrk="1" fontAlgn="ctr" latinLnBrk="0" hangingPunct="1">
                        <a:lnSpc>
                          <a:spcPct val="100000"/>
                        </a:lnSpc>
                        <a:spcBef>
                          <a:spcPct val="0"/>
                        </a:spcBef>
                        <a:spcAft>
                          <a:spcPct val="0"/>
                        </a:spcAft>
                        <a:buClrTx/>
                        <a:buSzTx/>
                        <a:buFont typeface="Arial" pitchFamily="34" charset="0"/>
                        <a:buNone/>
                        <a:tabLst/>
                      </a:pPr>
                      <a:r>
                        <a:rPr kumimoji="0" lang="zh-CN" altLang="en-US" sz="1600" b="0" i="0" u="none" strike="noStrike" cap="none" normalizeH="0" baseline="0" smtClean="0">
                          <a:ln>
                            <a:noFill/>
                          </a:ln>
                          <a:solidFill>
                            <a:srgbClr val="000000"/>
                          </a:solidFill>
                          <a:effectLst/>
                          <a:latin typeface="Calibri" pitchFamily="34" charset="0"/>
                          <a:ea typeface="宋体" pitchFamily="2" charset="-122"/>
                        </a:rPr>
                        <a:t>（</a:t>
                      </a:r>
                      <a:r>
                        <a:rPr kumimoji="0" lang="en-US" sz="1600" b="0" i="0" u="none" strike="noStrike" cap="none" normalizeH="0" baseline="0" smtClean="0">
                          <a:ln>
                            <a:noFill/>
                          </a:ln>
                          <a:solidFill>
                            <a:srgbClr val="000000"/>
                          </a:solidFill>
                          <a:effectLst/>
                          <a:latin typeface="Calibri" pitchFamily="34" charset="0"/>
                          <a:ea typeface="宋体" pitchFamily="2" charset="-122"/>
                        </a:rPr>
                        <a:t>3</a:t>
                      </a:r>
                      <a:r>
                        <a:rPr kumimoji="0" lang="zh-CN" altLang="en-US" sz="1600" b="0" i="0" u="none" strike="noStrike" cap="none" normalizeH="0" baseline="0" smtClean="0">
                          <a:ln>
                            <a:noFill/>
                          </a:ln>
                          <a:solidFill>
                            <a:srgbClr val="000000"/>
                          </a:solidFill>
                          <a:effectLst/>
                          <a:latin typeface="Calibri" pitchFamily="34" charset="0"/>
                          <a:ea typeface="宋体" pitchFamily="2" charset="-122"/>
                        </a:rPr>
                        <a:t>）原发性恶性肿瘤（类）</a:t>
                      </a:r>
                      <a:endParaRPr kumimoji="0" lang="zh-CN" altLang="en-US" sz="1600" b="0" i="0" u="none" strike="noStrike" cap="none" normalizeH="0" baseline="0" smtClean="0">
                        <a:ln>
                          <a:noFill/>
                        </a:ln>
                        <a:solidFill>
                          <a:srgbClr val="00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pitchFamily="34" charset="0"/>
                        <a:buNone/>
                        <a:tabLst/>
                      </a:pPr>
                      <a:r>
                        <a:rPr kumimoji="0" lang="zh-CN" altLang="zh-CN" sz="1600" b="0" i="0" u="none" strike="noStrike" cap="none" normalizeH="0" baseline="0" dirty="0" smtClean="0">
                          <a:ln>
                            <a:noFill/>
                          </a:ln>
                          <a:solidFill>
                            <a:srgbClr val="FF0000"/>
                          </a:solidFill>
                          <a:effectLst/>
                          <a:latin typeface="Calibri" pitchFamily="34" charset="0"/>
                          <a:ea typeface="宋体" pitchFamily="2" charset="-122"/>
                        </a:rPr>
                        <a:t>       </a:t>
                      </a:r>
                      <a:r>
                        <a:rPr kumimoji="0" lang="zh-CN" sz="1600" b="0" i="0" u="none" strike="noStrike" cap="none" normalizeH="0" baseline="0" dirty="0" smtClean="0">
                          <a:ln>
                            <a:noFill/>
                          </a:ln>
                          <a:solidFill>
                            <a:srgbClr val="FF0000"/>
                          </a:solidFill>
                          <a:effectLst/>
                          <a:latin typeface="Calibri" pitchFamily="34" charset="0"/>
                          <a:ea typeface="宋体" pitchFamily="2" charset="-122"/>
                        </a:rPr>
                        <a:t>病理报告</a:t>
                      </a:r>
                      <a:endParaRPr kumimoji="0" lang="zh-CN" sz="1600" b="0" i="0" u="none" strike="noStrike" cap="none" normalizeH="0" baseline="0" dirty="0" smtClean="0">
                        <a:ln>
                          <a:noFill/>
                        </a:ln>
                        <a:solidFill>
                          <a:srgbClr val="FF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673658">
                <a:tc rowSpan="2">
                  <a:txBody>
                    <a:bodyPr/>
                    <a:lstStyle/>
                    <a:p>
                      <a:pPr marL="0" marR="0" lvl="0" indent="0" algn="l" defTabSz="914400" rtl="0" eaLnBrk="1" fontAlgn="ctr" latinLnBrk="0" hangingPunct="1">
                        <a:lnSpc>
                          <a:spcPct val="100000"/>
                        </a:lnSpc>
                        <a:spcBef>
                          <a:spcPct val="0"/>
                        </a:spcBef>
                        <a:spcAft>
                          <a:spcPct val="0"/>
                        </a:spcAft>
                        <a:buClrTx/>
                        <a:buSzTx/>
                        <a:buFont typeface="Arial" pitchFamily="34" charset="0"/>
                        <a:buNone/>
                        <a:tabLst/>
                      </a:pPr>
                      <a:r>
                        <a:rPr kumimoji="0" lang="zh-CN" altLang="en-US" sz="1600" b="0" i="0" u="none" strike="noStrike" cap="none" normalizeH="0" baseline="0" smtClean="0">
                          <a:ln>
                            <a:noFill/>
                          </a:ln>
                          <a:solidFill>
                            <a:srgbClr val="000000"/>
                          </a:solidFill>
                          <a:effectLst/>
                          <a:latin typeface="Calibri" pitchFamily="34" charset="0"/>
                          <a:ea typeface="宋体" pitchFamily="2" charset="-122"/>
                        </a:rPr>
                        <a:t>（</a:t>
                      </a:r>
                      <a:r>
                        <a:rPr kumimoji="0" lang="en-US" sz="1600" b="0" i="0" u="none" strike="noStrike" cap="none" normalizeH="0" baseline="0" smtClean="0">
                          <a:ln>
                            <a:noFill/>
                          </a:ln>
                          <a:solidFill>
                            <a:srgbClr val="000000"/>
                          </a:solidFill>
                          <a:effectLst/>
                          <a:latin typeface="Calibri" pitchFamily="34" charset="0"/>
                          <a:ea typeface="宋体" pitchFamily="2" charset="-122"/>
                        </a:rPr>
                        <a:t>4</a:t>
                      </a:r>
                      <a:r>
                        <a:rPr kumimoji="0" lang="zh-CN" altLang="en-US" sz="1600" b="0" i="0" u="none" strike="noStrike" cap="none" normalizeH="0" baseline="0" smtClean="0">
                          <a:ln>
                            <a:noFill/>
                          </a:ln>
                          <a:solidFill>
                            <a:srgbClr val="000000"/>
                          </a:solidFill>
                          <a:effectLst/>
                          <a:latin typeface="Calibri" pitchFamily="34" charset="0"/>
                          <a:ea typeface="宋体" pitchFamily="2" charset="-122"/>
                        </a:rPr>
                        <a:t>）慢性肾衰竭（尿毒症）</a:t>
                      </a:r>
                      <a:endParaRPr kumimoji="0" lang="zh-CN" altLang="en-US" sz="1600" b="0" i="0" u="none" strike="noStrike" cap="none" normalizeH="0" baseline="0" smtClean="0">
                        <a:ln>
                          <a:noFill/>
                        </a:ln>
                        <a:solidFill>
                          <a:srgbClr val="00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ctr" latinLnBrk="0" hangingPunct="1">
                        <a:lnSpc>
                          <a:spcPct val="100000"/>
                        </a:lnSpc>
                        <a:spcBef>
                          <a:spcPct val="0"/>
                        </a:spcBef>
                        <a:spcAft>
                          <a:spcPct val="0"/>
                        </a:spcAft>
                        <a:buClrTx/>
                        <a:buSzTx/>
                        <a:buFont typeface="Arial" pitchFamily="34" charset="0"/>
                        <a:buNone/>
                        <a:tabLst/>
                      </a:pPr>
                      <a:r>
                        <a:rPr kumimoji="0" lang="en-US" sz="1600" b="0" i="0" u="none" strike="noStrike" cap="none" normalizeH="0" baseline="0" smtClean="0">
                          <a:ln>
                            <a:noFill/>
                          </a:ln>
                          <a:solidFill>
                            <a:srgbClr val="000000"/>
                          </a:solidFill>
                          <a:effectLst/>
                          <a:latin typeface="Calibri" pitchFamily="34" charset="0"/>
                          <a:ea typeface="宋体" pitchFamily="2" charset="-122"/>
                        </a:rPr>
                        <a:t>1</a:t>
                      </a:r>
                      <a:r>
                        <a:rPr kumimoji="0" lang="zh-CN" altLang="en-US" sz="1600" b="0" i="0" u="none" strike="noStrike" cap="none" normalizeH="0" baseline="0" smtClean="0">
                          <a:ln>
                            <a:noFill/>
                          </a:ln>
                          <a:solidFill>
                            <a:srgbClr val="000000"/>
                          </a:solidFill>
                          <a:effectLst/>
                          <a:latin typeface="Calibri" pitchFamily="34" charset="0"/>
                          <a:ea typeface="宋体" pitchFamily="2" charset="-122"/>
                        </a:rPr>
                        <a:t>、接受定期血透、腹透的治疗证明。</a:t>
                      </a:r>
                      <a:endParaRPr kumimoji="0" lang="zh-CN" altLang="en-US" sz="1600" b="0" i="0" u="none" strike="noStrike" cap="none" normalizeH="0" baseline="0" smtClean="0">
                        <a:ln>
                          <a:noFill/>
                        </a:ln>
                        <a:solidFill>
                          <a:srgbClr val="00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789199">
                <a:tc vMerge="1">
                  <a:txBody>
                    <a:bodyPr/>
                    <a:lstStyle/>
                    <a:p>
                      <a:endParaRPr lang="zh-CN" altLang="en-US"/>
                    </a:p>
                  </a:txBody>
                  <a:tcPr/>
                </a:tc>
                <a:tc>
                  <a:txBody>
                    <a:bodyPr/>
                    <a:lstStyle/>
                    <a:p>
                      <a:pPr marL="0" marR="0" lvl="0" indent="0" algn="l" defTabSz="914400" rtl="0" eaLnBrk="1" fontAlgn="ctr" latinLnBrk="0" hangingPunct="1">
                        <a:lnSpc>
                          <a:spcPct val="100000"/>
                        </a:lnSpc>
                        <a:spcBef>
                          <a:spcPct val="0"/>
                        </a:spcBef>
                        <a:spcAft>
                          <a:spcPct val="0"/>
                        </a:spcAft>
                        <a:buClrTx/>
                        <a:buSzTx/>
                        <a:buFont typeface="Arial" pitchFamily="34" charset="0"/>
                        <a:buNone/>
                        <a:tabLst/>
                      </a:pPr>
                      <a:r>
                        <a:rPr kumimoji="0" lang="en-US" sz="1600" b="0" i="0" u="none" strike="noStrike" cap="none" normalizeH="0" baseline="0" smtClean="0">
                          <a:ln>
                            <a:noFill/>
                          </a:ln>
                          <a:solidFill>
                            <a:srgbClr val="000000"/>
                          </a:solidFill>
                          <a:effectLst/>
                          <a:latin typeface="Calibri" pitchFamily="34" charset="0"/>
                          <a:ea typeface="宋体" pitchFamily="2" charset="-122"/>
                        </a:rPr>
                        <a:t>2</a:t>
                      </a:r>
                      <a:r>
                        <a:rPr kumimoji="0" lang="zh-CN" altLang="en-US" sz="1600" b="0" i="0" u="none" strike="noStrike" cap="none" normalizeH="0" baseline="0" smtClean="0">
                          <a:ln>
                            <a:noFill/>
                          </a:ln>
                          <a:solidFill>
                            <a:srgbClr val="000000"/>
                          </a:solidFill>
                          <a:effectLst/>
                          <a:latin typeface="Calibri" pitchFamily="34" charset="0"/>
                          <a:ea typeface="宋体" pitchFamily="2" charset="-122"/>
                        </a:rPr>
                        <a:t>、血液和尿液的化验单；（肌酐清除率小于</a:t>
                      </a:r>
                      <a:r>
                        <a:rPr kumimoji="0" lang="en-US" sz="1600" b="0" i="0" u="none" strike="noStrike" cap="none" normalizeH="0" baseline="0" smtClean="0">
                          <a:ln>
                            <a:noFill/>
                          </a:ln>
                          <a:solidFill>
                            <a:srgbClr val="000000"/>
                          </a:solidFill>
                          <a:effectLst/>
                          <a:latin typeface="Calibri" pitchFamily="34" charset="0"/>
                          <a:ea typeface="宋体" pitchFamily="2" charset="-122"/>
                        </a:rPr>
                        <a:t>15%</a:t>
                      </a:r>
                      <a:r>
                        <a:rPr kumimoji="0" lang="zh-CN" altLang="en-US" sz="1600" b="0" i="0" u="none" strike="noStrike" cap="none" normalizeH="0" baseline="0" smtClean="0">
                          <a:ln>
                            <a:noFill/>
                          </a:ln>
                          <a:solidFill>
                            <a:srgbClr val="000000"/>
                          </a:solidFill>
                          <a:effectLst/>
                          <a:latin typeface="Calibri" pitchFamily="34" charset="0"/>
                          <a:ea typeface="宋体" pitchFamily="2" charset="-122"/>
                        </a:rPr>
                        <a:t>）</a:t>
                      </a:r>
                      <a:endParaRPr kumimoji="0" lang="zh-CN" altLang="en-US" sz="1600" b="0" i="0" u="none" strike="noStrike" cap="none" normalizeH="0" baseline="0" smtClean="0">
                        <a:ln>
                          <a:noFill/>
                        </a:ln>
                        <a:solidFill>
                          <a:srgbClr val="00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918447">
                <a:tc>
                  <a:txBody>
                    <a:bodyPr/>
                    <a:lstStyle/>
                    <a:p>
                      <a:pPr marL="0" marR="0" lvl="0" indent="0" algn="l" defTabSz="914400" rtl="0" eaLnBrk="1" fontAlgn="ctr" latinLnBrk="0" hangingPunct="1">
                        <a:lnSpc>
                          <a:spcPct val="100000"/>
                        </a:lnSpc>
                        <a:spcBef>
                          <a:spcPct val="0"/>
                        </a:spcBef>
                        <a:spcAft>
                          <a:spcPct val="0"/>
                        </a:spcAft>
                        <a:buClrTx/>
                        <a:buSzTx/>
                        <a:buFont typeface="Arial" pitchFamily="34" charset="0"/>
                        <a:buNone/>
                        <a:tabLst/>
                      </a:pPr>
                      <a:r>
                        <a:rPr kumimoji="0" lang="zh-CN" altLang="en-US" sz="1600" b="0" i="0" u="none" strike="noStrike" cap="none" normalizeH="0" baseline="0" smtClean="0">
                          <a:ln>
                            <a:noFill/>
                          </a:ln>
                          <a:solidFill>
                            <a:srgbClr val="000000"/>
                          </a:solidFill>
                          <a:effectLst/>
                          <a:latin typeface="Calibri" pitchFamily="34" charset="0"/>
                          <a:ea typeface="宋体" pitchFamily="2" charset="-122"/>
                        </a:rPr>
                        <a:t>（</a:t>
                      </a:r>
                      <a:r>
                        <a:rPr kumimoji="0" lang="en-US" sz="1600" b="0" i="0" u="none" strike="noStrike" cap="none" normalizeH="0" baseline="0" smtClean="0">
                          <a:ln>
                            <a:noFill/>
                          </a:ln>
                          <a:solidFill>
                            <a:srgbClr val="000000"/>
                          </a:solidFill>
                          <a:effectLst/>
                          <a:latin typeface="Calibri" pitchFamily="34" charset="0"/>
                          <a:ea typeface="宋体" pitchFamily="2" charset="-122"/>
                        </a:rPr>
                        <a:t>5</a:t>
                      </a:r>
                      <a:r>
                        <a:rPr kumimoji="0" lang="zh-CN" altLang="en-US" sz="1600" b="0" i="0" u="none" strike="noStrike" cap="none" normalizeH="0" baseline="0" smtClean="0">
                          <a:ln>
                            <a:noFill/>
                          </a:ln>
                          <a:solidFill>
                            <a:srgbClr val="000000"/>
                          </a:solidFill>
                          <a:effectLst/>
                          <a:latin typeface="Calibri" pitchFamily="34" charset="0"/>
                          <a:ea typeface="宋体" pitchFamily="2" charset="-122"/>
                        </a:rPr>
                        <a:t>）重要器官移植</a:t>
                      </a:r>
                      <a:endParaRPr kumimoji="0" lang="zh-CN" altLang="en-US" sz="1600" b="0" i="0" u="none" strike="noStrike" cap="none" normalizeH="0" baseline="0" smtClean="0">
                        <a:ln>
                          <a:noFill/>
                        </a:ln>
                        <a:solidFill>
                          <a:srgbClr val="00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pitchFamily="34" charset="0"/>
                        <a:buNone/>
                        <a:tabLst/>
                      </a:pPr>
                      <a:r>
                        <a:rPr kumimoji="0" lang="zh-CN" sz="1600" b="0" i="0" u="none" strike="noStrike" cap="none" normalizeH="0" baseline="0" dirty="0" smtClean="0">
                          <a:ln>
                            <a:noFill/>
                          </a:ln>
                          <a:solidFill>
                            <a:srgbClr val="000000"/>
                          </a:solidFill>
                          <a:effectLst/>
                          <a:latin typeface="Calibri" pitchFamily="34" charset="0"/>
                          <a:ea typeface="宋体" pitchFamily="2" charset="-122"/>
                        </a:rPr>
                        <a:t>无</a:t>
                      </a:r>
                      <a:endParaRPr kumimoji="0" lang="zh-CN" sz="1600" b="0" i="0" u="none" strike="noStrike" cap="none" normalizeH="0" baseline="0" dirty="0" smtClean="0">
                        <a:ln>
                          <a:noFill/>
                        </a:ln>
                        <a:solidFill>
                          <a:srgbClr val="00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Text Box 6"/>
          <p:cNvSpPr txBox="1">
            <a:spLocks noChangeArrowheads="1"/>
          </p:cNvSpPr>
          <p:nvPr/>
        </p:nvSpPr>
        <p:spPr bwMode="auto">
          <a:xfrm>
            <a:off x="1200151" y="3068638"/>
            <a:ext cx="9984316" cy="366712"/>
          </a:xfrm>
          <a:prstGeom prst="rect">
            <a:avLst/>
          </a:prstGeom>
          <a:noFill/>
          <a:ln w="9525">
            <a:noFill/>
            <a:miter lim="800000"/>
            <a:headEnd/>
            <a:tailEnd/>
          </a:ln>
        </p:spPr>
        <p:txBody>
          <a:bodyPr>
            <a:spAutoFit/>
          </a:bodyPr>
          <a:lstStyle/>
          <a:p>
            <a:pPr>
              <a:spcBef>
                <a:spcPct val="50000"/>
              </a:spcBef>
            </a:pPr>
            <a:endParaRPr lang="zh-CN" altLang="en-US"/>
          </a:p>
        </p:txBody>
      </p:sp>
      <p:sp>
        <p:nvSpPr>
          <p:cNvPr id="2054" name="TextBox 7"/>
          <p:cNvSpPr txBox="1">
            <a:spLocks noChangeArrowheads="1"/>
          </p:cNvSpPr>
          <p:nvPr/>
        </p:nvSpPr>
        <p:spPr bwMode="auto">
          <a:xfrm>
            <a:off x="381001" y="2286001"/>
            <a:ext cx="11334751" cy="1323439"/>
          </a:xfrm>
          <a:prstGeom prst="rect">
            <a:avLst/>
          </a:prstGeom>
          <a:noFill/>
          <a:ln w="9525">
            <a:noFill/>
            <a:miter lim="800000"/>
            <a:headEnd/>
            <a:tailEnd/>
          </a:ln>
        </p:spPr>
        <p:txBody>
          <a:bodyPr>
            <a:spAutoFit/>
          </a:bodyPr>
          <a:lstStyle/>
          <a:p>
            <a:r>
              <a:rPr lang="zh-CN" altLang="en-US" sz="4800" b="1" dirty="0">
                <a:solidFill>
                  <a:srgbClr val="254061"/>
                </a:solidFill>
                <a:latin typeface="微软雅黑" pitchFamily="34" charset="-122"/>
                <a:ea typeface="微软雅黑" pitchFamily="34" charset="-122"/>
              </a:rPr>
              <a:t>       </a:t>
            </a:r>
            <a:r>
              <a:rPr lang="zh-CN" altLang="en-US" sz="4800" b="1" dirty="0" smtClean="0">
                <a:solidFill>
                  <a:srgbClr val="FF0000"/>
                </a:solidFill>
                <a:latin typeface="微软雅黑" pitchFamily="34" charset="-122"/>
                <a:ea typeface="微软雅黑" pitchFamily="34" charset="-122"/>
              </a:rPr>
              <a:t>医疗</a:t>
            </a:r>
            <a:r>
              <a:rPr lang="zh-CN" altLang="en-US" sz="4800" b="1" dirty="0" smtClean="0">
                <a:solidFill>
                  <a:srgbClr val="000066"/>
                </a:solidFill>
                <a:ea typeface="微软雅黑" pitchFamily="34" charset="-122"/>
              </a:rPr>
              <a:t>类</a:t>
            </a:r>
            <a:r>
              <a:rPr lang="zh-CN" altLang="en-US" sz="4800" b="1" dirty="0">
                <a:solidFill>
                  <a:srgbClr val="000066"/>
                </a:solidFill>
                <a:ea typeface="微软雅黑" pitchFamily="34" charset="-122"/>
              </a:rPr>
              <a:t>互助保障</a:t>
            </a:r>
            <a:r>
              <a:rPr lang="zh-CN" altLang="en-US" sz="4800" b="1" dirty="0" smtClean="0">
                <a:solidFill>
                  <a:srgbClr val="000066"/>
                </a:solidFill>
                <a:ea typeface="微软雅黑" pitchFamily="34" charset="-122"/>
              </a:rPr>
              <a:t>活动简介</a:t>
            </a:r>
            <a:endParaRPr lang="en-US" altLang="zh-CN" sz="4800" b="1" dirty="0">
              <a:solidFill>
                <a:srgbClr val="000066"/>
              </a:solidFill>
              <a:ea typeface="微软雅黑" pitchFamily="34" charset="-122"/>
            </a:endParaRPr>
          </a:p>
          <a:p>
            <a:endParaRPr lang="zh-CN" altLang="en-US" sz="3200" b="1" dirty="0">
              <a:solidFill>
                <a:srgbClr val="254061"/>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485" name="Group 5"/>
          <p:cNvGraphicFramePr>
            <a:graphicFrameLocks noGrp="1"/>
          </p:cNvGraphicFramePr>
          <p:nvPr/>
        </p:nvGraphicFramePr>
        <p:xfrm>
          <a:off x="0" y="0"/>
          <a:ext cx="12192000" cy="6858000"/>
        </p:xfrm>
        <a:graphic>
          <a:graphicData uri="http://schemas.openxmlformats.org/drawingml/2006/table">
            <a:tbl>
              <a:tblPr/>
              <a:tblGrid>
                <a:gridCol w="4267200"/>
                <a:gridCol w="7924800"/>
              </a:tblGrid>
              <a:tr h="1179048">
                <a:tc>
                  <a:txBody>
                    <a:bodyPr/>
                    <a:lstStyle/>
                    <a:p>
                      <a:pPr marL="0" marR="0" lvl="0" indent="0" algn="l" defTabSz="914400" rtl="0" eaLnBrk="1" fontAlgn="ctr" latinLnBrk="0" hangingPunct="1">
                        <a:lnSpc>
                          <a:spcPct val="100000"/>
                        </a:lnSpc>
                        <a:spcBef>
                          <a:spcPct val="0"/>
                        </a:spcBef>
                        <a:spcAft>
                          <a:spcPct val="0"/>
                        </a:spcAft>
                        <a:buClrTx/>
                        <a:buSzTx/>
                        <a:buFont typeface="Arial" pitchFamily="34" charset="0"/>
                        <a:buNone/>
                        <a:tabLst/>
                      </a:pPr>
                      <a:r>
                        <a:rPr kumimoji="0" lang="zh-CN" altLang="en-US" sz="1600" b="0" i="0" u="none" strike="noStrike" cap="none" normalizeH="0" baseline="0" dirty="0" smtClean="0">
                          <a:ln>
                            <a:noFill/>
                          </a:ln>
                          <a:solidFill>
                            <a:srgbClr val="000000"/>
                          </a:solidFill>
                          <a:effectLst/>
                          <a:latin typeface="Calibri" pitchFamily="34" charset="0"/>
                          <a:ea typeface="宋体" pitchFamily="2" charset="-122"/>
                        </a:rPr>
                        <a:t>（</a:t>
                      </a:r>
                      <a:r>
                        <a:rPr kumimoji="0" lang="en-US" sz="1600" b="0" i="0" u="none" strike="noStrike" cap="none" normalizeH="0" baseline="0" dirty="0" smtClean="0">
                          <a:ln>
                            <a:noFill/>
                          </a:ln>
                          <a:solidFill>
                            <a:srgbClr val="000000"/>
                          </a:solidFill>
                          <a:effectLst/>
                          <a:latin typeface="Calibri" pitchFamily="34" charset="0"/>
                          <a:ea typeface="宋体" pitchFamily="2" charset="-122"/>
                        </a:rPr>
                        <a:t>6</a:t>
                      </a:r>
                      <a:r>
                        <a:rPr kumimoji="0" lang="zh-CN" altLang="en-US" sz="1600" b="0" i="0" u="none" strike="noStrike" cap="none" normalizeH="0" baseline="0" dirty="0" smtClean="0">
                          <a:ln>
                            <a:noFill/>
                          </a:ln>
                          <a:solidFill>
                            <a:srgbClr val="000000"/>
                          </a:solidFill>
                          <a:effectLst/>
                          <a:latin typeface="Calibri" pitchFamily="34" charset="0"/>
                          <a:ea typeface="宋体" pitchFamily="2" charset="-122"/>
                        </a:rPr>
                        <a:t>）白血病</a:t>
                      </a:r>
                      <a:endParaRPr kumimoji="0" lang="zh-CN" altLang="en-US" sz="1600" b="0" i="0" u="none" strike="noStrike" cap="none" normalizeH="0" baseline="0" dirty="0" smtClean="0">
                        <a:ln>
                          <a:noFill/>
                        </a:ln>
                        <a:solidFill>
                          <a:srgbClr val="00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pitchFamily="34" charset="0"/>
                        <a:buNone/>
                        <a:tabLst/>
                      </a:pPr>
                      <a:r>
                        <a:rPr kumimoji="0" lang="zh-CN" sz="1600" b="0" i="0" u="none" strike="noStrike" cap="none" normalizeH="0" baseline="0" smtClean="0">
                          <a:ln>
                            <a:noFill/>
                          </a:ln>
                          <a:solidFill>
                            <a:srgbClr val="000000"/>
                          </a:solidFill>
                          <a:effectLst/>
                          <a:latin typeface="Calibri" pitchFamily="34" charset="0"/>
                          <a:ea typeface="宋体" pitchFamily="2" charset="-122"/>
                        </a:rPr>
                        <a:t>无</a:t>
                      </a:r>
                      <a:endParaRPr kumimoji="0" lang="zh-CN" sz="1600" b="0" i="0" u="none" strike="noStrike" cap="none" normalizeH="0" baseline="0" smtClean="0">
                        <a:ln>
                          <a:noFill/>
                        </a:ln>
                        <a:solidFill>
                          <a:srgbClr val="00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1179048">
                <a:tc>
                  <a:txBody>
                    <a:bodyPr/>
                    <a:lstStyle/>
                    <a:p>
                      <a:pPr marL="0" marR="0" lvl="0" indent="0" algn="l" defTabSz="914400" rtl="0" eaLnBrk="1" fontAlgn="ctr" latinLnBrk="0" hangingPunct="1">
                        <a:lnSpc>
                          <a:spcPct val="100000"/>
                        </a:lnSpc>
                        <a:spcBef>
                          <a:spcPct val="0"/>
                        </a:spcBef>
                        <a:spcAft>
                          <a:spcPct val="0"/>
                        </a:spcAft>
                        <a:buClrTx/>
                        <a:buSzTx/>
                        <a:buFont typeface="Arial" pitchFamily="34" charset="0"/>
                        <a:buNone/>
                        <a:tabLst/>
                      </a:pPr>
                      <a:r>
                        <a:rPr kumimoji="0" lang="zh-CN" altLang="en-US" sz="1600" b="0" i="0" u="none" strike="noStrike" cap="none" normalizeH="0" baseline="0" smtClean="0">
                          <a:ln>
                            <a:noFill/>
                          </a:ln>
                          <a:solidFill>
                            <a:srgbClr val="000000"/>
                          </a:solidFill>
                          <a:effectLst/>
                          <a:latin typeface="Calibri" pitchFamily="34" charset="0"/>
                          <a:ea typeface="宋体" pitchFamily="2" charset="-122"/>
                        </a:rPr>
                        <a:t>（</a:t>
                      </a:r>
                      <a:r>
                        <a:rPr kumimoji="0" lang="en-US" sz="1600" b="0" i="0" u="none" strike="noStrike" cap="none" normalizeH="0" baseline="0" smtClean="0">
                          <a:ln>
                            <a:noFill/>
                          </a:ln>
                          <a:solidFill>
                            <a:srgbClr val="000000"/>
                          </a:solidFill>
                          <a:effectLst/>
                          <a:latin typeface="Calibri" pitchFamily="34" charset="0"/>
                          <a:ea typeface="宋体" pitchFamily="2" charset="-122"/>
                        </a:rPr>
                        <a:t>7</a:t>
                      </a:r>
                      <a:r>
                        <a:rPr kumimoji="0" lang="zh-CN" altLang="en-US" sz="1600" b="0" i="0" u="none" strike="noStrike" cap="none" normalizeH="0" baseline="0" smtClean="0">
                          <a:ln>
                            <a:noFill/>
                          </a:ln>
                          <a:solidFill>
                            <a:srgbClr val="000000"/>
                          </a:solidFill>
                          <a:effectLst/>
                          <a:latin typeface="Calibri" pitchFamily="34" charset="0"/>
                          <a:ea typeface="宋体" pitchFamily="2" charset="-122"/>
                        </a:rPr>
                        <a:t>）颅内原发肿瘤手术</a:t>
                      </a:r>
                      <a:endParaRPr kumimoji="0" lang="zh-CN" altLang="en-US" sz="1600" b="0" i="0" u="none" strike="noStrike" cap="none" normalizeH="0" baseline="0" smtClean="0">
                        <a:ln>
                          <a:noFill/>
                        </a:ln>
                        <a:solidFill>
                          <a:srgbClr val="00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pitchFamily="34" charset="0"/>
                        <a:buNone/>
                        <a:tabLst/>
                      </a:pPr>
                      <a:r>
                        <a:rPr kumimoji="0" lang="zh-CN" sz="1600" b="0" i="0" u="none" strike="noStrike" cap="none" normalizeH="0" baseline="0" smtClean="0">
                          <a:ln>
                            <a:noFill/>
                          </a:ln>
                          <a:solidFill>
                            <a:srgbClr val="000000"/>
                          </a:solidFill>
                          <a:effectLst/>
                          <a:latin typeface="Calibri" pitchFamily="34" charset="0"/>
                          <a:ea typeface="宋体" pitchFamily="2" charset="-122"/>
                        </a:rPr>
                        <a:t>无</a:t>
                      </a:r>
                      <a:endParaRPr kumimoji="0" lang="zh-CN" sz="1600" b="0" i="0" u="none" strike="noStrike" cap="none" normalizeH="0" baseline="0" smtClean="0">
                        <a:ln>
                          <a:noFill/>
                        </a:ln>
                        <a:solidFill>
                          <a:srgbClr val="00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999128">
                <a:tc>
                  <a:txBody>
                    <a:bodyPr/>
                    <a:lstStyle/>
                    <a:p>
                      <a:pPr marL="0" marR="0" lvl="0" indent="0" algn="l" defTabSz="914400" rtl="0" eaLnBrk="1" fontAlgn="ctr" latinLnBrk="0" hangingPunct="1">
                        <a:lnSpc>
                          <a:spcPct val="100000"/>
                        </a:lnSpc>
                        <a:spcBef>
                          <a:spcPct val="0"/>
                        </a:spcBef>
                        <a:spcAft>
                          <a:spcPct val="0"/>
                        </a:spcAft>
                        <a:buClrTx/>
                        <a:buSzTx/>
                        <a:buFont typeface="Arial" pitchFamily="34" charset="0"/>
                        <a:buNone/>
                        <a:tabLst/>
                      </a:pPr>
                      <a:r>
                        <a:rPr kumimoji="0" lang="zh-CN" altLang="en-US" sz="1600" b="0" i="0" u="none" strike="noStrike" cap="none" normalizeH="0" baseline="0" smtClean="0">
                          <a:ln>
                            <a:noFill/>
                          </a:ln>
                          <a:solidFill>
                            <a:srgbClr val="000000"/>
                          </a:solidFill>
                          <a:effectLst/>
                          <a:latin typeface="Calibri" pitchFamily="34" charset="0"/>
                          <a:ea typeface="宋体" pitchFamily="2" charset="-122"/>
                        </a:rPr>
                        <a:t>（</a:t>
                      </a:r>
                      <a:r>
                        <a:rPr kumimoji="0" lang="en-US" sz="1600" b="0" i="0" u="none" strike="noStrike" cap="none" normalizeH="0" baseline="0" smtClean="0">
                          <a:ln>
                            <a:noFill/>
                          </a:ln>
                          <a:solidFill>
                            <a:srgbClr val="000000"/>
                          </a:solidFill>
                          <a:effectLst/>
                          <a:latin typeface="Calibri" pitchFamily="34" charset="0"/>
                          <a:ea typeface="宋体" pitchFamily="2" charset="-122"/>
                        </a:rPr>
                        <a:t>8</a:t>
                      </a:r>
                      <a:r>
                        <a:rPr kumimoji="0" lang="zh-CN" altLang="en-US" sz="1600" b="0" i="0" u="none" strike="noStrike" cap="none" normalizeH="0" baseline="0" smtClean="0">
                          <a:ln>
                            <a:noFill/>
                          </a:ln>
                          <a:solidFill>
                            <a:srgbClr val="000000"/>
                          </a:solidFill>
                          <a:effectLst/>
                          <a:latin typeface="Calibri" pitchFamily="34" charset="0"/>
                          <a:ea typeface="宋体" pitchFamily="2" charset="-122"/>
                        </a:rPr>
                        <a:t>）严重烧、烫伤</a:t>
                      </a:r>
                      <a:endParaRPr kumimoji="0" lang="zh-CN" altLang="en-US" sz="1600" b="0" i="0" u="none" strike="noStrike" cap="none" normalizeH="0" baseline="0" smtClean="0">
                        <a:ln>
                          <a:noFill/>
                        </a:ln>
                        <a:solidFill>
                          <a:srgbClr val="00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pitchFamily="34" charset="0"/>
                        <a:buNone/>
                        <a:tabLst/>
                      </a:pPr>
                      <a:r>
                        <a:rPr kumimoji="0" lang="zh-CN" sz="1600" b="0" i="0" u="none" strike="noStrike" cap="none" normalizeH="0" baseline="0" smtClean="0">
                          <a:ln>
                            <a:noFill/>
                          </a:ln>
                          <a:solidFill>
                            <a:srgbClr val="000000"/>
                          </a:solidFill>
                          <a:effectLst/>
                          <a:latin typeface="Calibri" pitchFamily="34" charset="0"/>
                          <a:ea typeface="宋体" pitchFamily="2" charset="-122"/>
                        </a:rPr>
                        <a:t>无</a:t>
                      </a:r>
                      <a:endParaRPr kumimoji="0" lang="zh-CN" sz="1600" b="0" i="0" u="none" strike="noStrike" cap="none" normalizeH="0" baseline="0" smtClean="0">
                        <a:ln>
                          <a:noFill/>
                        </a:ln>
                        <a:solidFill>
                          <a:srgbClr val="00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1267093">
                <a:tc>
                  <a:txBody>
                    <a:bodyPr/>
                    <a:lstStyle/>
                    <a:p>
                      <a:pPr marL="0" marR="0" lvl="0" indent="0" algn="l" defTabSz="914400" rtl="0" eaLnBrk="1" fontAlgn="ctr" latinLnBrk="0" hangingPunct="1">
                        <a:lnSpc>
                          <a:spcPct val="100000"/>
                        </a:lnSpc>
                        <a:spcBef>
                          <a:spcPct val="0"/>
                        </a:spcBef>
                        <a:spcAft>
                          <a:spcPct val="0"/>
                        </a:spcAft>
                        <a:buClrTx/>
                        <a:buSzTx/>
                        <a:buFont typeface="Arial" pitchFamily="34" charset="0"/>
                        <a:buNone/>
                        <a:tabLst/>
                      </a:pPr>
                      <a:r>
                        <a:rPr kumimoji="0" lang="zh-CN" altLang="en-US" sz="1600" b="0" i="0" u="none" strike="noStrike" cap="none" normalizeH="0" baseline="0" smtClean="0">
                          <a:ln>
                            <a:noFill/>
                          </a:ln>
                          <a:solidFill>
                            <a:srgbClr val="000000"/>
                          </a:solidFill>
                          <a:effectLst/>
                          <a:latin typeface="Calibri" pitchFamily="34" charset="0"/>
                          <a:ea typeface="宋体" pitchFamily="2" charset="-122"/>
                        </a:rPr>
                        <a:t>（</a:t>
                      </a:r>
                      <a:r>
                        <a:rPr kumimoji="0" lang="en-US" sz="1600" b="0" i="0" u="none" strike="noStrike" cap="none" normalizeH="0" baseline="0" smtClean="0">
                          <a:ln>
                            <a:noFill/>
                          </a:ln>
                          <a:solidFill>
                            <a:srgbClr val="000000"/>
                          </a:solidFill>
                          <a:effectLst/>
                          <a:latin typeface="Calibri" pitchFamily="34" charset="0"/>
                          <a:ea typeface="宋体" pitchFamily="2" charset="-122"/>
                        </a:rPr>
                        <a:t>9</a:t>
                      </a:r>
                      <a:r>
                        <a:rPr kumimoji="0" lang="zh-CN" altLang="en-US" sz="1600" b="0" i="0" u="none" strike="noStrike" cap="none" normalizeH="0" baseline="0" smtClean="0">
                          <a:ln>
                            <a:noFill/>
                          </a:ln>
                          <a:solidFill>
                            <a:srgbClr val="000000"/>
                          </a:solidFill>
                          <a:effectLst/>
                          <a:latin typeface="Calibri" pitchFamily="34" charset="0"/>
                          <a:ea typeface="宋体" pitchFamily="2" charset="-122"/>
                        </a:rPr>
                        <a:t>）截瘫</a:t>
                      </a:r>
                      <a:endParaRPr kumimoji="0" lang="zh-CN" altLang="en-US" sz="1600" b="0" i="0" u="none" strike="noStrike" cap="none" normalizeH="0" baseline="0" smtClean="0">
                        <a:ln>
                          <a:noFill/>
                        </a:ln>
                        <a:solidFill>
                          <a:srgbClr val="00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pitchFamily="34" charset="0"/>
                        <a:buNone/>
                        <a:tabLst/>
                      </a:pPr>
                      <a:r>
                        <a:rPr kumimoji="0" lang="zh-CN" sz="1600" b="0" i="0" u="none" strike="noStrike" cap="none" normalizeH="0" baseline="0" smtClean="0">
                          <a:ln>
                            <a:noFill/>
                          </a:ln>
                          <a:solidFill>
                            <a:srgbClr val="000000"/>
                          </a:solidFill>
                          <a:effectLst/>
                          <a:latin typeface="Calibri" pitchFamily="34" charset="0"/>
                          <a:ea typeface="宋体" pitchFamily="2" charset="-122"/>
                        </a:rPr>
                        <a:t>核磁报告</a:t>
                      </a:r>
                      <a:endParaRPr kumimoji="0" lang="zh-CN" sz="1600" b="0" i="0" u="none" strike="noStrike" cap="none" normalizeH="0" baseline="0" smtClean="0">
                        <a:ln>
                          <a:noFill/>
                        </a:ln>
                        <a:solidFill>
                          <a:srgbClr val="00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1106314">
                <a:tc>
                  <a:txBody>
                    <a:bodyPr/>
                    <a:lstStyle/>
                    <a:p>
                      <a:pPr marL="0" marR="0" lvl="0" indent="0" algn="l" defTabSz="914400" rtl="0" eaLnBrk="1" fontAlgn="ctr" latinLnBrk="0" hangingPunct="1">
                        <a:lnSpc>
                          <a:spcPct val="100000"/>
                        </a:lnSpc>
                        <a:spcBef>
                          <a:spcPct val="0"/>
                        </a:spcBef>
                        <a:spcAft>
                          <a:spcPct val="0"/>
                        </a:spcAft>
                        <a:buClrTx/>
                        <a:buSzTx/>
                        <a:buFont typeface="Arial" pitchFamily="34" charset="0"/>
                        <a:buNone/>
                        <a:tabLst/>
                      </a:pPr>
                      <a:r>
                        <a:rPr kumimoji="0" lang="zh-CN" altLang="en-US" sz="1600" b="0" i="0" u="none" strike="noStrike" cap="none" normalizeH="0" baseline="0" smtClean="0">
                          <a:ln>
                            <a:noFill/>
                          </a:ln>
                          <a:solidFill>
                            <a:srgbClr val="000000"/>
                          </a:solidFill>
                          <a:effectLst/>
                          <a:latin typeface="Calibri" pitchFamily="34" charset="0"/>
                          <a:ea typeface="宋体" pitchFamily="2" charset="-122"/>
                        </a:rPr>
                        <a:t>（</a:t>
                      </a:r>
                      <a:r>
                        <a:rPr kumimoji="0" lang="en-US" sz="1600" b="0" i="0" u="none" strike="noStrike" cap="none" normalizeH="0" baseline="0" smtClean="0">
                          <a:ln>
                            <a:noFill/>
                          </a:ln>
                          <a:solidFill>
                            <a:srgbClr val="000000"/>
                          </a:solidFill>
                          <a:effectLst/>
                          <a:latin typeface="Calibri" pitchFamily="34" charset="0"/>
                          <a:ea typeface="宋体" pitchFamily="2" charset="-122"/>
                        </a:rPr>
                        <a:t>10</a:t>
                      </a:r>
                      <a:r>
                        <a:rPr kumimoji="0" lang="zh-CN" altLang="en-US" sz="1600" b="0" i="0" u="none" strike="noStrike" cap="none" normalizeH="0" baseline="0" smtClean="0">
                          <a:ln>
                            <a:noFill/>
                          </a:ln>
                          <a:solidFill>
                            <a:srgbClr val="000000"/>
                          </a:solidFill>
                          <a:effectLst/>
                          <a:latin typeface="Calibri" pitchFamily="34" charset="0"/>
                          <a:ea typeface="宋体" pitchFamily="2" charset="-122"/>
                        </a:rPr>
                        <a:t>）肢体缺失</a:t>
                      </a:r>
                      <a:endParaRPr kumimoji="0" lang="zh-CN" altLang="en-US" sz="1600" b="0" i="0" u="none" strike="noStrike" cap="none" normalizeH="0" baseline="0" smtClean="0">
                        <a:ln>
                          <a:noFill/>
                        </a:ln>
                        <a:solidFill>
                          <a:srgbClr val="00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pitchFamily="34" charset="0"/>
                        <a:buNone/>
                        <a:tabLst/>
                      </a:pPr>
                      <a:r>
                        <a:rPr kumimoji="0" lang="zh-CN" sz="1600" b="0" i="0" u="none" strike="noStrike" cap="none" normalizeH="0" baseline="0" smtClean="0">
                          <a:ln>
                            <a:noFill/>
                          </a:ln>
                          <a:solidFill>
                            <a:srgbClr val="000000"/>
                          </a:solidFill>
                          <a:effectLst/>
                          <a:latin typeface="Calibri" pitchFamily="34" charset="0"/>
                          <a:ea typeface="宋体" pitchFamily="2" charset="-122"/>
                        </a:rPr>
                        <a:t>无</a:t>
                      </a:r>
                      <a:endParaRPr kumimoji="0" lang="zh-CN" sz="1600" b="0" i="0" u="none" strike="noStrike" cap="none" normalizeH="0" baseline="0" smtClean="0">
                        <a:ln>
                          <a:noFill/>
                        </a:ln>
                        <a:solidFill>
                          <a:srgbClr val="00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1127369">
                <a:tc>
                  <a:txBody>
                    <a:bodyPr/>
                    <a:lstStyle/>
                    <a:p>
                      <a:pPr marL="0" marR="0" lvl="0" indent="0" algn="l" defTabSz="914400" rtl="0" eaLnBrk="1" fontAlgn="ctr" latinLnBrk="0" hangingPunct="1">
                        <a:lnSpc>
                          <a:spcPct val="100000"/>
                        </a:lnSpc>
                        <a:spcBef>
                          <a:spcPct val="0"/>
                        </a:spcBef>
                        <a:spcAft>
                          <a:spcPct val="0"/>
                        </a:spcAft>
                        <a:buClrTx/>
                        <a:buSzTx/>
                        <a:buFont typeface="Arial" pitchFamily="34" charset="0"/>
                        <a:buNone/>
                        <a:tabLst/>
                      </a:pPr>
                      <a:r>
                        <a:rPr kumimoji="0" lang="zh-CN" altLang="en-US" sz="1600" b="0" i="0" u="none" strike="noStrike" cap="none" normalizeH="0" baseline="0" smtClean="0">
                          <a:ln>
                            <a:noFill/>
                          </a:ln>
                          <a:solidFill>
                            <a:srgbClr val="000000"/>
                          </a:solidFill>
                          <a:effectLst/>
                          <a:latin typeface="Calibri" pitchFamily="34" charset="0"/>
                          <a:ea typeface="宋体" pitchFamily="2" charset="-122"/>
                        </a:rPr>
                        <a:t>（</a:t>
                      </a:r>
                      <a:r>
                        <a:rPr kumimoji="0" lang="en-US" sz="1600" b="0" i="0" u="none" strike="noStrike" cap="none" normalizeH="0" baseline="0" smtClean="0">
                          <a:ln>
                            <a:noFill/>
                          </a:ln>
                          <a:solidFill>
                            <a:srgbClr val="000000"/>
                          </a:solidFill>
                          <a:effectLst/>
                          <a:latin typeface="Calibri" pitchFamily="34" charset="0"/>
                          <a:ea typeface="宋体" pitchFamily="2" charset="-122"/>
                        </a:rPr>
                        <a:t>11</a:t>
                      </a:r>
                      <a:r>
                        <a:rPr kumimoji="0" lang="zh-CN" altLang="en-US" sz="1600" b="0" i="0" u="none" strike="noStrike" cap="none" normalizeH="0" baseline="0" smtClean="0">
                          <a:ln>
                            <a:noFill/>
                          </a:ln>
                          <a:solidFill>
                            <a:srgbClr val="000000"/>
                          </a:solidFill>
                          <a:effectLst/>
                          <a:latin typeface="Calibri" pitchFamily="34" charset="0"/>
                          <a:ea typeface="宋体" pitchFamily="2" charset="-122"/>
                        </a:rPr>
                        <a:t>）严重运动神经元病</a:t>
                      </a:r>
                      <a:endParaRPr kumimoji="0" lang="zh-CN" altLang="en-US" sz="1600" b="0" i="0" u="none" strike="noStrike" cap="none" normalizeH="0" baseline="0" smtClean="0">
                        <a:ln>
                          <a:noFill/>
                        </a:ln>
                        <a:solidFill>
                          <a:srgbClr val="00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pitchFamily="34" charset="0"/>
                        <a:buNone/>
                        <a:tabLst/>
                      </a:pPr>
                      <a:r>
                        <a:rPr kumimoji="0" lang="zh-CN" sz="1600" b="0" i="0" u="none" strike="noStrike" cap="none" normalizeH="0" baseline="0" dirty="0" smtClean="0">
                          <a:ln>
                            <a:noFill/>
                          </a:ln>
                          <a:solidFill>
                            <a:srgbClr val="000000"/>
                          </a:solidFill>
                          <a:effectLst/>
                          <a:latin typeface="Calibri" pitchFamily="34" charset="0"/>
                          <a:ea typeface="宋体" pitchFamily="2" charset="-122"/>
                        </a:rPr>
                        <a:t>近期的肌电图以及肌活检报告</a:t>
                      </a:r>
                      <a:endParaRPr kumimoji="0" lang="zh-CN" sz="1600" b="0" i="0" u="none" strike="noStrike" cap="none" normalizeH="0" baseline="0" dirty="0" smtClean="0">
                        <a:ln>
                          <a:noFill/>
                        </a:ln>
                        <a:solidFill>
                          <a:srgbClr val="00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509" name="Group 5"/>
          <p:cNvGraphicFramePr>
            <a:graphicFrameLocks noGrp="1"/>
          </p:cNvGraphicFramePr>
          <p:nvPr/>
        </p:nvGraphicFramePr>
        <p:xfrm>
          <a:off x="0" y="0"/>
          <a:ext cx="12192000" cy="6858000"/>
        </p:xfrm>
        <a:graphic>
          <a:graphicData uri="http://schemas.openxmlformats.org/drawingml/2006/table">
            <a:tbl>
              <a:tblPr/>
              <a:tblGrid>
                <a:gridCol w="4366684"/>
                <a:gridCol w="7825316"/>
              </a:tblGrid>
              <a:tr h="661422">
                <a:tc rowSpan="4">
                  <a:txBody>
                    <a:bodyPr/>
                    <a:lstStyle/>
                    <a:p>
                      <a:pPr marL="0" marR="0" lvl="0" indent="0" algn="l" defTabSz="914400" rtl="0" eaLnBrk="1" fontAlgn="ctr" latinLnBrk="0" hangingPunct="1">
                        <a:lnSpc>
                          <a:spcPct val="100000"/>
                        </a:lnSpc>
                        <a:spcBef>
                          <a:spcPct val="0"/>
                        </a:spcBef>
                        <a:spcAft>
                          <a:spcPct val="0"/>
                        </a:spcAft>
                        <a:buClrTx/>
                        <a:buSzTx/>
                        <a:buFont typeface="Arial" pitchFamily="34" charset="0"/>
                        <a:buNone/>
                        <a:tabLst/>
                      </a:pPr>
                      <a:r>
                        <a:rPr kumimoji="0" lang="zh-CN" altLang="en-US" sz="1600" b="0" i="0" u="none" strike="noStrike" cap="none" normalizeH="0" baseline="0" dirty="0" smtClean="0">
                          <a:ln>
                            <a:noFill/>
                          </a:ln>
                          <a:solidFill>
                            <a:srgbClr val="FF0000"/>
                          </a:solidFill>
                          <a:effectLst/>
                          <a:latin typeface="Calibri" pitchFamily="34" charset="0"/>
                          <a:ea typeface="宋体" pitchFamily="2" charset="-122"/>
                        </a:rPr>
                        <a:t>（</a:t>
                      </a:r>
                      <a:r>
                        <a:rPr kumimoji="0" lang="en-US" sz="1600" b="0" i="0" u="none" strike="noStrike" cap="none" normalizeH="0" baseline="0" dirty="0" smtClean="0">
                          <a:ln>
                            <a:noFill/>
                          </a:ln>
                          <a:solidFill>
                            <a:srgbClr val="FF0000"/>
                          </a:solidFill>
                          <a:effectLst/>
                          <a:latin typeface="Calibri" pitchFamily="34" charset="0"/>
                          <a:ea typeface="宋体" pitchFamily="2" charset="-122"/>
                        </a:rPr>
                        <a:t>12</a:t>
                      </a:r>
                      <a:r>
                        <a:rPr kumimoji="0" lang="zh-CN" altLang="en-US" sz="1600" b="0" i="0" u="none" strike="noStrike" cap="none" normalizeH="0" baseline="0" dirty="0" smtClean="0">
                          <a:ln>
                            <a:noFill/>
                          </a:ln>
                          <a:solidFill>
                            <a:srgbClr val="FF0000"/>
                          </a:solidFill>
                          <a:effectLst/>
                          <a:latin typeface="Calibri" pitchFamily="34" charset="0"/>
                          <a:ea typeface="宋体" pitchFamily="2" charset="-122"/>
                        </a:rPr>
                        <a:t>）双目失明</a:t>
                      </a:r>
                      <a:endParaRPr kumimoji="0" lang="zh-CN" altLang="en-US" sz="1600" b="0" i="0" u="none" strike="noStrike" cap="none" normalizeH="0" baseline="0" dirty="0" smtClean="0">
                        <a:ln>
                          <a:noFill/>
                        </a:ln>
                        <a:solidFill>
                          <a:srgbClr val="FF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ctr" latinLnBrk="0" hangingPunct="1">
                        <a:lnSpc>
                          <a:spcPct val="100000"/>
                        </a:lnSpc>
                        <a:spcBef>
                          <a:spcPct val="0"/>
                        </a:spcBef>
                        <a:spcAft>
                          <a:spcPct val="0"/>
                        </a:spcAft>
                        <a:buClrTx/>
                        <a:buSzTx/>
                        <a:buFont typeface="Arial" pitchFamily="34" charset="0"/>
                        <a:buNone/>
                        <a:tabLst/>
                      </a:pPr>
                      <a:r>
                        <a:rPr kumimoji="0" lang="en-US" sz="1600" b="0" i="0" u="none" strike="noStrike" cap="none" normalizeH="0" baseline="0" smtClean="0">
                          <a:ln>
                            <a:noFill/>
                          </a:ln>
                          <a:solidFill>
                            <a:srgbClr val="FF0000"/>
                          </a:solidFill>
                          <a:effectLst/>
                          <a:latin typeface="Calibri" pitchFamily="34" charset="0"/>
                          <a:ea typeface="宋体" pitchFamily="2" charset="-122"/>
                        </a:rPr>
                        <a:t>1</a:t>
                      </a:r>
                      <a:r>
                        <a:rPr kumimoji="0" lang="zh-CN" altLang="en-US" sz="1600" b="0" i="0" u="none" strike="noStrike" cap="none" normalizeH="0" baseline="0" smtClean="0">
                          <a:ln>
                            <a:noFill/>
                          </a:ln>
                          <a:solidFill>
                            <a:srgbClr val="FF0000"/>
                          </a:solidFill>
                          <a:effectLst/>
                          <a:latin typeface="Calibri" pitchFamily="34" charset="0"/>
                          <a:ea typeface="宋体" pitchFamily="2" charset="-122"/>
                        </a:rPr>
                        <a:t>、近</a:t>
                      </a:r>
                      <a:r>
                        <a:rPr kumimoji="0" lang="en-US" sz="1600" b="0" i="0" u="none" strike="noStrike" cap="none" normalizeH="0" baseline="0" smtClean="0">
                          <a:ln>
                            <a:noFill/>
                          </a:ln>
                          <a:solidFill>
                            <a:srgbClr val="FF0000"/>
                          </a:solidFill>
                          <a:effectLst/>
                          <a:latin typeface="Calibri" pitchFamily="34" charset="0"/>
                          <a:ea typeface="宋体" pitchFamily="2" charset="-122"/>
                        </a:rPr>
                        <a:t>3</a:t>
                      </a:r>
                      <a:r>
                        <a:rPr kumimoji="0" lang="zh-CN" altLang="en-US" sz="1600" b="0" i="0" u="none" strike="noStrike" cap="none" normalizeH="0" baseline="0" smtClean="0">
                          <a:ln>
                            <a:noFill/>
                          </a:ln>
                          <a:solidFill>
                            <a:srgbClr val="FF0000"/>
                          </a:solidFill>
                          <a:effectLst/>
                          <a:latin typeface="Calibri" pitchFamily="34" charset="0"/>
                          <a:ea typeface="宋体" pitchFamily="2" charset="-122"/>
                        </a:rPr>
                        <a:t>个月住院、门诊病历</a:t>
                      </a:r>
                      <a:endParaRPr kumimoji="0" lang="zh-CN" altLang="en-US" sz="1600" b="0" i="0" u="none" strike="noStrike" cap="none" normalizeH="0" baseline="0" smtClean="0">
                        <a:ln>
                          <a:noFill/>
                        </a:ln>
                        <a:solidFill>
                          <a:srgbClr val="FF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r>
              <a:tr h="421420">
                <a:tc vMerge="1">
                  <a:txBody>
                    <a:bodyPr/>
                    <a:lstStyle/>
                    <a:p>
                      <a:endParaRPr lang="zh-CN" altLang="en-US"/>
                    </a:p>
                  </a:txBody>
                  <a:tcPr/>
                </a:tc>
                <a:tc>
                  <a:txBody>
                    <a:bodyPr/>
                    <a:lstStyle/>
                    <a:p>
                      <a:pPr marL="0" marR="0" lvl="0" indent="0" algn="l" defTabSz="914400" rtl="0" eaLnBrk="1" fontAlgn="ctr" latinLnBrk="0" hangingPunct="1">
                        <a:lnSpc>
                          <a:spcPct val="100000"/>
                        </a:lnSpc>
                        <a:spcBef>
                          <a:spcPct val="0"/>
                        </a:spcBef>
                        <a:spcAft>
                          <a:spcPct val="0"/>
                        </a:spcAft>
                        <a:buClrTx/>
                        <a:buSzTx/>
                        <a:buFont typeface="Arial" pitchFamily="34" charset="0"/>
                        <a:buNone/>
                        <a:tabLst/>
                      </a:pPr>
                      <a:r>
                        <a:rPr kumimoji="0" lang="en-US" sz="1600" b="0" i="0" u="none" strike="noStrike" cap="none" normalizeH="0" baseline="0" smtClean="0">
                          <a:ln>
                            <a:noFill/>
                          </a:ln>
                          <a:solidFill>
                            <a:srgbClr val="FF0000"/>
                          </a:solidFill>
                          <a:effectLst/>
                          <a:latin typeface="Calibri" pitchFamily="34" charset="0"/>
                          <a:ea typeface="宋体" pitchFamily="2" charset="-122"/>
                        </a:rPr>
                        <a:t>2</a:t>
                      </a:r>
                      <a:r>
                        <a:rPr kumimoji="0" lang="zh-CN" altLang="en-US" sz="1600" b="0" i="0" u="none" strike="noStrike" cap="none" normalizeH="0" baseline="0" smtClean="0">
                          <a:ln>
                            <a:noFill/>
                          </a:ln>
                          <a:solidFill>
                            <a:srgbClr val="FF0000"/>
                          </a:solidFill>
                          <a:effectLst/>
                          <a:latin typeface="Calibri" pitchFamily="34" charset="0"/>
                          <a:ea typeface="宋体" pitchFamily="2" charset="-122"/>
                        </a:rPr>
                        <a:t>、</a:t>
                      </a:r>
                      <a:r>
                        <a:rPr kumimoji="0" lang="en-US" sz="1600" b="0" i="0" u="none" strike="noStrike" cap="none" normalizeH="0" baseline="0" smtClean="0">
                          <a:ln>
                            <a:noFill/>
                          </a:ln>
                          <a:solidFill>
                            <a:srgbClr val="FF0000"/>
                          </a:solidFill>
                          <a:effectLst/>
                          <a:latin typeface="Calibri" pitchFamily="34" charset="0"/>
                          <a:ea typeface="宋体" pitchFamily="2" charset="-122"/>
                        </a:rPr>
                        <a:t>VEP</a:t>
                      </a:r>
                      <a:r>
                        <a:rPr kumimoji="0" lang="zh-CN" altLang="en-US" sz="1600" b="0" i="0" u="none" strike="noStrike" cap="none" normalizeH="0" baseline="0" smtClean="0">
                          <a:ln>
                            <a:noFill/>
                          </a:ln>
                          <a:solidFill>
                            <a:srgbClr val="FF0000"/>
                          </a:solidFill>
                          <a:effectLst/>
                          <a:latin typeface="Calibri" pitchFamily="34" charset="0"/>
                          <a:ea typeface="宋体" pitchFamily="2" charset="-122"/>
                        </a:rPr>
                        <a:t>（视觉电生理）检查报告</a:t>
                      </a:r>
                      <a:endParaRPr kumimoji="0" lang="zh-CN" altLang="en-US" sz="1600" b="0" i="0" u="none" strike="noStrike" cap="none" normalizeH="0" baseline="0" smtClean="0">
                        <a:ln>
                          <a:noFill/>
                        </a:ln>
                        <a:solidFill>
                          <a:srgbClr val="FF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r>
              <a:tr h="661422">
                <a:tc vMerge="1">
                  <a:txBody>
                    <a:bodyPr/>
                    <a:lstStyle/>
                    <a:p>
                      <a:endParaRPr lang="zh-CN" altLang="en-US"/>
                    </a:p>
                  </a:txBody>
                  <a:tcPr/>
                </a:tc>
                <a:tc>
                  <a:txBody>
                    <a:bodyPr/>
                    <a:lstStyle/>
                    <a:p>
                      <a:pPr marL="0" marR="0" lvl="0" indent="0" algn="l" defTabSz="914400" rtl="0" eaLnBrk="1" fontAlgn="ctr" latinLnBrk="0" hangingPunct="1">
                        <a:lnSpc>
                          <a:spcPct val="100000"/>
                        </a:lnSpc>
                        <a:spcBef>
                          <a:spcPct val="0"/>
                        </a:spcBef>
                        <a:spcAft>
                          <a:spcPct val="0"/>
                        </a:spcAft>
                        <a:buClrTx/>
                        <a:buSzTx/>
                        <a:buFont typeface="Arial" pitchFamily="34" charset="0"/>
                        <a:buNone/>
                        <a:tabLst/>
                      </a:pPr>
                      <a:r>
                        <a:rPr kumimoji="0" lang="en-US" sz="1600" b="0" i="0" u="none" strike="noStrike" cap="none" normalizeH="0" baseline="0" smtClean="0">
                          <a:ln>
                            <a:noFill/>
                          </a:ln>
                          <a:solidFill>
                            <a:srgbClr val="FF0000"/>
                          </a:solidFill>
                          <a:effectLst/>
                          <a:latin typeface="Calibri" pitchFamily="34" charset="0"/>
                          <a:ea typeface="宋体" pitchFamily="2" charset="-122"/>
                        </a:rPr>
                        <a:t>3</a:t>
                      </a:r>
                      <a:r>
                        <a:rPr kumimoji="0" lang="zh-CN" altLang="en-US" sz="1600" b="0" i="0" u="none" strike="noStrike" cap="none" normalizeH="0" baseline="0" smtClean="0">
                          <a:ln>
                            <a:noFill/>
                          </a:ln>
                          <a:solidFill>
                            <a:srgbClr val="FF0000"/>
                          </a:solidFill>
                          <a:effectLst/>
                          <a:latin typeface="Calibri" pitchFamily="34" charset="0"/>
                          <a:ea typeface="宋体" pitchFamily="2" charset="-122"/>
                        </a:rPr>
                        <a:t>、验光检查报告</a:t>
                      </a:r>
                      <a:endParaRPr kumimoji="0" lang="zh-CN" altLang="en-US" sz="1600" b="0" i="0" u="none" strike="noStrike" cap="none" normalizeH="0" baseline="0" smtClean="0">
                        <a:ln>
                          <a:noFill/>
                        </a:ln>
                        <a:solidFill>
                          <a:srgbClr val="FF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r>
              <a:tr h="610398">
                <a:tc vMerge="1">
                  <a:txBody>
                    <a:bodyPr/>
                    <a:lstStyle/>
                    <a:p>
                      <a:endParaRPr lang="zh-CN" altLang="en-US"/>
                    </a:p>
                  </a:txBody>
                  <a:tcPr/>
                </a:tc>
                <a:tc>
                  <a:txBody>
                    <a:bodyPr/>
                    <a:lstStyle/>
                    <a:p>
                      <a:pPr marL="0" marR="0" lvl="0" indent="0" algn="l" defTabSz="914400" rtl="0" eaLnBrk="1" fontAlgn="ctr" latinLnBrk="0" hangingPunct="1">
                        <a:lnSpc>
                          <a:spcPct val="100000"/>
                        </a:lnSpc>
                        <a:spcBef>
                          <a:spcPct val="0"/>
                        </a:spcBef>
                        <a:spcAft>
                          <a:spcPct val="0"/>
                        </a:spcAft>
                        <a:buClrTx/>
                        <a:buSzTx/>
                        <a:buFont typeface="Arial" pitchFamily="34" charset="0"/>
                        <a:buNone/>
                        <a:tabLst/>
                      </a:pPr>
                      <a:r>
                        <a:rPr kumimoji="0" lang="en-US" sz="1600" b="0" i="0" u="none" strike="noStrike" cap="none" normalizeH="0" baseline="0" smtClean="0">
                          <a:ln>
                            <a:noFill/>
                          </a:ln>
                          <a:solidFill>
                            <a:srgbClr val="FF0000"/>
                          </a:solidFill>
                          <a:effectLst/>
                          <a:latin typeface="Calibri" pitchFamily="34" charset="0"/>
                          <a:ea typeface="宋体" pitchFamily="2" charset="-122"/>
                        </a:rPr>
                        <a:t>4</a:t>
                      </a:r>
                      <a:r>
                        <a:rPr kumimoji="0" lang="zh-CN" altLang="en-US" sz="1600" b="0" i="0" u="none" strike="noStrike" cap="none" normalizeH="0" baseline="0" smtClean="0">
                          <a:ln>
                            <a:noFill/>
                          </a:ln>
                          <a:solidFill>
                            <a:srgbClr val="FF0000"/>
                          </a:solidFill>
                          <a:effectLst/>
                          <a:latin typeface="Calibri" pitchFamily="34" charset="0"/>
                          <a:ea typeface="宋体" pitchFamily="2" charset="-122"/>
                        </a:rPr>
                        <a:t>、视野半径小于</a:t>
                      </a:r>
                      <a:r>
                        <a:rPr kumimoji="0" lang="en-US" sz="1600" b="0" i="0" u="none" strike="noStrike" cap="none" normalizeH="0" baseline="0" smtClean="0">
                          <a:ln>
                            <a:noFill/>
                          </a:ln>
                          <a:solidFill>
                            <a:srgbClr val="FF0000"/>
                          </a:solidFill>
                          <a:effectLst/>
                          <a:latin typeface="Calibri" pitchFamily="34" charset="0"/>
                          <a:ea typeface="宋体" pitchFamily="2" charset="-122"/>
                        </a:rPr>
                        <a:t>5</a:t>
                      </a:r>
                      <a:r>
                        <a:rPr kumimoji="0" lang="zh-CN" altLang="en-US" sz="1600" b="0" i="0" u="none" strike="noStrike" cap="none" normalizeH="0" baseline="0" smtClean="0">
                          <a:ln>
                            <a:noFill/>
                          </a:ln>
                          <a:solidFill>
                            <a:srgbClr val="FF0000"/>
                          </a:solidFill>
                          <a:effectLst/>
                          <a:latin typeface="Calibri" pitchFamily="34" charset="0"/>
                          <a:ea typeface="宋体" pitchFamily="2" charset="-122"/>
                        </a:rPr>
                        <a:t>度检查报告（眼底照片）</a:t>
                      </a:r>
                      <a:endParaRPr kumimoji="0" lang="zh-CN" altLang="en-US" sz="1600" b="0" i="0" u="none" strike="noStrike" cap="none" normalizeH="0" baseline="0" smtClean="0">
                        <a:ln>
                          <a:noFill/>
                        </a:ln>
                        <a:solidFill>
                          <a:srgbClr val="FF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r>
              <a:tr h="1033708">
                <a:tc>
                  <a:txBody>
                    <a:bodyPr/>
                    <a:lstStyle/>
                    <a:p>
                      <a:pPr marL="0" marR="0" lvl="0" indent="0" algn="l" defTabSz="914400" rtl="0" eaLnBrk="1" fontAlgn="ctr" latinLnBrk="0" hangingPunct="1">
                        <a:lnSpc>
                          <a:spcPct val="100000"/>
                        </a:lnSpc>
                        <a:spcBef>
                          <a:spcPct val="0"/>
                        </a:spcBef>
                        <a:spcAft>
                          <a:spcPct val="0"/>
                        </a:spcAft>
                        <a:buClrTx/>
                        <a:buSzTx/>
                        <a:buFont typeface="Arial" pitchFamily="34" charset="0"/>
                        <a:buNone/>
                        <a:tabLst/>
                      </a:pPr>
                      <a:r>
                        <a:rPr kumimoji="0" lang="zh-CN" altLang="en-US" sz="1600" b="0" i="0" u="none" strike="noStrike" cap="none" normalizeH="0" baseline="0" smtClean="0">
                          <a:ln>
                            <a:noFill/>
                          </a:ln>
                          <a:solidFill>
                            <a:srgbClr val="FF0000"/>
                          </a:solidFill>
                          <a:effectLst/>
                          <a:latin typeface="Calibri" pitchFamily="34" charset="0"/>
                          <a:ea typeface="宋体" pitchFamily="2" charset="-122"/>
                        </a:rPr>
                        <a:t>（</a:t>
                      </a:r>
                      <a:r>
                        <a:rPr kumimoji="0" lang="en-US" sz="1600" b="0" i="0" u="none" strike="noStrike" cap="none" normalizeH="0" baseline="0" smtClean="0">
                          <a:ln>
                            <a:noFill/>
                          </a:ln>
                          <a:solidFill>
                            <a:srgbClr val="FF0000"/>
                          </a:solidFill>
                          <a:effectLst/>
                          <a:latin typeface="Calibri" pitchFamily="34" charset="0"/>
                          <a:ea typeface="宋体" pitchFamily="2" charset="-122"/>
                        </a:rPr>
                        <a:t>13</a:t>
                      </a:r>
                      <a:r>
                        <a:rPr kumimoji="0" lang="zh-CN" altLang="en-US" sz="1600" b="0" i="0" u="none" strike="noStrike" cap="none" normalizeH="0" baseline="0" smtClean="0">
                          <a:ln>
                            <a:noFill/>
                          </a:ln>
                          <a:solidFill>
                            <a:srgbClr val="FF0000"/>
                          </a:solidFill>
                          <a:effectLst/>
                          <a:latin typeface="Calibri" pitchFamily="34" charset="0"/>
                          <a:ea typeface="宋体" pitchFamily="2" charset="-122"/>
                        </a:rPr>
                        <a:t>）语言能力丧失</a:t>
                      </a:r>
                      <a:endParaRPr kumimoji="0" lang="zh-CN" altLang="en-US" sz="1600" b="0" i="0" u="none" strike="noStrike" cap="none" normalizeH="0" baseline="0" smtClean="0">
                        <a:ln>
                          <a:noFill/>
                        </a:ln>
                        <a:solidFill>
                          <a:srgbClr val="FF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ctr" latinLnBrk="0" hangingPunct="1">
                        <a:lnSpc>
                          <a:spcPct val="100000"/>
                        </a:lnSpc>
                        <a:spcBef>
                          <a:spcPct val="0"/>
                        </a:spcBef>
                        <a:spcAft>
                          <a:spcPct val="0"/>
                        </a:spcAft>
                        <a:buClrTx/>
                        <a:buSzTx/>
                        <a:buFont typeface="Arial" pitchFamily="34" charset="0"/>
                        <a:buNone/>
                        <a:tabLst/>
                      </a:pPr>
                      <a:r>
                        <a:rPr kumimoji="0" lang="zh-CN" altLang="zh-CN" sz="1600" b="0" i="0" u="none" strike="noStrike" cap="none" normalizeH="0" baseline="0" smtClean="0">
                          <a:ln>
                            <a:noFill/>
                          </a:ln>
                          <a:solidFill>
                            <a:srgbClr val="FF0000"/>
                          </a:solidFill>
                          <a:effectLst/>
                          <a:latin typeface="Calibri" pitchFamily="34" charset="0"/>
                          <a:ea typeface="宋体" pitchFamily="2" charset="-122"/>
                        </a:rPr>
                        <a:t>       </a:t>
                      </a:r>
                      <a:r>
                        <a:rPr kumimoji="0" lang="zh-CN" sz="1600" b="0" i="0" u="none" strike="noStrike" cap="none" normalizeH="0" baseline="0" smtClean="0">
                          <a:ln>
                            <a:noFill/>
                          </a:ln>
                          <a:solidFill>
                            <a:srgbClr val="FF0000"/>
                          </a:solidFill>
                          <a:effectLst/>
                          <a:latin typeface="Calibri" pitchFamily="34" charset="0"/>
                          <a:ea typeface="宋体" pitchFamily="2" charset="-122"/>
                        </a:rPr>
                        <a:t>核磁报告</a:t>
                      </a:r>
                      <a:endParaRPr kumimoji="0" lang="zh-CN" sz="1600" b="0" i="0" u="none" strike="noStrike" cap="none" normalizeH="0" baseline="0" smtClean="0">
                        <a:ln>
                          <a:noFill/>
                        </a:ln>
                        <a:solidFill>
                          <a:srgbClr val="FF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r>
              <a:tr h="1232134">
                <a:tc>
                  <a:txBody>
                    <a:bodyPr/>
                    <a:lstStyle/>
                    <a:p>
                      <a:pPr marL="0" marR="0" lvl="0" indent="0" algn="l" defTabSz="914400" rtl="0" eaLnBrk="1" fontAlgn="ctr" latinLnBrk="0" hangingPunct="1">
                        <a:lnSpc>
                          <a:spcPct val="100000"/>
                        </a:lnSpc>
                        <a:spcBef>
                          <a:spcPct val="0"/>
                        </a:spcBef>
                        <a:spcAft>
                          <a:spcPct val="0"/>
                        </a:spcAft>
                        <a:buClrTx/>
                        <a:buSzTx/>
                        <a:buFont typeface="Arial" pitchFamily="34" charset="0"/>
                        <a:buNone/>
                        <a:tabLst/>
                      </a:pPr>
                      <a:r>
                        <a:rPr kumimoji="0" lang="zh-CN" altLang="en-US" sz="1600" b="0" i="0" u="none" strike="noStrike" cap="none" normalizeH="0" baseline="0" smtClean="0">
                          <a:ln>
                            <a:noFill/>
                          </a:ln>
                          <a:solidFill>
                            <a:srgbClr val="FF0000"/>
                          </a:solidFill>
                          <a:effectLst/>
                          <a:latin typeface="Calibri" pitchFamily="34" charset="0"/>
                          <a:ea typeface="宋体" pitchFamily="2" charset="-122"/>
                        </a:rPr>
                        <a:t>（</a:t>
                      </a:r>
                      <a:r>
                        <a:rPr kumimoji="0" lang="en-US" sz="1600" b="0" i="0" u="none" strike="noStrike" cap="none" normalizeH="0" baseline="0" smtClean="0">
                          <a:ln>
                            <a:noFill/>
                          </a:ln>
                          <a:solidFill>
                            <a:srgbClr val="FF0000"/>
                          </a:solidFill>
                          <a:effectLst/>
                          <a:latin typeface="Calibri" pitchFamily="34" charset="0"/>
                          <a:ea typeface="宋体" pitchFamily="2" charset="-122"/>
                        </a:rPr>
                        <a:t>14</a:t>
                      </a:r>
                      <a:r>
                        <a:rPr kumimoji="0" lang="zh-CN" altLang="en-US" sz="1600" b="0" i="0" u="none" strike="noStrike" cap="none" normalizeH="0" baseline="0" smtClean="0">
                          <a:ln>
                            <a:noFill/>
                          </a:ln>
                          <a:solidFill>
                            <a:srgbClr val="FF0000"/>
                          </a:solidFill>
                          <a:effectLst/>
                          <a:latin typeface="Calibri" pitchFamily="34" charset="0"/>
                          <a:ea typeface="宋体" pitchFamily="2" charset="-122"/>
                        </a:rPr>
                        <a:t>）重症帕金森病</a:t>
                      </a:r>
                      <a:endParaRPr kumimoji="0" lang="zh-CN" altLang="en-US" sz="1600" b="0" i="0" u="none" strike="noStrike" cap="none" normalizeH="0" baseline="0" smtClean="0">
                        <a:ln>
                          <a:noFill/>
                        </a:ln>
                        <a:solidFill>
                          <a:srgbClr val="FF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ctr" latinLnBrk="0" hangingPunct="1">
                        <a:lnSpc>
                          <a:spcPct val="100000"/>
                        </a:lnSpc>
                        <a:spcBef>
                          <a:spcPct val="0"/>
                        </a:spcBef>
                        <a:spcAft>
                          <a:spcPct val="0"/>
                        </a:spcAft>
                        <a:buClrTx/>
                        <a:buSzTx/>
                        <a:buFont typeface="Arial" pitchFamily="34" charset="0"/>
                        <a:buNone/>
                        <a:tabLst/>
                      </a:pPr>
                      <a:r>
                        <a:rPr kumimoji="0" lang="zh-CN" altLang="zh-CN" sz="1600" b="0" i="0" u="none" strike="noStrike" cap="none" normalizeH="0" baseline="0" smtClean="0">
                          <a:ln>
                            <a:noFill/>
                          </a:ln>
                          <a:solidFill>
                            <a:srgbClr val="FF0000"/>
                          </a:solidFill>
                          <a:effectLst/>
                          <a:latin typeface="Calibri" pitchFamily="34" charset="0"/>
                          <a:ea typeface="宋体" pitchFamily="2" charset="-122"/>
                        </a:rPr>
                        <a:t>       </a:t>
                      </a:r>
                      <a:r>
                        <a:rPr kumimoji="0" lang="zh-CN" sz="1600" b="0" i="0" u="none" strike="noStrike" cap="none" normalizeH="0" baseline="0" smtClean="0">
                          <a:ln>
                            <a:noFill/>
                          </a:ln>
                          <a:solidFill>
                            <a:srgbClr val="FF0000"/>
                          </a:solidFill>
                          <a:effectLst/>
                          <a:latin typeface="Calibri" pitchFamily="34" charset="0"/>
                          <a:ea typeface="宋体" pitchFamily="2" charset="-122"/>
                        </a:rPr>
                        <a:t>核磁报告</a:t>
                      </a:r>
                      <a:endParaRPr kumimoji="0" lang="zh-CN" sz="1600" b="0" i="0" u="none" strike="noStrike" cap="none" normalizeH="0" baseline="0" smtClean="0">
                        <a:ln>
                          <a:noFill/>
                        </a:ln>
                        <a:solidFill>
                          <a:srgbClr val="FF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r>
              <a:tr h="587721">
                <a:tc rowSpan="3">
                  <a:txBody>
                    <a:bodyPr/>
                    <a:lstStyle/>
                    <a:p>
                      <a:pPr marL="0" marR="0" lvl="0" indent="0" algn="l" defTabSz="914400" rtl="0" eaLnBrk="1" fontAlgn="ctr" latinLnBrk="0" hangingPunct="1">
                        <a:lnSpc>
                          <a:spcPct val="100000"/>
                        </a:lnSpc>
                        <a:spcBef>
                          <a:spcPct val="0"/>
                        </a:spcBef>
                        <a:spcAft>
                          <a:spcPct val="0"/>
                        </a:spcAft>
                        <a:buClrTx/>
                        <a:buSzTx/>
                        <a:buFont typeface="Arial" pitchFamily="34" charset="0"/>
                        <a:buNone/>
                        <a:tabLst/>
                      </a:pPr>
                      <a:r>
                        <a:rPr kumimoji="0" lang="zh-CN" altLang="en-US" sz="1600" b="0" i="0" u="none" strike="noStrike" cap="none" normalizeH="0" baseline="0" dirty="0" smtClean="0">
                          <a:ln>
                            <a:noFill/>
                          </a:ln>
                          <a:solidFill>
                            <a:srgbClr val="FF0000"/>
                          </a:solidFill>
                          <a:effectLst/>
                          <a:latin typeface="Calibri" pitchFamily="34" charset="0"/>
                          <a:ea typeface="宋体" pitchFamily="2" charset="-122"/>
                        </a:rPr>
                        <a:t>（</a:t>
                      </a:r>
                      <a:r>
                        <a:rPr kumimoji="0" lang="en-US" sz="1600" b="0" i="0" u="none" strike="noStrike" cap="none" normalizeH="0" baseline="0" dirty="0" smtClean="0">
                          <a:ln>
                            <a:noFill/>
                          </a:ln>
                          <a:solidFill>
                            <a:srgbClr val="FF0000"/>
                          </a:solidFill>
                          <a:effectLst/>
                          <a:latin typeface="Calibri" pitchFamily="34" charset="0"/>
                          <a:ea typeface="宋体" pitchFamily="2" charset="-122"/>
                        </a:rPr>
                        <a:t>15</a:t>
                      </a:r>
                      <a:r>
                        <a:rPr kumimoji="0" lang="zh-CN" altLang="en-US" sz="1600" b="0" i="0" u="none" strike="noStrike" cap="none" normalizeH="0" baseline="0" dirty="0" smtClean="0">
                          <a:ln>
                            <a:noFill/>
                          </a:ln>
                          <a:solidFill>
                            <a:srgbClr val="FF0000"/>
                          </a:solidFill>
                          <a:effectLst/>
                          <a:latin typeface="Calibri" pitchFamily="34" charset="0"/>
                          <a:ea typeface="宋体" pitchFamily="2" charset="-122"/>
                        </a:rPr>
                        <a:t>）严重阿尔茨海默病</a:t>
                      </a:r>
                      <a:endParaRPr kumimoji="0" lang="zh-CN" altLang="en-US" sz="1600" b="0" i="0" u="none" strike="noStrike" cap="none" normalizeH="0" baseline="0" dirty="0" smtClean="0">
                        <a:ln>
                          <a:noFill/>
                        </a:ln>
                        <a:solidFill>
                          <a:srgbClr val="FF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ctr" latinLnBrk="0" hangingPunct="1">
                        <a:lnSpc>
                          <a:spcPct val="100000"/>
                        </a:lnSpc>
                        <a:spcBef>
                          <a:spcPct val="0"/>
                        </a:spcBef>
                        <a:spcAft>
                          <a:spcPct val="0"/>
                        </a:spcAft>
                        <a:buClrTx/>
                        <a:buSzTx/>
                        <a:buFont typeface="Arial" pitchFamily="34" charset="0"/>
                        <a:buNone/>
                        <a:tabLst/>
                      </a:pPr>
                      <a:r>
                        <a:rPr kumimoji="0" lang="en-US" sz="1600" b="0" i="0" u="none" strike="noStrike" cap="none" normalizeH="0" baseline="0" smtClean="0">
                          <a:ln>
                            <a:noFill/>
                          </a:ln>
                          <a:solidFill>
                            <a:srgbClr val="FF0000"/>
                          </a:solidFill>
                          <a:effectLst/>
                          <a:latin typeface="Calibri" pitchFamily="34" charset="0"/>
                          <a:ea typeface="宋体" pitchFamily="2" charset="-122"/>
                        </a:rPr>
                        <a:t>1</a:t>
                      </a:r>
                      <a:r>
                        <a:rPr kumimoji="0" lang="zh-CN" altLang="en-US" sz="1600" b="0" i="0" u="none" strike="noStrike" cap="none" normalizeH="0" baseline="0" smtClean="0">
                          <a:ln>
                            <a:noFill/>
                          </a:ln>
                          <a:solidFill>
                            <a:srgbClr val="FF0000"/>
                          </a:solidFill>
                          <a:effectLst/>
                          <a:latin typeface="Calibri" pitchFamily="34" charset="0"/>
                          <a:ea typeface="宋体" pitchFamily="2" charset="-122"/>
                        </a:rPr>
                        <a:t>、韦氏智力测试</a:t>
                      </a:r>
                      <a:endParaRPr kumimoji="0" lang="zh-CN" altLang="en-US" sz="1600" b="0" i="0" u="none" strike="noStrike" cap="none" normalizeH="0" baseline="0" smtClean="0">
                        <a:ln>
                          <a:noFill/>
                        </a:ln>
                        <a:solidFill>
                          <a:srgbClr val="FF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r>
              <a:tr h="778588">
                <a:tc vMerge="1">
                  <a:txBody>
                    <a:bodyPr/>
                    <a:lstStyle/>
                    <a:p>
                      <a:endParaRPr lang="zh-CN" altLang="en-US"/>
                    </a:p>
                  </a:txBody>
                  <a:tcPr/>
                </a:tc>
                <a:tc>
                  <a:txBody>
                    <a:bodyPr/>
                    <a:lstStyle/>
                    <a:p>
                      <a:pPr marL="0" marR="0" lvl="0" indent="0" algn="l" defTabSz="914400" rtl="0" eaLnBrk="1" fontAlgn="ctr" latinLnBrk="0" hangingPunct="1">
                        <a:lnSpc>
                          <a:spcPct val="100000"/>
                        </a:lnSpc>
                        <a:spcBef>
                          <a:spcPct val="0"/>
                        </a:spcBef>
                        <a:spcAft>
                          <a:spcPct val="0"/>
                        </a:spcAft>
                        <a:buClrTx/>
                        <a:buSzTx/>
                        <a:buFont typeface="Arial" pitchFamily="34" charset="0"/>
                        <a:buNone/>
                        <a:tabLst/>
                      </a:pPr>
                      <a:r>
                        <a:rPr kumimoji="0" lang="en-US" sz="1600" b="0" i="0" u="none" strike="noStrike" cap="none" normalizeH="0" baseline="0" smtClean="0">
                          <a:ln>
                            <a:noFill/>
                          </a:ln>
                          <a:solidFill>
                            <a:srgbClr val="FF0000"/>
                          </a:solidFill>
                          <a:effectLst/>
                          <a:latin typeface="Calibri" pitchFamily="34" charset="0"/>
                          <a:ea typeface="宋体" pitchFamily="2" charset="-122"/>
                        </a:rPr>
                        <a:t>2</a:t>
                      </a:r>
                      <a:r>
                        <a:rPr kumimoji="0" lang="zh-CN" altLang="en-US" sz="1600" b="0" i="0" u="none" strike="noStrike" cap="none" normalizeH="0" baseline="0" smtClean="0">
                          <a:ln>
                            <a:noFill/>
                          </a:ln>
                          <a:solidFill>
                            <a:srgbClr val="FF0000"/>
                          </a:solidFill>
                          <a:effectLst/>
                          <a:latin typeface="Calibri" pitchFamily="34" charset="0"/>
                          <a:ea typeface="宋体" pitchFamily="2" charset="-122"/>
                        </a:rPr>
                        <a:t>、韦氏记忆测试</a:t>
                      </a:r>
                      <a:endParaRPr kumimoji="0" lang="zh-CN" altLang="en-US" sz="1600" b="0" i="0" u="none" strike="noStrike" cap="none" normalizeH="0" baseline="0" smtClean="0">
                        <a:ln>
                          <a:noFill/>
                        </a:ln>
                        <a:solidFill>
                          <a:srgbClr val="FF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r>
              <a:tr h="871187">
                <a:tc vMerge="1">
                  <a:txBody>
                    <a:bodyPr/>
                    <a:lstStyle/>
                    <a:p>
                      <a:endParaRPr lang="zh-CN" altLang="en-US"/>
                    </a:p>
                  </a:txBody>
                  <a:tcPr/>
                </a:tc>
                <a:tc>
                  <a:txBody>
                    <a:bodyPr/>
                    <a:lstStyle/>
                    <a:p>
                      <a:pPr marL="0" marR="0" lvl="0" indent="0" algn="l" defTabSz="914400" rtl="0" eaLnBrk="1" fontAlgn="ctr" latinLnBrk="0" hangingPunct="1">
                        <a:lnSpc>
                          <a:spcPct val="100000"/>
                        </a:lnSpc>
                        <a:spcBef>
                          <a:spcPct val="0"/>
                        </a:spcBef>
                        <a:spcAft>
                          <a:spcPct val="0"/>
                        </a:spcAft>
                        <a:buClrTx/>
                        <a:buSzTx/>
                        <a:buFont typeface="Arial" pitchFamily="34" charset="0"/>
                        <a:buNone/>
                        <a:tabLst/>
                      </a:pPr>
                      <a:r>
                        <a:rPr kumimoji="0" lang="en-US" sz="1600" b="0" i="0" u="none" strike="noStrike" cap="none" normalizeH="0" baseline="0" dirty="0" smtClean="0">
                          <a:ln>
                            <a:noFill/>
                          </a:ln>
                          <a:solidFill>
                            <a:srgbClr val="FF0000"/>
                          </a:solidFill>
                          <a:effectLst/>
                          <a:latin typeface="Calibri" pitchFamily="34" charset="0"/>
                          <a:ea typeface="宋体" pitchFamily="2" charset="-122"/>
                        </a:rPr>
                        <a:t>3</a:t>
                      </a:r>
                      <a:r>
                        <a:rPr kumimoji="0" lang="zh-CN" altLang="en-US" sz="1600" b="0" i="0" u="none" strike="noStrike" cap="none" normalizeH="0" baseline="0" dirty="0" smtClean="0">
                          <a:ln>
                            <a:noFill/>
                          </a:ln>
                          <a:solidFill>
                            <a:srgbClr val="FF0000"/>
                          </a:solidFill>
                          <a:effectLst/>
                          <a:latin typeface="Calibri" pitchFamily="34" charset="0"/>
                          <a:ea typeface="宋体" pitchFamily="2" charset="-122"/>
                        </a:rPr>
                        <a:t>、脑电图</a:t>
                      </a:r>
                      <a:endParaRPr kumimoji="0" lang="zh-CN" altLang="en-US" sz="1600" b="0" i="0" u="none" strike="noStrike" cap="none" normalizeH="0" baseline="0" dirty="0" smtClean="0">
                        <a:ln>
                          <a:noFill/>
                        </a:ln>
                        <a:solidFill>
                          <a:srgbClr val="FF0000"/>
                        </a:solidFill>
                        <a:effectLst/>
                        <a:latin typeface="宋体" pitchFamily="2" charset="-122"/>
                        <a:ea typeface="宋体" pitchFamily="2" charset="-122"/>
                      </a:endParaRPr>
                    </a:p>
                  </a:txBody>
                  <a:tcPr marL="121920" marR="12192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r>
            </a:tbl>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Text Box 6"/>
          <p:cNvSpPr txBox="1">
            <a:spLocks noChangeArrowheads="1"/>
          </p:cNvSpPr>
          <p:nvPr/>
        </p:nvSpPr>
        <p:spPr bwMode="auto">
          <a:xfrm>
            <a:off x="1200151" y="3068638"/>
            <a:ext cx="9984316" cy="366712"/>
          </a:xfrm>
          <a:prstGeom prst="rect">
            <a:avLst/>
          </a:prstGeom>
          <a:noFill/>
          <a:ln w="9525">
            <a:noFill/>
            <a:miter lim="800000"/>
            <a:headEnd/>
            <a:tailEnd/>
          </a:ln>
        </p:spPr>
        <p:txBody>
          <a:bodyPr>
            <a:spAutoFit/>
          </a:bodyPr>
          <a:lstStyle/>
          <a:p>
            <a:pPr>
              <a:spcBef>
                <a:spcPct val="50000"/>
              </a:spcBef>
            </a:pPr>
            <a:endParaRPr lang="zh-CN" altLang="en-US"/>
          </a:p>
        </p:txBody>
      </p:sp>
      <p:sp>
        <p:nvSpPr>
          <p:cNvPr id="2054" name="TextBox 7"/>
          <p:cNvSpPr txBox="1">
            <a:spLocks noChangeArrowheads="1"/>
          </p:cNvSpPr>
          <p:nvPr/>
        </p:nvSpPr>
        <p:spPr bwMode="auto">
          <a:xfrm>
            <a:off x="381001" y="2286001"/>
            <a:ext cx="11334751" cy="1323439"/>
          </a:xfrm>
          <a:prstGeom prst="rect">
            <a:avLst/>
          </a:prstGeom>
          <a:noFill/>
          <a:ln w="9525">
            <a:noFill/>
            <a:miter lim="800000"/>
            <a:headEnd/>
            <a:tailEnd/>
          </a:ln>
        </p:spPr>
        <p:txBody>
          <a:bodyPr>
            <a:spAutoFit/>
          </a:bodyPr>
          <a:lstStyle/>
          <a:p>
            <a:r>
              <a:rPr lang="zh-CN" altLang="en-US" sz="4800" b="1" dirty="0">
                <a:solidFill>
                  <a:srgbClr val="254061"/>
                </a:solidFill>
              </a:rPr>
              <a:t>       </a:t>
            </a:r>
            <a:r>
              <a:rPr lang="zh-CN" altLang="en-US" sz="4800" b="1" dirty="0" smtClean="0">
                <a:solidFill>
                  <a:srgbClr val="FF0000"/>
                </a:solidFill>
                <a:latin typeface="微软雅黑" pitchFamily="34" charset="-122"/>
                <a:ea typeface="微软雅黑" pitchFamily="34" charset="-122"/>
              </a:rPr>
              <a:t>意外</a:t>
            </a:r>
            <a:r>
              <a:rPr lang="zh-CN" altLang="en-US" sz="4800" b="1" dirty="0" smtClean="0">
                <a:solidFill>
                  <a:srgbClr val="000066"/>
                </a:solidFill>
                <a:ea typeface="微软雅黑" pitchFamily="34" charset="-122"/>
              </a:rPr>
              <a:t>类</a:t>
            </a:r>
            <a:r>
              <a:rPr lang="zh-CN" altLang="en-US" sz="4800" b="1" dirty="0">
                <a:solidFill>
                  <a:srgbClr val="000066"/>
                </a:solidFill>
                <a:ea typeface="微软雅黑" pitchFamily="34" charset="-122"/>
              </a:rPr>
              <a:t>互助保障</a:t>
            </a:r>
            <a:r>
              <a:rPr lang="zh-CN" altLang="en-US" sz="4800" b="1" dirty="0" smtClean="0">
                <a:solidFill>
                  <a:srgbClr val="000066"/>
                </a:solidFill>
                <a:ea typeface="微软雅黑" pitchFamily="34" charset="-122"/>
              </a:rPr>
              <a:t>活动简介</a:t>
            </a:r>
            <a:endParaRPr lang="en-US" altLang="zh-CN" sz="4800" b="1" dirty="0">
              <a:solidFill>
                <a:srgbClr val="000066"/>
              </a:solidFill>
              <a:ea typeface="微软雅黑" pitchFamily="34" charset="-122"/>
            </a:endParaRPr>
          </a:p>
          <a:p>
            <a:endParaRPr lang="zh-CN" altLang="en-US" sz="3200" b="1" dirty="0">
              <a:solidFill>
                <a:srgbClr val="254061"/>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Text Box 6"/>
          <p:cNvSpPr txBox="1">
            <a:spLocks noChangeArrowheads="1"/>
          </p:cNvSpPr>
          <p:nvPr/>
        </p:nvSpPr>
        <p:spPr bwMode="auto">
          <a:xfrm>
            <a:off x="1200151" y="3068638"/>
            <a:ext cx="9984316" cy="366712"/>
          </a:xfrm>
          <a:prstGeom prst="rect">
            <a:avLst/>
          </a:prstGeom>
          <a:noFill/>
          <a:ln w="9525">
            <a:noFill/>
            <a:miter lim="800000"/>
            <a:headEnd/>
            <a:tailEnd/>
          </a:ln>
        </p:spPr>
        <p:txBody>
          <a:bodyPr>
            <a:spAutoFit/>
          </a:bodyPr>
          <a:lstStyle/>
          <a:p>
            <a:pPr>
              <a:spcBef>
                <a:spcPct val="50000"/>
              </a:spcBef>
            </a:pPr>
            <a:endParaRPr lang="zh-CN" altLang="en-US"/>
          </a:p>
        </p:txBody>
      </p:sp>
      <p:sp>
        <p:nvSpPr>
          <p:cNvPr id="3078" name="TextBox 7"/>
          <p:cNvSpPr txBox="1">
            <a:spLocks noChangeArrowheads="1"/>
          </p:cNvSpPr>
          <p:nvPr/>
        </p:nvSpPr>
        <p:spPr bwMode="auto">
          <a:xfrm>
            <a:off x="571500" y="1143000"/>
            <a:ext cx="11334751" cy="3170099"/>
          </a:xfrm>
          <a:prstGeom prst="rect">
            <a:avLst/>
          </a:prstGeom>
          <a:noFill/>
          <a:ln w="9525">
            <a:noFill/>
            <a:miter lim="800000"/>
            <a:headEnd/>
            <a:tailEnd/>
          </a:ln>
        </p:spPr>
        <p:txBody>
          <a:bodyPr>
            <a:spAutoFit/>
          </a:bodyPr>
          <a:lstStyle/>
          <a:p>
            <a:endParaRPr lang="en-US" altLang="zh-CN" sz="4000" b="1" dirty="0">
              <a:solidFill>
                <a:srgbClr val="000066"/>
              </a:solidFill>
              <a:ea typeface="微软雅黑" pitchFamily="34" charset="-122"/>
            </a:endParaRPr>
          </a:p>
          <a:p>
            <a:r>
              <a:rPr lang="zh-CN" altLang="en-US" sz="3200" b="1" dirty="0">
                <a:solidFill>
                  <a:srgbClr val="000066"/>
                </a:solidFill>
                <a:ea typeface="微软雅黑" pitchFamily="34" charset="-122"/>
              </a:rPr>
              <a:t>一、</a:t>
            </a:r>
            <a:r>
              <a:rPr lang="en-US" altLang="zh-CN" sz="3200" b="1" dirty="0">
                <a:solidFill>
                  <a:srgbClr val="000066"/>
                </a:solidFill>
                <a:ea typeface="微软雅黑" pitchFamily="34" charset="-122"/>
              </a:rPr>
              <a:t>《</a:t>
            </a:r>
            <a:r>
              <a:rPr lang="zh-CN" altLang="en-US" sz="3200" b="1" dirty="0">
                <a:solidFill>
                  <a:srgbClr val="000066"/>
                </a:solidFill>
                <a:ea typeface="微软雅黑" pitchFamily="34" charset="-122"/>
              </a:rPr>
              <a:t>在职职工意外伤害互助保障活动</a:t>
            </a:r>
            <a:r>
              <a:rPr lang="en-US" altLang="zh-CN" sz="3200" b="1" dirty="0" smtClean="0">
                <a:solidFill>
                  <a:srgbClr val="000066"/>
                </a:solidFill>
                <a:ea typeface="微软雅黑" pitchFamily="34" charset="-122"/>
              </a:rPr>
              <a:t>》</a:t>
            </a:r>
            <a:endParaRPr lang="en-US" altLang="zh-CN" sz="3200" b="1" dirty="0">
              <a:solidFill>
                <a:srgbClr val="000066"/>
              </a:solidFill>
              <a:ea typeface="微软雅黑" pitchFamily="34" charset="-122"/>
            </a:endParaRPr>
          </a:p>
          <a:p>
            <a:endParaRPr lang="en-US" altLang="zh-CN" sz="3200" b="1" dirty="0">
              <a:solidFill>
                <a:srgbClr val="000066"/>
              </a:solidFill>
              <a:ea typeface="微软雅黑" pitchFamily="34" charset="-122"/>
            </a:endParaRPr>
          </a:p>
          <a:p>
            <a:endParaRPr lang="en-US" altLang="zh-CN" sz="3200" b="1" dirty="0">
              <a:solidFill>
                <a:srgbClr val="000066"/>
              </a:solidFill>
              <a:ea typeface="微软雅黑" pitchFamily="34" charset="-122"/>
            </a:endParaRPr>
          </a:p>
          <a:p>
            <a:r>
              <a:rPr lang="zh-CN" altLang="en-US" sz="3200" b="1" dirty="0">
                <a:solidFill>
                  <a:srgbClr val="000066"/>
                </a:solidFill>
                <a:ea typeface="微软雅黑" pitchFamily="34" charset="-122"/>
              </a:rPr>
              <a:t>二、</a:t>
            </a:r>
            <a:r>
              <a:rPr lang="en-US" altLang="zh-CN" sz="3200" b="1" dirty="0">
                <a:solidFill>
                  <a:srgbClr val="000066"/>
                </a:solidFill>
                <a:ea typeface="微软雅黑" pitchFamily="34" charset="-122"/>
              </a:rPr>
              <a:t>《</a:t>
            </a:r>
            <a:r>
              <a:rPr lang="zh-CN" altLang="en-US" sz="3200" b="1" dirty="0">
                <a:solidFill>
                  <a:srgbClr val="000066"/>
                </a:solidFill>
                <a:ea typeface="微软雅黑" pitchFamily="34" charset="-122"/>
              </a:rPr>
              <a:t>意外伤害类职工互助保障活动慰问金给付标准</a:t>
            </a:r>
            <a:r>
              <a:rPr lang="en-US" altLang="zh-CN" sz="3200" b="1" dirty="0" smtClean="0">
                <a:solidFill>
                  <a:srgbClr val="000066"/>
                </a:solidFill>
                <a:ea typeface="微软雅黑" pitchFamily="34" charset="-122"/>
              </a:rPr>
              <a:t>》</a:t>
            </a:r>
            <a:endParaRPr lang="en-US" altLang="zh-CN" sz="3200" b="1" dirty="0">
              <a:solidFill>
                <a:srgbClr val="000066"/>
              </a:solidFill>
              <a:ea typeface="微软雅黑" pitchFamily="34" charset="-122"/>
            </a:endParaRPr>
          </a:p>
          <a:p>
            <a:endParaRPr lang="zh-CN" altLang="en-US" sz="3200" b="1" dirty="0">
              <a:solidFill>
                <a:srgbClr val="254061"/>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idx="4294967295"/>
          </p:nvPr>
        </p:nvSpPr>
        <p:spPr>
          <a:xfrm>
            <a:off x="285751" y="214313"/>
            <a:ext cx="9313333" cy="785812"/>
          </a:xfrm>
        </p:spPr>
        <p:txBody>
          <a:bodyPr/>
          <a:lstStyle/>
          <a:p>
            <a:pPr eaLnBrk="1" hangingPunct="1"/>
            <a:r>
              <a:rPr lang="en-US" altLang="zh-CN" sz="2800" b="1" smtClean="0">
                <a:latin typeface="楷体_GB2312" pitchFamily="49" charset="-122"/>
                <a:ea typeface="楷体_GB2312" pitchFamily="49" charset="-122"/>
              </a:rPr>
              <a:t> </a:t>
            </a:r>
            <a:endParaRPr lang="zh-CN" altLang="en-US" sz="2400" b="1" smtClean="0">
              <a:solidFill>
                <a:srgbClr val="000066"/>
              </a:solidFill>
              <a:latin typeface="黑体" pitchFamily="49" charset="-122"/>
              <a:ea typeface="黑体" pitchFamily="49" charset="-122"/>
            </a:endParaRPr>
          </a:p>
        </p:txBody>
      </p:sp>
      <p:sp>
        <p:nvSpPr>
          <p:cNvPr id="4099" name="灯片编号占位符 5"/>
          <p:cNvSpPr txBox="1">
            <a:spLocks noGrp="1" noChangeArrowheads="1"/>
          </p:cNvSpPr>
          <p:nvPr/>
        </p:nvSpPr>
        <p:spPr bwMode="auto">
          <a:xfrm>
            <a:off x="8737600" y="6356351"/>
            <a:ext cx="2844800" cy="365125"/>
          </a:xfrm>
          <a:prstGeom prst="rect">
            <a:avLst/>
          </a:prstGeom>
          <a:noFill/>
          <a:ln w="9525">
            <a:noFill/>
            <a:miter lim="800000"/>
            <a:headEnd/>
            <a:tailEnd/>
          </a:ln>
        </p:spPr>
        <p:txBody>
          <a:bodyPr anchor="ctr"/>
          <a:lstStyle/>
          <a:p>
            <a:pPr algn="r"/>
            <a:fld id="{C2CC2E2B-C1CF-4347-8C30-503F913E7EF2}" type="slidenum">
              <a:rPr lang="en-US" altLang="zh-CN" sz="1200">
                <a:solidFill>
                  <a:srgbClr val="898989"/>
                </a:solidFill>
                <a:latin typeface="Calibri" pitchFamily="34" charset="0"/>
              </a:rPr>
              <a:pPr algn="r"/>
              <a:t>24</a:t>
            </a:fld>
            <a:endParaRPr lang="en-US" altLang="zh-CN" sz="1200">
              <a:solidFill>
                <a:srgbClr val="898989"/>
              </a:solidFill>
              <a:latin typeface="Calibri" pitchFamily="34" charset="0"/>
            </a:endParaRPr>
          </a:p>
        </p:txBody>
      </p:sp>
      <p:sp>
        <p:nvSpPr>
          <p:cNvPr id="4100" name="Text Box 3"/>
          <p:cNvSpPr txBox="1">
            <a:spLocks noChangeArrowheads="1"/>
          </p:cNvSpPr>
          <p:nvPr/>
        </p:nvSpPr>
        <p:spPr bwMode="auto">
          <a:xfrm>
            <a:off x="0" y="214313"/>
            <a:ext cx="10974917" cy="461665"/>
          </a:xfrm>
          <a:prstGeom prst="rect">
            <a:avLst/>
          </a:prstGeom>
          <a:noFill/>
          <a:ln w="9525">
            <a:noFill/>
            <a:miter lim="800000"/>
            <a:headEnd/>
            <a:tailEnd/>
          </a:ln>
        </p:spPr>
        <p:txBody>
          <a:bodyPr wrap="square">
            <a:spAutoFit/>
          </a:bodyPr>
          <a:lstStyle/>
          <a:p>
            <a:pPr marL="342900" indent="-342900">
              <a:spcBef>
                <a:spcPct val="50000"/>
              </a:spcBef>
            </a:pPr>
            <a:r>
              <a:rPr lang="zh-CN" altLang="en-US" sz="2400" b="1" dirty="0">
                <a:solidFill>
                  <a:srgbClr val="000066"/>
                </a:solidFill>
                <a:ea typeface="微软雅黑" pitchFamily="34" charset="-122"/>
              </a:rPr>
              <a:t>一、在职职工意外伤害保障待遇调整：</a:t>
            </a:r>
            <a:endParaRPr lang="en-US" sz="2400" b="1" dirty="0">
              <a:solidFill>
                <a:srgbClr val="000066"/>
              </a:solidFill>
              <a:ea typeface="微软雅黑" pitchFamily="34" charset="-122"/>
            </a:endParaRPr>
          </a:p>
        </p:txBody>
      </p:sp>
      <p:sp>
        <p:nvSpPr>
          <p:cNvPr id="4101" name="Line 4"/>
          <p:cNvSpPr>
            <a:spLocks noChangeShapeType="1"/>
          </p:cNvSpPr>
          <p:nvPr/>
        </p:nvSpPr>
        <p:spPr bwMode="auto">
          <a:xfrm>
            <a:off x="8041217" y="2263775"/>
            <a:ext cx="0" cy="0"/>
          </a:xfrm>
          <a:prstGeom prst="line">
            <a:avLst/>
          </a:prstGeom>
          <a:noFill/>
          <a:ln w="12700" cap="rnd">
            <a:solidFill>
              <a:srgbClr val="000000"/>
            </a:solidFill>
            <a:round/>
            <a:headEnd/>
            <a:tailEnd/>
          </a:ln>
        </p:spPr>
        <p:txBody>
          <a:bodyPr/>
          <a:lstStyle/>
          <a:p>
            <a:endParaRPr lang="zh-CN" altLang="en-US"/>
          </a:p>
        </p:txBody>
      </p:sp>
      <p:pic>
        <p:nvPicPr>
          <p:cNvPr id="4103" name="图示 11"/>
          <p:cNvPicPr>
            <a:picLocks noChangeArrowheads="1"/>
          </p:cNvPicPr>
          <p:nvPr/>
        </p:nvPicPr>
        <p:blipFill>
          <a:blip r:embed="rId3"/>
          <a:srcRect/>
          <a:stretch>
            <a:fillRect/>
          </a:stretch>
        </p:blipFill>
        <p:spPr bwMode="auto">
          <a:xfrm>
            <a:off x="7990418" y="4638675"/>
            <a:ext cx="3445933" cy="1023938"/>
          </a:xfrm>
          <a:prstGeom prst="rect">
            <a:avLst/>
          </a:prstGeom>
          <a:noFill/>
          <a:ln w="9525">
            <a:noFill/>
            <a:miter lim="800000"/>
            <a:headEnd/>
            <a:tailEnd/>
          </a:ln>
        </p:spPr>
      </p:pic>
      <p:graphicFrame>
        <p:nvGraphicFramePr>
          <p:cNvPr id="5128" name="Group 8"/>
          <p:cNvGraphicFramePr>
            <a:graphicFrameLocks noGrp="1"/>
          </p:cNvGraphicFramePr>
          <p:nvPr/>
        </p:nvGraphicFramePr>
        <p:xfrm>
          <a:off x="285751" y="857232"/>
          <a:ext cx="8882083" cy="5284789"/>
        </p:xfrm>
        <a:graphic>
          <a:graphicData uri="http://schemas.openxmlformats.org/drawingml/2006/table">
            <a:tbl>
              <a:tblPr/>
              <a:tblGrid>
                <a:gridCol w="2247813"/>
                <a:gridCol w="3133808"/>
                <a:gridCol w="3500462"/>
              </a:tblGrid>
              <a:tr h="1838682">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2800" b="1" i="0" u="none" strike="noStrike" cap="none" normalizeH="0" baseline="0" dirty="0" smtClean="0">
                          <a:ln>
                            <a:noFill/>
                          </a:ln>
                          <a:solidFill>
                            <a:srgbClr val="000000"/>
                          </a:solidFill>
                          <a:effectLst/>
                          <a:latin typeface="Calibri" pitchFamily="34" charset="0"/>
                          <a:ea typeface="宋体" pitchFamily="2" charset="-122"/>
                        </a:rPr>
                        <a:t>       </a:t>
                      </a:r>
                      <a:r>
                        <a:rPr kumimoji="0" lang="zh-CN" altLang="en-US" sz="2000" b="1" i="0" u="none" strike="noStrike" cap="none" normalizeH="0" baseline="0" dirty="0" smtClean="0">
                          <a:ln>
                            <a:noFill/>
                          </a:ln>
                          <a:solidFill>
                            <a:srgbClr val="000000"/>
                          </a:solidFill>
                          <a:effectLst/>
                          <a:latin typeface="Calibri" pitchFamily="34" charset="0"/>
                          <a:ea typeface="宋体" pitchFamily="2" charset="-122"/>
                        </a:rPr>
                        <a:t>互助金调整</a:t>
                      </a:r>
                      <a:endParaRPr kumimoji="0" lang="en-US" altLang="zh-CN" sz="2000" b="1" i="0" u="none" strike="noStrike" cap="none" normalizeH="0" baseline="0" dirty="0" smtClean="0">
                        <a:ln>
                          <a:noFill/>
                        </a:ln>
                        <a:solidFill>
                          <a:srgbClr val="000000"/>
                        </a:solidFill>
                        <a:effectLst/>
                        <a:latin typeface="Calibri" pitchFamily="34" charset="0"/>
                        <a:ea typeface="宋体" pitchFamily="2" charset="-122"/>
                      </a:endParaRP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2000" b="1" i="0" u="none" strike="noStrike" cap="none" normalizeH="0" baseline="0" dirty="0" smtClean="0">
                          <a:ln>
                            <a:noFill/>
                          </a:ln>
                          <a:solidFill>
                            <a:srgbClr val="000000"/>
                          </a:solidFill>
                          <a:effectLst/>
                          <a:latin typeface="Calibri" pitchFamily="34" charset="0"/>
                          <a:ea typeface="宋体" pitchFamily="2" charset="-122"/>
                        </a:rPr>
                        <a:t>         类型 </a:t>
                      </a:r>
                      <a:endParaRPr kumimoji="0" lang="en-US" altLang="zh-CN" sz="2000" b="1" i="0" u="none" strike="noStrike" cap="none" normalizeH="0" baseline="0" dirty="0" smtClean="0">
                        <a:ln>
                          <a:noFill/>
                        </a:ln>
                        <a:solidFill>
                          <a:srgbClr val="000000"/>
                        </a:solidFill>
                        <a:effectLst/>
                        <a:latin typeface="Calibri" pitchFamily="34" charset="0"/>
                        <a:ea typeface="宋体" pitchFamily="2" charset="-122"/>
                      </a:endParaRP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en-US" altLang="zh-CN" sz="2000" b="1" i="0" u="none" strike="noStrike" cap="none" normalizeH="0" baseline="0" dirty="0" smtClean="0">
                        <a:ln>
                          <a:noFill/>
                        </a:ln>
                        <a:solidFill>
                          <a:srgbClr val="000000"/>
                        </a:solidFill>
                        <a:effectLst/>
                        <a:latin typeface="Calibri" pitchFamily="34" charset="0"/>
                        <a:ea typeface="宋体" pitchFamily="2" charset="-122"/>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2000" b="1" i="0" u="none" strike="noStrike" cap="none" normalizeH="0" baseline="0" dirty="0" smtClean="0">
                          <a:ln>
                            <a:noFill/>
                          </a:ln>
                          <a:solidFill>
                            <a:srgbClr val="000000"/>
                          </a:solidFill>
                          <a:effectLst/>
                          <a:latin typeface="Calibri" pitchFamily="34" charset="0"/>
                          <a:ea typeface="宋体" pitchFamily="2" charset="-122"/>
                        </a:rPr>
                        <a:t>    会费标准</a:t>
                      </a:r>
                      <a:endParaRPr kumimoji="0" lang="en-US" altLang="zh-CN" sz="2000" b="1" i="0" u="none" strike="noStrike" cap="none" normalizeH="0" baseline="0" dirty="0" smtClean="0">
                        <a:ln>
                          <a:noFill/>
                        </a:ln>
                        <a:solidFill>
                          <a:srgbClr val="000000"/>
                        </a:solidFill>
                        <a:effectLst/>
                        <a:latin typeface="Calibri" pitchFamily="34" charset="0"/>
                        <a:ea typeface="宋体" pitchFamily="2" charset="-122"/>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2000" b="1" i="0" u="none" strike="noStrike" cap="none" normalizeH="0" baseline="0" dirty="0" smtClean="0">
                          <a:ln>
                            <a:noFill/>
                          </a:ln>
                          <a:solidFill>
                            <a:srgbClr val="000000"/>
                          </a:solidFill>
                          <a:effectLst/>
                          <a:latin typeface="Calibri" pitchFamily="34" charset="0"/>
                          <a:ea typeface="宋体" pitchFamily="2" charset="-122"/>
                        </a:rPr>
                        <a:t>        </a:t>
                      </a:r>
                      <a:r>
                        <a:rPr kumimoji="0" lang="zh-CN" altLang="en-US" sz="2000" b="1" i="0" u="none" strike="noStrike" cap="none" normalizeH="0" baseline="0" dirty="0" smtClean="0">
                          <a:ln>
                            <a:noFill/>
                          </a:ln>
                          <a:solidFill>
                            <a:srgbClr val="000000"/>
                          </a:solidFill>
                          <a:effectLst/>
                          <a:latin typeface="Calibri" pitchFamily="34" charset="0"/>
                          <a:ea typeface="宋体" pitchFamily="2" charset="-122"/>
                        </a:rPr>
                        <a:t>（元）</a:t>
                      </a:r>
                      <a:r>
                        <a:rPr kumimoji="0" lang="en-US" altLang="zh-CN" sz="2000" b="1" i="0" u="none" strike="noStrike" cap="none" normalizeH="0" baseline="0" dirty="0" smtClean="0">
                          <a:ln>
                            <a:noFill/>
                          </a:ln>
                          <a:solidFill>
                            <a:srgbClr val="000000"/>
                          </a:solidFill>
                          <a:effectLst/>
                          <a:latin typeface="Calibri" pitchFamily="34" charset="0"/>
                          <a:ea typeface="宋体" pitchFamily="2" charset="-122"/>
                        </a:rPr>
                        <a:t> </a:t>
                      </a:r>
                      <a:endParaRPr kumimoji="0" lang="zh-CN" sz="2000" b="1" i="0" u="none" strike="noStrike" cap="none" normalizeH="0" baseline="0" dirty="0" smtClean="0">
                        <a:ln>
                          <a:noFill/>
                        </a:ln>
                        <a:solidFill>
                          <a:srgbClr val="000000"/>
                        </a:solidFill>
                        <a:effectLst/>
                        <a:latin typeface="Calibri" pitchFamily="34" charset="0"/>
                        <a:ea typeface="宋体" pitchFamily="2" charset="-122"/>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en-US" altLang="zh-CN" sz="2000" b="1" i="0" u="none" strike="noStrike" cap="none" normalizeH="0" baseline="0" dirty="0" smtClean="0">
                        <a:ln>
                          <a:noFill/>
                        </a:ln>
                        <a:solidFill>
                          <a:srgbClr val="000000"/>
                        </a:solidFill>
                        <a:effectLst/>
                        <a:latin typeface="Calibri" pitchFamily="34" charset="0"/>
                        <a:ea typeface="宋体" pitchFamily="2" charset="-122"/>
                      </a:endParaRP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2000" b="1" i="0" u="none" strike="noStrike" cap="none" normalizeH="0" baseline="0" dirty="0" smtClean="0">
                          <a:ln>
                            <a:noFill/>
                          </a:ln>
                          <a:solidFill>
                            <a:srgbClr val="000000"/>
                          </a:solidFill>
                          <a:effectLst/>
                          <a:latin typeface="Calibri" pitchFamily="34" charset="0"/>
                          <a:ea typeface="宋体" pitchFamily="2" charset="-122"/>
                        </a:rPr>
                        <a:t>生活补助 互助金</a:t>
                      </a:r>
                      <a:endParaRPr kumimoji="0" lang="en-US" altLang="zh-CN" sz="2000" b="1" i="0" u="none" strike="noStrike" cap="none" normalizeH="0" baseline="0" dirty="0" smtClean="0">
                        <a:ln>
                          <a:noFill/>
                        </a:ln>
                        <a:solidFill>
                          <a:srgbClr val="000000"/>
                        </a:solidFill>
                        <a:effectLst/>
                        <a:latin typeface="Calibri" pitchFamily="34" charset="0"/>
                        <a:ea typeface="宋体" pitchFamily="2" charset="-122"/>
                      </a:endParaRP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2000" b="1" i="0" u="none" strike="noStrike" cap="none" normalizeH="0" baseline="0" dirty="0" smtClean="0">
                          <a:ln>
                            <a:noFill/>
                          </a:ln>
                          <a:solidFill>
                            <a:srgbClr val="000000"/>
                          </a:solidFill>
                          <a:effectLst/>
                          <a:latin typeface="Calibri" pitchFamily="34" charset="0"/>
                          <a:ea typeface="宋体" pitchFamily="2" charset="-122"/>
                        </a:rPr>
                        <a:t>（元</a:t>
                      </a:r>
                      <a:r>
                        <a:rPr kumimoji="0" lang="en-US" altLang="zh-CN" sz="2000" b="1" i="0" u="none" strike="noStrike" cap="none" normalizeH="0" baseline="0" dirty="0" smtClean="0">
                          <a:ln>
                            <a:noFill/>
                          </a:ln>
                          <a:solidFill>
                            <a:srgbClr val="000000"/>
                          </a:solidFill>
                          <a:effectLst/>
                          <a:latin typeface="Calibri" pitchFamily="34" charset="0"/>
                          <a:ea typeface="宋体" pitchFamily="2" charset="-122"/>
                        </a:rPr>
                        <a:t>/</a:t>
                      </a:r>
                      <a:r>
                        <a:rPr kumimoji="0" lang="zh-CN" altLang="en-US" sz="2000" b="1" i="0" u="none" strike="noStrike" cap="none" normalizeH="0" baseline="0" dirty="0" smtClean="0">
                          <a:ln>
                            <a:noFill/>
                          </a:ln>
                          <a:solidFill>
                            <a:srgbClr val="000000"/>
                          </a:solidFill>
                          <a:effectLst/>
                          <a:latin typeface="Calibri" pitchFamily="34" charset="0"/>
                          <a:ea typeface="宋体" pitchFamily="2" charset="-122"/>
                        </a:rPr>
                        <a:t>每日）</a:t>
                      </a:r>
                      <a:endParaRPr kumimoji="0" lang="en-US" sz="2000" b="1" i="0" u="none" strike="noStrike" cap="none" normalizeH="0" baseline="0" dirty="0" smtClean="0">
                        <a:ln>
                          <a:noFill/>
                        </a:ln>
                        <a:solidFill>
                          <a:srgbClr val="000000"/>
                        </a:solidFill>
                        <a:effectLst/>
                        <a:latin typeface="Calibri" pitchFamily="34" charset="0"/>
                        <a:ea typeface="宋体" pitchFamily="2" charset="-122"/>
                      </a:endParaRP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en-US" sz="2000" b="1" i="0" u="none" strike="noStrike" cap="none" normalizeH="0" baseline="0" dirty="0" smtClean="0">
                        <a:ln>
                          <a:noFill/>
                        </a:ln>
                        <a:solidFill>
                          <a:srgbClr val="000000"/>
                        </a:solidFill>
                        <a:effectLst/>
                        <a:latin typeface="Calibri" pitchFamily="34" charset="0"/>
                        <a:ea typeface="宋体" pitchFamily="2" charset="-122"/>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en-US" altLang="zh-CN" sz="2000" b="1" i="0" u="none" strike="noStrike" cap="none" normalizeH="0" baseline="0" dirty="0" smtClean="0">
                        <a:ln>
                          <a:noFill/>
                        </a:ln>
                        <a:solidFill>
                          <a:srgbClr val="000000"/>
                        </a:solidFill>
                        <a:effectLst/>
                        <a:latin typeface="Calibri" pitchFamily="34" charset="0"/>
                        <a:ea typeface="宋体" pitchFamily="2" charset="-122"/>
                      </a:endParaRP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2000" b="1" i="0" u="none" strike="noStrike" cap="none" normalizeH="0" baseline="0" dirty="0" smtClean="0">
                          <a:ln>
                            <a:noFill/>
                          </a:ln>
                          <a:solidFill>
                            <a:srgbClr val="000000"/>
                          </a:solidFill>
                          <a:effectLst/>
                          <a:latin typeface="Calibri" pitchFamily="34" charset="0"/>
                          <a:ea typeface="宋体" pitchFamily="2" charset="-122"/>
                        </a:rPr>
                        <a:t>住院补助互助金</a:t>
                      </a:r>
                      <a:endParaRPr kumimoji="0" lang="en-US" altLang="zh-CN" sz="2000" b="1" i="0" u="none" strike="noStrike" cap="none" normalizeH="0" baseline="0" dirty="0" smtClean="0">
                        <a:ln>
                          <a:noFill/>
                        </a:ln>
                        <a:solidFill>
                          <a:srgbClr val="000000"/>
                        </a:solidFill>
                        <a:effectLst/>
                        <a:latin typeface="Calibri" pitchFamily="34" charset="0"/>
                        <a:ea typeface="宋体" pitchFamily="2" charset="-122"/>
                      </a:endParaRP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2000" b="1" i="0" u="none" strike="noStrike" cap="none" normalizeH="0" baseline="0" dirty="0" smtClean="0">
                          <a:ln>
                            <a:noFill/>
                          </a:ln>
                          <a:solidFill>
                            <a:srgbClr val="000000"/>
                          </a:solidFill>
                          <a:effectLst/>
                          <a:latin typeface="Calibri" pitchFamily="34" charset="0"/>
                          <a:ea typeface="宋体" pitchFamily="2" charset="-122"/>
                        </a:rPr>
                        <a:t>（元</a:t>
                      </a:r>
                      <a:r>
                        <a:rPr kumimoji="0" lang="en-US" altLang="zh-CN" sz="2000" b="1" i="0" u="none" strike="noStrike" cap="none" normalizeH="0" baseline="0" dirty="0" smtClean="0">
                          <a:ln>
                            <a:noFill/>
                          </a:ln>
                          <a:solidFill>
                            <a:srgbClr val="000000"/>
                          </a:solidFill>
                          <a:effectLst/>
                          <a:latin typeface="Calibri" pitchFamily="34" charset="0"/>
                          <a:ea typeface="宋体" pitchFamily="2" charset="-122"/>
                        </a:rPr>
                        <a:t>/</a:t>
                      </a:r>
                      <a:r>
                        <a:rPr kumimoji="0" lang="zh-CN" altLang="en-US" sz="2000" b="1" i="0" u="none" strike="noStrike" cap="none" normalizeH="0" baseline="0" dirty="0" smtClean="0">
                          <a:ln>
                            <a:noFill/>
                          </a:ln>
                          <a:solidFill>
                            <a:srgbClr val="000000"/>
                          </a:solidFill>
                          <a:effectLst/>
                          <a:latin typeface="Calibri" pitchFamily="34" charset="0"/>
                          <a:ea typeface="宋体" pitchFamily="2" charset="-122"/>
                        </a:rPr>
                        <a:t>每日）</a:t>
                      </a:r>
                      <a:endParaRPr kumimoji="0" lang="en-US" sz="2000" b="1" i="0" u="none" strike="noStrike" cap="none" normalizeH="0" baseline="0" dirty="0" smtClean="0">
                        <a:ln>
                          <a:noFill/>
                        </a:ln>
                        <a:solidFill>
                          <a:srgbClr val="000000"/>
                        </a:solidFill>
                        <a:effectLst/>
                        <a:latin typeface="Calibri" pitchFamily="34" charset="0"/>
                        <a:ea typeface="宋体" pitchFamily="2" charset="-122"/>
                      </a:endParaRP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en-US" sz="2000" b="1" i="0" u="none" strike="noStrike" cap="none" normalizeH="0" baseline="0" dirty="0" smtClean="0">
                        <a:ln>
                          <a:noFill/>
                        </a:ln>
                        <a:solidFill>
                          <a:srgbClr val="000000"/>
                        </a:solidFill>
                        <a:effectLst/>
                        <a:latin typeface="Calibri" pitchFamily="34" charset="0"/>
                        <a:ea typeface="宋体" pitchFamily="2" charset="-122"/>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880032">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2800" b="1" i="0" u="none" strike="noStrike" cap="none" normalizeH="0" baseline="0" dirty="0" smtClean="0">
                          <a:ln>
                            <a:noFill/>
                          </a:ln>
                          <a:solidFill>
                            <a:srgbClr val="000000"/>
                          </a:solidFill>
                          <a:effectLst/>
                          <a:latin typeface="Calibri" pitchFamily="34" charset="0"/>
                          <a:ea typeface="宋体" pitchFamily="2" charset="-122"/>
                        </a:rPr>
                        <a:t>26/32</a:t>
                      </a:r>
                      <a:endParaRPr kumimoji="0" lang="zh-CN" altLang="en-US" sz="2800" b="1" i="0" u="none" strike="noStrike" cap="none" normalizeH="0" baseline="0" dirty="0" smtClean="0">
                        <a:ln>
                          <a:noFill/>
                        </a:ln>
                        <a:solidFill>
                          <a:srgbClr val="000000"/>
                        </a:solidFill>
                        <a:effectLst/>
                        <a:latin typeface="Calibri" pitchFamily="34" charset="0"/>
                        <a:ea typeface="宋体" pitchFamily="2" charset="-122"/>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sz="2800" b="1" i="0" u="none" strike="noStrike" cap="none" normalizeH="0" baseline="0" dirty="0" smtClean="0">
                          <a:ln>
                            <a:noFill/>
                          </a:ln>
                          <a:solidFill>
                            <a:srgbClr val="FF0000"/>
                          </a:solidFill>
                          <a:effectLst/>
                          <a:latin typeface="Calibri" pitchFamily="34" charset="0"/>
                          <a:ea typeface="宋体" pitchFamily="2" charset="-122"/>
                        </a:rPr>
                        <a:t>30</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sz="2800" b="1" i="0" u="none" strike="noStrike" cap="none" normalizeH="0" baseline="0" dirty="0" smtClean="0">
                          <a:ln>
                            <a:noFill/>
                          </a:ln>
                          <a:solidFill>
                            <a:srgbClr val="FF0000"/>
                          </a:solidFill>
                          <a:effectLst/>
                          <a:latin typeface="Calibri" pitchFamily="34" charset="0"/>
                          <a:ea typeface="宋体" pitchFamily="2" charset="-122"/>
                        </a:rPr>
                        <a:t>20</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795210">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2800" b="1" i="0" u="none" strike="noStrike" cap="none" normalizeH="0" baseline="0" dirty="0" smtClean="0">
                          <a:ln>
                            <a:noFill/>
                          </a:ln>
                          <a:solidFill>
                            <a:srgbClr val="000000"/>
                          </a:solidFill>
                          <a:effectLst/>
                          <a:latin typeface="Calibri" pitchFamily="34" charset="0"/>
                          <a:ea typeface="宋体" pitchFamily="2" charset="-122"/>
                        </a:rPr>
                        <a:t>50/62</a:t>
                      </a:r>
                      <a:endParaRPr kumimoji="0" lang="zh-CN" altLang="en-US" sz="2800" b="1" i="0" u="none" strike="noStrike" cap="none" normalizeH="0" baseline="0" dirty="0" smtClean="0">
                        <a:ln>
                          <a:noFill/>
                        </a:ln>
                        <a:solidFill>
                          <a:srgbClr val="000000"/>
                        </a:solidFill>
                        <a:effectLst/>
                        <a:latin typeface="Calibri" pitchFamily="34" charset="0"/>
                        <a:ea typeface="宋体" pitchFamily="2" charset="-122"/>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sz="2800" b="1" i="0" u="none" strike="noStrike" cap="none" normalizeH="0" baseline="0" dirty="0" smtClean="0">
                          <a:ln>
                            <a:noFill/>
                          </a:ln>
                          <a:solidFill>
                            <a:srgbClr val="FF0000"/>
                          </a:solidFill>
                          <a:effectLst/>
                          <a:latin typeface="Calibri" pitchFamily="34" charset="0"/>
                          <a:ea typeface="宋体" pitchFamily="2" charset="-122"/>
                        </a:rPr>
                        <a:t>40</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sz="2800" b="1" i="0" u="none" strike="noStrike" cap="none" normalizeH="0" baseline="0" dirty="0" smtClean="0">
                          <a:ln>
                            <a:noFill/>
                          </a:ln>
                          <a:solidFill>
                            <a:srgbClr val="FF0000"/>
                          </a:solidFill>
                          <a:effectLst/>
                          <a:latin typeface="Calibri" pitchFamily="34" charset="0"/>
                          <a:ea typeface="宋体" pitchFamily="2" charset="-122"/>
                        </a:rPr>
                        <a:t>40</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860514">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2800" b="1" i="0" u="none" strike="noStrike" cap="none" normalizeH="0" baseline="0" dirty="0" smtClean="0">
                          <a:ln>
                            <a:noFill/>
                          </a:ln>
                          <a:solidFill>
                            <a:srgbClr val="000000"/>
                          </a:solidFill>
                          <a:effectLst/>
                          <a:latin typeface="Calibri" pitchFamily="34" charset="0"/>
                          <a:ea typeface="宋体" pitchFamily="2" charset="-122"/>
                        </a:rPr>
                        <a:t>74/93</a:t>
                      </a:r>
                      <a:endParaRPr kumimoji="0" lang="zh-CN" sz="2800" b="1" i="0" u="none" strike="noStrike" cap="none" normalizeH="0" baseline="0" dirty="0" smtClean="0">
                        <a:ln>
                          <a:noFill/>
                        </a:ln>
                        <a:solidFill>
                          <a:srgbClr val="000000"/>
                        </a:solidFill>
                        <a:effectLst/>
                        <a:latin typeface="Calibri" pitchFamily="34" charset="0"/>
                        <a:ea typeface="宋体" pitchFamily="2" charset="-122"/>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sz="2800" b="1" i="0" u="none" strike="noStrike" cap="none" normalizeH="0" baseline="0" dirty="0" smtClean="0">
                          <a:ln>
                            <a:noFill/>
                          </a:ln>
                          <a:solidFill>
                            <a:srgbClr val="FF0000"/>
                          </a:solidFill>
                          <a:effectLst/>
                          <a:latin typeface="Calibri" pitchFamily="34" charset="0"/>
                          <a:ea typeface="宋体" pitchFamily="2" charset="-122"/>
                        </a:rPr>
                        <a:t>55</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sz="2800" b="1" i="0" u="none" strike="noStrike" cap="none" normalizeH="0" baseline="0" dirty="0" smtClean="0">
                          <a:ln>
                            <a:noFill/>
                          </a:ln>
                          <a:solidFill>
                            <a:srgbClr val="FF0000"/>
                          </a:solidFill>
                          <a:effectLst/>
                          <a:latin typeface="Calibri" pitchFamily="34" charset="0"/>
                          <a:ea typeface="宋体" pitchFamily="2" charset="-122"/>
                        </a:rPr>
                        <a:t>55</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910351">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2800" b="1" i="0" u="none" strike="noStrike" cap="none" normalizeH="0" baseline="0" dirty="0" smtClean="0">
                          <a:ln>
                            <a:noFill/>
                          </a:ln>
                          <a:solidFill>
                            <a:srgbClr val="000000"/>
                          </a:solidFill>
                          <a:effectLst/>
                          <a:latin typeface="Calibri" pitchFamily="34" charset="0"/>
                          <a:ea typeface="宋体" pitchFamily="2" charset="-122"/>
                        </a:rPr>
                        <a:t>100/124</a:t>
                      </a:r>
                      <a:endParaRPr kumimoji="0" lang="zh-CN" sz="2800" b="1" i="0" u="none" strike="noStrike" cap="none" normalizeH="0" baseline="0" dirty="0" smtClean="0">
                        <a:ln>
                          <a:noFill/>
                        </a:ln>
                        <a:solidFill>
                          <a:srgbClr val="000000"/>
                        </a:solidFill>
                        <a:effectLst/>
                        <a:latin typeface="Calibri" pitchFamily="34" charset="0"/>
                        <a:ea typeface="宋体" pitchFamily="2" charset="-122"/>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sz="2800" b="1" i="0" u="none" strike="noStrike" cap="none" normalizeH="0" baseline="0" dirty="0" smtClean="0">
                          <a:ln>
                            <a:noFill/>
                          </a:ln>
                          <a:solidFill>
                            <a:srgbClr val="FF0000"/>
                          </a:solidFill>
                          <a:effectLst/>
                          <a:latin typeface="Calibri" pitchFamily="34" charset="0"/>
                          <a:ea typeface="宋体" pitchFamily="2" charset="-122"/>
                        </a:rPr>
                        <a:t>80</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sz="2800" b="1" i="0" u="none" strike="noStrike" cap="none" normalizeH="0" baseline="0" dirty="0" smtClean="0">
                          <a:ln>
                            <a:noFill/>
                          </a:ln>
                          <a:solidFill>
                            <a:srgbClr val="FF0000"/>
                          </a:solidFill>
                          <a:effectLst/>
                          <a:latin typeface="Calibri" pitchFamily="34" charset="0"/>
                          <a:ea typeface="宋体" pitchFamily="2" charset="-122"/>
                        </a:rPr>
                        <a:t>80</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bl>
          </a:graphicData>
        </a:graphic>
      </p:graphicFrame>
      <p:cxnSp>
        <p:nvCxnSpPr>
          <p:cNvPr id="4147" name="直接连接符 14"/>
          <p:cNvCxnSpPr>
            <a:cxnSpLocks noChangeShapeType="1"/>
          </p:cNvCxnSpPr>
          <p:nvPr/>
        </p:nvCxnSpPr>
        <p:spPr bwMode="auto">
          <a:xfrm>
            <a:off x="285751" y="857232"/>
            <a:ext cx="2214578" cy="1928809"/>
          </a:xfrm>
          <a:prstGeom prst="line">
            <a:avLst/>
          </a:prstGeom>
          <a:noFill/>
          <a:ln w="9525" algn="ctr">
            <a:solidFill>
              <a:schemeClr val="tx1"/>
            </a:solidFill>
            <a:round/>
            <a:headEnd/>
            <a:tailEnd/>
          </a:ln>
        </p:spPr>
      </p:cxn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285751" y="214313"/>
            <a:ext cx="9313333" cy="785812"/>
          </a:xfrm>
        </p:spPr>
        <p:txBody>
          <a:bodyPr/>
          <a:lstStyle/>
          <a:p>
            <a:pPr eaLnBrk="1" hangingPunct="1"/>
            <a:r>
              <a:rPr lang="en-US" altLang="zh-CN" sz="2800" b="1" smtClean="0">
                <a:latin typeface="楷体_GB2312" pitchFamily="49" charset="-122"/>
                <a:ea typeface="楷体_GB2312" pitchFamily="49" charset="-122"/>
              </a:rPr>
              <a:t> </a:t>
            </a:r>
            <a:endParaRPr lang="zh-CN" altLang="en-US" sz="2400" b="1" smtClean="0">
              <a:solidFill>
                <a:srgbClr val="000066"/>
              </a:solidFill>
              <a:latin typeface="黑体" pitchFamily="49" charset="-122"/>
              <a:ea typeface="黑体" pitchFamily="49" charset="-122"/>
            </a:endParaRPr>
          </a:p>
        </p:txBody>
      </p:sp>
      <p:sp>
        <p:nvSpPr>
          <p:cNvPr id="5123" name="灯片编号占位符 5"/>
          <p:cNvSpPr txBox="1">
            <a:spLocks noGrp="1" noChangeArrowheads="1"/>
          </p:cNvSpPr>
          <p:nvPr/>
        </p:nvSpPr>
        <p:spPr bwMode="auto">
          <a:xfrm>
            <a:off x="8737600" y="6356351"/>
            <a:ext cx="2844800" cy="365125"/>
          </a:xfrm>
          <a:prstGeom prst="rect">
            <a:avLst/>
          </a:prstGeom>
          <a:noFill/>
          <a:ln w="9525">
            <a:noFill/>
            <a:miter lim="800000"/>
            <a:headEnd/>
            <a:tailEnd/>
          </a:ln>
        </p:spPr>
        <p:txBody>
          <a:bodyPr anchor="ctr"/>
          <a:lstStyle/>
          <a:p>
            <a:pPr algn="r"/>
            <a:fld id="{15E39340-C07D-42C2-A013-27B870020633}" type="slidenum">
              <a:rPr lang="en-US" altLang="zh-CN" sz="1200">
                <a:solidFill>
                  <a:srgbClr val="898989"/>
                </a:solidFill>
                <a:latin typeface="Calibri" pitchFamily="34" charset="0"/>
              </a:rPr>
              <a:pPr algn="r"/>
              <a:t>25</a:t>
            </a:fld>
            <a:endParaRPr lang="en-US" altLang="zh-CN" sz="1200">
              <a:solidFill>
                <a:srgbClr val="898989"/>
              </a:solidFill>
              <a:latin typeface="Calibri" pitchFamily="34" charset="0"/>
            </a:endParaRPr>
          </a:p>
        </p:txBody>
      </p:sp>
      <p:sp>
        <p:nvSpPr>
          <p:cNvPr id="5124" name="Text Box 3"/>
          <p:cNvSpPr txBox="1">
            <a:spLocks noChangeArrowheads="1"/>
          </p:cNvSpPr>
          <p:nvPr/>
        </p:nvSpPr>
        <p:spPr bwMode="auto">
          <a:xfrm>
            <a:off x="0" y="214313"/>
            <a:ext cx="10974917" cy="461665"/>
          </a:xfrm>
          <a:prstGeom prst="rect">
            <a:avLst/>
          </a:prstGeom>
          <a:noFill/>
          <a:ln w="9525">
            <a:noFill/>
            <a:miter lim="800000"/>
            <a:headEnd/>
            <a:tailEnd/>
          </a:ln>
        </p:spPr>
        <p:txBody>
          <a:bodyPr wrap="square">
            <a:spAutoFit/>
          </a:bodyPr>
          <a:lstStyle/>
          <a:p>
            <a:pPr marL="342900" indent="-342900">
              <a:spcBef>
                <a:spcPct val="50000"/>
              </a:spcBef>
            </a:pPr>
            <a:r>
              <a:rPr lang="zh-CN" altLang="en-US" sz="2400" b="1" dirty="0">
                <a:solidFill>
                  <a:srgbClr val="000066"/>
                </a:solidFill>
                <a:ea typeface="微软雅黑" pitchFamily="34" charset="-122"/>
              </a:rPr>
              <a:t>在职职工意外伤害保障待遇调整：</a:t>
            </a:r>
            <a:endParaRPr lang="en-US" sz="2400" b="1" dirty="0">
              <a:solidFill>
                <a:srgbClr val="000066"/>
              </a:solidFill>
              <a:ea typeface="微软雅黑" pitchFamily="34" charset="-122"/>
            </a:endParaRPr>
          </a:p>
        </p:txBody>
      </p:sp>
      <p:sp>
        <p:nvSpPr>
          <p:cNvPr id="5125" name="Line 4"/>
          <p:cNvSpPr>
            <a:spLocks noChangeShapeType="1"/>
          </p:cNvSpPr>
          <p:nvPr/>
        </p:nvSpPr>
        <p:spPr bwMode="auto">
          <a:xfrm>
            <a:off x="8041217" y="2263775"/>
            <a:ext cx="0" cy="0"/>
          </a:xfrm>
          <a:prstGeom prst="line">
            <a:avLst/>
          </a:prstGeom>
          <a:noFill/>
          <a:ln w="12700" cap="rnd">
            <a:solidFill>
              <a:srgbClr val="000000"/>
            </a:solidFill>
            <a:round/>
            <a:headEnd/>
            <a:tailEnd/>
          </a:ln>
        </p:spPr>
        <p:txBody>
          <a:bodyPr/>
          <a:lstStyle/>
          <a:p>
            <a:endParaRPr lang="zh-CN" altLang="en-US"/>
          </a:p>
        </p:txBody>
      </p:sp>
      <p:pic>
        <p:nvPicPr>
          <p:cNvPr id="5127" name="图示 11"/>
          <p:cNvPicPr>
            <a:picLocks noChangeArrowheads="1"/>
          </p:cNvPicPr>
          <p:nvPr/>
        </p:nvPicPr>
        <p:blipFill>
          <a:blip r:embed="rId3"/>
          <a:srcRect/>
          <a:stretch>
            <a:fillRect/>
          </a:stretch>
        </p:blipFill>
        <p:spPr bwMode="auto">
          <a:xfrm>
            <a:off x="7990418" y="4638675"/>
            <a:ext cx="3445933" cy="1023938"/>
          </a:xfrm>
          <a:prstGeom prst="rect">
            <a:avLst/>
          </a:prstGeom>
          <a:noFill/>
          <a:ln w="9525">
            <a:noFill/>
            <a:miter lim="800000"/>
            <a:headEnd/>
            <a:tailEnd/>
          </a:ln>
        </p:spPr>
      </p:pic>
      <p:graphicFrame>
        <p:nvGraphicFramePr>
          <p:cNvPr id="10" name="表格 9"/>
          <p:cNvGraphicFramePr>
            <a:graphicFrameLocks noGrp="1"/>
          </p:cNvGraphicFramePr>
          <p:nvPr/>
        </p:nvGraphicFramePr>
        <p:xfrm>
          <a:off x="285751" y="675978"/>
          <a:ext cx="9144000" cy="5543883"/>
        </p:xfrm>
        <a:graphic>
          <a:graphicData uri="http://schemas.openxmlformats.org/drawingml/2006/table">
            <a:tbl>
              <a:tblPr/>
              <a:tblGrid>
                <a:gridCol w="2206625"/>
                <a:gridCol w="1498600"/>
                <a:gridCol w="1509717"/>
                <a:gridCol w="1928826"/>
                <a:gridCol w="2000232"/>
              </a:tblGrid>
              <a:tr h="673709">
                <a:tc rowSpan="2">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2800" b="1" i="0" u="none" strike="noStrike" cap="none" normalizeH="0" baseline="0" dirty="0" smtClean="0">
                          <a:ln>
                            <a:noFill/>
                          </a:ln>
                          <a:solidFill>
                            <a:srgbClr val="000000"/>
                          </a:solidFill>
                          <a:effectLst/>
                          <a:latin typeface="Calibri" pitchFamily="34" charset="0"/>
                          <a:ea typeface="宋体" pitchFamily="2" charset="-122"/>
                        </a:rPr>
                        <a:t>       </a:t>
                      </a:r>
                      <a:r>
                        <a:rPr kumimoji="0" lang="zh-CN" altLang="en-US" sz="2000" b="1" i="0" u="none" strike="noStrike" cap="none" normalizeH="0" baseline="0" dirty="0" smtClean="0">
                          <a:ln>
                            <a:noFill/>
                          </a:ln>
                          <a:solidFill>
                            <a:srgbClr val="000000"/>
                          </a:solidFill>
                          <a:effectLst/>
                          <a:latin typeface="Calibri" pitchFamily="34" charset="0"/>
                          <a:ea typeface="宋体" pitchFamily="2" charset="-122"/>
                        </a:rPr>
                        <a:t>互助金调整</a:t>
                      </a:r>
                      <a:endParaRPr kumimoji="0" lang="en-US" altLang="zh-CN" sz="2000" b="1" i="0" u="none" strike="noStrike" cap="none" normalizeH="0" baseline="0" dirty="0" smtClean="0">
                        <a:ln>
                          <a:noFill/>
                        </a:ln>
                        <a:solidFill>
                          <a:srgbClr val="000000"/>
                        </a:solidFill>
                        <a:effectLst/>
                        <a:latin typeface="Calibri" pitchFamily="34" charset="0"/>
                        <a:ea typeface="宋体" pitchFamily="2" charset="-122"/>
                      </a:endParaRP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2000" b="1" i="0" u="none" strike="noStrike" cap="none" normalizeH="0" baseline="0" dirty="0" smtClean="0">
                          <a:ln>
                            <a:noFill/>
                          </a:ln>
                          <a:solidFill>
                            <a:srgbClr val="000000"/>
                          </a:solidFill>
                          <a:effectLst/>
                          <a:latin typeface="Calibri" pitchFamily="34" charset="0"/>
                          <a:ea typeface="宋体" pitchFamily="2" charset="-122"/>
                        </a:rPr>
                        <a:t>         类型 </a:t>
                      </a:r>
                      <a:endParaRPr kumimoji="0" lang="en-US" altLang="zh-CN" sz="2000" b="1" i="0" u="none" strike="noStrike" cap="none" normalizeH="0" baseline="0" dirty="0" smtClean="0">
                        <a:ln>
                          <a:noFill/>
                        </a:ln>
                        <a:solidFill>
                          <a:srgbClr val="000000"/>
                        </a:solidFill>
                        <a:effectLst/>
                        <a:latin typeface="Calibri" pitchFamily="34" charset="0"/>
                        <a:ea typeface="宋体" pitchFamily="2" charset="-122"/>
                      </a:endParaRP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en-US" altLang="zh-CN" sz="2000" b="1" i="0" u="none" strike="noStrike" cap="none" normalizeH="0" baseline="0" dirty="0" smtClean="0">
                        <a:ln>
                          <a:noFill/>
                        </a:ln>
                        <a:solidFill>
                          <a:srgbClr val="000000"/>
                        </a:solidFill>
                        <a:effectLst/>
                        <a:latin typeface="Calibri" pitchFamily="34" charset="0"/>
                        <a:ea typeface="宋体" pitchFamily="2" charset="-122"/>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2000" b="1" i="0" u="none" strike="noStrike" cap="none" normalizeH="0" baseline="0" dirty="0" smtClean="0">
                          <a:ln>
                            <a:noFill/>
                          </a:ln>
                          <a:solidFill>
                            <a:srgbClr val="000000"/>
                          </a:solidFill>
                          <a:effectLst/>
                          <a:latin typeface="Calibri" pitchFamily="34" charset="0"/>
                          <a:ea typeface="宋体" pitchFamily="2" charset="-122"/>
                        </a:rPr>
                        <a:t>    会费标准</a:t>
                      </a:r>
                      <a:endParaRPr kumimoji="0" lang="en-US" altLang="zh-CN" sz="2000" b="1" i="0" u="none" strike="noStrike" cap="none" normalizeH="0" baseline="0" dirty="0" smtClean="0">
                        <a:ln>
                          <a:noFill/>
                        </a:ln>
                        <a:solidFill>
                          <a:srgbClr val="000000"/>
                        </a:solidFill>
                        <a:effectLst/>
                        <a:latin typeface="Calibri" pitchFamily="34" charset="0"/>
                        <a:ea typeface="宋体" pitchFamily="2" charset="-122"/>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2000" b="1" i="0" u="none" strike="noStrike" cap="none" normalizeH="0" baseline="0" dirty="0" smtClean="0">
                          <a:ln>
                            <a:noFill/>
                          </a:ln>
                          <a:solidFill>
                            <a:srgbClr val="000000"/>
                          </a:solidFill>
                          <a:effectLst/>
                          <a:latin typeface="Calibri" pitchFamily="34" charset="0"/>
                          <a:ea typeface="宋体" pitchFamily="2" charset="-122"/>
                        </a:rPr>
                        <a:t>        </a:t>
                      </a:r>
                      <a:r>
                        <a:rPr kumimoji="0" lang="zh-CN" altLang="en-US" sz="2000" b="1" i="0" u="none" strike="noStrike" cap="none" normalizeH="0" baseline="0" dirty="0" smtClean="0">
                          <a:ln>
                            <a:noFill/>
                          </a:ln>
                          <a:solidFill>
                            <a:srgbClr val="000000"/>
                          </a:solidFill>
                          <a:effectLst/>
                          <a:latin typeface="Calibri" pitchFamily="34" charset="0"/>
                          <a:ea typeface="宋体" pitchFamily="2" charset="-122"/>
                        </a:rPr>
                        <a:t>（元）</a:t>
                      </a:r>
                      <a:r>
                        <a:rPr kumimoji="0" lang="en-US" altLang="zh-CN" sz="2000" b="1" i="0" u="none" strike="noStrike" cap="none" normalizeH="0" baseline="0" dirty="0" smtClean="0">
                          <a:ln>
                            <a:noFill/>
                          </a:ln>
                          <a:solidFill>
                            <a:srgbClr val="000000"/>
                          </a:solidFill>
                          <a:effectLst/>
                          <a:latin typeface="Calibri" pitchFamily="34" charset="0"/>
                          <a:ea typeface="宋体" pitchFamily="2" charset="-122"/>
                        </a:rPr>
                        <a:t> </a:t>
                      </a:r>
                      <a:endParaRPr kumimoji="0" lang="zh-CN" sz="2000" b="1" i="0" u="none" strike="noStrike" cap="none" normalizeH="0" baseline="0" dirty="0" smtClean="0">
                        <a:ln>
                          <a:noFill/>
                        </a:ln>
                        <a:solidFill>
                          <a:srgbClr val="000000"/>
                        </a:solidFill>
                        <a:effectLst/>
                        <a:latin typeface="Calibri" pitchFamily="34" charset="0"/>
                        <a:ea typeface="宋体" pitchFamily="2" charset="-122"/>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2000" b="1" i="0" u="none" strike="noStrike" cap="none" normalizeH="0" baseline="0" dirty="0" smtClean="0">
                          <a:ln>
                            <a:noFill/>
                          </a:ln>
                          <a:solidFill>
                            <a:srgbClr val="000000"/>
                          </a:solidFill>
                          <a:effectLst/>
                          <a:latin typeface="Calibri" pitchFamily="34" charset="0"/>
                          <a:ea typeface="宋体" pitchFamily="2" charset="-122"/>
                        </a:rPr>
                        <a:t>无变化</a:t>
                      </a:r>
                      <a:endParaRPr kumimoji="0" lang="en-US" sz="2000" b="1" i="0" u="none" strike="noStrike" cap="none" normalizeH="0" baseline="0" dirty="0" smtClean="0">
                        <a:ln>
                          <a:noFill/>
                        </a:ln>
                        <a:solidFill>
                          <a:srgbClr val="000000"/>
                        </a:solidFill>
                        <a:effectLst/>
                        <a:latin typeface="Calibri" pitchFamily="34" charset="0"/>
                        <a:ea typeface="宋体" pitchFamily="2" charset="-122"/>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2000" b="1" i="0" u="none" strike="noStrike" cap="none" normalizeH="0" baseline="0" dirty="0" smtClean="0">
                          <a:ln>
                            <a:noFill/>
                          </a:ln>
                          <a:solidFill>
                            <a:srgbClr val="000000"/>
                          </a:solidFill>
                          <a:effectLst/>
                          <a:latin typeface="Calibri" pitchFamily="34" charset="0"/>
                          <a:ea typeface="宋体" pitchFamily="2" charset="-122"/>
                        </a:rPr>
                        <a:t>无变化</a:t>
                      </a:r>
                      <a:endParaRPr kumimoji="0" lang="en-US" sz="2000" b="1" i="0" u="none" strike="noStrike" cap="none" normalizeH="0" baseline="0" dirty="0" smtClean="0">
                        <a:ln>
                          <a:noFill/>
                        </a:ln>
                        <a:solidFill>
                          <a:srgbClr val="000000"/>
                        </a:solidFill>
                        <a:effectLst/>
                        <a:latin typeface="Calibri" pitchFamily="34" charset="0"/>
                        <a:ea typeface="宋体" pitchFamily="2" charset="-122"/>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2000" b="1" i="0" u="none" strike="noStrike" cap="none" normalizeH="0" baseline="0" dirty="0" smtClean="0">
                          <a:ln>
                            <a:noFill/>
                          </a:ln>
                          <a:solidFill>
                            <a:srgbClr val="000000"/>
                          </a:solidFill>
                          <a:effectLst/>
                          <a:latin typeface="Calibri" pitchFamily="34" charset="0"/>
                          <a:ea typeface="宋体" pitchFamily="2" charset="-122"/>
                        </a:rPr>
                        <a:t>调整前</a:t>
                      </a:r>
                      <a:endParaRPr kumimoji="0" lang="en-US" sz="2000" b="1" i="0" u="none" strike="noStrike" cap="none" normalizeH="0" baseline="0" dirty="0" smtClean="0">
                        <a:ln>
                          <a:noFill/>
                        </a:ln>
                        <a:solidFill>
                          <a:srgbClr val="000000"/>
                        </a:solidFill>
                        <a:effectLst/>
                        <a:latin typeface="Calibri" pitchFamily="34" charset="0"/>
                        <a:ea typeface="宋体" pitchFamily="2" charset="-122"/>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2000" b="1" i="0" u="none" strike="noStrike" cap="none" normalizeH="0" baseline="0" dirty="0" smtClean="0">
                          <a:ln>
                            <a:noFill/>
                          </a:ln>
                          <a:solidFill>
                            <a:srgbClr val="000000"/>
                          </a:solidFill>
                          <a:effectLst/>
                          <a:latin typeface="Calibri" pitchFamily="34" charset="0"/>
                          <a:ea typeface="宋体" pitchFamily="2" charset="-122"/>
                        </a:rPr>
                        <a:t>调整后</a:t>
                      </a:r>
                      <a:endParaRPr kumimoji="0" lang="en-US" sz="2000" b="1" i="0" u="none" strike="noStrike" cap="none" normalizeH="0" baseline="0" dirty="0" smtClean="0">
                        <a:ln>
                          <a:noFill/>
                        </a:ln>
                        <a:solidFill>
                          <a:srgbClr val="000000"/>
                        </a:solidFill>
                        <a:effectLst/>
                        <a:latin typeface="Calibri" pitchFamily="34" charset="0"/>
                        <a:ea typeface="宋体" pitchFamily="2" charset="-122"/>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1255117">
                <a:tc vMerge="1">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sz="2800" b="1" i="0" u="none" strike="noStrike" cap="none" normalizeH="0" baseline="0" dirty="0" smtClean="0">
                        <a:ln>
                          <a:noFill/>
                        </a:ln>
                        <a:solidFill>
                          <a:srgbClr val="000000"/>
                        </a:solidFill>
                        <a:effectLst/>
                        <a:latin typeface="Calibri" pitchFamily="34" charset="0"/>
                        <a:ea typeface="宋体" pitchFamily="2" charset="-122"/>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2000" b="1" i="0" u="none" strike="noStrike" cap="none" normalizeH="0" baseline="0" dirty="0" smtClean="0">
                          <a:ln>
                            <a:noFill/>
                          </a:ln>
                          <a:solidFill>
                            <a:srgbClr val="000000"/>
                          </a:solidFill>
                          <a:effectLst/>
                          <a:latin typeface="Calibri" pitchFamily="34" charset="0"/>
                          <a:ea typeface="宋体" pitchFamily="2" charset="-122"/>
                        </a:rPr>
                        <a:t>伤残互助金</a:t>
                      </a:r>
                      <a:r>
                        <a:rPr kumimoji="0" lang="en-US" altLang="zh-CN" sz="2000" b="1" i="0" u="none" strike="noStrike" cap="none" normalizeH="0" baseline="0" dirty="0" smtClean="0">
                          <a:ln>
                            <a:noFill/>
                          </a:ln>
                          <a:solidFill>
                            <a:srgbClr val="000000"/>
                          </a:solidFill>
                          <a:effectLst/>
                          <a:latin typeface="Calibri" pitchFamily="34" charset="0"/>
                          <a:ea typeface="宋体" pitchFamily="2" charset="-122"/>
                        </a:rPr>
                        <a:t>(</a:t>
                      </a:r>
                      <a:r>
                        <a:rPr kumimoji="0" lang="zh-CN" altLang="en-US" sz="2000" b="1" i="0" u="none" strike="noStrike" cap="none" normalizeH="0" baseline="0" dirty="0" smtClean="0">
                          <a:ln>
                            <a:noFill/>
                          </a:ln>
                          <a:solidFill>
                            <a:srgbClr val="000000"/>
                          </a:solidFill>
                          <a:effectLst/>
                          <a:latin typeface="Calibri" pitchFamily="34" charset="0"/>
                          <a:ea typeface="宋体" pitchFamily="2" charset="-122"/>
                        </a:rPr>
                        <a:t>最高</a:t>
                      </a:r>
                      <a:r>
                        <a:rPr kumimoji="0" lang="en-US" altLang="zh-CN" sz="2000" b="1" i="0" u="none" strike="noStrike" cap="none" normalizeH="0" baseline="0" dirty="0" smtClean="0">
                          <a:ln>
                            <a:noFill/>
                          </a:ln>
                          <a:solidFill>
                            <a:srgbClr val="000000"/>
                          </a:solidFill>
                          <a:effectLst/>
                          <a:latin typeface="Calibri" pitchFamily="34" charset="0"/>
                          <a:ea typeface="宋体" pitchFamily="2" charset="-122"/>
                        </a:rPr>
                        <a:t>)</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en-US" altLang="zh-CN" sz="2000" b="1" i="0" u="none" strike="noStrike" cap="none" normalizeH="0" baseline="0" dirty="0" smtClean="0">
                        <a:ln>
                          <a:noFill/>
                        </a:ln>
                        <a:solidFill>
                          <a:srgbClr val="000000"/>
                        </a:solidFill>
                        <a:effectLst/>
                        <a:latin typeface="Calibri" pitchFamily="34" charset="0"/>
                        <a:ea typeface="宋体" pitchFamily="2" charset="-122"/>
                      </a:endParaRP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2000" b="1" i="0" u="none" strike="noStrike" cap="none" normalizeH="0" baseline="0" dirty="0" smtClean="0">
                          <a:ln>
                            <a:noFill/>
                          </a:ln>
                          <a:solidFill>
                            <a:srgbClr val="000000"/>
                          </a:solidFill>
                          <a:effectLst/>
                          <a:latin typeface="Calibri" pitchFamily="34" charset="0"/>
                          <a:ea typeface="宋体" pitchFamily="2" charset="-122"/>
                        </a:rPr>
                        <a:t>身故和丧葬互助金</a:t>
                      </a:r>
                      <a:endParaRPr kumimoji="0" lang="en-US" altLang="zh-CN" sz="2000" b="1" i="0" u="none" strike="noStrike" cap="none" normalizeH="0" baseline="0" dirty="0" smtClean="0">
                        <a:ln>
                          <a:noFill/>
                        </a:ln>
                        <a:solidFill>
                          <a:srgbClr val="000000"/>
                        </a:solidFill>
                        <a:effectLst/>
                        <a:latin typeface="Calibri" pitchFamily="34" charset="0"/>
                        <a:ea typeface="宋体" pitchFamily="2" charset="-122"/>
                      </a:endParaRP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en-US" sz="2000" b="1" i="0" u="none" strike="noStrike" cap="none" normalizeH="0" baseline="0" dirty="0" smtClean="0">
                        <a:ln>
                          <a:noFill/>
                        </a:ln>
                        <a:solidFill>
                          <a:srgbClr val="000000"/>
                        </a:solidFill>
                        <a:effectLst/>
                        <a:latin typeface="Calibri" pitchFamily="34" charset="0"/>
                        <a:ea typeface="宋体" pitchFamily="2" charset="-122"/>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2000" b="1" i="0" u="none" strike="noStrike" cap="none" normalizeH="0" baseline="0" dirty="0" smtClean="0">
                          <a:ln>
                            <a:noFill/>
                          </a:ln>
                          <a:solidFill>
                            <a:srgbClr val="000000"/>
                          </a:solidFill>
                          <a:effectLst/>
                          <a:latin typeface="Calibri" pitchFamily="34" charset="0"/>
                          <a:ea typeface="宋体" pitchFamily="2" charset="-122"/>
                        </a:rPr>
                        <a:t>最高互助金额</a:t>
                      </a:r>
                      <a:endParaRPr kumimoji="0" lang="en-US" sz="2000" b="1" i="0" u="none" strike="noStrike" cap="none" normalizeH="0" baseline="0" dirty="0" smtClean="0">
                        <a:ln>
                          <a:noFill/>
                        </a:ln>
                        <a:solidFill>
                          <a:srgbClr val="000000"/>
                        </a:solidFill>
                        <a:effectLst/>
                        <a:latin typeface="Calibri" pitchFamily="34" charset="0"/>
                        <a:ea typeface="宋体" pitchFamily="2" charset="-122"/>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en-US" altLang="zh-CN" sz="2000" b="1" i="0" u="none" strike="noStrike" cap="none" normalizeH="0" baseline="0" dirty="0" smtClean="0">
                        <a:ln>
                          <a:noFill/>
                        </a:ln>
                        <a:solidFill>
                          <a:srgbClr val="000000"/>
                        </a:solidFill>
                        <a:effectLst/>
                        <a:latin typeface="Calibri" pitchFamily="34" charset="0"/>
                        <a:ea typeface="宋体" pitchFamily="2" charset="-122"/>
                      </a:endParaRP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en-US" sz="2000" b="1" i="0" u="none" strike="noStrike" cap="none" normalizeH="0" baseline="0" dirty="0" smtClean="0">
                          <a:ln>
                            <a:noFill/>
                          </a:ln>
                          <a:solidFill>
                            <a:srgbClr val="000000"/>
                          </a:solidFill>
                          <a:effectLst/>
                          <a:latin typeface="Calibri" pitchFamily="34" charset="0"/>
                          <a:ea typeface="宋体" pitchFamily="2" charset="-122"/>
                        </a:rPr>
                        <a:t>最高互助金额</a:t>
                      </a:r>
                      <a:endParaRPr kumimoji="0" lang="en-US" sz="2000" b="1" i="0" u="none" strike="noStrike" cap="none" normalizeH="0" baseline="0" dirty="0" smtClean="0">
                        <a:ln>
                          <a:noFill/>
                        </a:ln>
                        <a:solidFill>
                          <a:srgbClr val="000000"/>
                        </a:solidFill>
                        <a:effectLst/>
                        <a:latin typeface="Calibri" pitchFamily="34" charset="0"/>
                        <a:ea typeface="宋体" pitchFamily="2" charset="-122"/>
                      </a:endParaRP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en-US" sz="2000" b="1" i="0" u="none" strike="noStrike" cap="none" normalizeH="0" baseline="0" dirty="0" smtClean="0">
                        <a:ln>
                          <a:noFill/>
                        </a:ln>
                        <a:solidFill>
                          <a:srgbClr val="000000"/>
                        </a:solidFill>
                        <a:effectLst/>
                        <a:latin typeface="Calibri" pitchFamily="34" charset="0"/>
                        <a:ea typeface="宋体" pitchFamily="2" charset="-122"/>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923177">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2800" b="1" i="0" u="none" strike="noStrike" cap="none" normalizeH="0" baseline="0" dirty="0" smtClean="0">
                          <a:ln>
                            <a:noFill/>
                          </a:ln>
                          <a:solidFill>
                            <a:srgbClr val="000000"/>
                          </a:solidFill>
                          <a:effectLst/>
                          <a:latin typeface="Calibri" pitchFamily="34" charset="0"/>
                          <a:ea typeface="宋体" pitchFamily="2" charset="-122"/>
                        </a:rPr>
                        <a:t>26/32</a:t>
                      </a:r>
                      <a:endParaRPr kumimoji="0" lang="zh-CN" altLang="en-US" sz="2800" b="1" i="0" u="none" strike="noStrike" cap="none" normalizeH="0" baseline="0" dirty="0" smtClean="0">
                        <a:ln>
                          <a:noFill/>
                        </a:ln>
                        <a:solidFill>
                          <a:srgbClr val="000000"/>
                        </a:solidFill>
                        <a:effectLst/>
                        <a:latin typeface="Calibri" pitchFamily="34" charset="0"/>
                        <a:ea typeface="宋体" pitchFamily="2" charset="-122"/>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sz="2800" b="1" i="0" u="none" strike="noStrike" cap="none" normalizeH="0" baseline="0" dirty="0" smtClean="0">
                          <a:ln>
                            <a:noFill/>
                          </a:ln>
                          <a:solidFill>
                            <a:srgbClr val="000000"/>
                          </a:solidFill>
                          <a:effectLst/>
                          <a:latin typeface="Calibri" pitchFamily="34" charset="0"/>
                          <a:ea typeface="宋体" pitchFamily="2" charset="-122"/>
                        </a:rPr>
                        <a:t>12000</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sz="2800" b="1" i="0" u="none" strike="noStrike" cap="none" normalizeH="0" baseline="0" dirty="0" smtClean="0">
                          <a:ln>
                            <a:noFill/>
                          </a:ln>
                          <a:solidFill>
                            <a:schemeClr val="tx1"/>
                          </a:solidFill>
                          <a:effectLst/>
                          <a:latin typeface="Calibri" pitchFamily="34" charset="0"/>
                          <a:ea typeface="宋体" pitchFamily="2" charset="-122"/>
                        </a:rPr>
                        <a:t>15000</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sz="2800" b="1" i="0" u="none" strike="noStrike" cap="none" normalizeH="0" baseline="0" dirty="0" smtClean="0">
                          <a:ln>
                            <a:noFill/>
                          </a:ln>
                          <a:solidFill>
                            <a:srgbClr val="000000"/>
                          </a:solidFill>
                          <a:effectLst/>
                          <a:latin typeface="Calibri" pitchFamily="34" charset="0"/>
                          <a:ea typeface="宋体" pitchFamily="2" charset="-122"/>
                        </a:rPr>
                        <a:t>21300</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sz="2800" b="1" i="0" u="none" strike="noStrike" cap="none" normalizeH="0" baseline="0" dirty="0" smtClean="0">
                          <a:ln>
                            <a:noFill/>
                          </a:ln>
                          <a:solidFill>
                            <a:srgbClr val="FF0000"/>
                          </a:solidFill>
                          <a:effectLst/>
                          <a:latin typeface="Calibri" pitchFamily="34" charset="0"/>
                          <a:ea typeface="宋体" pitchFamily="2" charset="-122"/>
                        </a:rPr>
                        <a:t>24000</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834196">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2800" b="1" i="0" u="none" strike="noStrike" cap="none" normalizeH="0" baseline="0" dirty="0" smtClean="0">
                          <a:ln>
                            <a:noFill/>
                          </a:ln>
                          <a:solidFill>
                            <a:srgbClr val="000000"/>
                          </a:solidFill>
                          <a:effectLst/>
                          <a:latin typeface="Calibri" pitchFamily="34" charset="0"/>
                          <a:ea typeface="宋体" pitchFamily="2" charset="-122"/>
                        </a:rPr>
                        <a:t>50/62</a:t>
                      </a:r>
                      <a:endParaRPr kumimoji="0" lang="zh-CN" altLang="en-US" sz="2800" b="1" i="0" u="none" strike="noStrike" cap="none" normalizeH="0" baseline="0" dirty="0" smtClean="0">
                        <a:ln>
                          <a:noFill/>
                        </a:ln>
                        <a:solidFill>
                          <a:srgbClr val="000000"/>
                        </a:solidFill>
                        <a:effectLst/>
                        <a:latin typeface="Calibri" pitchFamily="34" charset="0"/>
                        <a:ea typeface="宋体" pitchFamily="2" charset="-122"/>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sz="2800" b="1" i="0" u="none" strike="noStrike" cap="none" normalizeH="0" baseline="0" dirty="0" smtClean="0">
                          <a:ln>
                            <a:noFill/>
                          </a:ln>
                          <a:solidFill>
                            <a:srgbClr val="000000"/>
                          </a:solidFill>
                          <a:effectLst/>
                          <a:latin typeface="Calibri" pitchFamily="34" charset="0"/>
                          <a:ea typeface="宋体" pitchFamily="2" charset="-122"/>
                        </a:rPr>
                        <a:t>24000</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sz="2800" b="1" i="0" u="none" strike="noStrike" cap="none" normalizeH="0" baseline="0" dirty="0" smtClean="0">
                          <a:ln>
                            <a:noFill/>
                          </a:ln>
                          <a:solidFill>
                            <a:schemeClr val="tx1"/>
                          </a:solidFill>
                          <a:effectLst/>
                          <a:latin typeface="Calibri" pitchFamily="34" charset="0"/>
                          <a:ea typeface="宋体" pitchFamily="2" charset="-122"/>
                        </a:rPr>
                        <a:t>30000</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sz="2800" b="1" i="0" u="none" strike="noStrike" cap="none" normalizeH="0" baseline="0" dirty="0" smtClean="0">
                          <a:ln>
                            <a:noFill/>
                          </a:ln>
                          <a:solidFill>
                            <a:srgbClr val="000000"/>
                          </a:solidFill>
                          <a:effectLst/>
                          <a:latin typeface="Calibri" pitchFamily="34" charset="0"/>
                          <a:ea typeface="宋体" pitchFamily="2" charset="-122"/>
                        </a:rPr>
                        <a:t>40800</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sz="2800" b="1" i="0" u="none" strike="noStrike" cap="none" normalizeH="0" baseline="0" dirty="0" smtClean="0">
                          <a:ln>
                            <a:noFill/>
                          </a:ln>
                          <a:solidFill>
                            <a:srgbClr val="FF0000"/>
                          </a:solidFill>
                          <a:effectLst/>
                          <a:latin typeface="Calibri" pitchFamily="34" charset="0"/>
                          <a:ea typeface="宋体" pitchFamily="2" charset="-122"/>
                        </a:rPr>
                        <a:t>44400</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902702">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2800" b="1" i="0" u="none" strike="noStrike" cap="none" normalizeH="0" baseline="0" dirty="0" smtClean="0">
                          <a:ln>
                            <a:noFill/>
                          </a:ln>
                          <a:solidFill>
                            <a:srgbClr val="000000"/>
                          </a:solidFill>
                          <a:effectLst/>
                          <a:latin typeface="Calibri" pitchFamily="34" charset="0"/>
                          <a:ea typeface="宋体" pitchFamily="2" charset="-122"/>
                        </a:rPr>
                        <a:t>74/93</a:t>
                      </a:r>
                      <a:endParaRPr kumimoji="0" lang="zh-CN" sz="2800" b="1" i="0" u="none" strike="noStrike" cap="none" normalizeH="0" baseline="0" dirty="0" smtClean="0">
                        <a:ln>
                          <a:noFill/>
                        </a:ln>
                        <a:solidFill>
                          <a:srgbClr val="000000"/>
                        </a:solidFill>
                        <a:effectLst/>
                        <a:latin typeface="Calibri" pitchFamily="34" charset="0"/>
                        <a:ea typeface="宋体" pitchFamily="2" charset="-122"/>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sz="2800" b="1" i="0" u="none" strike="noStrike" cap="none" normalizeH="0" baseline="0" dirty="0" smtClean="0">
                          <a:ln>
                            <a:noFill/>
                          </a:ln>
                          <a:solidFill>
                            <a:srgbClr val="000000"/>
                          </a:solidFill>
                          <a:effectLst/>
                          <a:latin typeface="Calibri" pitchFamily="34" charset="0"/>
                          <a:ea typeface="宋体" pitchFamily="2" charset="-122"/>
                        </a:rPr>
                        <a:t>36000</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sz="2800" b="1" i="0" u="none" strike="noStrike" cap="none" normalizeH="0" baseline="0" dirty="0" smtClean="0">
                          <a:ln>
                            <a:noFill/>
                          </a:ln>
                          <a:solidFill>
                            <a:schemeClr val="tx1"/>
                          </a:solidFill>
                          <a:effectLst/>
                          <a:latin typeface="Calibri" pitchFamily="34" charset="0"/>
                          <a:ea typeface="宋体" pitchFamily="2" charset="-122"/>
                        </a:rPr>
                        <a:t>45000</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sz="2800" b="1" i="0" u="none" strike="noStrike" cap="none" normalizeH="0" baseline="0" dirty="0" smtClean="0">
                          <a:ln>
                            <a:noFill/>
                          </a:ln>
                          <a:solidFill>
                            <a:srgbClr val="000000"/>
                          </a:solidFill>
                          <a:effectLst/>
                          <a:latin typeface="Calibri" pitchFamily="34" charset="0"/>
                          <a:ea typeface="宋体" pitchFamily="2" charset="-122"/>
                        </a:rPr>
                        <a:t>61200</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sz="2800" b="1" i="0" u="none" strike="noStrike" cap="none" normalizeH="0" baseline="0" dirty="0" smtClean="0">
                          <a:ln>
                            <a:noFill/>
                          </a:ln>
                          <a:solidFill>
                            <a:srgbClr val="FF0000"/>
                          </a:solidFill>
                          <a:effectLst/>
                          <a:latin typeface="Calibri" pitchFamily="34" charset="0"/>
                          <a:ea typeface="宋体" pitchFamily="2" charset="-122"/>
                        </a:rPr>
                        <a:t>64800</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954982">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2800" b="1" i="0" u="none" strike="noStrike" cap="none" normalizeH="0" baseline="0" dirty="0" smtClean="0">
                          <a:ln>
                            <a:noFill/>
                          </a:ln>
                          <a:solidFill>
                            <a:srgbClr val="000000"/>
                          </a:solidFill>
                          <a:effectLst/>
                          <a:latin typeface="Calibri" pitchFamily="34" charset="0"/>
                          <a:ea typeface="宋体" pitchFamily="2" charset="-122"/>
                        </a:rPr>
                        <a:t>100/124</a:t>
                      </a:r>
                      <a:endParaRPr kumimoji="0" lang="zh-CN" sz="2800" b="1" i="0" u="none" strike="noStrike" cap="none" normalizeH="0" baseline="0" dirty="0" smtClean="0">
                        <a:ln>
                          <a:noFill/>
                        </a:ln>
                        <a:solidFill>
                          <a:srgbClr val="000000"/>
                        </a:solidFill>
                        <a:effectLst/>
                        <a:latin typeface="Calibri" pitchFamily="34" charset="0"/>
                        <a:ea typeface="宋体" pitchFamily="2" charset="-122"/>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sz="2800" b="1" i="0" u="none" strike="noStrike" cap="none" normalizeH="0" baseline="0" dirty="0" smtClean="0">
                          <a:ln>
                            <a:noFill/>
                          </a:ln>
                          <a:solidFill>
                            <a:srgbClr val="000000"/>
                          </a:solidFill>
                          <a:effectLst/>
                          <a:latin typeface="Calibri" pitchFamily="34" charset="0"/>
                          <a:ea typeface="宋体" pitchFamily="2" charset="-122"/>
                        </a:rPr>
                        <a:t>48000</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sz="2800" b="1" i="0" u="none" strike="noStrike" cap="none" normalizeH="0" baseline="0" dirty="0" smtClean="0">
                          <a:ln>
                            <a:noFill/>
                          </a:ln>
                          <a:solidFill>
                            <a:schemeClr val="tx1"/>
                          </a:solidFill>
                          <a:effectLst/>
                          <a:latin typeface="Calibri" pitchFamily="34" charset="0"/>
                          <a:ea typeface="宋体" pitchFamily="2" charset="-122"/>
                        </a:rPr>
                        <a:t>60000</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sz="2800" b="1" i="0" u="none" strike="noStrike" cap="none" normalizeH="0" baseline="0" dirty="0" smtClean="0">
                          <a:ln>
                            <a:noFill/>
                          </a:ln>
                          <a:solidFill>
                            <a:srgbClr val="000000"/>
                          </a:solidFill>
                          <a:effectLst/>
                          <a:latin typeface="Calibri" pitchFamily="34" charset="0"/>
                          <a:ea typeface="宋体" pitchFamily="2" charset="-122"/>
                        </a:rPr>
                        <a:t>81600</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sz="2800" b="1" i="0" u="none" strike="noStrike" cap="none" normalizeH="0" baseline="0" dirty="0" smtClean="0">
                          <a:ln>
                            <a:noFill/>
                          </a:ln>
                          <a:solidFill>
                            <a:srgbClr val="FF0000"/>
                          </a:solidFill>
                          <a:effectLst/>
                          <a:latin typeface="Calibri" pitchFamily="34" charset="0"/>
                          <a:ea typeface="宋体" pitchFamily="2" charset="-122"/>
                        </a:rPr>
                        <a:t>88800</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bl>
          </a:graphicData>
        </a:graphic>
      </p:graphicFrame>
      <p:cxnSp>
        <p:nvCxnSpPr>
          <p:cNvPr id="11" name="直接连接符 14"/>
          <p:cNvCxnSpPr>
            <a:cxnSpLocks noChangeShapeType="1"/>
          </p:cNvCxnSpPr>
          <p:nvPr/>
        </p:nvCxnSpPr>
        <p:spPr bwMode="auto">
          <a:xfrm>
            <a:off x="285751" y="675978"/>
            <a:ext cx="2214546" cy="1857371"/>
          </a:xfrm>
          <a:prstGeom prst="line">
            <a:avLst/>
          </a:prstGeom>
          <a:noFill/>
          <a:ln w="9525" algn="ctr">
            <a:solidFill>
              <a:schemeClr val="tx1"/>
            </a:solidFill>
            <a:round/>
            <a:headEnd/>
            <a:tailEnd/>
          </a:ln>
        </p:spPr>
      </p:cxn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idx="4294967295"/>
          </p:nvPr>
        </p:nvSpPr>
        <p:spPr>
          <a:xfrm>
            <a:off x="719667" y="238125"/>
            <a:ext cx="9313333" cy="1143000"/>
          </a:xfrm>
        </p:spPr>
        <p:txBody>
          <a:bodyPr/>
          <a:lstStyle/>
          <a:p>
            <a:pPr eaLnBrk="1" hangingPunct="1"/>
            <a:r>
              <a:rPr lang="zh-CN" altLang="en-US" sz="2400" b="1" dirty="0" smtClean="0">
                <a:solidFill>
                  <a:srgbClr val="000066"/>
                </a:solidFill>
                <a:latin typeface="黑体" pitchFamily="49" charset="-122"/>
                <a:ea typeface="黑体" pitchFamily="49" charset="-122"/>
              </a:rPr>
              <a:t>  二</a:t>
            </a:r>
            <a:r>
              <a:rPr lang="zh-CN" altLang="en-US" sz="2800" b="1" dirty="0" smtClean="0">
                <a:solidFill>
                  <a:srgbClr val="000066"/>
                </a:solidFill>
                <a:latin typeface="黑体" pitchFamily="49" charset="-122"/>
                <a:ea typeface="黑体" pitchFamily="49" charset="-122"/>
              </a:rPr>
              <a:t>、意外类保障活动慰问金</a:t>
            </a:r>
          </a:p>
        </p:txBody>
      </p:sp>
      <p:sp>
        <p:nvSpPr>
          <p:cNvPr id="8195" name="灯片编号占位符 5"/>
          <p:cNvSpPr txBox="1">
            <a:spLocks noGrp="1" noChangeArrowheads="1"/>
          </p:cNvSpPr>
          <p:nvPr/>
        </p:nvSpPr>
        <p:spPr bwMode="auto">
          <a:xfrm>
            <a:off x="8737600" y="6356351"/>
            <a:ext cx="2844800" cy="365125"/>
          </a:xfrm>
          <a:prstGeom prst="rect">
            <a:avLst/>
          </a:prstGeom>
          <a:noFill/>
          <a:ln w="9525">
            <a:noFill/>
            <a:miter lim="800000"/>
            <a:headEnd/>
            <a:tailEnd/>
          </a:ln>
        </p:spPr>
        <p:txBody>
          <a:bodyPr anchor="ctr"/>
          <a:lstStyle/>
          <a:p>
            <a:pPr algn="r"/>
            <a:fld id="{7E660F0E-C0FD-4FA2-AFE2-93CB1DC1E6A4}" type="slidenum">
              <a:rPr lang="en-US" altLang="zh-CN" sz="1200">
                <a:solidFill>
                  <a:srgbClr val="898989"/>
                </a:solidFill>
                <a:latin typeface="Calibri" pitchFamily="34" charset="0"/>
              </a:rPr>
              <a:pPr algn="r"/>
              <a:t>26</a:t>
            </a:fld>
            <a:endParaRPr lang="en-US" altLang="zh-CN" sz="1200">
              <a:solidFill>
                <a:srgbClr val="898989"/>
              </a:solidFill>
              <a:latin typeface="Calibri" pitchFamily="34" charset="0"/>
            </a:endParaRPr>
          </a:p>
        </p:txBody>
      </p:sp>
      <p:sp>
        <p:nvSpPr>
          <p:cNvPr id="8196" name="Text Box 3"/>
          <p:cNvSpPr txBox="1">
            <a:spLocks noChangeArrowheads="1"/>
          </p:cNvSpPr>
          <p:nvPr/>
        </p:nvSpPr>
        <p:spPr bwMode="auto">
          <a:xfrm>
            <a:off x="666751" y="1255713"/>
            <a:ext cx="8786835" cy="1200329"/>
          </a:xfrm>
          <a:prstGeom prst="rect">
            <a:avLst/>
          </a:prstGeom>
          <a:noFill/>
          <a:ln w="9525">
            <a:noFill/>
            <a:miter lim="800000"/>
            <a:headEnd/>
            <a:tailEnd/>
          </a:ln>
        </p:spPr>
        <p:txBody>
          <a:bodyPr wrap="square">
            <a:spAutoFit/>
          </a:bodyPr>
          <a:lstStyle/>
          <a:p>
            <a:pPr marL="342900">
              <a:spcBef>
                <a:spcPct val="50000"/>
              </a:spcBef>
            </a:pPr>
            <a:r>
              <a:rPr lang="zh-CN" altLang="en-US" b="1" dirty="0">
                <a:solidFill>
                  <a:srgbClr val="000066"/>
                </a:solidFill>
                <a:ea typeface="微软雅黑" pitchFamily="34" charset="-122"/>
              </a:rPr>
              <a:t>     </a:t>
            </a:r>
            <a:r>
              <a:rPr lang="zh-CN" altLang="en-US" b="1" dirty="0" smtClean="0">
                <a:solidFill>
                  <a:srgbClr val="000066"/>
                </a:solidFill>
                <a:ea typeface="微软雅黑" pitchFamily="34" charset="-122"/>
              </a:rPr>
              <a:t>    </a:t>
            </a:r>
            <a:r>
              <a:rPr lang="zh-CN" altLang="en-US" sz="2400" b="1" dirty="0">
                <a:solidFill>
                  <a:srgbClr val="000066"/>
                </a:solidFill>
                <a:ea typeface="微软雅黑" pitchFamily="34" charset="-122"/>
              </a:rPr>
              <a:t>会员或会员未成年子女因意外事故而未达到领取伤残互助金标准的，按照不同伤残程度、会费缴纳档次或参保份数，领取伤残慰问金。</a:t>
            </a:r>
          </a:p>
        </p:txBody>
      </p:sp>
      <p:sp>
        <p:nvSpPr>
          <p:cNvPr id="8197" name="Line 4"/>
          <p:cNvSpPr>
            <a:spLocks noChangeShapeType="1"/>
          </p:cNvSpPr>
          <p:nvPr/>
        </p:nvSpPr>
        <p:spPr bwMode="auto">
          <a:xfrm>
            <a:off x="8041217" y="2263775"/>
            <a:ext cx="0" cy="0"/>
          </a:xfrm>
          <a:prstGeom prst="line">
            <a:avLst/>
          </a:prstGeom>
          <a:noFill/>
          <a:ln w="12700" cap="rnd">
            <a:solidFill>
              <a:srgbClr val="000000"/>
            </a:solidFill>
            <a:round/>
            <a:headEnd/>
            <a:tailEnd/>
          </a:ln>
        </p:spPr>
        <p:txBody>
          <a:bodyPr/>
          <a:lstStyle/>
          <a:p>
            <a:endParaRPr lang="zh-CN" altLang="en-US"/>
          </a:p>
        </p:txBody>
      </p:sp>
      <p:sp>
        <p:nvSpPr>
          <p:cNvPr id="8198" name="Text Box 43"/>
          <p:cNvSpPr txBox="1">
            <a:spLocks noChangeArrowheads="1"/>
          </p:cNvSpPr>
          <p:nvPr/>
        </p:nvSpPr>
        <p:spPr bwMode="auto">
          <a:xfrm>
            <a:off x="571501" y="3879602"/>
            <a:ext cx="11197167" cy="369887"/>
          </a:xfrm>
          <a:prstGeom prst="rect">
            <a:avLst/>
          </a:prstGeom>
          <a:noFill/>
          <a:ln w="9525">
            <a:noFill/>
            <a:miter lim="800000"/>
            <a:headEnd/>
            <a:tailEnd/>
          </a:ln>
        </p:spPr>
        <p:txBody>
          <a:bodyPr>
            <a:spAutoFit/>
          </a:bodyPr>
          <a:lstStyle/>
          <a:p>
            <a:pPr marL="342900" indent="-342900">
              <a:spcBef>
                <a:spcPct val="50000"/>
              </a:spcBef>
            </a:pPr>
            <a:r>
              <a:rPr lang="zh-CN" altLang="en-US" b="1">
                <a:solidFill>
                  <a:srgbClr val="000066"/>
                </a:solidFill>
                <a:ea typeface="微软雅黑" pitchFamily="34" charset="-122"/>
              </a:rPr>
              <a:t> </a:t>
            </a:r>
            <a:endParaRPr lang="zh-CN" altLang="en-US">
              <a:solidFill>
                <a:schemeClr val="tx1"/>
              </a:solidFill>
              <a:latin typeface="楷体_GB2312" pitchFamily="49" charset="-122"/>
              <a:ea typeface="楷体_GB2312" pitchFamily="49" charset="-122"/>
            </a:endParaRPr>
          </a:p>
        </p:txBody>
      </p:sp>
      <p:sp>
        <p:nvSpPr>
          <p:cNvPr id="8203" name="矩形 12"/>
          <p:cNvSpPr>
            <a:spLocks noChangeArrowheads="1"/>
          </p:cNvSpPr>
          <p:nvPr/>
        </p:nvSpPr>
        <p:spPr bwMode="auto">
          <a:xfrm>
            <a:off x="1095340" y="3000372"/>
            <a:ext cx="8072494" cy="1846659"/>
          </a:xfrm>
          <a:prstGeom prst="rect">
            <a:avLst/>
          </a:prstGeom>
          <a:noFill/>
          <a:ln w="9525">
            <a:noFill/>
            <a:miter lim="800000"/>
            <a:headEnd/>
            <a:tailEnd/>
          </a:ln>
        </p:spPr>
        <p:txBody>
          <a:bodyPr wrap="square">
            <a:spAutoFit/>
          </a:bodyPr>
          <a:lstStyle/>
          <a:p>
            <a:pPr>
              <a:spcBef>
                <a:spcPct val="50000"/>
              </a:spcBef>
            </a:pPr>
            <a:r>
              <a:rPr lang="en-US" altLang="en-US" sz="2400" b="1" dirty="0" smtClean="0">
                <a:solidFill>
                  <a:srgbClr val="000066"/>
                </a:solidFill>
                <a:ea typeface="微软雅黑" pitchFamily="34" charset="-122"/>
              </a:rPr>
              <a:t>       慰问金支付依据出险会员的伤害程度而定</a:t>
            </a:r>
            <a:r>
              <a:rPr lang="en-US" altLang="en-US" sz="2400" b="1" dirty="0">
                <a:solidFill>
                  <a:srgbClr val="000066"/>
                </a:solidFill>
                <a:ea typeface="微软雅黑" pitchFamily="34" charset="-122"/>
              </a:rPr>
              <a:t>，最高不超过参保档次伤残互助金的</a:t>
            </a:r>
            <a:r>
              <a:rPr lang="en-US" altLang="en-US" sz="2400" b="1" dirty="0">
                <a:solidFill>
                  <a:srgbClr val="FF0000"/>
                </a:solidFill>
                <a:ea typeface="微软雅黑" pitchFamily="34" charset="-122"/>
              </a:rPr>
              <a:t>5％</a:t>
            </a:r>
            <a:r>
              <a:rPr lang="en-US" altLang="en-US" sz="2400" b="1" dirty="0">
                <a:solidFill>
                  <a:srgbClr val="000066"/>
                </a:solidFill>
                <a:ea typeface="微软雅黑" pitchFamily="34" charset="-122"/>
              </a:rPr>
              <a:t>;享受慰问金待遇的出险会员可享受生活补助互助金、住院补助互助金，最高不超过</a:t>
            </a:r>
            <a:r>
              <a:rPr lang="en-US" altLang="en-US" sz="2400" b="1" dirty="0">
                <a:solidFill>
                  <a:srgbClr val="FF0000"/>
                </a:solidFill>
                <a:ea typeface="微软雅黑" pitchFamily="34" charset="-122"/>
              </a:rPr>
              <a:t>20</a:t>
            </a:r>
            <a:r>
              <a:rPr lang="en-US" altLang="en-US" sz="2400" b="1" dirty="0">
                <a:solidFill>
                  <a:srgbClr val="000066"/>
                </a:solidFill>
                <a:ea typeface="微软雅黑" pitchFamily="34" charset="-122"/>
              </a:rPr>
              <a:t>天。</a:t>
            </a:r>
            <a:r>
              <a:rPr lang="en-US" altLang="en-US" b="1" dirty="0">
                <a:solidFill>
                  <a:schemeClr val="tx1"/>
                </a:solidFill>
              </a:rPr>
              <a:t/>
            </a:r>
            <a:br>
              <a:rPr lang="en-US" altLang="en-US" b="1" dirty="0">
                <a:solidFill>
                  <a:schemeClr val="tx1"/>
                </a:solidFill>
              </a:rPr>
            </a:br>
            <a:endParaRPr lang="zh-CN" alt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1" name="Text Box 6"/>
          <p:cNvSpPr txBox="1">
            <a:spLocks noChangeArrowheads="1"/>
          </p:cNvSpPr>
          <p:nvPr/>
        </p:nvSpPr>
        <p:spPr bwMode="auto">
          <a:xfrm>
            <a:off x="1200151" y="3068638"/>
            <a:ext cx="9984316" cy="366712"/>
          </a:xfrm>
          <a:prstGeom prst="rect">
            <a:avLst/>
          </a:prstGeom>
          <a:noFill/>
          <a:ln w="9525">
            <a:noFill/>
            <a:miter lim="800000"/>
            <a:headEnd/>
            <a:tailEnd/>
          </a:ln>
        </p:spPr>
        <p:txBody>
          <a:bodyPr>
            <a:spAutoFit/>
          </a:bodyPr>
          <a:lstStyle/>
          <a:p>
            <a:pPr>
              <a:spcBef>
                <a:spcPct val="50000"/>
              </a:spcBef>
            </a:pPr>
            <a:endParaRPr lang="zh-CN" altLang="en-US"/>
          </a:p>
        </p:txBody>
      </p:sp>
      <p:sp>
        <p:nvSpPr>
          <p:cNvPr id="9222" name="TextBox 7"/>
          <p:cNvSpPr txBox="1">
            <a:spLocks noChangeArrowheads="1"/>
          </p:cNvSpPr>
          <p:nvPr/>
        </p:nvSpPr>
        <p:spPr bwMode="auto">
          <a:xfrm>
            <a:off x="0" y="214290"/>
            <a:ext cx="11811000" cy="461665"/>
          </a:xfrm>
          <a:prstGeom prst="rect">
            <a:avLst/>
          </a:prstGeom>
          <a:noFill/>
          <a:ln w="9525">
            <a:noFill/>
            <a:miter lim="800000"/>
            <a:headEnd/>
            <a:tailEnd/>
          </a:ln>
        </p:spPr>
        <p:txBody>
          <a:bodyPr wrap="square">
            <a:spAutoFit/>
          </a:bodyPr>
          <a:lstStyle/>
          <a:p>
            <a:r>
              <a:rPr lang="zh-CN" altLang="en-US" sz="2400" b="1" dirty="0">
                <a:solidFill>
                  <a:schemeClr val="tx1"/>
                </a:solidFill>
              </a:rPr>
              <a:t>关于会员领取慰问金的分项标准对比：</a:t>
            </a:r>
          </a:p>
        </p:txBody>
      </p:sp>
      <p:graphicFrame>
        <p:nvGraphicFramePr>
          <p:cNvPr id="8" name="表格 7"/>
          <p:cNvGraphicFramePr>
            <a:graphicFrameLocks noGrp="1"/>
          </p:cNvGraphicFramePr>
          <p:nvPr/>
        </p:nvGraphicFramePr>
        <p:xfrm>
          <a:off x="380960" y="1050943"/>
          <a:ext cx="9001188" cy="4885644"/>
        </p:xfrm>
        <a:graphic>
          <a:graphicData uri="http://schemas.openxmlformats.org/drawingml/2006/table">
            <a:tbl>
              <a:tblPr firstRow="1" bandRow="1">
                <a:tableStyleId>{5C22544A-7EE6-4342-B048-85BDC9FD1C3A}</a:tableStyleId>
              </a:tblPr>
              <a:tblGrid>
                <a:gridCol w="4286280"/>
                <a:gridCol w="1500198"/>
                <a:gridCol w="1643074"/>
                <a:gridCol w="1571636"/>
              </a:tblGrid>
              <a:tr h="632045">
                <a:tc>
                  <a:txBody>
                    <a:bodyPr/>
                    <a:lstStyle/>
                    <a:p>
                      <a:r>
                        <a:rPr lang="zh-CN" altLang="en-US" sz="2400" b="1" dirty="0" smtClean="0">
                          <a:solidFill>
                            <a:schemeClr val="tx1"/>
                          </a:solidFill>
                        </a:rPr>
                        <a:t>㈠骨裂、 骨折</a:t>
                      </a:r>
                      <a:endParaRPr lang="zh-CN" altLang="en-US" sz="2400" dirty="0"/>
                    </a:p>
                  </a:txBody>
                  <a:tcPr marL="121920" marR="121920">
                    <a:solidFill>
                      <a:schemeClr val="bg2"/>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800" b="1" dirty="0" smtClean="0">
                          <a:solidFill>
                            <a:schemeClr val="tx1">
                              <a:lumMod val="95000"/>
                              <a:lumOff val="5000"/>
                            </a:schemeClr>
                          </a:solidFill>
                        </a:rPr>
                        <a:t>意外慰问标准</a:t>
                      </a:r>
                    </a:p>
                    <a:p>
                      <a:pPr algn="ctr"/>
                      <a:endParaRPr lang="zh-CN" altLang="en-US" b="1" dirty="0">
                        <a:solidFill>
                          <a:schemeClr val="accent3"/>
                        </a:solidFill>
                      </a:endParaRPr>
                    </a:p>
                  </a:txBody>
                  <a:tcPr marL="121920" marR="121920"/>
                </a:tc>
                <a:tc hMerge="1">
                  <a:txBody>
                    <a:bodyPr/>
                    <a:lstStyle/>
                    <a:p>
                      <a:endParaRPr lang="zh-CN" altLang="en-US" dirty="0"/>
                    </a:p>
                  </a:txBody>
                  <a:tcPr/>
                </a:tc>
                <a:tc hMerge="1">
                  <a:txBody>
                    <a:bodyPr/>
                    <a:lstStyle/>
                    <a:p>
                      <a:pPr algn="ctr"/>
                      <a:endParaRPr lang="zh-CN" altLang="en-US" dirty="0"/>
                    </a:p>
                  </a:txBody>
                  <a:tcPr/>
                </a:tc>
              </a:tr>
              <a:tr h="614076">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800" b="1" dirty="0" smtClean="0">
                          <a:solidFill>
                            <a:schemeClr val="tx1"/>
                          </a:solidFill>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800" b="1" dirty="0" smtClean="0">
                          <a:solidFill>
                            <a:schemeClr val="tx1"/>
                          </a:solidFill>
                        </a:rPr>
                        <a:t>1</a:t>
                      </a:r>
                      <a:r>
                        <a:rPr lang="zh-CN" altLang="en-US" sz="1800" b="1" dirty="0" smtClean="0">
                          <a:solidFill>
                            <a:schemeClr val="tx1"/>
                          </a:solidFill>
                        </a:rPr>
                        <a:t>、</a:t>
                      </a:r>
                      <a:r>
                        <a:rPr lang="en-US" altLang="en-US" sz="1800" b="1" dirty="0" err="1" smtClean="0">
                          <a:solidFill>
                            <a:schemeClr val="tx1"/>
                          </a:solidFill>
                        </a:rPr>
                        <a:t>颧骨、鼻骨、颌骨、锁骨、肋骨、颈椎、腰椎、骨盆、尾骨、腕骨、尺骨、桡骨、肩胛骨、股骨、胫骨、腓骨、髌骨、踝骨</a:t>
                      </a:r>
                      <a:endParaRPr lang="en-US" altLang="en-US" sz="18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en-US" sz="1800" b="1" dirty="0" smtClean="0">
                        <a:solidFill>
                          <a:schemeClr val="tx1"/>
                        </a:solidFill>
                      </a:endParaRPr>
                    </a:p>
                    <a:p>
                      <a:endParaRPr lang="zh-CN" altLang="en-US" sz="1800" dirty="0"/>
                    </a:p>
                  </a:txBody>
                  <a:tcPr marL="121920" marR="121920" anchor="ctr"/>
                </a:tc>
                <a:tc>
                  <a:txBody>
                    <a:bodyPr/>
                    <a:lstStyle/>
                    <a:p>
                      <a:pPr algn="ctr"/>
                      <a:r>
                        <a:rPr lang="zh-CN" altLang="en-US" b="1" dirty="0" smtClean="0"/>
                        <a:t>骨裂</a:t>
                      </a:r>
                      <a:endParaRPr lang="zh-CN" altLang="en-US" b="1" dirty="0"/>
                    </a:p>
                  </a:txBody>
                  <a:tcPr marL="121920" marR="121920"/>
                </a:tc>
                <a:tc>
                  <a:txBody>
                    <a:bodyPr/>
                    <a:lstStyle/>
                    <a:p>
                      <a:pPr algn="ctr"/>
                      <a:r>
                        <a:rPr lang="zh-CN" altLang="en-US" b="1" dirty="0" smtClean="0"/>
                        <a:t>骨折</a:t>
                      </a:r>
                      <a:endParaRPr lang="zh-CN" altLang="en-US" b="1" dirty="0"/>
                    </a:p>
                  </a:txBody>
                  <a:tcPr marL="121920" marR="12192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b="1" dirty="0" smtClean="0"/>
                        <a:t>粉碎性骨折</a:t>
                      </a:r>
                    </a:p>
                    <a:p>
                      <a:pPr algn="ctr"/>
                      <a:endParaRPr lang="zh-CN" altLang="en-US" b="1" dirty="0"/>
                    </a:p>
                  </a:txBody>
                  <a:tcPr marL="121920" marR="121920"/>
                </a:tc>
              </a:tr>
              <a:tr h="1254769">
                <a:tc vMerge="1">
                  <a:txBody>
                    <a:bodyPr/>
                    <a:lstStyle/>
                    <a:p>
                      <a:endParaRPr lang="zh-CN" altLang="en-US" dirty="0"/>
                    </a:p>
                  </a:txBody>
                  <a:tcPr/>
                </a:tc>
                <a:tc>
                  <a:txBody>
                    <a:bodyPr/>
                    <a:lstStyle/>
                    <a:p>
                      <a:pPr algn="ctr"/>
                      <a:r>
                        <a:rPr lang="en-US" altLang="zh-CN" sz="3200" dirty="0" smtClean="0">
                          <a:solidFill>
                            <a:srgbClr val="FF0000"/>
                          </a:solidFill>
                        </a:rPr>
                        <a:t>2%</a:t>
                      </a:r>
                      <a:endParaRPr lang="zh-CN" altLang="en-US" sz="3200" dirty="0">
                        <a:solidFill>
                          <a:srgbClr val="FF0000"/>
                        </a:solidFill>
                      </a:endParaRPr>
                    </a:p>
                  </a:txBody>
                  <a:tcPr marL="121920" marR="121920" anchor="ctr"/>
                </a:tc>
                <a:tc>
                  <a:txBody>
                    <a:bodyPr/>
                    <a:lstStyle/>
                    <a:p>
                      <a:pPr algn="ctr"/>
                      <a:r>
                        <a:rPr lang="en-US" altLang="zh-CN" sz="3200" dirty="0" smtClean="0">
                          <a:solidFill>
                            <a:srgbClr val="FF0000"/>
                          </a:solidFill>
                        </a:rPr>
                        <a:t>3%</a:t>
                      </a:r>
                      <a:endParaRPr lang="zh-CN" altLang="en-US" sz="3200" dirty="0">
                        <a:solidFill>
                          <a:srgbClr val="FF0000"/>
                        </a:solidFill>
                      </a:endParaRPr>
                    </a:p>
                  </a:txBody>
                  <a:tcPr marL="121920" marR="121920" anchor="ctr"/>
                </a:tc>
                <a:tc>
                  <a:txBody>
                    <a:bodyPr/>
                    <a:lstStyle/>
                    <a:p>
                      <a:pPr algn="ctr"/>
                      <a:r>
                        <a:rPr lang="en-US" altLang="zh-CN" sz="3200" dirty="0" smtClean="0">
                          <a:solidFill>
                            <a:srgbClr val="FF0000"/>
                          </a:solidFill>
                        </a:rPr>
                        <a:t>4%</a:t>
                      </a:r>
                      <a:endParaRPr lang="zh-CN" altLang="en-US" sz="3200" dirty="0">
                        <a:solidFill>
                          <a:srgbClr val="FF0000"/>
                        </a:solidFill>
                      </a:endParaRPr>
                    </a:p>
                  </a:txBody>
                  <a:tcPr marL="121920" marR="121920" anchor="ctr"/>
                </a:tc>
              </a:tr>
              <a:tr h="751182">
                <a:tc>
                  <a:txBody>
                    <a:bodyPr/>
                    <a:lstStyle/>
                    <a:p>
                      <a:pPr algn="l"/>
                      <a:r>
                        <a:rPr lang="en-US" sz="1800" b="1" kern="1200" dirty="0" smtClean="0">
                          <a:solidFill>
                            <a:schemeClr val="dk1"/>
                          </a:solidFill>
                          <a:latin typeface="+mn-lt"/>
                          <a:ea typeface="+mn-ea"/>
                          <a:cs typeface="+mn-cs"/>
                        </a:rPr>
                        <a:t>2</a:t>
                      </a:r>
                      <a:r>
                        <a:rPr lang="zh-CN" altLang="en-US" sz="1800" b="1" kern="1200" dirty="0" smtClean="0">
                          <a:solidFill>
                            <a:schemeClr val="dk1"/>
                          </a:solidFill>
                          <a:latin typeface="+mn-lt"/>
                          <a:ea typeface="+mn-ea"/>
                          <a:cs typeface="+mn-cs"/>
                        </a:rPr>
                        <a:t>、</a:t>
                      </a:r>
                      <a:r>
                        <a:rPr lang="en-US" sz="1800" b="1" kern="1200" dirty="0" err="1" smtClean="0">
                          <a:solidFill>
                            <a:schemeClr val="dk1"/>
                          </a:solidFill>
                          <a:latin typeface="+mn-lt"/>
                          <a:ea typeface="+mn-ea"/>
                          <a:cs typeface="+mn-cs"/>
                        </a:rPr>
                        <a:t>手指、脚趾、掌骨</a:t>
                      </a:r>
                      <a:endParaRPr lang="zh-CN" altLang="en-US" sz="1800" b="1" dirty="0"/>
                    </a:p>
                  </a:txBody>
                  <a:tcPr marL="121920" marR="121920" anchor="ctr"/>
                </a:tc>
                <a:tc>
                  <a:txBody>
                    <a:bodyPr/>
                    <a:lstStyle/>
                    <a:p>
                      <a:pPr algn="ctr"/>
                      <a:r>
                        <a:rPr lang="en-US" altLang="zh-CN" sz="3200" dirty="0" smtClean="0"/>
                        <a:t>1%</a:t>
                      </a:r>
                      <a:endParaRPr lang="zh-CN" altLang="en-US" sz="3200" dirty="0"/>
                    </a:p>
                  </a:txBody>
                  <a:tcPr marL="121920" marR="121920" anchor="ctr"/>
                </a:tc>
                <a:tc>
                  <a:txBody>
                    <a:bodyPr/>
                    <a:lstStyle/>
                    <a:p>
                      <a:pPr algn="ctr"/>
                      <a:r>
                        <a:rPr lang="en-US" altLang="zh-CN" sz="3200" dirty="0" smtClean="0">
                          <a:solidFill>
                            <a:srgbClr val="FF0000"/>
                          </a:solidFill>
                        </a:rPr>
                        <a:t>2%</a:t>
                      </a:r>
                      <a:endParaRPr lang="zh-CN" altLang="en-US" sz="3200" dirty="0">
                        <a:solidFill>
                          <a:srgbClr val="FF0000"/>
                        </a:solidFill>
                      </a:endParaRPr>
                    </a:p>
                  </a:txBody>
                  <a:tcPr marL="121920" marR="121920" anchor="ctr"/>
                </a:tc>
                <a:tc>
                  <a:txBody>
                    <a:bodyPr/>
                    <a:lstStyle/>
                    <a:p>
                      <a:pPr algn="ctr"/>
                      <a:r>
                        <a:rPr lang="en-US" altLang="zh-CN" sz="3200" dirty="0" smtClean="0">
                          <a:solidFill>
                            <a:srgbClr val="FF0000"/>
                          </a:solidFill>
                        </a:rPr>
                        <a:t>3%</a:t>
                      </a:r>
                      <a:endParaRPr lang="zh-CN" altLang="en-US" sz="3200" dirty="0">
                        <a:solidFill>
                          <a:srgbClr val="FF0000"/>
                        </a:solidFill>
                      </a:endParaRPr>
                    </a:p>
                  </a:txBody>
                  <a:tcPr marL="121920" marR="121920" anchor="ctr"/>
                </a:tc>
              </a:tr>
              <a:tr h="751182">
                <a:tc>
                  <a:txBody>
                    <a:bodyPr/>
                    <a:lstStyle/>
                    <a:p>
                      <a:pPr algn="l"/>
                      <a:r>
                        <a:rPr lang="en-US" altLang="zh-CN" sz="2400" b="1" kern="1200" dirty="0" smtClean="0">
                          <a:solidFill>
                            <a:schemeClr val="tx1"/>
                          </a:solidFill>
                          <a:latin typeface="+mn-lt"/>
                          <a:ea typeface="+mn-ea"/>
                          <a:cs typeface="+mn-cs"/>
                        </a:rPr>
                        <a:t>(</a:t>
                      </a:r>
                      <a:r>
                        <a:rPr lang="zh-CN" altLang="en-US" sz="2400" b="1" kern="1200" dirty="0" smtClean="0">
                          <a:solidFill>
                            <a:schemeClr val="tx1"/>
                          </a:solidFill>
                          <a:latin typeface="+mn-lt"/>
                          <a:ea typeface="+mn-ea"/>
                          <a:cs typeface="+mn-cs"/>
                        </a:rPr>
                        <a:t>二</a:t>
                      </a:r>
                      <a:r>
                        <a:rPr lang="en-US" altLang="zh-CN" sz="2400" b="1" kern="1200" dirty="0" smtClean="0">
                          <a:solidFill>
                            <a:schemeClr val="tx1"/>
                          </a:solidFill>
                          <a:latin typeface="+mn-lt"/>
                          <a:ea typeface="+mn-ea"/>
                          <a:cs typeface="+mn-cs"/>
                        </a:rPr>
                        <a:t>)</a:t>
                      </a:r>
                      <a:r>
                        <a:rPr lang="zh-CN" altLang="en-US" sz="2400" b="1" kern="1200" dirty="0" smtClean="0">
                          <a:solidFill>
                            <a:schemeClr val="tx1"/>
                          </a:solidFill>
                          <a:latin typeface="+mn-lt"/>
                          <a:ea typeface="+mn-ea"/>
                          <a:cs typeface="+mn-cs"/>
                        </a:rPr>
                        <a:t> 外伤性肌腱断裂</a:t>
                      </a:r>
                      <a:endParaRPr lang="zh-CN" altLang="en-US" sz="2400" b="1" kern="1200" dirty="0">
                        <a:solidFill>
                          <a:schemeClr val="tx1"/>
                        </a:solidFill>
                        <a:latin typeface="+mn-lt"/>
                        <a:ea typeface="+mn-ea"/>
                        <a:cs typeface="+mn-cs"/>
                      </a:endParaRPr>
                    </a:p>
                  </a:txBody>
                  <a:tcPr marL="121920" marR="121920" anchor="ctr"/>
                </a:tc>
                <a:tc gridSpan="3">
                  <a:txBody>
                    <a:bodyPr/>
                    <a:lstStyle/>
                    <a:p>
                      <a:pPr algn="ctr"/>
                      <a:r>
                        <a:rPr lang="en-US" altLang="zh-CN" sz="3200" dirty="0" smtClean="0">
                          <a:solidFill>
                            <a:srgbClr val="FF0000"/>
                          </a:solidFill>
                        </a:rPr>
                        <a:t>2%</a:t>
                      </a:r>
                      <a:endParaRPr lang="zh-CN" altLang="en-US" sz="3200" dirty="0">
                        <a:solidFill>
                          <a:srgbClr val="FF0000"/>
                        </a:solidFill>
                      </a:endParaRPr>
                    </a:p>
                  </a:txBody>
                  <a:tcPr marL="121920" marR="121920" anchor="ctr"/>
                </a:tc>
                <a:tc hMerge="1">
                  <a:txBody>
                    <a:bodyPr/>
                    <a:lstStyle/>
                    <a:p>
                      <a:pPr algn="ctr"/>
                      <a:endParaRPr lang="zh-CN" altLang="en-US" sz="3200" dirty="0"/>
                    </a:p>
                  </a:txBody>
                  <a:tcPr/>
                </a:tc>
                <a:tc hMerge="1">
                  <a:txBody>
                    <a:bodyPr/>
                    <a:lstStyle/>
                    <a:p>
                      <a:pPr algn="ctr"/>
                      <a:endParaRPr lang="zh-CN" altLang="en-US" sz="3200" dirty="0"/>
                    </a:p>
                  </a:txBody>
                  <a:tcPr/>
                </a:tc>
              </a:tr>
              <a:tr h="568779">
                <a:tc>
                  <a:txBody>
                    <a:bodyPr/>
                    <a:lstStyle/>
                    <a:p>
                      <a:pPr marL="0" algn="l" defTabSz="457200" rtl="0" eaLnBrk="1" latinLnBrk="0" hangingPunct="1"/>
                      <a:r>
                        <a:rPr lang="en-US" altLang="zh-CN" sz="2400" b="1" kern="1200" dirty="0" smtClean="0">
                          <a:solidFill>
                            <a:schemeClr val="tx1"/>
                          </a:solidFill>
                          <a:latin typeface="+mn-lt"/>
                          <a:ea typeface="+mn-ea"/>
                          <a:cs typeface="+mn-cs"/>
                        </a:rPr>
                        <a:t>(</a:t>
                      </a:r>
                      <a:r>
                        <a:rPr lang="zh-CN" altLang="en-US" sz="2400" b="1" kern="1200" dirty="0" smtClean="0">
                          <a:solidFill>
                            <a:schemeClr val="tx1"/>
                          </a:solidFill>
                          <a:latin typeface="+mn-lt"/>
                          <a:ea typeface="+mn-ea"/>
                          <a:cs typeface="+mn-cs"/>
                        </a:rPr>
                        <a:t>三</a:t>
                      </a:r>
                      <a:r>
                        <a:rPr lang="en-US" altLang="zh-CN" sz="2400" b="1" kern="1200" dirty="0" smtClean="0">
                          <a:solidFill>
                            <a:schemeClr val="tx1"/>
                          </a:solidFill>
                          <a:latin typeface="+mn-lt"/>
                          <a:ea typeface="+mn-ea"/>
                          <a:cs typeface="+mn-cs"/>
                        </a:rPr>
                        <a:t>)</a:t>
                      </a:r>
                      <a:r>
                        <a:rPr lang="zh-CN" altLang="en-US" sz="2400" b="1" kern="1200" dirty="0" smtClean="0">
                          <a:solidFill>
                            <a:schemeClr val="tx1"/>
                          </a:solidFill>
                          <a:latin typeface="+mn-lt"/>
                          <a:ea typeface="+mn-ea"/>
                          <a:cs typeface="+mn-cs"/>
                        </a:rPr>
                        <a:t> 外伤造成腰椎间盘突出</a:t>
                      </a:r>
                      <a:endParaRPr lang="zh-CN" altLang="en-US" sz="2400" b="1" kern="1200" dirty="0">
                        <a:solidFill>
                          <a:schemeClr val="tx1"/>
                        </a:solidFill>
                        <a:latin typeface="+mn-lt"/>
                        <a:ea typeface="+mn-ea"/>
                        <a:cs typeface="+mn-cs"/>
                      </a:endParaRPr>
                    </a:p>
                  </a:txBody>
                  <a:tcPr marL="121920" marR="121920" anchor="ctr"/>
                </a:tc>
                <a:tc gridSpan="3">
                  <a:txBody>
                    <a:bodyPr/>
                    <a:lstStyle/>
                    <a:p>
                      <a:pPr algn="ctr"/>
                      <a:r>
                        <a:rPr lang="en-US" altLang="zh-CN" sz="3200" dirty="0" smtClean="0"/>
                        <a:t>1%</a:t>
                      </a:r>
                      <a:endParaRPr lang="zh-CN" altLang="en-US" sz="3200" dirty="0"/>
                    </a:p>
                  </a:txBody>
                  <a:tcPr marL="121920" marR="121920" anchor="ctr"/>
                </a:tc>
                <a:tc hMerge="1">
                  <a:txBody>
                    <a:bodyPr/>
                    <a:lstStyle/>
                    <a:p>
                      <a:pPr algn="ctr"/>
                      <a:endParaRPr lang="zh-CN" altLang="en-US" sz="3200" dirty="0"/>
                    </a:p>
                  </a:txBody>
                  <a:tcPr/>
                </a:tc>
                <a:tc hMerge="1">
                  <a:txBody>
                    <a:bodyPr/>
                    <a:lstStyle/>
                    <a:p>
                      <a:pPr algn="ctr"/>
                      <a:endParaRPr lang="zh-CN" altLang="en-US" sz="3200" dirty="0"/>
                    </a:p>
                  </a:txBody>
                  <a:tcPr/>
                </a:tc>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5" name="Text Box 6"/>
          <p:cNvSpPr txBox="1">
            <a:spLocks noChangeArrowheads="1"/>
          </p:cNvSpPr>
          <p:nvPr/>
        </p:nvSpPr>
        <p:spPr bwMode="auto">
          <a:xfrm>
            <a:off x="1200151" y="3068638"/>
            <a:ext cx="9984316" cy="366712"/>
          </a:xfrm>
          <a:prstGeom prst="rect">
            <a:avLst/>
          </a:prstGeom>
          <a:noFill/>
          <a:ln w="9525">
            <a:noFill/>
            <a:miter lim="800000"/>
            <a:headEnd/>
            <a:tailEnd/>
          </a:ln>
        </p:spPr>
        <p:txBody>
          <a:bodyPr>
            <a:spAutoFit/>
          </a:bodyPr>
          <a:lstStyle/>
          <a:p>
            <a:pPr>
              <a:spcBef>
                <a:spcPct val="50000"/>
              </a:spcBef>
            </a:pPr>
            <a:endParaRPr lang="zh-CN" altLang="en-US"/>
          </a:p>
        </p:txBody>
      </p:sp>
      <p:graphicFrame>
        <p:nvGraphicFramePr>
          <p:cNvPr id="8" name="表格 7"/>
          <p:cNvGraphicFramePr>
            <a:graphicFrameLocks noGrp="1"/>
          </p:cNvGraphicFramePr>
          <p:nvPr/>
        </p:nvGraphicFramePr>
        <p:xfrm>
          <a:off x="380960" y="551988"/>
          <a:ext cx="9072626" cy="5766723"/>
        </p:xfrm>
        <a:graphic>
          <a:graphicData uri="http://schemas.openxmlformats.org/drawingml/2006/table">
            <a:tbl>
              <a:tblPr firstRow="1" bandRow="1">
                <a:tableStyleId>{5C22544A-7EE6-4342-B048-85BDC9FD1C3A}</a:tableStyleId>
              </a:tblPr>
              <a:tblGrid>
                <a:gridCol w="3143272"/>
                <a:gridCol w="5929354"/>
              </a:tblGrid>
              <a:tr h="7407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400" b="1" dirty="0" smtClean="0">
                          <a:solidFill>
                            <a:schemeClr val="tx1"/>
                          </a:solidFill>
                        </a:rPr>
                        <a:t>  </a:t>
                      </a:r>
                      <a:r>
                        <a:rPr lang="en-US" altLang="zh-CN" sz="2400" b="1" dirty="0" smtClean="0">
                          <a:solidFill>
                            <a:schemeClr val="tx1"/>
                          </a:solidFill>
                        </a:rPr>
                        <a:t>(</a:t>
                      </a:r>
                      <a:r>
                        <a:rPr lang="zh-CN" altLang="en-US" sz="2400" b="1" dirty="0" smtClean="0">
                          <a:solidFill>
                            <a:schemeClr val="tx1"/>
                          </a:solidFill>
                        </a:rPr>
                        <a:t>四</a:t>
                      </a:r>
                      <a:r>
                        <a:rPr lang="en-US" altLang="zh-CN" sz="2400" b="1" dirty="0" smtClean="0">
                          <a:solidFill>
                            <a:schemeClr val="tx1"/>
                          </a:solidFill>
                        </a:rPr>
                        <a:t>)</a:t>
                      </a:r>
                      <a:r>
                        <a:rPr lang="zh-CN" altLang="en-US" sz="2400" b="1" dirty="0" smtClean="0">
                          <a:solidFill>
                            <a:schemeClr val="tx1"/>
                          </a:solidFill>
                        </a:rPr>
                        <a:t> 皮肤裂伤</a:t>
                      </a:r>
                    </a:p>
                    <a:p>
                      <a:endParaRPr lang="zh-CN" altLang="en-US" dirty="0"/>
                    </a:p>
                  </a:txBody>
                  <a:tcPr marL="121920" marR="121920">
                    <a:solidFill>
                      <a:schemeClr val="bg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800" b="1" dirty="0" smtClean="0">
                          <a:solidFill>
                            <a:schemeClr val="tx1">
                              <a:lumMod val="95000"/>
                              <a:lumOff val="5000"/>
                            </a:schemeClr>
                          </a:solidFill>
                        </a:rPr>
                        <a:t>意外慰问标准</a:t>
                      </a:r>
                    </a:p>
                    <a:p>
                      <a:pPr algn="ctr"/>
                      <a:endParaRPr lang="zh-CN" altLang="en-US" b="1" dirty="0">
                        <a:solidFill>
                          <a:schemeClr val="accent3"/>
                        </a:solidFill>
                      </a:endParaRPr>
                    </a:p>
                  </a:txBody>
                  <a:tcPr marL="121920" marR="121920"/>
                </a:tc>
              </a:tr>
              <a:tr h="26320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800" b="1" kern="1200" dirty="0" smtClean="0">
                          <a:solidFill>
                            <a:schemeClr val="dk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en-US" sz="1800" b="1" kern="1200" dirty="0" smtClean="0">
                        <a:solidFill>
                          <a:schemeClr val="dk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en-US" sz="1800" b="1" kern="1200" dirty="0" smtClean="0">
                        <a:solidFill>
                          <a:schemeClr val="dk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en-US" sz="1800" b="1" kern="1200" dirty="0" smtClean="0">
                        <a:solidFill>
                          <a:schemeClr val="dk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800" b="1" kern="1200" dirty="0" smtClean="0">
                          <a:solidFill>
                            <a:schemeClr val="dk1"/>
                          </a:solidFill>
                          <a:latin typeface="+mn-lt"/>
                          <a:ea typeface="+mn-ea"/>
                          <a:cs typeface="+mn-cs"/>
                        </a:rPr>
                        <a:t>1</a:t>
                      </a:r>
                      <a:r>
                        <a:rPr lang="zh-CN" altLang="en-US" sz="1800" b="1" kern="1200" dirty="0" smtClean="0">
                          <a:solidFill>
                            <a:schemeClr val="dk1"/>
                          </a:solidFill>
                          <a:latin typeface="华文宋体" pitchFamily="2" charset="-122"/>
                          <a:ea typeface="华文宋体" pitchFamily="2" charset="-122"/>
                          <a:cs typeface="+mn-cs"/>
                        </a:rPr>
                        <a:t>、</a:t>
                      </a:r>
                      <a:r>
                        <a:rPr lang="zh-CN" altLang="en-US" sz="2000" b="1" kern="1200" dirty="0" smtClean="0">
                          <a:solidFill>
                            <a:schemeClr val="dk1"/>
                          </a:solidFill>
                          <a:latin typeface="华文宋体" pitchFamily="2" charset="-122"/>
                          <a:ea typeface="华文宋体" pitchFamily="2" charset="-122"/>
                          <a:cs typeface="+mn-cs"/>
                        </a:rPr>
                        <a:t>颜面部皮肤、</a:t>
                      </a:r>
                      <a:r>
                        <a:rPr lang="zh-CN" altLang="en-US" sz="2000" b="1" kern="1200" dirty="0" smtClean="0">
                          <a:solidFill>
                            <a:srgbClr val="FF0000"/>
                          </a:solidFill>
                          <a:latin typeface="华文宋体" pitchFamily="2" charset="-122"/>
                          <a:ea typeface="华文宋体" pitchFamily="2" charset="-122"/>
                          <a:cs typeface="+mn-cs"/>
                        </a:rPr>
                        <a:t>口腔内</a:t>
                      </a:r>
                      <a:r>
                        <a:rPr lang="zh-CN" altLang="en-US" sz="2000" b="1" kern="1200" dirty="0" smtClean="0">
                          <a:solidFill>
                            <a:schemeClr val="dk1"/>
                          </a:solidFill>
                          <a:latin typeface="华文宋体" pitchFamily="2" charset="-122"/>
                          <a:ea typeface="华文宋体" pitchFamily="2" charset="-122"/>
                          <a:cs typeface="+mn-cs"/>
                        </a:rPr>
                        <a:t>裂伤</a:t>
                      </a:r>
                      <a:endParaRPr lang="zh-CN" altLang="en-US" sz="2000" b="1" kern="1200" dirty="0">
                        <a:solidFill>
                          <a:schemeClr val="dk1"/>
                        </a:solidFill>
                        <a:latin typeface="华文宋体" pitchFamily="2" charset="-122"/>
                        <a:ea typeface="华文宋体" pitchFamily="2" charset="-122"/>
                        <a:cs typeface="+mn-cs"/>
                      </a:endParaRPr>
                    </a:p>
                  </a:txBody>
                  <a:tcPr marL="121920" marR="121920"/>
                </a:tc>
                <a:tc>
                  <a:txBody>
                    <a:bodyPr/>
                    <a:lstStyle/>
                    <a:p>
                      <a:pPr algn="l"/>
                      <a:r>
                        <a:rPr lang="en-US" sz="1800" b="1" kern="1200" dirty="0" smtClean="0">
                          <a:solidFill>
                            <a:schemeClr val="dk1"/>
                          </a:solidFill>
                          <a:latin typeface="+mn-lt"/>
                          <a:ea typeface="+mn-ea"/>
                          <a:cs typeface="+mn-cs"/>
                        </a:rPr>
                        <a:t>伤口长度1cm以上，经清创缝合治疗，斑痕初步形成.</a:t>
                      </a:r>
                    </a:p>
                    <a:p>
                      <a:pPr algn="l"/>
                      <a:endParaRPr lang="en-US" sz="1800" b="1" kern="1200" dirty="0" smtClean="0">
                        <a:solidFill>
                          <a:schemeClr val="dk1"/>
                        </a:solidFill>
                        <a:latin typeface="+mn-lt"/>
                        <a:ea typeface="+mn-ea"/>
                        <a:cs typeface="+mn-cs"/>
                      </a:endParaRPr>
                    </a:p>
                    <a:p>
                      <a:pPr algn="l"/>
                      <a:r>
                        <a:rPr lang="en-US" sz="1800" b="1" kern="1200" dirty="0" smtClean="0">
                          <a:solidFill>
                            <a:schemeClr val="dk1"/>
                          </a:solidFill>
                          <a:latin typeface="+mn-lt"/>
                          <a:ea typeface="+mn-ea"/>
                          <a:cs typeface="+mn-cs"/>
                        </a:rPr>
                        <a:t>慰问金标准：伤口长度1cm标准为1％，伤口长度每增加1cm，标准增加1％.</a:t>
                      </a:r>
                      <a:endParaRPr lang="zh-CN" altLang="en-US" sz="4800" b="1" dirty="0" smtClean="0"/>
                    </a:p>
                  </a:txBody>
                  <a:tcPr marL="121920" marR="121920" anchor="ctr"/>
                </a:tc>
              </a:tr>
              <a:tr h="2342232">
                <a:tc>
                  <a:txBody>
                    <a:bodyPr/>
                    <a:lstStyle/>
                    <a:p>
                      <a:endParaRPr lang="en-US" sz="1800" b="1" kern="1200" dirty="0" smtClean="0">
                        <a:solidFill>
                          <a:schemeClr val="dk1"/>
                        </a:solidFill>
                        <a:latin typeface="+mn-lt"/>
                        <a:ea typeface="+mn-ea"/>
                        <a:cs typeface="+mn-cs"/>
                      </a:endParaRPr>
                    </a:p>
                    <a:p>
                      <a:endParaRPr lang="en-US" sz="1800" b="1" kern="1200" dirty="0" smtClean="0">
                        <a:solidFill>
                          <a:schemeClr val="dk1"/>
                        </a:solidFill>
                        <a:latin typeface="+mn-lt"/>
                        <a:ea typeface="+mn-ea"/>
                        <a:cs typeface="+mn-cs"/>
                      </a:endParaRPr>
                    </a:p>
                    <a:p>
                      <a:endParaRPr lang="en-US" sz="1800" b="1" kern="1200" dirty="0" smtClean="0">
                        <a:solidFill>
                          <a:schemeClr val="dk1"/>
                        </a:solidFill>
                        <a:latin typeface="+mn-lt"/>
                        <a:ea typeface="+mn-ea"/>
                        <a:cs typeface="+mn-cs"/>
                      </a:endParaRPr>
                    </a:p>
                    <a:p>
                      <a:r>
                        <a:rPr lang="en-US" sz="1800" b="1" kern="1200" dirty="0" smtClean="0">
                          <a:solidFill>
                            <a:schemeClr val="dk1"/>
                          </a:solidFill>
                          <a:latin typeface="+mn-lt"/>
                          <a:ea typeface="+mn-ea"/>
                          <a:cs typeface="+mn-cs"/>
                        </a:rPr>
                        <a:t>2</a:t>
                      </a:r>
                      <a:r>
                        <a:rPr lang="zh-CN" altLang="en-US" sz="1800" b="1" kern="1200" dirty="0" smtClean="0">
                          <a:solidFill>
                            <a:schemeClr val="dk1"/>
                          </a:solidFill>
                          <a:latin typeface="+mn-lt"/>
                          <a:ea typeface="+mn-ea"/>
                          <a:cs typeface="+mn-cs"/>
                        </a:rPr>
                        <a:t>、</a:t>
                      </a:r>
                      <a:r>
                        <a:rPr lang="en-US" sz="1800" b="1" kern="1200" dirty="0" err="1" smtClean="0">
                          <a:solidFill>
                            <a:schemeClr val="dk1"/>
                          </a:solidFill>
                          <a:latin typeface="+mn-lt"/>
                          <a:ea typeface="+mn-ea"/>
                          <a:cs typeface="+mn-cs"/>
                        </a:rPr>
                        <a:t>其它裸露部分皮肤裂伤</a:t>
                      </a:r>
                      <a:endParaRPr lang="zh-CN" altLang="en-US" b="1" dirty="0"/>
                    </a:p>
                  </a:txBody>
                  <a:tcPr marL="121920" marR="121920"/>
                </a:tc>
                <a:tc>
                  <a:txBody>
                    <a:bodyPr/>
                    <a:lstStyle/>
                    <a:p>
                      <a:pPr algn="l"/>
                      <a:r>
                        <a:rPr lang="en-US" sz="1800" b="1" kern="1200" dirty="0" smtClean="0">
                          <a:solidFill>
                            <a:schemeClr val="dk1"/>
                          </a:solidFill>
                          <a:latin typeface="+mn-lt"/>
                          <a:ea typeface="+mn-ea"/>
                          <a:cs typeface="+mn-cs"/>
                        </a:rPr>
                        <a:t>伤口长度</a:t>
                      </a:r>
                      <a:r>
                        <a:rPr lang="en-US" sz="1800" b="1" kern="1200" dirty="0" smtClean="0">
                          <a:solidFill>
                            <a:srgbClr val="FF0000"/>
                          </a:solidFill>
                          <a:latin typeface="+mn-lt"/>
                          <a:ea typeface="+mn-ea"/>
                          <a:cs typeface="+mn-cs"/>
                        </a:rPr>
                        <a:t>2cm</a:t>
                      </a:r>
                      <a:r>
                        <a:rPr lang="en-US" sz="1800" b="1" kern="1200" dirty="0" smtClean="0">
                          <a:solidFill>
                            <a:schemeClr val="dk1"/>
                          </a:solidFill>
                          <a:latin typeface="+mn-lt"/>
                          <a:ea typeface="+mn-ea"/>
                          <a:cs typeface="+mn-cs"/>
                        </a:rPr>
                        <a:t>以上，经清创缝合治疗，斑痕初步形成.</a:t>
                      </a:r>
                    </a:p>
                    <a:p>
                      <a:pPr algn="l"/>
                      <a:endParaRPr lang="en-US" sz="1800" b="1" kern="1200" dirty="0" smtClean="0">
                        <a:solidFill>
                          <a:schemeClr val="dk1"/>
                        </a:solidFill>
                        <a:latin typeface="+mn-lt"/>
                        <a:ea typeface="+mn-ea"/>
                        <a:cs typeface="+mn-cs"/>
                      </a:endParaRPr>
                    </a:p>
                    <a:p>
                      <a:pPr algn="l"/>
                      <a:r>
                        <a:rPr lang="en-US" sz="1800" b="1" kern="1200" dirty="0" smtClean="0">
                          <a:solidFill>
                            <a:schemeClr val="dk1"/>
                          </a:solidFill>
                          <a:latin typeface="+mn-lt"/>
                          <a:ea typeface="+mn-ea"/>
                          <a:cs typeface="+mn-cs"/>
                        </a:rPr>
                        <a:t>慰问金标准：伤口长度</a:t>
                      </a:r>
                      <a:r>
                        <a:rPr lang="en-US" sz="1800" b="1" kern="1200" dirty="0" smtClean="0">
                          <a:solidFill>
                            <a:srgbClr val="FF0000"/>
                          </a:solidFill>
                          <a:latin typeface="+mn-lt"/>
                          <a:ea typeface="+mn-ea"/>
                          <a:cs typeface="+mn-cs"/>
                        </a:rPr>
                        <a:t>2cm</a:t>
                      </a:r>
                      <a:r>
                        <a:rPr lang="en-US" sz="1800" b="1" kern="1200" dirty="0" smtClean="0">
                          <a:solidFill>
                            <a:schemeClr val="dk1"/>
                          </a:solidFill>
                          <a:latin typeface="+mn-lt"/>
                          <a:ea typeface="+mn-ea"/>
                          <a:cs typeface="+mn-cs"/>
                        </a:rPr>
                        <a:t>标准为1％，伤口长度每增加1cm，标准增加</a:t>
                      </a:r>
                      <a:r>
                        <a:rPr lang="en-US" sz="1800" b="1" kern="1200" dirty="0" smtClean="0">
                          <a:solidFill>
                            <a:srgbClr val="FF0000"/>
                          </a:solidFill>
                          <a:latin typeface="+mn-lt"/>
                          <a:ea typeface="+mn-ea"/>
                          <a:cs typeface="+mn-cs"/>
                        </a:rPr>
                        <a:t>1</a:t>
                      </a:r>
                      <a:r>
                        <a:rPr lang="en-US" sz="1800" b="1" kern="1200" dirty="0" smtClean="0">
                          <a:solidFill>
                            <a:schemeClr val="dk1"/>
                          </a:solidFill>
                          <a:latin typeface="+mn-lt"/>
                          <a:ea typeface="+mn-ea"/>
                          <a:cs typeface="+mn-cs"/>
                        </a:rPr>
                        <a:t>％.</a:t>
                      </a:r>
                      <a:endParaRPr lang="zh-CN" altLang="en-US" sz="1800" b="1" kern="1200" dirty="0" smtClean="0">
                        <a:solidFill>
                          <a:schemeClr val="dk1"/>
                        </a:solidFill>
                        <a:latin typeface="+mn-lt"/>
                        <a:ea typeface="+mn-ea"/>
                        <a:cs typeface="+mn-cs"/>
                      </a:endParaRPr>
                    </a:p>
                  </a:txBody>
                  <a:tcPr marL="121920" marR="121920" anchor="ctr"/>
                </a:tc>
              </a:tr>
            </a:tbl>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9" name="Text Box 6"/>
          <p:cNvSpPr txBox="1">
            <a:spLocks noChangeArrowheads="1"/>
          </p:cNvSpPr>
          <p:nvPr/>
        </p:nvSpPr>
        <p:spPr bwMode="auto">
          <a:xfrm>
            <a:off x="1200151" y="3068638"/>
            <a:ext cx="9984316" cy="366712"/>
          </a:xfrm>
          <a:prstGeom prst="rect">
            <a:avLst/>
          </a:prstGeom>
          <a:noFill/>
          <a:ln w="9525">
            <a:noFill/>
            <a:miter lim="800000"/>
            <a:headEnd/>
            <a:tailEnd/>
          </a:ln>
        </p:spPr>
        <p:txBody>
          <a:bodyPr>
            <a:spAutoFit/>
          </a:bodyPr>
          <a:lstStyle/>
          <a:p>
            <a:pPr>
              <a:spcBef>
                <a:spcPct val="50000"/>
              </a:spcBef>
            </a:pPr>
            <a:endParaRPr lang="zh-CN" altLang="en-US"/>
          </a:p>
        </p:txBody>
      </p:sp>
      <p:graphicFrame>
        <p:nvGraphicFramePr>
          <p:cNvPr id="8" name="表格 7"/>
          <p:cNvGraphicFramePr>
            <a:graphicFrameLocks noGrp="1"/>
          </p:cNvGraphicFramePr>
          <p:nvPr/>
        </p:nvGraphicFramePr>
        <p:xfrm>
          <a:off x="468767" y="477601"/>
          <a:ext cx="8984819" cy="5364326"/>
        </p:xfrm>
        <a:graphic>
          <a:graphicData uri="http://schemas.openxmlformats.org/drawingml/2006/table">
            <a:tbl>
              <a:tblPr firstRow="1" bandRow="1">
                <a:tableStyleId>{5C22544A-7EE6-4342-B048-85BDC9FD1C3A}</a:tableStyleId>
              </a:tblPr>
              <a:tblGrid>
                <a:gridCol w="2946229"/>
                <a:gridCol w="6038590"/>
              </a:tblGrid>
              <a:tr h="74440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000" b="1" dirty="0" smtClean="0">
                          <a:solidFill>
                            <a:schemeClr val="tx1"/>
                          </a:solidFill>
                        </a:rPr>
                        <a:t>  </a:t>
                      </a:r>
                      <a:r>
                        <a:rPr lang="en-US" altLang="zh-CN" sz="2400" b="1" dirty="0" smtClean="0">
                          <a:solidFill>
                            <a:schemeClr val="tx1"/>
                          </a:solidFill>
                        </a:rPr>
                        <a:t>(</a:t>
                      </a:r>
                      <a:r>
                        <a:rPr lang="zh-CN" altLang="en-US" sz="2400" b="1" dirty="0" smtClean="0">
                          <a:solidFill>
                            <a:schemeClr val="tx1"/>
                          </a:solidFill>
                        </a:rPr>
                        <a:t>五</a:t>
                      </a:r>
                      <a:r>
                        <a:rPr lang="en-US" altLang="zh-CN" sz="2400" b="1" dirty="0" smtClean="0">
                          <a:solidFill>
                            <a:schemeClr val="tx1"/>
                          </a:solidFill>
                        </a:rPr>
                        <a:t>)</a:t>
                      </a:r>
                      <a:r>
                        <a:rPr lang="zh-CN" altLang="en-US" sz="2400" b="1" dirty="0" smtClean="0">
                          <a:solidFill>
                            <a:schemeClr val="tx1"/>
                          </a:solidFill>
                        </a:rPr>
                        <a:t>烫伤烧伤</a:t>
                      </a:r>
                    </a:p>
                    <a:p>
                      <a:endParaRPr lang="zh-CN" altLang="en-US" dirty="0"/>
                    </a:p>
                  </a:txBody>
                  <a:tcPr marL="121920" marR="121920">
                    <a:solidFill>
                      <a:schemeClr val="bg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800" b="1" dirty="0" smtClean="0">
                          <a:solidFill>
                            <a:schemeClr val="tx1">
                              <a:lumMod val="95000"/>
                              <a:lumOff val="5000"/>
                            </a:schemeClr>
                          </a:solidFill>
                        </a:rPr>
                        <a:t>意外慰问标准</a:t>
                      </a:r>
                    </a:p>
                    <a:p>
                      <a:pPr algn="ctr"/>
                      <a:endParaRPr lang="zh-CN" altLang="en-US" sz="2800" b="1" dirty="0">
                        <a:solidFill>
                          <a:schemeClr val="tx1">
                            <a:lumMod val="95000"/>
                            <a:lumOff val="5000"/>
                          </a:schemeClr>
                        </a:solidFill>
                      </a:endParaRPr>
                    </a:p>
                  </a:txBody>
                  <a:tcPr marL="121920" marR="121920"/>
                </a:tc>
              </a:tr>
              <a:tr h="200651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b="1" dirty="0" smtClean="0">
                          <a:solidFill>
                            <a:schemeClr val="tx1"/>
                          </a:solidFill>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en-US" sz="16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en-US" sz="16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en-US" sz="1600" b="1" dirty="0" smtClean="0">
                        <a:solidFill>
                          <a:schemeClr val="tx1"/>
                        </a:solidFill>
                      </a:endParaRPr>
                    </a:p>
                    <a:p>
                      <a:pPr marL="0" marR="0" indent="0" algn="just" defTabSz="914400" rtl="0" eaLnBrk="1" fontAlgn="auto" latinLnBrk="0" hangingPunct="1">
                        <a:lnSpc>
                          <a:spcPct val="100000"/>
                        </a:lnSpc>
                        <a:spcBef>
                          <a:spcPts val="0"/>
                        </a:spcBef>
                        <a:spcAft>
                          <a:spcPts val="0"/>
                        </a:spcAft>
                        <a:buClrTx/>
                        <a:buSzTx/>
                        <a:buFontTx/>
                        <a:buNone/>
                        <a:tabLst/>
                        <a:defRPr/>
                      </a:pPr>
                      <a:r>
                        <a:rPr lang="en-US" altLang="en-US" sz="1600" b="1" dirty="0" smtClean="0">
                          <a:solidFill>
                            <a:schemeClr val="tx1"/>
                          </a:solidFill>
                        </a:rPr>
                        <a:t>1</a:t>
                      </a:r>
                      <a:r>
                        <a:rPr lang="zh-CN" altLang="en-US" sz="1600" b="1" dirty="0" smtClean="0">
                          <a:solidFill>
                            <a:schemeClr val="tx1"/>
                          </a:solidFill>
                        </a:rPr>
                        <a:t>、</a:t>
                      </a:r>
                      <a:r>
                        <a:rPr lang="en-US" sz="1800" b="1" kern="1200" dirty="0" err="1" smtClean="0">
                          <a:solidFill>
                            <a:schemeClr val="dk1"/>
                          </a:solidFill>
                          <a:latin typeface="+mn-lt"/>
                          <a:ea typeface="+mn-ea"/>
                          <a:cs typeface="+mn-cs"/>
                        </a:rPr>
                        <a:t>烫伤、烧伤Ⅱ度</a:t>
                      </a:r>
                      <a:r>
                        <a:rPr lang="en-US" sz="1800" b="1" kern="1200" dirty="0" smtClean="0">
                          <a:solidFill>
                            <a:schemeClr val="dk1"/>
                          </a:solidFill>
                          <a:latin typeface="+mn-lt"/>
                          <a:ea typeface="+mn-ea"/>
                          <a:cs typeface="+mn-cs"/>
                        </a:rPr>
                        <a:t>   </a:t>
                      </a:r>
                      <a:r>
                        <a:rPr lang="en-US" sz="1800" b="1" kern="1200" dirty="0" err="1" smtClean="0">
                          <a:solidFill>
                            <a:schemeClr val="dk1"/>
                          </a:solidFill>
                          <a:latin typeface="+mn-lt"/>
                          <a:ea typeface="+mn-ea"/>
                          <a:cs typeface="+mn-cs"/>
                        </a:rPr>
                        <a:t>以上</a:t>
                      </a:r>
                      <a:endParaRPr lang="zh-CN" altLang="en-US" b="1" dirty="0"/>
                    </a:p>
                  </a:txBody>
                  <a:tcPr marL="121920" marR="121920"/>
                </a:tc>
                <a:tc>
                  <a:txBody>
                    <a:bodyPr/>
                    <a:lstStyle/>
                    <a:p>
                      <a:pPr algn="l"/>
                      <a:r>
                        <a:rPr lang="en-US" sz="1800" b="1" kern="1200" dirty="0" smtClean="0">
                          <a:solidFill>
                            <a:schemeClr val="dk1"/>
                          </a:solidFill>
                          <a:latin typeface="+mn-lt"/>
                          <a:ea typeface="+mn-ea"/>
                          <a:cs typeface="+mn-cs"/>
                        </a:rPr>
                        <a:t>  </a:t>
                      </a:r>
                    </a:p>
                    <a:p>
                      <a:pPr algn="l"/>
                      <a:r>
                        <a:rPr lang="en-US" sz="1800" b="1" kern="1200" dirty="0" smtClean="0">
                          <a:solidFill>
                            <a:schemeClr val="dk1"/>
                          </a:solidFill>
                          <a:latin typeface="+mn-lt"/>
                          <a:ea typeface="+mn-ea"/>
                          <a:cs typeface="+mn-cs"/>
                        </a:rPr>
                        <a:t>  按照手掌法计算面积在1%以上，慰问金标准为</a:t>
                      </a:r>
                      <a:r>
                        <a:rPr lang="en-US" sz="1800" b="1" kern="1200" dirty="0" smtClean="0">
                          <a:solidFill>
                            <a:srgbClr val="FF0000"/>
                          </a:solidFill>
                          <a:latin typeface="+mn-lt"/>
                          <a:ea typeface="+mn-ea"/>
                          <a:cs typeface="+mn-cs"/>
                        </a:rPr>
                        <a:t>2%</a:t>
                      </a:r>
                      <a:r>
                        <a:rPr lang="en-US" sz="1800" b="1" kern="1200" dirty="0" smtClean="0">
                          <a:solidFill>
                            <a:schemeClr val="dk1"/>
                          </a:solidFill>
                          <a:latin typeface="+mn-lt"/>
                          <a:ea typeface="+mn-ea"/>
                          <a:cs typeface="+mn-cs"/>
                        </a:rPr>
                        <a:t>，面积每增加一个百分点慰问金标准增加</a:t>
                      </a:r>
                      <a:r>
                        <a:rPr lang="en-US" sz="1800" b="1" kern="1200" dirty="0" smtClean="0">
                          <a:solidFill>
                            <a:srgbClr val="FF0000"/>
                          </a:solidFill>
                          <a:latin typeface="+mn-lt"/>
                          <a:ea typeface="+mn-ea"/>
                          <a:cs typeface="+mn-cs"/>
                        </a:rPr>
                        <a:t>1%</a:t>
                      </a:r>
                      <a:r>
                        <a:rPr lang="en-US" sz="1800" b="1" kern="1200" dirty="0" smtClean="0">
                          <a:solidFill>
                            <a:schemeClr val="dk1"/>
                          </a:solidFill>
                          <a:latin typeface="+mn-lt"/>
                          <a:ea typeface="+mn-ea"/>
                          <a:cs typeface="+mn-cs"/>
                        </a:rPr>
                        <a:t>；</a:t>
                      </a:r>
                      <a:r>
                        <a:rPr lang="en-US" sz="3200" b="1" kern="1200" dirty="0" smtClean="0">
                          <a:solidFill>
                            <a:schemeClr val="dk1"/>
                          </a:solidFill>
                          <a:latin typeface="+mn-lt"/>
                          <a:ea typeface="+mn-ea"/>
                          <a:cs typeface="+mn-cs"/>
                        </a:rPr>
                        <a:t/>
                      </a:r>
                      <a:br>
                        <a:rPr lang="en-US" sz="3200" b="1" kern="1200" dirty="0" smtClean="0">
                          <a:solidFill>
                            <a:schemeClr val="dk1"/>
                          </a:solidFill>
                          <a:latin typeface="+mn-lt"/>
                          <a:ea typeface="+mn-ea"/>
                          <a:cs typeface="+mn-cs"/>
                        </a:rPr>
                      </a:br>
                      <a:endParaRPr lang="zh-CN" altLang="en-US" sz="4800" b="1" dirty="0" smtClean="0"/>
                    </a:p>
                    <a:p>
                      <a:pPr algn="l"/>
                      <a:endParaRPr lang="zh-CN" altLang="en-US" sz="3200" b="1" dirty="0"/>
                    </a:p>
                  </a:txBody>
                  <a:tcPr marL="121920" marR="121920" anchor="ctr"/>
                </a:tc>
              </a:tr>
              <a:tr h="1370583">
                <a:tc>
                  <a:txBody>
                    <a:bodyPr/>
                    <a:lstStyle/>
                    <a:p>
                      <a:endParaRPr lang="en-US" sz="1800" b="1" kern="1200" dirty="0" smtClean="0">
                        <a:solidFill>
                          <a:schemeClr val="dk1"/>
                        </a:solidFill>
                        <a:latin typeface="+mn-lt"/>
                        <a:ea typeface="+mn-ea"/>
                        <a:cs typeface="+mn-cs"/>
                      </a:endParaRPr>
                    </a:p>
                    <a:p>
                      <a:endParaRPr lang="en-US" sz="1800" b="1" kern="1200" dirty="0" smtClean="0">
                        <a:solidFill>
                          <a:schemeClr val="dk1"/>
                        </a:solidFill>
                        <a:latin typeface="+mn-lt"/>
                        <a:ea typeface="+mn-ea"/>
                        <a:cs typeface="+mn-cs"/>
                      </a:endParaRPr>
                    </a:p>
                    <a:p>
                      <a:r>
                        <a:rPr lang="en-US" sz="1800" b="1" kern="1200" dirty="0" smtClean="0">
                          <a:solidFill>
                            <a:schemeClr val="dk1"/>
                          </a:solidFill>
                          <a:latin typeface="+mn-lt"/>
                          <a:ea typeface="+mn-ea"/>
                          <a:cs typeface="+mn-cs"/>
                        </a:rPr>
                        <a:t>2</a:t>
                      </a:r>
                      <a:r>
                        <a:rPr lang="zh-CN" altLang="en-US" sz="1800" b="1" kern="1200" dirty="0" smtClean="0">
                          <a:solidFill>
                            <a:schemeClr val="dk1"/>
                          </a:solidFill>
                          <a:latin typeface="+mn-lt"/>
                          <a:ea typeface="+mn-ea"/>
                          <a:cs typeface="+mn-cs"/>
                        </a:rPr>
                        <a:t>、</a:t>
                      </a:r>
                      <a:r>
                        <a:rPr lang="en-US" sz="1800" b="1" kern="1200" dirty="0" err="1" smtClean="0">
                          <a:solidFill>
                            <a:schemeClr val="dk1"/>
                          </a:solidFill>
                          <a:latin typeface="+mn-lt"/>
                          <a:ea typeface="+mn-ea"/>
                          <a:cs typeface="+mn-cs"/>
                        </a:rPr>
                        <a:t>烫伤、烧伤深Ⅱ度以上</a:t>
                      </a:r>
                      <a:endParaRPr lang="zh-CN" altLang="en-US" b="1" dirty="0"/>
                    </a:p>
                  </a:txBody>
                  <a:tcPr marL="121920" marR="121920" anchor="ctr"/>
                </a:tc>
                <a:tc>
                  <a:txBody>
                    <a:bodyPr/>
                    <a:lstStyle/>
                    <a:p>
                      <a:pPr algn="l"/>
                      <a:r>
                        <a:rPr lang="en-US" sz="1800" b="1" kern="1200" dirty="0" smtClean="0">
                          <a:solidFill>
                            <a:schemeClr val="dk1"/>
                          </a:solidFill>
                          <a:latin typeface="+mn-lt"/>
                          <a:ea typeface="+mn-ea"/>
                          <a:cs typeface="+mn-cs"/>
                        </a:rPr>
                        <a:t>按照手掌法计算面积在1%以上，慰问金标准为</a:t>
                      </a:r>
                      <a:r>
                        <a:rPr lang="en-US" sz="1800" b="1" kern="1200" dirty="0" smtClean="0">
                          <a:solidFill>
                            <a:srgbClr val="FF0000"/>
                          </a:solidFill>
                          <a:latin typeface="+mn-lt"/>
                          <a:ea typeface="+mn-ea"/>
                          <a:cs typeface="+mn-cs"/>
                        </a:rPr>
                        <a:t>3%</a:t>
                      </a:r>
                      <a:r>
                        <a:rPr lang="en-US" sz="1800" b="1" kern="1200" dirty="0" smtClean="0">
                          <a:solidFill>
                            <a:schemeClr val="dk1"/>
                          </a:solidFill>
                          <a:latin typeface="+mn-lt"/>
                          <a:ea typeface="+mn-ea"/>
                          <a:cs typeface="+mn-cs"/>
                        </a:rPr>
                        <a:t>，面积每增加一个百分点慰问金标准增加1%.</a:t>
                      </a:r>
                      <a:endParaRPr lang="zh-CN" altLang="en-US" b="1" dirty="0"/>
                    </a:p>
                  </a:txBody>
                  <a:tcPr marL="121920" marR="121920" anchor="ctr"/>
                </a:tc>
              </a:tr>
              <a:tr h="915263">
                <a:tc gridSpan="2">
                  <a:txBody>
                    <a:bodyPr/>
                    <a:lstStyle/>
                    <a:p>
                      <a:pPr algn="ctr"/>
                      <a:r>
                        <a:rPr lang="en-US" sz="1800" b="1" kern="1200" dirty="0" smtClean="0">
                          <a:solidFill>
                            <a:schemeClr val="dk1"/>
                          </a:solidFill>
                          <a:latin typeface="+mn-lt"/>
                          <a:ea typeface="+mn-ea"/>
                          <a:cs typeface="+mn-cs"/>
                        </a:rPr>
                        <a:t>(烫伤、烧伤程度高于1、2的参照《人身保险意外伤害残疾给付标准》167—176标准执行)</a:t>
                      </a:r>
                      <a:r>
                        <a:rPr lang="en-US" sz="1800" kern="1200" dirty="0" smtClean="0">
                          <a:solidFill>
                            <a:schemeClr val="dk1"/>
                          </a:solidFill>
                          <a:latin typeface="+mn-lt"/>
                          <a:ea typeface="+mn-ea"/>
                          <a:cs typeface="+mn-cs"/>
                        </a:rPr>
                        <a:t/>
                      </a:r>
                      <a:br>
                        <a:rPr lang="en-US" sz="1800" kern="1200" dirty="0" smtClean="0">
                          <a:solidFill>
                            <a:schemeClr val="dk1"/>
                          </a:solidFill>
                          <a:latin typeface="+mn-lt"/>
                          <a:ea typeface="+mn-ea"/>
                          <a:cs typeface="+mn-cs"/>
                        </a:rPr>
                      </a:br>
                      <a:endParaRPr lang="zh-CN" altLang="en-US" b="1" dirty="0"/>
                    </a:p>
                  </a:txBody>
                  <a:tcPr marL="121920" marR="121920" anchor="b"/>
                </a:tc>
                <a:tc hMerge="1">
                  <a:txBody>
                    <a:bodyPr/>
                    <a:lstStyle/>
                    <a:p>
                      <a:pPr algn="l"/>
                      <a:endParaRPr lang="zh-CN" altLang="en-US" b="1" dirty="0"/>
                    </a:p>
                  </a:txBody>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66778" y="1142984"/>
            <a:ext cx="4783222" cy="1278466"/>
          </a:xfrm>
        </p:spPr>
        <p:txBody>
          <a:bodyPr/>
          <a:lstStyle/>
          <a:p>
            <a:r>
              <a:rPr lang="zh-CN" altLang="en-US" sz="4400" b="1" dirty="0" smtClean="0">
                <a:latin typeface="仿宋" pitchFamily="49" charset="-122"/>
                <a:ea typeface="仿宋" pitchFamily="49" charset="-122"/>
              </a:rPr>
              <a:t>住院申请材料</a:t>
            </a:r>
            <a:r>
              <a:rPr lang="en-US" altLang="zh-CN" sz="4400" b="1" dirty="0" smtClean="0">
                <a:latin typeface="仿宋" pitchFamily="49" charset="-122"/>
                <a:ea typeface="仿宋" pitchFamily="49" charset="-122"/>
              </a:rPr>
              <a:t>:</a:t>
            </a:r>
            <a:r>
              <a:rPr lang="en-US" altLang="zh-CN" dirty="0" smtClean="0">
                <a:latin typeface="仿宋" pitchFamily="49" charset="-122"/>
                <a:ea typeface="仿宋" pitchFamily="49" charset="-122"/>
              </a:rPr>
              <a:t/>
            </a:r>
            <a:br>
              <a:rPr lang="en-US" altLang="zh-CN" dirty="0" smtClean="0">
                <a:latin typeface="仿宋" pitchFamily="49" charset="-122"/>
                <a:ea typeface="仿宋" pitchFamily="49" charset="-122"/>
              </a:rPr>
            </a:br>
            <a:endParaRPr lang="zh-CN" altLang="en-US" dirty="0"/>
          </a:p>
        </p:txBody>
      </p:sp>
      <p:sp>
        <p:nvSpPr>
          <p:cNvPr id="4" name="文本占位符 3"/>
          <p:cNvSpPr>
            <a:spLocks noGrp="1"/>
          </p:cNvSpPr>
          <p:nvPr>
            <p:ph type="body" sz="half" idx="2"/>
          </p:nvPr>
        </p:nvSpPr>
        <p:spPr>
          <a:xfrm>
            <a:off x="2309786" y="2777069"/>
            <a:ext cx="4286280" cy="2584449"/>
          </a:xfrm>
        </p:spPr>
        <p:txBody>
          <a:bodyPr>
            <a:normAutofit/>
          </a:bodyPr>
          <a:lstStyle/>
          <a:p>
            <a:r>
              <a:rPr lang="zh-CN" altLang="en-US" sz="2800" b="1" dirty="0" smtClean="0">
                <a:latin typeface="仿宋" pitchFamily="49" charset="-122"/>
                <a:ea typeface="仿宋" pitchFamily="49" charset="-122"/>
              </a:rPr>
              <a:t>互助金申请书</a:t>
            </a:r>
            <a:endParaRPr lang="en-US" altLang="zh-CN" sz="2800" b="1" dirty="0" smtClean="0">
              <a:latin typeface="仿宋" pitchFamily="49" charset="-122"/>
              <a:ea typeface="仿宋" pitchFamily="49" charset="-122"/>
            </a:endParaRPr>
          </a:p>
          <a:p>
            <a:r>
              <a:rPr lang="zh-CN" altLang="en-US" sz="2800" b="1" dirty="0" smtClean="0">
                <a:latin typeface="仿宋" pitchFamily="49" charset="-122"/>
                <a:ea typeface="仿宋" pitchFamily="49" charset="-122"/>
              </a:rPr>
              <a:t>住院费用清单</a:t>
            </a:r>
            <a:endParaRPr lang="en-US" altLang="zh-CN" sz="2800" b="1" dirty="0" smtClean="0">
              <a:latin typeface="仿宋" pitchFamily="49" charset="-122"/>
              <a:ea typeface="仿宋" pitchFamily="49" charset="-122"/>
            </a:endParaRPr>
          </a:p>
          <a:p>
            <a:r>
              <a:rPr lang="zh-CN" altLang="en-US" sz="2800" b="1" dirty="0" smtClean="0">
                <a:latin typeface="仿宋" pitchFamily="49" charset="-122"/>
                <a:ea typeface="仿宋" pitchFamily="49" charset="-122"/>
              </a:rPr>
              <a:t>社保卡、银行卡复印件</a:t>
            </a:r>
            <a:endParaRPr lang="en-US" altLang="zh-CN" sz="2800" b="1" dirty="0" smtClean="0">
              <a:latin typeface="仿宋" pitchFamily="49" charset="-122"/>
              <a:ea typeface="仿宋" pitchFamily="49"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3" name="Text Box 6"/>
          <p:cNvSpPr txBox="1">
            <a:spLocks noChangeArrowheads="1"/>
          </p:cNvSpPr>
          <p:nvPr/>
        </p:nvSpPr>
        <p:spPr bwMode="auto">
          <a:xfrm>
            <a:off x="1200151" y="3068638"/>
            <a:ext cx="9984316" cy="366712"/>
          </a:xfrm>
          <a:prstGeom prst="rect">
            <a:avLst/>
          </a:prstGeom>
          <a:noFill/>
          <a:ln w="9525">
            <a:noFill/>
            <a:miter lim="800000"/>
            <a:headEnd/>
            <a:tailEnd/>
          </a:ln>
        </p:spPr>
        <p:txBody>
          <a:bodyPr>
            <a:spAutoFit/>
          </a:bodyPr>
          <a:lstStyle/>
          <a:p>
            <a:pPr>
              <a:spcBef>
                <a:spcPct val="50000"/>
              </a:spcBef>
            </a:pPr>
            <a:endParaRPr lang="zh-CN" altLang="en-US"/>
          </a:p>
        </p:txBody>
      </p:sp>
      <p:graphicFrame>
        <p:nvGraphicFramePr>
          <p:cNvPr id="8" name="表格 7"/>
          <p:cNvGraphicFramePr>
            <a:graphicFrameLocks noGrp="1"/>
          </p:cNvGraphicFramePr>
          <p:nvPr/>
        </p:nvGraphicFramePr>
        <p:xfrm>
          <a:off x="380961" y="619104"/>
          <a:ext cx="8858311" cy="5632491"/>
        </p:xfrm>
        <a:graphic>
          <a:graphicData uri="http://schemas.openxmlformats.org/drawingml/2006/table">
            <a:tbl>
              <a:tblPr firstRow="1" bandRow="1">
                <a:tableStyleId>{5C22544A-7EE6-4342-B048-85BDC9FD1C3A}</a:tableStyleId>
              </a:tblPr>
              <a:tblGrid>
                <a:gridCol w="4286279"/>
                <a:gridCol w="4572032"/>
              </a:tblGrid>
              <a:tr h="10972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000" b="1" dirty="0" smtClean="0">
                          <a:solidFill>
                            <a:schemeClr val="tx1"/>
                          </a:solidFill>
                        </a:rPr>
                        <a:t>  </a:t>
                      </a:r>
                      <a:r>
                        <a:rPr lang="en-US" altLang="zh-CN" sz="2400" b="1" dirty="0" smtClean="0">
                          <a:solidFill>
                            <a:schemeClr val="tx1"/>
                          </a:solidFill>
                        </a:rPr>
                        <a:t>(</a:t>
                      </a:r>
                      <a:r>
                        <a:rPr lang="zh-CN" altLang="en-US" sz="2400" b="1" dirty="0" smtClean="0">
                          <a:solidFill>
                            <a:schemeClr val="tx1"/>
                          </a:solidFill>
                        </a:rPr>
                        <a:t>六</a:t>
                      </a:r>
                      <a:r>
                        <a:rPr lang="en-US" altLang="zh-CN" sz="2400" b="1" dirty="0" smtClean="0">
                          <a:solidFill>
                            <a:schemeClr val="tx1"/>
                          </a:solidFill>
                        </a:rPr>
                        <a:t>)</a:t>
                      </a:r>
                      <a:r>
                        <a:rPr lang="zh-CN" altLang="en-US" sz="2400" b="1" dirty="0" smtClean="0">
                          <a:solidFill>
                            <a:schemeClr val="tx1"/>
                          </a:solidFill>
                        </a:rPr>
                        <a:t>牙齿外伤性冠折、缺失</a:t>
                      </a:r>
                    </a:p>
                    <a:p>
                      <a:pPr algn="ctr"/>
                      <a:endParaRPr lang="zh-CN" altLang="en-US" dirty="0"/>
                    </a:p>
                  </a:txBody>
                  <a:tcPr marL="121920" marR="121920" anchor="ctr">
                    <a:solidFill>
                      <a:schemeClr val="bg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800" b="1" dirty="0" smtClean="0">
                          <a:solidFill>
                            <a:schemeClr val="tx1">
                              <a:lumMod val="95000"/>
                              <a:lumOff val="5000"/>
                            </a:schemeClr>
                          </a:solidFill>
                        </a:rPr>
                        <a:t>意外慰问标准</a:t>
                      </a:r>
                    </a:p>
                  </a:txBody>
                  <a:tcPr marL="121920" marR="121920" anchor="ctr"/>
                </a:tc>
              </a:tr>
              <a:tr h="93823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kern="1200" dirty="0" smtClean="0">
                          <a:solidFill>
                            <a:schemeClr val="dk1"/>
                          </a:solidFill>
                          <a:latin typeface="+mn-lt"/>
                          <a:ea typeface="+mn-ea"/>
                          <a:cs typeface="+mn-cs"/>
                        </a:rPr>
                        <a:t>1.牙齿外伤性冠折1齿</a:t>
                      </a:r>
                      <a:endParaRPr lang="zh-CN" altLang="en-US" b="1" dirty="0"/>
                    </a:p>
                  </a:txBody>
                  <a:tcPr marL="121920" marR="121920"/>
                </a:tc>
                <a:tc>
                  <a:txBody>
                    <a:bodyPr/>
                    <a:lstStyle/>
                    <a:p>
                      <a:pPr algn="ctr"/>
                      <a:r>
                        <a:rPr lang="en-US" altLang="zh-CN" sz="3200" b="1" dirty="0" smtClean="0"/>
                        <a:t>1%</a:t>
                      </a:r>
                      <a:endParaRPr lang="zh-CN" altLang="en-US" sz="3200" b="1" dirty="0"/>
                    </a:p>
                  </a:txBody>
                  <a:tcPr marL="121920" marR="121920"/>
                </a:tc>
              </a:tr>
              <a:tr h="894203">
                <a:tc>
                  <a:txBody>
                    <a:bodyPr/>
                    <a:lstStyle/>
                    <a:p>
                      <a:pPr algn="l"/>
                      <a:r>
                        <a:rPr lang="en-US" sz="1800" b="1" kern="1200" dirty="0" smtClean="0">
                          <a:solidFill>
                            <a:schemeClr val="dk1"/>
                          </a:solidFill>
                          <a:latin typeface="+mn-lt"/>
                          <a:ea typeface="+mn-ea"/>
                          <a:cs typeface="+mn-cs"/>
                        </a:rPr>
                        <a:t>2.牙齿外伤性</a:t>
                      </a:r>
                      <a:r>
                        <a:rPr lang="zh-CN" altLang="en-US" sz="2000" b="1" kern="1200" dirty="0" smtClean="0">
                          <a:solidFill>
                            <a:srgbClr val="FF0000"/>
                          </a:solidFill>
                          <a:latin typeface="华文宋体" pitchFamily="2" charset="-122"/>
                          <a:ea typeface="华文宋体" pitchFamily="2" charset="-122"/>
                          <a:cs typeface="+mn-cs"/>
                        </a:rPr>
                        <a:t>根</a:t>
                      </a:r>
                      <a:r>
                        <a:rPr lang="en-US" sz="1800" b="1" kern="1200" dirty="0" smtClean="0">
                          <a:solidFill>
                            <a:srgbClr val="FF0000"/>
                          </a:solidFill>
                          <a:latin typeface="+mn-lt"/>
                          <a:ea typeface="+mn-ea"/>
                          <a:cs typeface="+mn-cs"/>
                        </a:rPr>
                        <a:t>折</a:t>
                      </a:r>
                      <a:r>
                        <a:rPr lang="en-US" sz="1800" b="1" kern="1200" dirty="0" smtClean="0">
                          <a:solidFill>
                            <a:schemeClr val="dk1"/>
                          </a:solidFill>
                          <a:latin typeface="+mn-lt"/>
                          <a:ea typeface="+mn-ea"/>
                          <a:cs typeface="+mn-cs"/>
                        </a:rPr>
                        <a:t>1齿</a:t>
                      </a:r>
                      <a:endParaRPr lang="zh-CN" altLang="en-US" sz="1800" b="1" kern="1200" dirty="0">
                        <a:solidFill>
                          <a:schemeClr val="dk1"/>
                        </a:solidFill>
                        <a:latin typeface="+mn-lt"/>
                        <a:ea typeface="+mn-ea"/>
                        <a:cs typeface="+mn-cs"/>
                      </a:endParaRPr>
                    </a:p>
                  </a:txBody>
                  <a:tcPr marL="121920" marR="121920"/>
                </a:tc>
                <a:tc>
                  <a:txBody>
                    <a:bodyPr/>
                    <a:lstStyle/>
                    <a:p>
                      <a:pPr algn="ctr"/>
                      <a:r>
                        <a:rPr lang="en-US" altLang="zh-CN" sz="3200" b="1" kern="1200" dirty="0" smtClean="0">
                          <a:solidFill>
                            <a:srgbClr val="FF0000"/>
                          </a:solidFill>
                          <a:latin typeface="+mn-lt"/>
                          <a:ea typeface="+mn-ea"/>
                          <a:cs typeface="+mn-cs"/>
                        </a:rPr>
                        <a:t>2%</a:t>
                      </a:r>
                      <a:endParaRPr lang="zh-CN" altLang="en-US" sz="3200" b="1" kern="1200" dirty="0">
                        <a:solidFill>
                          <a:srgbClr val="FF0000"/>
                        </a:solidFill>
                        <a:latin typeface="+mn-lt"/>
                        <a:ea typeface="+mn-ea"/>
                        <a:cs typeface="+mn-cs"/>
                      </a:endParaRPr>
                    </a:p>
                  </a:txBody>
                  <a:tcPr marL="121920" marR="121920"/>
                </a:tc>
              </a:tr>
              <a:tr h="962987">
                <a:tc>
                  <a:txBody>
                    <a:bodyPr/>
                    <a:lstStyle/>
                    <a:p>
                      <a:pPr algn="l"/>
                      <a:r>
                        <a:rPr lang="en-US" sz="1800" b="1" kern="1200" dirty="0" smtClean="0">
                          <a:solidFill>
                            <a:schemeClr val="dk1"/>
                          </a:solidFill>
                          <a:latin typeface="+mn-lt"/>
                          <a:ea typeface="+mn-ea"/>
                          <a:cs typeface="+mn-cs"/>
                        </a:rPr>
                        <a:t>3.牙齿外伤性缺失1齿</a:t>
                      </a:r>
                      <a:endParaRPr lang="zh-CN" altLang="en-US" b="1" dirty="0"/>
                    </a:p>
                  </a:txBody>
                  <a:tcPr marL="121920" marR="121920" anchor="ctr"/>
                </a:tc>
                <a:tc>
                  <a:txBody>
                    <a:bodyPr/>
                    <a:lstStyle/>
                    <a:p>
                      <a:pPr algn="ctr"/>
                      <a:r>
                        <a:rPr lang="en-US" altLang="zh-CN" sz="3200" b="1" kern="1200" dirty="0" smtClean="0">
                          <a:solidFill>
                            <a:schemeClr val="dk1"/>
                          </a:solidFill>
                          <a:latin typeface="+mn-lt"/>
                          <a:ea typeface="+mn-ea"/>
                          <a:cs typeface="+mn-cs"/>
                        </a:rPr>
                        <a:t>3%</a:t>
                      </a:r>
                      <a:endParaRPr lang="zh-CN" altLang="en-US" sz="3200" b="1" kern="1200" dirty="0">
                        <a:solidFill>
                          <a:schemeClr val="dk1"/>
                        </a:solidFill>
                        <a:latin typeface="+mn-lt"/>
                        <a:ea typeface="+mn-ea"/>
                        <a:cs typeface="+mn-cs"/>
                      </a:endParaRPr>
                    </a:p>
                  </a:txBody>
                  <a:tcPr marL="121920" marR="121920" anchor="ctr"/>
                </a:tc>
              </a:tr>
              <a:tr h="825418">
                <a:tc>
                  <a:txBody>
                    <a:bodyPr/>
                    <a:lstStyle/>
                    <a:p>
                      <a:pPr algn="l"/>
                      <a:r>
                        <a:rPr lang="en-US" sz="1800" b="1" kern="1200" dirty="0" smtClean="0">
                          <a:solidFill>
                            <a:schemeClr val="dk1"/>
                          </a:solidFill>
                          <a:latin typeface="+mn-lt"/>
                          <a:ea typeface="+mn-ea"/>
                          <a:cs typeface="+mn-cs"/>
                        </a:rPr>
                        <a:t>4.牙齿外伤性缺失2齿</a:t>
                      </a:r>
                      <a:endParaRPr lang="zh-CN" altLang="en-US" b="1" dirty="0"/>
                    </a:p>
                  </a:txBody>
                  <a:tcPr marL="121920" marR="121920" anchor="ctr"/>
                </a:tc>
                <a:tc>
                  <a:txBody>
                    <a:bodyPr/>
                    <a:lstStyle/>
                    <a:p>
                      <a:pPr algn="ctr"/>
                      <a:r>
                        <a:rPr lang="en-US" altLang="zh-CN" sz="3200" b="1" kern="1200" dirty="0" smtClean="0">
                          <a:solidFill>
                            <a:srgbClr val="FF0000"/>
                          </a:solidFill>
                          <a:latin typeface="+mn-lt"/>
                          <a:ea typeface="+mn-ea"/>
                          <a:cs typeface="+mn-cs"/>
                        </a:rPr>
                        <a:t>5%</a:t>
                      </a:r>
                      <a:endParaRPr lang="zh-CN" altLang="en-US" sz="3200" b="1" kern="1200" dirty="0">
                        <a:solidFill>
                          <a:srgbClr val="FF0000"/>
                        </a:solidFill>
                        <a:latin typeface="+mn-lt"/>
                        <a:ea typeface="+mn-ea"/>
                        <a:cs typeface="+mn-cs"/>
                      </a:endParaRPr>
                    </a:p>
                  </a:txBody>
                  <a:tcPr marL="121920" marR="121920" anchor="ctr"/>
                </a:tc>
              </a:tr>
              <a:tr h="914377">
                <a:tc gridSpan="2">
                  <a:txBody>
                    <a:bodyPr/>
                    <a:lstStyle/>
                    <a:p>
                      <a:pPr algn="ctr"/>
                      <a:r>
                        <a:rPr lang="en-US" sz="1800" b="1" kern="1200" dirty="0" smtClean="0">
                          <a:solidFill>
                            <a:schemeClr val="dk1"/>
                          </a:solidFill>
                          <a:latin typeface="+mn-lt"/>
                          <a:ea typeface="+mn-ea"/>
                          <a:cs typeface="+mn-cs"/>
                        </a:rPr>
                        <a:t>牙齿外伤性缺失3齿（含3齿）以上参照《人身保险意外伤害残疾给付标准》91—92执行理赔金标准。</a:t>
                      </a:r>
                      <a:br>
                        <a:rPr lang="en-US" sz="1800" b="1" kern="1200" dirty="0" smtClean="0">
                          <a:solidFill>
                            <a:schemeClr val="dk1"/>
                          </a:solidFill>
                          <a:latin typeface="+mn-lt"/>
                          <a:ea typeface="+mn-ea"/>
                          <a:cs typeface="+mn-cs"/>
                        </a:rPr>
                      </a:br>
                      <a:endParaRPr lang="zh-CN" altLang="en-US" b="1" dirty="0"/>
                    </a:p>
                  </a:txBody>
                  <a:tcPr marL="121920" marR="121920" anchor="ctr"/>
                </a:tc>
                <a:tc hMerge="1">
                  <a:txBody>
                    <a:bodyPr/>
                    <a:lstStyle/>
                    <a:p>
                      <a:pPr algn="ctr"/>
                      <a:endParaRPr lang="zh-CN" altLang="en-US" b="1" dirty="0"/>
                    </a:p>
                  </a:txBody>
                  <a:tcPr anchor="ctr"/>
                </a:tc>
              </a:tr>
            </a:tbl>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Text Box 6"/>
          <p:cNvSpPr txBox="1">
            <a:spLocks noChangeArrowheads="1"/>
          </p:cNvSpPr>
          <p:nvPr/>
        </p:nvSpPr>
        <p:spPr bwMode="auto">
          <a:xfrm>
            <a:off x="1200151" y="3068638"/>
            <a:ext cx="9984316" cy="366712"/>
          </a:xfrm>
          <a:prstGeom prst="rect">
            <a:avLst/>
          </a:prstGeom>
          <a:noFill/>
          <a:ln w="9525">
            <a:noFill/>
            <a:miter lim="800000"/>
            <a:headEnd/>
            <a:tailEnd/>
          </a:ln>
        </p:spPr>
        <p:txBody>
          <a:bodyPr>
            <a:spAutoFit/>
          </a:bodyPr>
          <a:lstStyle/>
          <a:p>
            <a:pPr>
              <a:spcBef>
                <a:spcPct val="50000"/>
              </a:spcBef>
            </a:pPr>
            <a:endParaRPr lang="zh-CN" altLang="en-US"/>
          </a:p>
        </p:txBody>
      </p:sp>
      <p:sp>
        <p:nvSpPr>
          <p:cNvPr id="7" name="TextBox 6"/>
          <p:cNvSpPr txBox="1"/>
          <p:nvPr/>
        </p:nvSpPr>
        <p:spPr>
          <a:xfrm>
            <a:off x="380960" y="857232"/>
            <a:ext cx="8572560" cy="4585871"/>
          </a:xfrm>
          <a:prstGeom prst="rect">
            <a:avLst/>
          </a:prstGeom>
          <a:noFill/>
        </p:spPr>
        <p:txBody>
          <a:bodyPr wrap="square" rtlCol="0">
            <a:spAutoFit/>
          </a:bodyPr>
          <a:lstStyle/>
          <a:p>
            <a:r>
              <a:rPr lang="zh-CN" altLang="en-US" sz="4000" dirty="0" smtClean="0"/>
              <a:t>申报材料：</a:t>
            </a:r>
            <a:endParaRPr lang="en-US" altLang="zh-CN" sz="4000" dirty="0" smtClean="0"/>
          </a:p>
          <a:p>
            <a:endParaRPr lang="en-US" altLang="zh-CN" sz="2800" dirty="0" smtClean="0"/>
          </a:p>
          <a:p>
            <a:pPr marL="514350" indent="-514350">
              <a:buAutoNum type="arabicPeriod"/>
            </a:pPr>
            <a:r>
              <a:rPr lang="en-US" altLang="zh-CN" sz="2800" dirty="0" smtClean="0"/>
              <a:t>《</a:t>
            </a:r>
            <a:r>
              <a:rPr lang="zh-CN" altLang="en-US" sz="2800" dirty="0" smtClean="0"/>
              <a:t>互助金申请书</a:t>
            </a:r>
            <a:r>
              <a:rPr lang="en-US" altLang="zh-CN" sz="2800" dirty="0" smtClean="0"/>
              <a:t>》</a:t>
            </a:r>
            <a:r>
              <a:rPr lang="zh-CN" altLang="en-US" sz="2800" dirty="0" smtClean="0"/>
              <a:t>、会员的身份证复印件、会员本人京卡</a:t>
            </a:r>
            <a:r>
              <a:rPr lang="en-US" altLang="zh-CN" sz="2800" dirty="0" smtClean="0"/>
              <a:t>·</a:t>
            </a:r>
            <a:r>
              <a:rPr lang="zh-CN" altLang="en-US" sz="2800" dirty="0" smtClean="0"/>
              <a:t>互助服务卡复印件（或银行卡号及开户行名称）。</a:t>
            </a:r>
            <a:endParaRPr lang="en-US" altLang="zh-CN" sz="2800" dirty="0" smtClean="0"/>
          </a:p>
          <a:p>
            <a:pPr marL="514350" indent="-514350">
              <a:buAutoNum type="arabicPeriod"/>
            </a:pPr>
            <a:r>
              <a:rPr lang="zh-CN" altLang="en-US" sz="2800" dirty="0" smtClean="0"/>
              <a:t>提供二级（含）以上医疗机构出具（</a:t>
            </a:r>
            <a:r>
              <a:rPr lang="en-US" altLang="zh-CN" sz="2800" dirty="0" smtClean="0"/>
              <a:t>180</a:t>
            </a:r>
            <a:r>
              <a:rPr lang="zh-CN" altLang="en-US" sz="2800" dirty="0" smtClean="0"/>
              <a:t>天内）的伤残程度证明。</a:t>
            </a:r>
            <a:endParaRPr lang="en-US" altLang="zh-CN" sz="2800" dirty="0" smtClean="0"/>
          </a:p>
          <a:p>
            <a:pPr marL="514350" indent="-514350">
              <a:buAutoNum type="arabicPeriod"/>
            </a:pPr>
            <a:r>
              <a:rPr lang="zh-CN" altLang="en-US" sz="2800" dirty="0" smtClean="0"/>
              <a:t>会员意外身故提供户籍注销证明和医疗机构或事故处理机关出具的死亡证明。</a:t>
            </a:r>
            <a:endParaRPr lang="en-US" altLang="zh-CN" sz="2800" dirty="0" smtClean="0"/>
          </a:p>
          <a:p>
            <a:pPr marL="514350" indent="-514350">
              <a:buAutoNum type="arabicPeriod"/>
            </a:pPr>
            <a:r>
              <a:rPr lang="zh-CN" altLang="en-US" sz="2800" dirty="0" smtClean="0"/>
              <a:t>其他必要文件或证明。</a:t>
            </a:r>
            <a:endParaRPr lang="zh-CN" altLang="en-US" sz="28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Text Box 6"/>
          <p:cNvSpPr txBox="1">
            <a:spLocks noChangeArrowheads="1"/>
          </p:cNvSpPr>
          <p:nvPr/>
        </p:nvSpPr>
        <p:spPr bwMode="auto">
          <a:xfrm>
            <a:off x="1200151" y="3068638"/>
            <a:ext cx="9984316" cy="366712"/>
          </a:xfrm>
          <a:prstGeom prst="rect">
            <a:avLst/>
          </a:prstGeom>
          <a:noFill/>
          <a:ln w="9525">
            <a:noFill/>
            <a:miter lim="800000"/>
            <a:headEnd/>
            <a:tailEnd/>
          </a:ln>
        </p:spPr>
        <p:txBody>
          <a:bodyPr>
            <a:spAutoFit/>
          </a:bodyPr>
          <a:lstStyle/>
          <a:p>
            <a:pPr>
              <a:spcBef>
                <a:spcPct val="50000"/>
              </a:spcBef>
            </a:pPr>
            <a:endParaRPr lang="zh-CN" altLang="en-US"/>
          </a:p>
        </p:txBody>
      </p:sp>
      <p:sp>
        <p:nvSpPr>
          <p:cNvPr id="13318" name="TextBox 7"/>
          <p:cNvSpPr txBox="1">
            <a:spLocks noChangeArrowheads="1"/>
          </p:cNvSpPr>
          <p:nvPr/>
        </p:nvSpPr>
        <p:spPr bwMode="auto">
          <a:xfrm>
            <a:off x="1523968" y="1285860"/>
            <a:ext cx="7500990" cy="2739211"/>
          </a:xfrm>
          <a:prstGeom prst="rect">
            <a:avLst/>
          </a:prstGeom>
          <a:noFill/>
          <a:ln w="9525">
            <a:noFill/>
            <a:miter lim="800000"/>
            <a:headEnd/>
            <a:tailEnd/>
          </a:ln>
        </p:spPr>
        <p:txBody>
          <a:bodyPr wrap="square">
            <a:spAutoFit/>
          </a:bodyPr>
          <a:lstStyle/>
          <a:p>
            <a:endParaRPr lang="en-US" altLang="zh-CN" sz="4000" b="1" dirty="0">
              <a:solidFill>
                <a:srgbClr val="000066"/>
              </a:solidFill>
              <a:ea typeface="微软雅黑" pitchFamily="34" charset="-122"/>
            </a:endParaRPr>
          </a:p>
          <a:p>
            <a:r>
              <a:rPr lang="zh-CN" altLang="en-US" sz="4400" b="1" dirty="0" smtClean="0">
                <a:solidFill>
                  <a:srgbClr val="FF0000"/>
                </a:solidFill>
              </a:rPr>
              <a:t>未</a:t>
            </a:r>
            <a:r>
              <a:rPr lang="zh-CN" altLang="en-US" sz="4400" b="1" dirty="0">
                <a:solidFill>
                  <a:srgbClr val="FF0000"/>
                </a:solidFill>
              </a:rPr>
              <a:t>达到以上给付标准的意外伤害属慰问范围，慰问标准由代办处自行规定。</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Text Box 6"/>
          <p:cNvSpPr txBox="1">
            <a:spLocks noChangeArrowheads="1"/>
          </p:cNvSpPr>
          <p:nvPr/>
        </p:nvSpPr>
        <p:spPr bwMode="auto">
          <a:xfrm>
            <a:off x="1200151" y="3068638"/>
            <a:ext cx="9984316" cy="366712"/>
          </a:xfrm>
          <a:prstGeom prst="rect">
            <a:avLst/>
          </a:prstGeom>
          <a:noFill/>
          <a:ln w="9525">
            <a:noFill/>
            <a:miter lim="800000"/>
            <a:headEnd/>
            <a:tailEnd/>
          </a:ln>
        </p:spPr>
        <p:txBody>
          <a:bodyPr>
            <a:spAutoFit/>
          </a:bodyPr>
          <a:lstStyle/>
          <a:p>
            <a:pPr>
              <a:spcBef>
                <a:spcPct val="50000"/>
              </a:spcBef>
            </a:pPr>
            <a:endParaRPr lang="zh-CN" altLang="en-US"/>
          </a:p>
        </p:txBody>
      </p:sp>
      <p:sp>
        <p:nvSpPr>
          <p:cNvPr id="13318" name="TextBox 7"/>
          <p:cNvSpPr txBox="1">
            <a:spLocks noChangeArrowheads="1"/>
          </p:cNvSpPr>
          <p:nvPr/>
        </p:nvSpPr>
        <p:spPr bwMode="auto">
          <a:xfrm>
            <a:off x="1523968" y="1285860"/>
            <a:ext cx="7500990" cy="1938992"/>
          </a:xfrm>
          <a:prstGeom prst="rect">
            <a:avLst/>
          </a:prstGeom>
          <a:noFill/>
          <a:ln w="9525">
            <a:noFill/>
            <a:miter lim="800000"/>
            <a:headEnd/>
            <a:tailEnd/>
          </a:ln>
        </p:spPr>
        <p:txBody>
          <a:bodyPr wrap="square">
            <a:spAutoFit/>
          </a:bodyPr>
          <a:lstStyle/>
          <a:p>
            <a:endParaRPr lang="en-US" altLang="zh-CN" sz="4000" b="1" dirty="0">
              <a:solidFill>
                <a:srgbClr val="000066"/>
              </a:solidFill>
              <a:ea typeface="微软雅黑" pitchFamily="34" charset="-122"/>
            </a:endParaRPr>
          </a:p>
          <a:p>
            <a:r>
              <a:rPr lang="zh-CN" altLang="en-US" sz="4400" b="1" dirty="0" smtClean="0">
                <a:solidFill>
                  <a:srgbClr val="FF0000"/>
                </a:solidFill>
              </a:rPr>
              <a:t>       </a:t>
            </a:r>
            <a:r>
              <a:rPr lang="zh-CN" altLang="en-US" sz="8000" b="1" dirty="0" smtClean="0">
                <a:solidFill>
                  <a:srgbClr val="0070C0"/>
                </a:solidFill>
              </a:rPr>
              <a:t>谢谢观看！</a:t>
            </a:r>
            <a:endParaRPr lang="zh-CN" altLang="en-US" sz="8000" b="1" dirty="0">
              <a:solidFill>
                <a:srgbClr val="0070C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77335" y="285728"/>
            <a:ext cx="8596668" cy="571504"/>
          </a:xfrm>
        </p:spPr>
        <p:txBody>
          <a:bodyPr>
            <a:normAutofit fontScale="90000"/>
          </a:bodyPr>
          <a:lstStyle/>
          <a:p>
            <a:r>
              <a:rPr lang="zh-CN" altLang="en-US" dirty="0" smtClean="0"/>
              <a:t>互助</a:t>
            </a:r>
            <a:r>
              <a:rPr lang="zh-CN" altLang="en-US" dirty="0"/>
              <a:t>金</a:t>
            </a:r>
            <a:r>
              <a:rPr lang="zh-CN" altLang="en-US" dirty="0" smtClean="0"/>
              <a:t>申请书：</a:t>
            </a:r>
            <a:r>
              <a:rPr lang="zh-CN" altLang="en-US" dirty="0"/>
              <a:t/>
            </a:r>
            <a:br>
              <a:rPr lang="zh-CN" altLang="en-US" dirty="0"/>
            </a:br>
            <a:endParaRPr lang="zh-CN" altLang="en-US" dirty="0"/>
          </a:p>
        </p:txBody>
      </p:sp>
      <p:pic>
        <p:nvPicPr>
          <p:cNvPr id="6" name="内容占位符 7"/>
          <p:cNvPicPr>
            <a:picLocks noGrp="1" noChangeAspect="1"/>
          </p:cNvPicPr>
          <p:nvPr>
            <p:ph idx="1"/>
          </p:nvPr>
        </p:nvPicPr>
        <p:blipFill>
          <a:blip r:embed="rId3">
            <a:extLst>
              <a:ext uri="{28A0092B-C50C-407E-A947-70E740481C1C}">
                <a14:useLocalDpi xmlns="" xmlns:a14="http://schemas.microsoft.com/office/drawing/2010/main" val="0"/>
              </a:ext>
            </a:extLst>
          </a:blip>
          <a:stretch>
            <a:fillRect/>
          </a:stretch>
        </p:blipFill>
        <p:spPr>
          <a:xfrm>
            <a:off x="1095340" y="1071546"/>
            <a:ext cx="7204615" cy="5429288"/>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5" name="TextBox 4"/>
          <p:cNvSpPr txBox="1"/>
          <p:nvPr/>
        </p:nvSpPr>
        <p:spPr>
          <a:xfrm>
            <a:off x="7310446" y="3390457"/>
            <a:ext cx="2857520" cy="1077218"/>
          </a:xfrm>
          <a:prstGeom prst="rect">
            <a:avLst/>
          </a:prstGeom>
          <a:noFill/>
        </p:spPr>
        <p:txBody>
          <a:bodyPr wrap="square" rtlCol="0">
            <a:spAutoFit/>
          </a:bodyPr>
          <a:lstStyle/>
          <a:p>
            <a:r>
              <a:rPr lang="zh-CN" altLang="en-US" sz="3200" b="1" dirty="0" smtClean="0">
                <a:solidFill>
                  <a:srgbClr val="FF0000"/>
                </a:solidFill>
              </a:rPr>
              <a:t>本人或经办人勾选并签字</a:t>
            </a:r>
            <a:endParaRPr lang="zh-CN" altLang="en-US" sz="3200" b="1" dirty="0">
              <a:solidFill>
                <a:srgbClr val="FF0000"/>
              </a:solidFill>
            </a:endParaRPr>
          </a:p>
        </p:txBody>
      </p:sp>
      <p:cxnSp>
        <p:nvCxnSpPr>
          <p:cNvPr id="8" name="直接箭头连接符 7"/>
          <p:cNvCxnSpPr/>
          <p:nvPr/>
        </p:nvCxnSpPr>
        <p:spPr>
          <a:xfrm rot="10800000" flipV="1">
            <a:off x="4452926" y="3929066"/>
            <a:ext cx="2857520" cy="928694"/>
          </a:xfrm>
          <a:prstGeom prst="straightConnector1">
            <a:avLst/>
          </a:prstGeom>
          <a:ln>
            <a:solidFill>
              <a:srgbClr val="FF0000">
                <a:alpha val="63000"/>
              </a:srgbClr>
            </a:solidFill>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rot="10800000" flipV="1">
            <a:off x="6524628" y="4467674"/>
            <a:ext cx="1143008" cy="1033027"/>
          </a:xfrm>
          <a:prstGeom prst="straightConnector1">
            <a:avLst/>
          </a:prstGeom>
          <a:ln>
            <a:solidFill>
              <a:srgbClr val="FF0000">
                <a:alpha val="73000"/>
              </a:srgb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3306487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77334" y="285728"/>
            <a:ext cx="4775724" cy="1143008"/>
          </a:xfrm>
        </p:spPr>
        <p:txBody>
          <a:bodyPr/>
          <a:lstStyle/>
          <a:p>
            <a:r>
              <a:rPr lang="zh-CN" altLang="en-US" dirty="0" smtClean="0"/>
              <a:t>费用清单：</a:t>
            </a:r>
            <a:endParaRPr lang="zh-CN" altLang="en-US" dirty="0"/>
          </a:p>
        </p:txBody>
      </p:sp>
      <p:pic>
        <p:nvPicPr>
          <p:cNvPr id="4" name="内容占位符 7"/>
          <p:cNvPicPr>
            <a:picLocks noChangeAspect="1"/>
          </p:cNvPicPr>
          <p:nvPr/>
        </p:nvPicPr>
        <p:blipFill rotWithShape="1">
          <a:blip r:embed="rId2" cstate="print">
            <a:extLst>
              <a:ext uri="{28A0092B-C50C-407E-A947-70E740481C1C}">
                <a14:useLocalDpi xmlns:a14="http://schemas.microsoft.com/office/drawing/2010/main" xmlns="" val="0"/>
              </a:ext>
            </a:extLst>
          </a:blip>
          <a:srcRect l="3987" r="8266"/>
          <a:stretch/>
        </p:blipFill>
        <p:spPr>
          <a:xfrm>
            <a:off x="1666844" y="1071546"/>
            <a:ext cx="6643734" cy="55721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6935" y="571480"/>
            <a:ext cx="8596668" cy="803176"/>
          </a:xfrm>
        </p:spPr>
        <p:txBody>
          <a:bodyPr/>
          <a:lstStyle/>
          <a:p>
            <a:r>
              <a:rPr lang="zh-CN" altLang="en-US" dirty="0" smtClean="0">
                <a:latin typeface="微软雅黑" pitchFamily="34" charset="-122"/>
                <a:ea typeface="微软雅黑" pitchFamily="34" charset="-122"/>
              </a:rPr>
              <a:t>其他附加申报材料：</a:t>
            </a:r>
            <a:endParaRPr lang="zh-CN" altLang="en-US" dirty="0"/>
          </a:p>
        </p:txBody>
      </p:sp>
      <p:sp>
        <p:nvSpPr>
          <p:cNvPr id="3" name="内容占位符 2"/>
          <p:cNvSpPr>
            <a:spLocks noGrp="1"/>
          </p:cNvSpPr>
          <p:nvPr>
            <p:ph idx="1"/>
          </p:nvPr>
        </p:nvSpPr>
        <p:spPr/>
        <p:txBody>
          <a:bodyPr>
            <a:normAutofit/>
          </a:bodyPr>
          <a:lstStyle/>
          <a:p>
            <a:pPr marL="0" lvl="0" indent="88900" defTabSz="914400" eaLnBrk="0" fontAlgn="base" hangingPunct="0">
              <a:spcBef>
                <a:spcPct val="0"/>
              </a:spcBef>
              <a:spcAft>
                <a:spcPct val="0"/>
              </a:spcAft>
              <a:buClrTx/>
              <a:buSzTx/>
              <a:buNone/>
            </a:pPr>
            <a:r>
              <a:rPr lang="en-US" altLang="zh-CN" sz="2400" b="1" dirty="0" smtClean="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rPr>
              <a:t>1</a:t>
            </a:r>
            <a:r>
              <a:rPr lang="zh-CN" altLang="en-US" sz="2400" b="1" dirty="0" smtClean="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rPr>
              <a:t>、</a:t>
            </a:r>
            <a:r>
              <a:rPr lang="zh-CN" altLang="zh-CN" sz="2400" b="1" dirty="0" smtClean="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rPr>
              <a:t>对住院期间因病情需要在</a:t>
            </a:r>
            <a:r>
              <a:rPr lang="en-US" altLang="zh-CN" sz="2400" b="1" dirty="0" smtClean="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rPr>
              <a:t>24</a:t>
            </a:r>
            <a:r>
              <a:rPr lang="zh-CN" altLang="en-US" sz="2400" b="1" dirty="0" smtClean="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rPr>
              <a:t>小时内转诊的，须提供医保正规格式的</a:t>
            </a:r>
            <a:r>
              <a:rPr lang="en-US" altLang="zh-CN" sz="2400" b="1" dirty="0" smtClean="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rPr>
              <a:t>《</a:t>
            </a:r>
            <a:r>
              <a:rPr lang="zh-CN" altLang="en-US" sz="2400" b="1" dirty="0" smtClean="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rPr>
              <a:t>北京市医疗保险转诊单</a:t>
            </a:r>
            <a:r>
              <a:rPr lang="en-US" altLang="zh-CN" sz="2400" b="1" dirty="0" smtClean="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rPr>
              <a:t>》</a:t>
            </a:r>
            <a:r>
              <a:rPr lang="zh-CN" altLang="en-US" sz="2400" b="1" dirty="0" smtClean="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rPr>
              <a:t>；</a:t>
            </a:r>
            <a:endParaRPr lang="en-US" altLang="zh-CN" sz="2400" b="1" dirty="0" smtClean="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endParaRPr>
          </a:p>
          <a:p>
            <a:pPr marL="0" lvl="0" indent="88900" defTabSz="914400" eaLnBrk="0" fontAlgn="base" hangingPunct="0">
              <a:spcBef>
                <a:spcPct val="0"/>
              </a:spcBef>
              <a:spcAft>
                <a:spcPct val="0"/>
              </a:spcAft>
              <a:buClrTx/>
              <a:buSzTx/>
              <a:buNone/>
            </a:pPr>
            <a:endParaRPr lang="en-US" altLang="zh-CN" sz="2400" b="1" dirty="0" smtClean="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endParaRPr>
          </a:p>
          <a:p>
            <a:pPr marL="0" indent="88900" defTabSz="914400" eaLnBrk="0" fontAlgn="base" hangingPunct="0">
              <a:spcBef>
                <a:spcPct val="0"/>
              </a:spcBef>
              <a:spcAft>
                <a:spcPct val="0"/>
              </a:spcAft>
              <a:buClrTx/>
              <a:buSzTx/>
              <a:buNone/>
            </a:pPr>
            <a:r>
              <a:rPr lang="en-US" altLang="zh-CN" sz="2400" b="1" dirty="0" smtClean="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rPr>
              <a:t>2</a:t>
            </a:r>
            <a:r>
              <a:rPr lang="zh-CN" altLang="en-US" sz="2400" b="1" dirty="0" smtClean="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rPr>
              <a:t>、急诊抢救留观的费用，须出具加注“急诊留观” 字样的专用收费收据或</a:t>
            </a:r>
            <a:r>
              <a:rPr lang="en-US" altLang="zh-CN" sz="2400" b="1" dirty="0" smtClean="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rPr>
              <a:t>《</a:t>
            </a:r>
            <a:r>
              <a:rPr lang="zh-CN" altLang="en-US" sz="2400" b="1" dirty="0" smtClean="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rPr>
              <a:t>北京市医疗保险手工报销费用审批表</a:t>
            </a:r>
            <a:r>
              <a:rPr lang="en-US" altLang="zh-CN" sz="2400" b="1" dirty="0" smtClean="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rPr>
              <a:t>》</a:t>
            </a:r>
            <a:r>
              <a:rPr lang="zh-CN" altLang="en-US" sz="2400" b="1" dirty="0" smtClean="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rPr>
              <a:t>；</a:t>
            </a:r>
            <a:endParaRPr lang="en-US" altLang="zh-CN" sz="2400" b="1" dirty="0" smtClean="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endParaRPr>
          </a:p>
          <a:p>
            <a:pPr marL="0" indent="88900" defTabSz="914400" eaLnBrk="0" fontAlgn="base" hangingPunct="0">
              <a:spcBef>
                <a:spcPct val="0"/>
              </a:spcBef>
              <a:spcAft>
                <a:spcPct val="0"/>
              </a:spcAft>
              <a:buClrTx/>
              <a:buSzTx/>
              <a:buNone/>
            </a:pPr>
            <a:endParaRPr lang="en-US" altLang="zh-CN" sz="2400" b="1" dirty="0" smtClean="0">
              <a:ln w="17780" cmpd="sng">
                <a:solidFill>
                  <a:srgbClr val="FFFFFF"/>
                </a:solidFill>
                <a:prstDash val="solid"/>
                <a:miter lim="800000"/>
              </a:ln>
              <a:solidFill>
                <a:schemeClr val="tx1"/>
              </a:solidFill>
              <a:latin typeface="微软雅黑" pitchFamily="34" charset="-122"/>
              <a:ea typeface="微软雅黑" pitchFamily="34" charset="-122"/>
            </a:endParaRPr>
          </a:p>
          <a:p>
            <a:pPr marL="0" lvl="0" indent="88900" defTabSz="914400" eaLnBrk="0" fontAlgn="base" hangingPunct="0">
              <a:spcBef>
                <a:spcPct val="0"/>
              </a:spcBef>
              <a:spcAft>
                <a:spcPct val="0"/>
              </a:spcAft>
              <a:buClrTx/>
              <a:buSzTx/>
              <a:buNone/>
            </a:pPr>
            <a:r>
              <a:rPr lang="en-US" altLang="zh-CN" sz="2400" b="1" dirty="0" smtClean="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rPr>
              <a:t>3</a:t>
            </a:r>
            <a:r>
              <a:rPr lang="zh-CN" altLang="en-US" sz="2400" b="1" dirty="0" smtClean="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rPr>
              <a:t>、退休人员和低保人员须提供相关证明材料。</a:t>
            </a:r>
            <a:endParaRPr lang="zh-CN" altLang="en-US" sz="2400" b="1" dirty="0">
              <a:ln w="17780" cmpd="sng">
                <a:solidFill>
                  <a:srgbClr val="FFFFFF"/>
                </a:solidFill>
                <a:prstDash val="solid"/>
                <a:miter lim="800000"/>
              </a:ln>
              <a:solidFill>
                <a:schemeClr val="tx1"/>
              </a:solidFill>
              <a:latin typeface="微软雅黑" pitchFamily="34" charset="-122"/>
              <a:ea typeface="微软雅黑" pitchFamily="34" charset="-122"/>
            </a:endParaRPr>
          </a:p>
        </p:txBody>
      </p:sp>
    </p:spTree>
    <p:extLst>
      <p:ext uri="{BB962C8B-B14F-4D97-AF65-F5344CB8AC3E}">
        <p14:creationId xmlns:p14="http://schemas.microsoft.com/office/powerpoint/2010/main" xmlns="" val="21084751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latin typeface="仿宋" pitchFamily="49" charset="-122"/>
                <a:ea typeface="仿宋" pitchFamily="49" charset="-122"/>
              </a:rPr>
              <a:t>         住院津贴保障活动</a:t>
            </a:r>
            <a:r>
              <a:rPr lang="en-US" altLang="zh-CN" b="1" dirty="0" smtClean="0">
                <a:latin typeface="仿宋" pitchFamily="49" charset="-122"/>
                <a:ea typeface="仿宋" pitchFamily="49" charset="-122"/>
              </a:rPr>
              <a:t/>
            </a:r>
            <a:br>
              <a:rPr lang="en-US" altLang="zh-CN" b="1" dirty="0" smtClean="0">
                <a:latin typeface="仿宋" pitchFamily="49" charset="-122"/>
                <a:ea typeface="仿宋" pitchFamily="49" charset="-122"/>
              </a:rPr>
            </a:br>
            <a:endParaRPr lang="zh-CN" altLang="en-US" b="1" dirty="0"/>
          </a:p>
        </p:txBody>
      </p:sp>
      <p:sp>
        <p:nvSpPr>
          <p:cNvPr id="5" name="内容占位符 4"/>
          <p:cNvSpPr>
            <a:spLocks noGrp="1"/>
          </p:cNvSpPr>
          <p:nvPr>
            <p:ph idx="1"/>
          </p:nvPr>
        </p:nvSpPr>
        <p:spPr/>
        <p:txBody>
          <a:bodyPr/>
          <a:lstStyle/>
          <a:p>
            <a:r>
              <a:rPr lang="zh-CN" altLang="en-US" sz="2800" b="1" dirty="0" smtClean="0">
                <a:latin typeface="仿宋" pitchFamily="49" charset="-122"/>
                <a:ea typeface="仿宋" pitchFamily="49" charset="-122"/>
              </a:rPr>
              <a:t>会员在保障期因病（含意外）在本市二级（含）以上医院住院，超过</a:t>
            </a:r>
            <a:r>
              <a:rPr lang="en-US" altLang="zh-CN" sz="2800" b="1" dirty="0" smtClean="0">
                <a:solidFill>
                  <a:srgbClr val="FF0000"/>
                </a:solidFill>
                <a:latin typeface="仿宋" pitchFamily="49" charset="-122"/>
                <a:ea typeface="仿宋" pitchFamily="49" charset="-122"/>
              </a:rPr>
              <a:t>1</a:t>
            </a:r>
            <a:r>
              <a:rPr lang="zh-CN" altLang="en-US" sz="2800" b="1" dirty="0" smtClean="0">
                <a:latin typeface="仿宋" pitchFamily="49" charset="-122"/>
                <a:ea typeface="仿宋" pitchFamily="49" charset="-122"/>
              </a:rPr>
              <a:t>天（不含）以上的有效住院天数，按每天</a:t>
            </a:r>
            <a:r>
              <a:rPr lang="en-US" altLang="zh-CN" sz="2800" b="1" dirty="0" smtClean="0">
                <a:latin typeface="仿宋" pitchFamily="49" charset="-122"/>
                <a:ea typeface="仿宋" pitchFamily="49" charset="-122"/>
              </a:rPr>
              <a:t>40</a:t>
            </a:r>
            <a:r>
              <a:rPr lang="zh-CN" altLang="en-US" sz="2800" b="1" dirty="0" smtClean="0">
                <a:latin typeface="仿宋" pitchFamily="49" charset="-122"/>
                <a:ea typeface="仿宋" pitchFamily="49" charset="-122"/>
              </a:rPr>
              <a:t>元的领取住院津贴互助金，最高</a:t>
            </a:r>
            <a:r>
              <a:rPr lang="en-US" altLang="zh-CN" sz="2800" b="1" dirty="0" smtClean="0">
                <a:latin typeface="仿宋" pitchFamily="49" charset="-122"/>
                <a:ea typeface="仿宋" pitchFamily="49" charset="-122"/>
              </a:rPr>
              <a:t>180</a:t>
            </a:r>
            <a:r>
              <a:rPr lang="zh-CN" altLang="en-US" sz="2800" b="1" dirty="0" smtClean="0">
                <a:latin typeface="仿宋" pitchFamily="49" charset="-122"/>
                <a:ea typeface="仿宋" pitchFamily="49" charset="-122"/>
              </a:rPr>
              <a:t>天，最高给付互助金</a:t>
            </a:r>
            <a:r>
              <a:rPr lang="en-US" altLang="zh-CN" sz="2800" b="1" dirty="0" smtClean="0">
                <a:latin typeface="仿宋" pitchFamily="49" charset="-122"/>
                <a:ea typeface="仿宋" pitchFamily="49" charset="-122"/>
              </a:rPr>
              <a:t>7200</a:t>
            </a:r>
            <a:r>
              <a:rPr lang="zh-CN" altLang="en-US" sz="2800" b="1" dirty="0" smtClean="0">
                <a:latin typeface="仿宋" pitchFamily="49" charset="-122"/>
                <a:ea typeface="仿宋" pitchFamily="49" charset="-122"/>
              </a:rPr>
              <a:t>元（精神类疾病除外）</a:t>
            </a:r>
          </a:p>
          <a:p>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latin typeface="仿宋" pitchFamily="49" charset="-122"/>
                <a:ea typeface="仿宋" pitchFamily="49" charset="-122"/>
              </a:rPr>
              <a:t>津贴申请材料</a:t>
            </a:r>
            <a:r>
              <a:rPr lang="en-US" altLang="zh-CN" b="1" dirty="0" smtClean="0">
                <a:latin typeface="仿宋" pitchFamily="49" charset="-122"/>
                <a:ea typeface="仿宋" pitchFamily="49" charset="-122"/>
              </a:rPr>
              <a:t>:</a:t>
            </a:r>
            <a:endParaRPr lang="zh-CN" altLang="en-US" b="1" dirty="0"/>
          </a:p>
        </p:txBody>
      </p:sp>
      <p:sp>
        <p:nvSpPr>
          <p:cNvPr id="3" name="文本占位符 2"/>
          <p:cNvSpPr>
            <a:spLocks noGrp="1"/>
          </p:cNvSpPr>
          <p:nvPr>
            <p:ph type="body" idx="1"/>
          </p:nvPr>
        </p:nvSpPr>
        <p:spPr/>
        <p:txBody>
          <a:bodyPr/>
          <a:lstStyle/>
          <a:p>
            <a:r>
              <a:rPr lang="zh-CN" altLang="en-US" sz="3200" dirty="0" smtClean="0"/>
              <a:t>北京市医疗保险人员</a:t>
            </a:r>
            <a:endParaRPr lang="zh-CN" altLang="en-US" sz="3200" dirty="0"/>
          </a:p>
        </p:txBody>
      </p:sp>
      <p:sp>
        <p:nvSpPr>
          <p:cNvPr id="4" name="内容占位符 3"/>
          <p:cNvSpPr>
            <a:spLocks noGrp="1"/>
          </p:cNvSpPr>
          <p:nvPr>
            <p:ph sz="half" idx="2"/>
          </p:nvPr>
        </p:nvSpPr>
        <p:spPr/>
        <p:txBody>
          <a:bodyPr/>
          <a:lstStyle/>
          <a:p>
            <a:r>
              <a:rPr lang="zh-CN" altLang="en-US" sz="2800" dirty="0" smtClean="0">
                <a:latin typeface="仿宋" pitchFamily="49" charset="-122"/>
                <a:ea typeface="仿宋" pitchFamily="49" charset="-122"/>
              </a:rPr>
              <a:t>互助金申请书</a:t>
            </a:r>
            <a:endParaRPr lang="en-US" altLang="zh-CN" sz="2800" dirty="0" smtClean="0">
              <a:latin typeface="仿宋" pitchFamily="49" charset="-122"/>
              <a:ea typeface="仿宋" pitchFamily="49" charset="-122"/>
            </a:endParaRPr>
          </a:p>
          <a:p>
            <a:r>
              <a:rPr lang="zh-CN" altLang="en-US" sz="2800" dirty="0" smtClean="0">
                <a:latin typeface="仿宋" pitchFamily="49" charset="-122"/>
                <a:ea typeface="仿宋" pitchFamily="49" charset="-122"/>
              </a:rPr>
              <a:t>住院费用清单</a:t>
            </a:r>
            <a:endParaRPr lang="en-US" altLang="zh-CN" sz="2800" dirty="0" smtClean="0">
              <a:latin typeface="仿宋" pitchFamily="49" charset="-122"/>
              <a:ea typeface="仿宋" pitchFamily="49" charset="-122"/>
            </a:endParaRPr>
          </a:p>
          <a:p>
            <a:r>
              <a:rPr lang="zh-CN" altLang="en-US" sz="2800" dirty="0" smtClean="0">
                <a:latin typeface="仿宋" pitchFamily="49" charset="-122"/>
                <a:ea typeface="仿宋" pitchFamily="49" charset="-122"/>
              </a:rPr>
              <a:t>社保卡、银行卡复印件</a:t>
            </a:r>
            <a:endParaRPr lang="en-US" altLang="zh-CN" sz="2800" dirty="0" smtClean="0">
              <a:latin typeface="仿宋" pitchFamily="49" charset="-122"/>
              <a:ea typeface="仿宋" pitchFamily="49" charset="-122"/>
            </a:endParaRPr>
          </a:p>
          <a:p>
            <a:endParaRPr lang="zh-CN" altLang="en-US" sz="2400" dirty="0" smtClean="0">
              <a:latin typeface="仿宋" pitchFamily="49" charset="-122"/>
              <a:ea typeface="仿宋" pitchFamily="49" charset="-122"/>
            </a:endParaRPr>
          </a:p>
          <a:p>
            <a:endParaRPr lang="zh-CN" altLang="en-US" dirty="0"/>
          </a:p>
        </p:txBody>
      </p:sp>
      <p:sp>
        <p:nvSpPr>
          <p:cNvPr id="5" name="文本占位符 4"/>
          <p:cNvSpPr>
            <a:spLocks noGrp="1"/>
          </p:cNvSpPr>
          <p:nvPr>
            <p:ph type="body" sz="quarter" idx="3"/>
          </p:nvPr>
        </p:nvSpPr>
        <p:spPr>
          <a:xfrm>
            <a:off x="5088382" y="2160983"/>
            <a:ext cx="4579517" cy="576262"/>
          </a:xfrm>
        </p:spPr>
        <p:txBody>
          <a:bodyPr/>
          <a:lstStyle/>
          <a:p>
            <a:r>
              <a:rPr lang="zh-CN" altLang="en-US" sz="3200" dirty="0" smtClean="0"/>
              <a:t>非北京市医疗保险人员</a:t>
            </a:r>
            <a:endParaRPr lang="zh-CN" altLang="en-US" sz="3200" dirty="0"/>
          </a:p>
        </p:txBody>
      </p:sp>
      <p:sp>
        <p:nvSpPr>
          <p:cNvPr id="6" name="内容占位符 5"/>
          <p:cNvSpPr>
            <a:spLocks noGrp="1"/>
          </p:cNvSpPr>
          <p:nvPr>
            <p:ph sz="quarter" idx="4"/>
          </p:nvPr>
        </p:nvSpPr>
        <p:spPr/>
        <p:txBody>
          <a:bodyPr>
            <a:normAutofit lnSpcReduction="10000"/>
          </a:bodyPr>
          <a:lstStyle/>
          <a:p>
            <a:r>
              <a:rPr lang="zh-CN" altLang="en-US" sz="2800" dirty="0" smtClean="0">
                <a:latin typeface="仿宋" pitchFamily="49" charset="-122"/>
                <a:ea typeface="仿宋" pitchFamily="49" charset="-122"/>
              </a:rPr>
              <a:t>互助金申请书</a:t>
            </a:r>
            <a:endParaRPr lang="en-US" altLang="zh-CN" sz="2800" dirty="0" smtClean="0">
              <a:latin typeface="仿宋" pitchFamily="49" charset="-122"/>
              <a:ea typeface="仿宋" pitchFamily="49" charset="-122"/>
            </a:endParaRPr>
          </a:p>
          <a:p>
            <a:r>
              <a:rPr lang="zh-CN" altLang="en-US" sz="2800" dirty="0" smtClean="0">
                <a:latin typeface="仿宋" pitchFamily="49" charset="-122"/>
                <a:ea typeface="仿宋" pitchFamily="49" charset="-122"/>
              </a:rPr>
              <a:t>身份证正面复印件</a:t>
            </a:r>
            <a:endParaRPr lang="en-US" altLang="zh-CN" sz="2800" dirty="0" smtClean="0">
              <a:latin typeface="仿宋" pitchFamily="49" charset="-122"/>
              <a:ea typeface="仿宋" pitchFamily="49" charset="-122"/>
            </a:endParaRPr>
          </a:p>
          <a:p>
            <a:r>
              <a:rPr lang="zh-CN" altLang="en-US" sz="2800" dirty="0" smtClean="0">
                <a:latin typeface="仿宋" pitchFamily="49" charset="-122"/>
                <a:ea typeface="仿宋" pitchFamily="49" charset="-122"/>
              </a:rPr>
              <a:t>北京市医疗住院收费收据复印件</a:t>
            </a:r>
            <a:endParaRPr lang="en-US" altLang="zh-CN" sz="2800" dirty="0" smtClean="0">
              <a:latin typeface="仿宋" pitchFamily="49" charset="-122"/>
              <a:ea typeface="仿宋" pitchFamily="49" charset="-122"/>
            </a:endParaRPr>
          </a:p>
          <a:p>
            <a:r>
              <a:rPr lang="zh-CN" altLang="en-US" sz="2800" dirty="0" smtClean="0">
                <a:latin typeface="仿宋" pitchFamily="49" charset="-122"/>
                <a:ea typeface="仿宋" pitchFamily="49" charset="-122"/>
              </a:rPr>
              <a:t>本市二级及以上医疗机构出具的住院病案首页复印件</a:t>
            </a:r>
            <a:endParaRPr lang="en-US" altLang="zh-CN" sz="2800" dirty="0" smtClean="0">
              <a:latin typeface="仿宋" pitchFamily="49" charset="-122"/>
              <a:ea typeface="仿宋" pitchFamily="49" charset="-122"/>
            </a:endParaRPr>
          </a:p>
          <a:p>
            <a:endParaRPr lang="zh-CN" altLang="en-US" sz="2400" dirty="0" smtClean="0">
              <a:latin typeface="仿宋" pitchFamily="49" charset="-122"/>
              <a:ea typeface="仿宋" pitchFamily="49" charset="-122"/>
            </a:endParaRPr>
          </a:p>
          <a:p>
            <a:endParaRPr lang="zh-CN" altLang="en-US" sz="2400" dirty="0">
              <a:latin typeface="仿宋" pitchFamily="49" charset="-122"/>
              <a:ea typeface="仿宋" pitchFamily="49"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666976" y="859371"/>
            <a:ext cx="4293778" cy="1278466"/>
          </a:xfrm>
        </p:spPr>
        <p:txBody>
          <a:bodyPr>
            <a:normAutofit fontScale="90000"/>
          </a:bodyPr>
          <a:lstStyle/>
          <a:p>
            <a:r>
              <a:rPr lang="zh-CN" altLang="en-US" sz="3600" b="1" dirty="0" smtClean="0"/>
              <a:t>非北京市医疗保险人员</a:t>
            </a:r>
            <a:r>
              <a:rPr lang="zh-CN" altLang="en-US" b="1" dirty="0" smtClean="0"/>
              <a:t/>
            </a:r>
            <a:br>
              <a:rPr lang="zh-CN" altLang="en-US" b="1" dirty="0" smtClean="0"/>
            </a:br>
            <a:endParaRPr lang="zh-CN" altLang="en-US" b="1" dirty="0"/>
          </a:p>
        </p:txBody>
      </p:sp>
      <p:sp>
        <p:nvSpPr>
          <p:cNvPr id="4" name="文本占位符 3"/>
          <p:cNvSpPr>
            <a:spLocks noGrp="1"/>
          </p:cNvSpPr>
          <p:nvPr>
            <p:ph type="body" sz="half" idx="2"/>
          </p:nvPr>
        </p:nvSpPr>
        <p:spPr>
          <a:xfrm>
            <a:off x="2666976" y="2428868"/>
            <a:ext cx="5286412" cy="3009385"/>
          </a:xfrm>
        </p:spPr>
        <p:txBody>
          <a:bodyPr>
            <a:normAutofit/>
          </a:bodyPr>
          <a:lstStyle/>
          <a:p>
            <a:r>
              <a:rPr lang="zh-CN" altLang="en-US" sz="2800" b="1" dirty="0" smtClean="0">
                <a:latin typeface="仿宋" pitchFamily="49" charset="-122"/>
                <a:ea typeface="仿宋" pitchFamily="49" charset="-122"/>
              </a:rPr>
              <a:t>互助金申请书</a:t>
            </a:r>
            <a:endParaRPr lang="en-US" altLang="zh-CN" sz="2800" b="1" dirty="0" smtClean="0">
              <a:latin typeface="仿宋" pitchFamily="49" charset="-122"/>
              <a:ea typeface="仿宋" pitchFamily="49" charset="-122"/>
            </a:endParaRPr>
          </a:p>
          <a:p>
            <a:r>
              <a:rPr lang="zh-CN" altLang="en-US" sz="2800" b="1" dirty="0" smtClean="0">
                <a:latin typeface="仿宋" pitchFamily="49" charset="-122"/>
                <a:ea typeface="仿宋" pitchFamily="49" charset="-122"/>
              </a:rPr>
              <a:t>身份证正面复印件</a:t>
            </a:r>
            <a:endParaRPr lang="en-US" altLang="zh-CN" sz="2800" b="1" dirty="0" smtClean="0">
              <a:latin typeface="仿宋" pitchFamily="49" charset="-122"/>
              <a:ea typeface="仿宋" pitchFamily="49" charset="-122"/>
            </a:endParaRPr>
          </a:p>
          <a:p>
            <a:r>
              <a:rPr lang="zh-CN" altLang="en-US" sz="2800" b="1" dirty="0" smtClean="0">
                <a:latin typeface="仿宋" pitchFamily="49" charset="-122"/>
                <a:ea typeface="仿宋" pitchFamily="49" charset="-122"/>
              </a:rPr>
              <a:t>北京市医疗住院收费收据复印件</a:t>
            </a:r>
            <a:endParaRPr lang="en-US" altLang="zh-CN" sz="2800" b="1" dirty="0" smtClean="0">
              <a:latin typeface="仿宋" pitchFamily="49" charset="-122"/>
              <a:ea typeface="仿宋" pitchFamily="49" charset="-122"/>
            </a:endParaRPr>
          </a:p>
          <a:p>
            <a:r>
              <a:rPr lang="zh-CN" altLang="en-US" sz="2800" b="1" dirty="0" smtClean="0">
                <a:latin typeface="仿宋" pitchFamily="49" charset="-122"/>
                <a:ea typeface="仿宋" pitchFamily="49" charset="-122"/>
              </a:rPr>
              <a:t>本市二级及以上医疗机构出具的住院病案首页复印件</a:t>
            </a:r>
            <a:endParaRPr lang="en-US" altLang="zh-CN" sz="2800" b="1" dirty="0" smtClean="0">
              <a:latin typeface="仿宋" pitchFamily="49" charset="-122"/>
              <a:ea typeface="仿宋" pitchFamily="49" charset="-122"/>
            </a:endParaRPr>
          </a:p>
          <a:p>
            <a:endParaRPr lang="zh-CN" altLang="en-US" sz="2400" dirty="0">
              <a:latin typeface="仿宋" pitchFamily="49" charset="-122"/>
              <a:ea typeface="仿宋" pitchFamily="49"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平面">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Facet_16x9</Template>
  <TotalTime>3743</TotalTime>
  <Words>1511</Words>
  <Application>Microsoft Office PowerPoint</Application>
  <PresentationFormat>自定义</PresentationFormat>
  <Paragraphs>283</Paragraphs>
  <Slides>33</Slides>
  <Notes>8</Notes>
  <HiddenSlides>0</HiddenSlides>
  <MMClips>0</MMClips>
  <ScaleCrop>false</ScaleCrop>
  <HeadingPairs>
    <vt:vector size="4" baseType="variant">
      <vt:variant>
        <vt:lpstr>主题</vt:lpstr>
      </vt:variant>
      <vt:variant>
        <vt:i4>1</vt:i4>
      </vt:variant>
      <vt:variant>
        <vt:lpstr>幻灯片标题</vt:lpstr>
      </vt:variant>
      <vt:variant>
        <vt:i4>33</vt:i4>
      </vt:variant>
    </vt:vector>
  </HeadingPairs>
  <TitlesOfParts>
    <vt:vector size="34" baseType="lpstr">
      <vt:lpstr>平面</vt:lpstr>
      <vt:lpstr>幻灯片 1</vt:lpstr>
      <vt:lpstr>幻灯片 2</vt:lpstr>
      <vt:lpstr>住院申请材料: </vt:lpstr>
      <vt:lpstr>互助金申请书： </vt:lpstr>
      <vt:lpstr>费用清单：</vt:lpstr>
      <vt:lpstr>其他附加申报材料：</vt:lpstr>
      <vt:lpstr>         住院津贴保障活动 </vt:lpstr>
      <vt:lpstr>津贴申请材料:</vt:lpstr>
      <vt:lpstr>非北京市医疗保险人员 </vt:lpstr>
      <vt:lpstr>互助金申请书： </vt:lpstr>
      <vt:lpstr>幻灯片 11</vt:lpstr>
      <vt:lpstr>其他附加申报材料：</vt:lpstr>
      <vt:lpstr>幻灯片 13</vt:lpstr>
      <vt:lpstr>幻灯片 14</vt:lpstr>
      <vt:lpstr>                      《在职职工重大疾病互助保障活动》</vt:lpstr>
      <vt:lpstr>幻灯片 16</vt:lpstr>
      <vt:lpstr>幻灯片 17</vt:lpstr>
      <vt:lpstr>幻灯片 18</vt:lpstr>
      <vt:lpstr>幻灯片 19</vt:lpstr>
      <vt:lpstr>幻灯片 20</vt:lpstr>
      <vt:lpstr>幻灯片 21</vt:lpstr>
      <vt:lpstr>幻灯片 22</vt:lpstr>
      <vt:lpstr>幻灯片 23</vt:lpstr>
      <vt:lpstr> </vt:lpstr>
      <vt:lpstr> </vt:lpstr>
      <vt:lpstr>  二、意外类保障活动慰问金</vt:lpstr>
      <vt:lpstr>幻灯片 27</vt:lpstr>
      <vt:lpstr>幻灯片 28</vt:lpstr>
      <vt:lpstr>幻灯片 29</vt:lpstr>
      <vt:lpstr>幻灯片 30</vt:lpstr>
      <vt:lpstr>幻灯片 31</vt:lpstr>
      <vt:lpstr>幻灯片 32</vt:lpstr>
      <vt:lpstr>幻灯片 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秦晶铂</dc:creator>
  <cp:lastModifiedBy>j</cp:lastModifiedBy>
  <cp:revision>406</cp:revision>
  <dcterms:created xsi:type="dcterms:W3CDTF">2015-04-27T00:24:29Z</dcterms:created>
  <dcterms:modified xsi:type="dcterms:W3CDTF">2016-06-16T01:38:53Z</dcterms:modified>
</cp:coreProperties>
</file>