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6.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38"/>
  </p:notesMasterIdLst>
  <p:sldIdLst>
    <p:sldId id="256" r:id="rId3"/>
    <p:sldId id="912" r:id="rId4"/>
    <p:sldId id="913" r:id="rId5"/>
    <p:sldId id="914" r:id="rId6"/>
    <p:sldId id="915" r:id="rId7"/>
    <p:sldId id="926" r:id="rId8"/>
    <p:sldId id="947" r:id="rId9"/>
    <p:sldId id="918" r:id="rId10"/>
    <p:sldId id="930" r:id="rId11"/>
    <p:sldId id="927" r:id="rId12"/>
    <p:sldId id="928" r:id="rId13"/>
    <p:sldId id="929" r:id="rId14"/>
    <p:sldId id="931" r:id="rId15"/>
    <p:sldId id="932" r:id="rId16"/>
    <p:sldId id="933" r:id="rId17"/>
    <p:sldId id="920" r:id="rId18"/>
    <p:sldId id="277" r:id="rId19"/>
    <p:sldId id="908" r:id="rId20"/>
    <p:sldId id="909" r:id="rId21"/>
    <p:sldId id="910" r:id="rId22"/>
    <p:sldId id="911" r:id="rId23"/>
    <p:sldId id="934" r:id="rId24"/>
    <p:sldId id="937" r:id="rId25"/>
    <p:sldId id="935" r:id="rId26"/>
    <p:sldId id="936" r:id="rId27"/>
    <p:sldId id="938" r:id="rId28"/>
    <p:sldId id="946" r:id="rId29"/>
    <p:sldId id="939" r:id="rId30"/>
    <p:sldId id="945" r:id="rId31"/>
    <p:sldId id="941" r:id="rId32"/>
    <p:sldId id="942" r:id="rId33"/>
    <p:sldId id="943" r:id="rId34"/>
    <p:sldId id="944" r:id="rId35"/>
    <p:sldId id="693" r:id="rId36"/>
    <p:sldId id="276" r:id="rId37"/>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hlink"/>
        </a:solidFill>
        <a:latin typeface="Arial" charset="0"/>
        <a:ea typeface="+mn-ea"/>
        <a:cs typeface="+mn-cs"/>
      </a:defRPr>
    </a:lvl1pPr>
    <a:lvl2pPr marL="457200" algn="l" rtl="0" eaLnBrk="0" fontAlgn="base" hangingPunct="0">
      <a:spcBef>
        <a:spcPct val="0"/>
      </a:spcBef>
      <a:spcAft>
        <a:spcPct val="0"/>
      </a:spcAft>
      <a:defRPr b="1" kern="1200">
        <a:solidFill>
          <a:schemeClr val="hlink"/>
        </a:solidFill>
        <a:latin typeface="Arial" charset="0"/>
        <a:ea typeface="+mn-ea"/>
        <a:cs typeface="+mn-cs"/>
      </a:defRPr>
    </a:lvl2pPr>
    <a:lvl3pPr marL="914400" algn="l" rtl="0" eaLnBrk="0" fontAlgn="base" hangingPunct="0">
      <a:spcBef>
        <a:spcPct val="0"/>
      </a:spcBef>
      <a:spcAft>
        <a:spcPct val="0"/>
      </a:spcAft>
      <a:defRPr b="1" kern="1200">
        <a:solidFill>
          <a:schemeClr val="hlink"/>
        </a:solidFill>
        <a:latin typeface="Arial" charset="0"/>
        <a:ea typeface="+mn-ea"/>
        <a:cs typeface="+mn-cs"/>
      </a:defRPr>
    </a:lvl3pPr>
    <a:lvl4pPr marL="1371600" algn="l" rtl="0" eaLnBrk="0" fontAlgn="base" hangingPunct="0">
      <a:spcBef>
        <a:spcPct val="0"/>
      </a:spcBef>
      <a:spcAft>
        <a:spcPct val="0"/>
      </a:spcAft>
      <a:defRPr b="1" kern="1200">
        <a:solidFill>
          <a:schemeClr val="hlink"/>
        </a:solidFill>
        <a:latin typeface="Arial" charset="0"/>
        <a:ea typeface="+mn-ea"/>
        <a:cs typeface="+mn-cs"/>
      </a:defRPr>
    </a:lvl4pPr>
    <a:lvl5pPr marL="1828800" algn="l" rtl="0" eaLnBrk="0" fontAlgn="base" hangingPunct="0">
      <a:spcBef>
        <a:spcPct val="0"/>
      </a:spcBef>
      <a:spcAft>
        <a:spcPct val="0"/>
      </a:spcAft>
      <a:defRPr b="1" kern="1200">
        <a:solidFill>
          <a:schemeClr val="hlink"/>
        </a:solidFill>
        <a:latin typeface="Arial" charset="0"/>
        <a:ea typeface="+mn-ea"/>
        <a:cs typeface="+mn-cs"/>
      </a:defRPr>
    </a:lvl5pPr>
    <a:lvl6pPr marL="2286000" algn="l" defTabSz="914400" rtl="0" eaLnBrk="1" latinLnBrk="0" hangingPunct="1">
      <a:defRPr b="1" kern="1200">
        <a:solidFill>
          <a:schemeClr val="hlink"/>
        </a:solidFill>
        <a:latin typeface="Arial" charset="0"/>
        <a:ea typeface="+mn-ea"/>
        <a:cs typeface="+mn-cs"/>
      </a:defRPr>
    </a:lvl6pPr>
    <a:lvl7pPr marL="2743200" algn="l" defTabSz="914400" rtl="0" eaLnBrk="1" latinLnBrk="0" hangingPunct="1">
      <a:defRPr b="1" kern="1200">
        <a:solidFill>
          <a:schemeClr val="hlink"/>
        </a:solidFill>
        <a:latin typeface="Arial" charset="0"/>
        <a:ea typeface="+mn-ea"/>
        <a:cs typeface="+mn-cs"/>
      </a:defRPr>
    </a:lvl7pPr>
    <a:lvl8pPr marL="3200400" algn="l" defTabSz="914400" rtl="0" eaLnBrk="1" latinLnBrk="0" hangingPunct="1">
      <a:defRPr b="1" kern="1200">
        <a:solidFill>
          <a:schemeClr val="hlink"/>
        </a:solidFill>
        <a:latin typeface="Arial" charset="0"/>
        <a:ea typeface="+mn-ea"/>
        <a:cs typeface="+mn-cs"/>
      </a:defRPr>
    </a:lvl8pPr>
    <a:lvl9pPr marL="3657600" algn="l" defTabSz="914400" rtl="0" eaLnBrk="1" latinLnBrk="0" hangingPunct="1">
      <a:defRPr b="1" kern="1200">
        <a:solidFill>
          <a:schemeClr val="hlink"/>
        </a:solidFill>
        <a:latin typeface="Arial"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28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CC0000"/>
    <a:srgbClr val="CC66FF"/>
    <a:srgbClr val="0000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4" autoAdjust="0"/>
    <p:restoredTop sz="93625" autoAdjust="0"/>
  </p:normalViewPr>
  <p:slideViewPr>
    <p:cSldViewPr>
      <p:cViewPr varScale="1">
        <p:scale>
          <a:sx n="84" d="100"/>
          <a:sy n="84" d="100"/>
        </p:scale>
        <p:origin x="1164" y="84"/>
      </p:cViewPr>
      <p:guideLst>
        <p:guide orient="horz" pos="2159"/>
        <p:guide pos="2868"/>
      </p:guideLst>
    </p:cSldViewPr>
  </p:slideViewPr>
  <p:notesTextViewPr>
    <p:cViewPr>
      <p:scale>
        <a:sx n="100" d="100"/>
        <a:sy n="100" d="100"/>
      </p:scale>
      <p:origin x="0" y="0"/>
    </p:cViewPr>
  </p:notesTextViewPr>
  <p:sorterViewPr>
    <p:cViewPr>
      <p:scale>
        <a:sx n="66" d="100"/>
        <a:sy n="66" d="100"/>
      </p:scale>
      <p:origin x="0" y="15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b="0">
                <a:solidFill>
                  <a:schemeClr val="tx1"/>
                </a:solidFill>
              </a:defRPr>
            </a:lvl1pPr>
          </a:lstStyle>
          <a:p>
            <a:pPr>
              <a:defRPr/>
            </a:pPr>
            <a:endParaRPr lang="zh-CN" altLang="en-US"/>
          </a:p>
        </p:txBody>
      </p:sp>
      <p:sp>
        <p:nvSpPr>
          <p:cNvPr id="10035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b="0">
                <a:solidFill>
                  <a:schemeClr val="tx1"/>
                </a:solidFill>
              </a:defRPr>
            </a:lvl1pPr>
          </a:lstStyle>
          <a:p>
            <a:pPr>
              <a:defRPr/>
            </a:pPr>
            <a:endParaRPr lang="en-US" altLang="zh-CN"/>
          </a:p>
        </p:txBody>
      </p:sp>
      <p:sp>
        <p:nvSpPr>
          <p:cNvPr id="1208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p:spPr>
      </p:sp>
      <p:sp>
        <p:nvSpPr>
          <p:cNvPr id="100357"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00358"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b="0">
                <a:solidFill>
                  <a:schemeClr val="tx1"/>
                </a:solidFill>
              </a:defRPr>
            </a:lvl1pPr>
          </a:lstStyle>
          <a:p>
            <a:pPr>
              <a:defRPr/>
            </a:pPr>
            <a:endParaRPr lang="en-US" altLang="zh-CN"/>
          </a:p>
        </p:txBody>
      </p:sp>
      <p:sp>
        <p:nvSpPr>
          <p:cNvPr id="100359"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200" b="0">
                <a:solidFill>
                  <a:schemeClr val="tx1"/>
                </a:solidFill>
              </a:defRPr>
            </a:lvl1pPr>
          </a:lstStyle>
          <a:p>
            <a:pPr>
              <a:defRPr/>
            </a:pPr>
            <a:fld id="{C48A8E5A-DCB8-4992-B257-B6ABD531F07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6F0A493F-D9E7-42FC-A259-4F233A2852C9}" type="slidenum">
              <a:rPr lang="zh-CN" altLang="en-US" smtClean="0"/>
              <a:pPr/>
              <a:t>1</a:t>
            </a:fld>
            <a:endParaRPr lang="en-US" altLang="zh-CN"/>
          </a:p>
        </p:txBody>
      </p:sp>
      <p:sp>
        <p:nvSpPr>
          <p:cNvPr id="121859" name="Rectangle 2"/>
          <p:cNvSpPr>
            <a:spLocks noGrp="1" noRot="1" noChangeAspect="1" noChangeArrowheads="1" noTextEdit="1"/>
          </p:cNvSpPr>
          <p:nvPr>
            <p:ph type="sldImg"/>
          </p:nvPr>
        </p:nvSpPr>
        <p:spPr/>
      </p:sp>
      <p:sp>
        <p:nvSpPr>
          <p:cNvPr id="121860" name="Rectangle 3"/>
          <p:cNvSpPr>
            <a:spLocks noGrp="1" noChangeArrowheads="1"/>
          </p:cNvSpPr>
          <p:nvPr>
            <p:ph type="body" idx="1"/>
          </p:nvPr>
        </p:nvSpPr>
        <p:spPr>
          <a:noFill/>
        </p:spPr>
        <p:txBody>
          <a:bodyPr/>
          <a:lstStyle/>
          <a:p>
            <a:pPr eaLnBrk="1" hangingPunct="1"/>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2016</a:t>
            </a:r>
            <a:r>
              <a:rPr lang="zh-CN" altLang="en-US" dirty="0"/>
              <a:t>年重点工作，精准化服务的一部分</a:t>
            </a:r>
            <a:r>
              <a:rPr lang="en-US" altLang="zh-CN" dirty="0"/>
              <a:t>,</a:t>
            </a:r>
            <a:r>
              <a:rPr lang="zh-CN" altLang="en-US" dirty="0"/>
              <a:t>确保职工正常享受“二次报销”待遇，提供工会影响力和凝聚力</a:t>
            </a:r>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2</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3</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11</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13</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C48A8E5A-DCB8-4992-B257-B6ABD531F079}"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defRPr/>
              </a:pPr>
              <a:t>14</a:t>
            </a:fld>
            <a:endParaRPr kumimoji="0" lang="en-US" altLang="zh-CN"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C46058DD-F279-4BF8-856F-33B019199A08}" type="slidenum">
              <a:rPr lang="zh-CN" altLang="en-US" smtClean="0"/>
              <a:pPr/>
              <a:t>35</a:t>
            </a:fld>
            <a:endParaRPr lang="en-US" altLang="zh-CN"/>
          </a:p>
        </p:txBody>
      </p:sp>
      <p:sp>
        <p:nvSpPr>
          <p:cNvPr id="122883" name="Rectangle 2"/>
          <p:cNvSpPr>
            <a:spLocks noGrp="1" noRot="1" noChangeAspect="1" noChangeArrowheads="1" noTextEdit="1"/>
          </p:cNvSpPr>
          <p:nvPr>
            <p:ph type="sldImg"/>
          </p:nvPr>
        </p:nvSpPr>
        <p:spPr/>
      </p:sp>
      <p:sp>
        <p:nvSpPr>
          <p:cNvPr id="122884" name="Rectangle 3"/>
          <p:cNvSpPr>
            <a:spLocks noGrp="1" noChangeArrowheads="1"/>
          </p:cNvSpPr>
          <p:nvPr>
            <p:ph type="body" idx="1"/>
          </p:nvPr>
        </p:nvSpPr>
        <p:spPr>
          <a:noFill/>
        </p:spPr>
        <p:txBody>
          <a:bodyPr/>
          <a:lstStyle/>
          <a:p>
            <a:pPr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hasCustomPrompt="1"/>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t>www.bjzghzbx.com                                                                                                                                                                      </a:t>
            </a:r>
            <a:r>
              <a:rPr lang="zh-CN" altLang="en-US" dirty="0"/>
              <a:t> </a:t>
            </a:r>
            <a:endParaRPr lang="en-US" altLang="zh-CN"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DAB7EAD8-5F64-4966-9209-2398F567666B}" type="slidenum">
              <a:rPr lang="zh-CN" altLang="en-US" dirty="0" smtClean="0"/>
              <a:pPr>
                <a:defRPr/>
              </a:pPr>
              <a:t>‹#›</a:t>
            </a:fld>
            <a:endParaRPr lang="en-US" altLang="zh-CN"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9456F67D-CEA8-4E08-9014-9BF76C4F33C5}" type="slidenum">
              <a:rPr lang="zh-CN" altLang="en-US" dirty="0" smtClean="0"/>
              <a:pPr>
                <a:defRPr/>
              </a:pPr>
              <a:t>‹#›</a:t>
            </a:fld>
            <a:endParaRPr lang="en-US" altLang="zh-CN"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hasCustomPrompt="1"/>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t>www.bjzghzbx.com                                                                                                                                                                      </a:t>
            </a:r>
            <a:r>
              <a:rPr lang="zh-CN" altLang="en-US" dirty="0"/>
              <a:t> </a:t>
            </a:r>
            <a:endParaRPr lang="en-US" altLang="zh-CN"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60111870-AA90-490C-A807-CED1C565F592}" type="slidenum">
              <a:rPr lang="zh-CN" altLang="en-US" dirty="0"/>
              <a:pPr>
                <a:defRPr/>
              </a:pPr>
              <a:t>‹#›</a:t>
            </a:fld>
            <a:endParaRPr lang="en-US" altLang="zh-CN"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1730240B-D774-4A5B-975F-8FAC8EEF4EF3}" type="slidenum">
              <a:rPr lang="zh-CN" altLang="en-US" dirty="0"/>
              <a:pPr>
                <a:defRPr/>
              </a:pPr>
              <a:t>‹#›</a:t>
            </a:fld>
            <a:endParaRPr lang="en-US" altLang="zh-CN"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6845D308-4927-4C9D-974F-FE7CB13F1AFC}" type="slidenum">
              <a:rPr lang="zh-CN" altLang="en-US" dirty="0"/>
              <a:pPr>
                <a:defRPr/>
              </a:pPr>
              <a:t>‹#›</a:t>
            </a:fld>
            <a:endParaRPr lang="en-US" altLang="zh-CN"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p:txBody>
          <a:bodyPr/>
          <a:lstStyle>
            <a:lvl1pPr>
              <a:defRPr/>
            </a:lvl1pPr>
          </a:lstStyle>
          <a:p>
            <a:pPr>
              <a:defRPr/>
            </a:pPr>
            <a:r>
              <a:rPr lang="en-US" altLang="zh-CN" dirty="0"/>
              <a:t>www.bjzghzbx.com                                                                                                                                                                      </a:t>
            </a:r>
            <a:fld id="{44EA8452-4BF2-44B9-8931-95287FC37002}" type="slidenum">
              <a:rPr lang="zh-CN" altLang="en-US" dirty="0"/>
              <a:pPr>
                <a:defRPr/>
              </a:pPr>
              <a:t>‹#›</a:t>
            </a:fld>
            <a:endParaRPr lang="en-US" altLang="zh-CN"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p:txBody>
          <a:bodyPr/>
          <a:lstStyle>
            <a:lvl1pPr>
              <a:defRPr/>
            </a:lvl1pPr>
          </a:lstStyle>
          <a:p>
            <a:pPr>
              <a:defRPr/>
            </a:pPr>
            <a:r>
              <a:rPr lang="en-US" altLang="zh-CN" dirty="0"/>
              <a:t>www.bjzghzbx.com                                                                                                                                                                      </a:t>
            </a:r>
            <a:fld id="{776247BC-5F02-4B08-8F4E-836E61035D2D}" type="slidenum">
              <a:rPr lang="zh-CN" altLang="en-US" dirty="0"/>
              <a:pPr>
                <a:defRPr/>
              </a:pPr>
              <a:t>‹#›</a:t>
            </a:fld>
            <a:endParaRPr lang="en-US" altLang="zh-CN"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ltLang="zh-CN" dirty="0"/>
              <a:t>www.bjzghzbx.com                                                                                                                                                                      </a:t>
            </a:r>
            <a:fld id="{1A7992A9-8956-46EF-A7A8-17D3B862A68F}" type="slidenum">
              <a:rPr lang="zh-CN" altLang="en-US" dirty="0"/>
              <a:pPr>
                <a:defRPr/>
              </a:pPr>
              <a:t>‹#›</a:t>
            </a:fld>
            <a:endParaRPr lang="en-US" altLang="zh-CN"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B8BC9CF6-6902-4CE0-9682-1ADE0A649B9F}" type="slidenum">
              <a:rPr lang="zh-CN" altLang="en-US" dirty="0"/>
              <a:pPr>
                <a:defRPr/>
              </a:pPr>
              <a:t>‹#›</a:t>
            </a:fld>
            <a:endParaRPr lang="en-US" altLang="zh-CN"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60111870-AA90-490C-A807-CED1C565F592}" type="slidenum">
              <a:rPr lang="zh-CN" altLang="en-US" dirty="0" smtClean="0"/>
              <a:pPr>
                <a:defRPr/>
              </a:pPr>
              <a:t>‹#›</a:t>
            </a:fld>
            <a:endParaRPr lang="en-US" altLang="zh-CN"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9899E1C8-0E6C-47CB-9C8F-066517D9CE5A}" type="slidenum">
              <a:rPr lang="zh-CN" altLang="en-US" dirty="0"/>
              <a:pPr>
                <a:defRPr/>
              </a:pPr>
              <a:t>‹#›</a:t>
            </a:fld>
            <a:endParaRPr lang="en-US" altLang="zh-CN"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DAB7EAD8-5F64-4966-9209-2398F567666B}" type="slidenum">
              <a:rPr lang="zh-CN" altLang="en-US" dirty="0"/>
              <a:pPr>
                <a:defRPr/>
              </a:pPr>
              <a:t>‹#›</a:t>
            </a:fld>
            <a:endParaRPr lang="en-US" altLang="zh-CN"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9456F67D-CEA8-4E08-9014-9BF76C4F33C5}" type="slidenum">
              <a:rPr lang="zh-CN" altLang="en-US" dirty="0"/>
              <a:pPr>
                <a:defRPr/>
              </a:pPr>
              <a:t>‹#›</a:t>
            </a:fld>
            <a:endParaRPr lang="en-US" altLang="zh-CN"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1730240B-D774-4A5B-975F-8FAC8EEF4EF3}" type="slidenum">
              <a:rPr lang="zh-CN" altLang="en-US" dirty="0" smtClean="0"/>
              <a:pPr>
                <a:defRPr/>
              </a:pPr>
              <a:t>‹#›</a:t>
            </a:fld>
            <a:endParaRPr lang="en-US" altLang="zh-CN"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6845D308-4927-4C9D-974F-FE7CB13F1AFC}" type="slidenum">
              <a:rPr lang="zh-CN" altLang="en-US" dirty="0" smtClean="0"/>
              <a:pPr>
                <a:defRPr/>
              </a:pPr>
              <a:t>‹#›</a:t>
            </a:fld>
            <a:endParaRPr lang="en-US" altLang="zh-CN"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p:txBody>
          <a:bodyPr/>
          <a:lstStyle>
            <a:lvl1pPr>
              <a:defRPr/>
            </a:lvl1pPr>
          </a:lstStyle>
          <a:p>
            <a:pPr>
              <a:defRPr/>
            </a:pPr>
            <a:r>
              <a:rPr lang="en-US" altLang="zh-CN" dirty="0"/>
              <a:t>www.bjzghzbx.com                                                                                                                                                                      </a:t>
            </a:r>
            <a:fld id="{44EA8452-4BF2-44B9-8931-95287FC37002}" type="slidenum">
              <a:rPr lang="zh-CN" altLang="en-US" dirty="0" smtClean="0"/>
              <a:pPr>
                <a:defRPr/>
              </a:pPr>
              <a:t>‹#›</a:t>
            </a:fld>
            <a:endParaRPr lang="en-US" altLang="zh-CN"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p:txBody>
          <a:bodyPr/>
          <a:lstStyle>
            <a:lvl1pPr>
              <a:defRPr/>
            </a:lvl1pPr>
          </a:lstStyle>
          <a:p>
            <a:pPr>
              <a:defRPr/>
            </a:pPr>
            <a:r>
              <a:rPr lang="en-US" altLang="zh-CN" dirty="0"/>
              <a:t>www.bjzghzbx.com                                                                                                                                                                      </a:t>
            </a:r>
            <a:fld id="{776247BC-5F02-4B08-8F4E-836E61035D2D}" type="slidenum">
              <a:rPr lang="zh-CN" altLang="en-US" dirty="0" smtClean="0"/>
              <a:pPr>
                <a:defRPr/>
              </a:pPr>
              <a:t>‹#›</a:t>
            </a:fld>
            <a:endParaRPr lang="en-US" altLang="zh-CN"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ltLang="zh-CN" dirty="0"/>
              <a:t>www.bjzghzbx.com                                                                                                                                                                      </a:t>
            </a:r>
            <a:fld id="{1A7992A9-8956-46EF-A7A8-17D3B862A68F}" type="slidenum">
              <a:rPr lang="zh-CN" altLang="en-US" dirty="0" smtClean="0"/>
              <a:pPr>
                <a:defRPr/>
              </a:pPr>
              <a:t>‹#›</a:t>
            </a:fld>
            <a:endParaRPr lang="en-US" altLang="zh-CN"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B8BC9CF6-6902-4CE0-9682-1ADE0A649B9F}" type="slidenum">
              <a:rPr lang="zh-CN" altLang="en-US" dirty="0" smtClean="0"/>
              <a:pPr>
                <a:defRPr/>
              </a:pPr>
              <a:t>‹#›</a:t>
            </a:fld>
            <a:endParaRPr lang="en-US" altLang="zh-CN"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9899E1C8-0E6C-47CB-9C8F-066517D9CE5A}" type="slidenum">
              <a:rPr lang="zh-CN" altLang="en-US" dirty="0" smtClean="0"/>
              <a:pPr>
                <a:defRPr/>
              </a:pPr>
              <a:t>‹#›</a:t>
            </a:fld>
            <a:endParaRPr lang="en-US" altLang="zh-CN"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ln>
        </p:spPr>
        <p:txBody>
          <a:bodyPr vert="horz" wrap="square" lIns="91440" tIns="45720" rIns="91440" bIns="45720" numCol="1" anchor="t" anchorCtr="0" compatLnSpc="1"/>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ln>
        </p:spPr>
        <p:txBody>
          <a:bodyPr vert="horz" wrap="square" lIns="91440" tIns="45720" rIns="91440" bIns="45720" numCol="1" anchor="ctr" anchorCtr="0" compatLnSpc="1"/>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000">
                <a:solidFill>
                  <a:schemeClr val="bg1"/>
                </a:solidFill>
                <a:latin typeface="+mj-lt"/>
                <a:ea typeface="宋体" pitchFamily="2" charset="-122"/>
              </a:defRPr>
            </a:lvl1pPr>
          </a:lstStyle>
          <a:p>
            <a:pPr>
              <a:defRPr/>
            </a:pPr>
            <a:r>
              <a:rPr lang="en-US" altLang="zh-CN" dirty="0"/>
              <a:t>www.bjzghzbx.com                                                                                                                                                                      </a:t>
            </a:r>
            <a:fld id="{393EC639-D994-4716-8FBF-CDE19BF89EBB}" type="slidenum">
              <a:rPr lang="zh-CN" altLang="en-US" dirty="0" smtClean="0"/>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ln>
        </p:spPr>
        <p:txBody>
          <a:bodyPr vert="horz" wrap="square" lIns="91440" tIns="45720" rIns="91440" bIns="45720" numCol="1" anchor="t" anchorCtr="0" compatLnSpc="1"/>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ln>
        </p:spPr>
        <p:txBody>
          <a:bodyPr vert="horz" wrap="square" lIns="91440" tIns="45720" rIns="91440" bIns="45720" numCol="1" anchor="ctr" anchorCtr="0" compatLnSpc="1"/>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000">
                <a:solidFill>
                  <a:schemeClr val="bg1"/>
                </a:solidFill>
                <a:latin typeface="+mj-lt"/>
                <a:ea typeface="宋体" pitchFamily="2" charset="-122"/>
              </a:defRPr>
            </a:lvl1pPr>
          </a:lstStyle>
          <a:p>
            <a:pPr>
              <a:defRPr/>
            </a:pPr>
            <a:r>
              <a:rPr lang="en-US" altLang="zh-CN" dirty="0"/>
              <a:t>www.bjzghzbx.com                                                                                                                                                                      </a:t>
            </a:r>
            <a:fld id="{393EC639-D994-4716-8FBF-CDE19BF89EBB}" type="slidenum">
              <a:rPr lang="zh-CN" altLang="en-US" dirty="0"/>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4.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3.xml.rels><?xml version="1.0" encoding="UTF-8" standalone="yes"?>
<Relationships xmlns="http://schemas.openxmlformats.org/package/2006/relationships"><Relationship Id="rId8" Type="http://schemas.openxmlformats.org/officeDocument/2006/relationships/tags" Target="../tags/tag19.xml"/><Relationship Id="rId3" Type="http://schemas.openxmlformats.org/officeDocument/2006/relationships/tags" Target="../tags/tag14.xml"/><Relationship Id="rId7" Type="http://schemas.openxmlformats.org/officeDocument/2006/relationships/tags" Target="../tags/tag18.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image" Target="../media/image4.jpeg"/><Relationship Id="rId5" Type="http://schemas.openxmlformats.org/officeDocument/2006/relationships/tags" Target="../tags/tag16.xml"/><Relationship Id="rId10" Type="http://schemas.openxmlformats.org/officeDocument/2006/relationships/notesSlide" Target="../notesSlides/notesSlide6.xml"/><Relationship Id="rId4" Type="http://schemas.openxmlformats.org/officeDocument/2006/relationships/tags" Target="../tags/tag15.xml"/><Relationship Id="rId9"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slideLayout" Target="../slideLayouts/slideLayout2.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tags" Target="../tags/tag31.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image" Target="../media/image4.jpeg"/><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notesSlide" Target="../notesSlides/notesSlide7.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a:xfrm>
            <a:off x="971645" y="3140968"/>
            <a:ext cx="7200800" cy="1297305"/>
          </a:xfrm>
          <a:effectLst>
            <a:outerShdw blurRad="50800" dist="38100" dir="5400000" algn="t" rotWithShape="0">
              <a:prstClr val="black">
                <a:alpha val="40000"/>
              </a:prstClr>
            </a:outerShdw>
            <a:reflection blurRad="6350" stA="50000" endA="300" endPos="55000" dir="5400000" sy="-100000" algn="bl" rotWithShape="0"/>
          </a:effectLst>
        </p:spPr>
        <p:txBody>
          <a:bodyPr/>
          <a:lstStyle/>
          <a:p>
            <a:r>
              <a:rPr lang="zh-CN" altLang="en-US" sz="4400" b="1" dirty="0">
                <a:solidFill>
                  <a:srgbClr val="FFC000"/>
                </a:solidFill>
                <a:effectLst>
                  <a:outerShdw blurRad="50800" dist="38100" dir="8100000" algn="tr" rotWithShape="0">
                    <a:prstClr val="black">
                      <a:alpha val="40000"/>
                    </a:prstClr>
                  </a:outerShdw>
                </a:effectLst>
              </a:rPr>
              <a:t>暖</a:t>
            </a:r>
            <a:r>
              <a:rPr lang="en-US" altLang="zh-CN" sz="4400" b="1" dirty="0">
                <a:solidFill>
                  <a:srgbClr val="FFC000"/>
                </a:solidFill>
                <a:effectLst>
                  <a:outerShdw blurRad="50800" dist="38100" dir="8100000" algn="tr" rotWithShape="0">
                    <a:prstClr val="black">
                      <a:alpha val="40000"/>
                    </a:prstClr>
                  </a:outerShdw>
                </a:effectLst>
              </a:rPr>
              <a:t>·</a:t>
            </a:r>
            <a:r>
              <a:rPr lang="zh-CN" altLang="en-US" sz="4400" b="1" dirty="0">
                <a:solidFill>
                  <a:srgbClr val="FFC000"/>
                </a:solidFill>
                <a:effectLst>
                  <a:outerShdw blurRad="50800" dist="38100" dir="8100000" algn="tr" rotWithShape="0">
                    <a:prstClr val="black">
                      <a:alpha val="40000"/>
                    </a:prstClr>
                  </a:outerShdw>
                </a:effectLst>
              </a:rPr>
              <a:t>互助“二次报销”受助会员信息核实工作</a:t>
            </a:r>
            <a:endParaRPr lang="en-US" altLang="zh-CN" sz="4400" b="1" dirty="0">
              <a:solidFill>
                <a:srgbClr val="FFC000"/>
              </a:solidFill>
              <a:effectLst>
                <a:outerShdw blurRad="50800" dist="38100" dir="8100000" algn="tr" rotWithShape="0">
                  <a:prstClr val="black">
                    <a:alpha val="40000"/>
                  </a:prstClr>
                </a:outerShdw>
              </a:effectLst>
            </a:endParaRPr>
          </a:p>
          <a:p>
            <a:r>
              <a:rPr lang="zh-CN" altLang="en-US" sz="4400" b="1" dirty="0">
                <a:solidFill>
                  <a:srgbClr val="FFC000"/>
                </a:solidFill>
                <a:effectLst>
                  <a:outerShdw blurRad="50800" dist="38100" dir="8100000" algn="tr" rotWithShape="0">
                    <a:prstClr val="black">
                      <a:alpha val="40000"/>
                    </a:prstClr>
                  </a:outerShdw>
                </a:effectLst>
              </a:rPr>
              <a:t>培训教程</a:t>
            </a:r>
            <a:endParaRPr lang="en-US" altLang="zh-CN" sz="4400" b="1" dirty="0">
              <a:solidFill>
                <a:srgbClr val="FFC000"/>
              </a:solidFill>
              <a:effectLst>
                <a:outerShdw blurRad="50800" dist="38100" dir="8100000" algn="tr" rotWithShape="0">
                  <a:prstClr val="black">
                    <a:alpha val="40000"/>
                  </a:prstClr>
                </a:outerShdw>
              </a:effectLst>
            </a:endParaRPr>
          </a:p>
        </p:txBody>
      </p:sp>
      <p:sp>
        <p:nvSpPr>
          <p:cNvPr id="2050" name="Rectangle 2"/>
          <p:cNvSpPr>
            <a:spLocks noGrp="1" noChangeArrowheads="1"/>
          </p:cNvSpPr>
          <p:nvPr>
            <p:ph type="ctrTitle"/>
          </p:nvPr>
        </p:nvSpPr>
        <p:spPr>
          <a:xfrm>
            <a:off x="45" y="1415822"/>
            <a:ext cx="9144000" cy="1584176"/>
          </a:xfrm>
          <a:effectLst>
            <a:outerShdw blurRad="50800" dist="38100" dir="5400000" algn="t" rotWithShape="0">
              <a:prstClr val="black">
                <a:alpha val="40000"/>
              </a:prstClr>
            </a:outerShdw>
          </a:effectLst>
        </p:spPr>
        <p:txBody>
          <a:bodyPr/>
          <a:lstStyle/>
          <a:p>
            <a:r>
              <a:rPr lang="zh-CN" altLang="en-US" sz="4400" dirty="0"/>
              <a:t>中国职工保险互助会北京办事处</a:t>
            </a:r>
            <a:br>
              <a:rPr lang="en-US" altLang="zh-CN" sz="4400" dirty="0"/>
            </a:br>
            <a:r>
              <a:rPr lang="zh-CN" altLang="en-US" sz="4400" dirty="0"/>
              <a:t>业务管理系统</a:t>
            </a:r>
          </a:p>
        </p:txBody>
      </p:sp>
      <p:pic>
        <p:nvPicPr>
          <p:cNvPr id="4"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5765" y="142478"/>
            <a:ext cx="1071570" cy="985131"/>
          </a:xfrm>
          <a:prstGeom prst="rect">
            <a:avLst/>
          </a:prstGeom>
          <a:noFill/>
          <a:ln w="9525">
            <a:noFill/>
            <a:miter lim="800000"/>
            <a:headEnd/>
            <a:tailEnd/>
          </a:ln>
        </p:spPr>
      </p:pic>
      <p:pic>
        <p:nvPicPr>
          <p:cNvPr id="1027" name="Picture 3"/>
          <p:cNvPicPr>
            <a:picLocks noChangeAspect="1" noChangeArrowheads="1"/>
          </p:cNvPicPr>
          <p:nvPr/>
        </p:nvPicPr>
        <p:blipFill>
          <a:blip r:embed="rId4"/>
          <a:srcRect/>
          <a:stretch>
            <a:fillRect/>
          </a:stretch>
        </p:blipFill>
        <p:spPr bwMode="auto">
          <a:xfrm>
            <a:off x="7072330" y="5429264"/>
            <a:ext cx="1955800" cy="1130300"/>
          </a:xfrm>
          <a:prstGeom prst="rect">
            <a:avLst/>
          </a:prstGeom>
          <a:noFill/>
          <a:ln w="9525">
            <a:noFill/>
            <a:miter lim="800000"/>
            <a:headEnd/>
            <a:tailEnd/>
          </a:ln>
          <a:effec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29320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四、</a:t>
            </a:r>
            <a:r>
              <a:rPr lang="zh-CN" altLang="en-US" sz="2800" kern="0" dirty="0">
                <a:solidFill>
                  <a:srgbClr val="000000"/>
                </a:solidFill>
                <a:latin typeface="微软雅黑" pitchFamily="34" charset="-122"/>
                <a:ea typeface="微软雅黑" pitchFamily="34" charset="-122"/>
              </a:rPr>
              <a:t>核实</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目的</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1.</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让受助会员知晓“二次报销”和受助情况；</a:t>
            </a: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600" b="0" kern="0" dirty="0">
                <a:solidFill>
                  <a:srgbClr val="000000"/>
                </a:solidFill>
                <a:latin typeface="微软雅黑" pitchFamily="34" charset="-122"/>
                <a:ea typeface="微软雅黑" pitchFamily="34" charset="-122"/>
              </a:rPr>
              <a:t>	2.</a:t>
            </a:r>
            <a:r>
              <a:rPr lang="zh-CN" altLang="en-US" sz="2600" b="0" kern="0" dirty="0">
                <a:solidFill>
                  <a:srgbClr val="000000"/>
                </a:solidFill>
                <a:latin typeface="微软雅黑" pitchFamily="34" charset="-122"/>
                <a:ea typeface="微软雅黑" pitchFamily="34" charset="-122"/>
              </a:rPr>
              <a:t>确认受助会员个人信息准确性和移动电话补缺；</a:t>
            </a: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600" b="0" kern="0" dirty="0">
                <a:solidFill>
                  <a:srgbClr val="000000"/>
                </a:solidFill>
                <a:latin typeface="微软雅黑" pitchFamily="34" charset="-122"/>
                <a:ea typeface="微软雅黑" pitchFamily="34" charset="-122"/>
              </a:rPr>
              <a:t>	3.</a:t>
            </a:r>
            <a:r>
              <a:rPr lang="zh-CN" altLang="en-US" sz="2600" b="0" kern="0" dirty="0">
                <a:solidFill>
                  <a:srgbClr val="000000"/>
                </a:solidFill>
                <a:latin typeface="微软雅黑" pitchFamily="34" charset="-122"/>
                <a:ea typeface="微软雅黑" pitchFamily="34" charset="-122"/>
              </a:rPr>
              <a:t>确认受助会员所属单位的准确性。</a:t>
            </a:r>
            <a:endParaRPr kumimoji="0" lang="en-US" altLang="zh-CN" sz="2600" b="0" i="0" u="none" strike="noStrike" kern="0" cap="none" spc="0" normalizeH="0" baseline="0" noProof="0" dirty="0">
              <a:ln>
                <a:noFill/>
              </a:ln>
              <a:solidFill>
                <a:schemeClr val="tx1">
                  <a:lumMod val="40000"/>
                  <a:lumOff val="60000"/>
                </a:schemeClr>
              </a:solidFill>
              <a:effectLst/>
              <a:uLnTx/>
              <a:uFillTx/>
              <a:latin typeface="微软雅黑" pitchFamily="34" charset="-122"/>
              <a:ea typeface="微软雅黑" pitchFamily="34" charset="-122"/>
            </a:endParaRPr>
          </a:p>
        </p:txBody>
      </p:sp>
    </p:spTree>
  </p:cSld>
  <p:clrMapOvr>
    <a:masterClrMapping/>
  </p:clrMapOvr>
  <p:transition>
    <p:strips/>
  </p:transition>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75487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en-US" altLang="zh-CN" sz="2600" kern="0" dirty="0">
                <a:solidFill>
                  <a:srgbClr val="000000"/>
                </a:solidFill>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五、</a:t>
            </a:r>
            <a:r>
              <a:rPr lang="zh-CN" altLang="en-US" sz="2800" kern="0" dirty="0">
                <a:solidFill>
                  <a:srgbClr val="000000"/>
                </a:solidFill>
                <a:latin typeface="微软雅黑" pitchFamily="34" charset="-122"/>
                <a:ea typeface="微软雅黑" pitchFamily="34" charset="-122"/>
              </a:rPr>
              <a:t>核实内容</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和告知内容</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26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400" b="0" kern="0" dirty="0">
                <a:solidFill>
                  <a:srgbClr val="000000"/>
                </a:solidFill>
                <a:latin typeface="微软雅黑" pitchFamily="34" charset="-122"/>
                <a:ea typeface="微软雅黑" pitchFamily="34" charset="-122"/>
              </a:rPr>
              <a:t>      </a:t>
            </a:r>
            <a:r>
              <a:rPr kumimoji="0" lang="zh-CN" altLang="en-US"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与受助会员取得联系：</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1.</a:t>
            </a:r>
            <a:r>
              <a:rPr lang="zh-CN" altLang="en-US" sz="2000" b="0" kern="0" dirty="0">
                <a:solidFill>
                  <a:srgbClr val="000000"/>
                </a:solidFill>
                <a:latin typeface="微软雅黑" pitchFamily="34" charset="-122"/>
                <a:ea typeface="微软雅黑" pitchFamily="34" charset="-122"/>
              </a:rPr>
              <a:t>核实是否为受助会员本人，并</a:t>
            </a:r>
            <a:r>
              <a:rPr kumimoji="0" lang="zh-CN" altLang="en-US"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告知“二次报销”受助情况；</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20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2.</a:t>
            </a:r>
            <a:r>
              <a:rPr lang="zh-CN" altLang="en-US" sz="2000" b="0" kern="0" dirty="0">
                <a:solidFill>
                  <a:srgbClr val="000000"/>
                </a:solidFill>
                <a:latin typeface="微软雅黑" pitchFamily="34" charset="-122"/>
                <a:ea typeface="微软雅黑" pitchFamily="34" charset="-122"/>
              </a:rPr>
              <a:t>核实是否已领到工会会员互助服务卡（京卡）；</a:t>
            </a:r>
            <a:endParaRPr lang="en-US" altLang="zh-CN" sz="20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a:t>
            </a:r>
            <a:r>
              <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3.</a:t>
            </a:r>
            <a:r>
              <a:rPr kumimoji="0" lang="zh-CN" altLang="en-US"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核实及更新受助会员的移动电话号码；</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2000" b="0" kern="0" dirty="0">
              <a:solidFill>
                <a:srgbClr val="000000"/>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en-US" altLang="zh-CN" sz="2000" b="0" kern="0" dirty="0">
                <a:solidFill>
                  <a:srgbClr val="000000"/>
                </a:solidFill>
                <a:latin typeface="微软雅黑" pitchFamily="34" charset="-122"/>
                <a:ea typeface="微软雅黑" pitchFamily="34" charset="-122"/>
              </a:rPr>
              <a:t>            4.</a:t>
            </a:r>
            <a:r>
              <a:rPr lang="zh-CN" altLang="en-US" sz="2000" b="0" kern="0" dirty="0">
                <a:solidFill>
                  <a:srgbClr val="000000"/>
                </a:solidFill>
                <a:latin typeface="微软雅黑" pitchFamily="34" charset="-122"/>
                <a:ea typeface="微软雅黑" pitchFamily="34" charset="-122"/>
              </a:rPr>
              <a:t>核实受助会员所属单位，如已离职要及时更新会籍关系。</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4" name="文本框 6"/>
          <p:cNvSpPr txBox="1"/>
          <p:nvPr/>
        </p:nvSpPr>
        <p:spPr>
          <a:xfrm>
            <a:off x="1475656" y="3009268"/>
            <a:ext cx="6737402" cy="2308324"/>
          </a:xfrm>
          <a:prstGeom prst="rect">
            <a:avLst/>
          </a:prstGeom>
          <a:solidFill>
            <a:schemeClr val="accent3"/>
          </a:solidFill>
          <a:ln>
            <a:solidFill>
              <a:schemeClr val="tx2">
                <a:lumMod val="95000"/>
                <a:lumOff val="5000"/>
              </a:schemeClr>
            </a:solidFill>
          </a:ln>
          <a:effectLst>
            <a:outerShdw blurRad="50800" dist="38100" dir="5400000" algn="t" rotWithShape="0">
              <a:prstClr val="black">
                <a:alpha val="40000"/>
              </a:prstClr>
            </a:outerShdw>
          </a:effectLst>
        </p:spPr>
        <p:txBody>
          <a:bodyPr wrap="square" rtlCol="0">
            <a:spAutoFit/>
          </a:bodyPr>
          <a:lstStyle/>
          <a:p>
            <a:endParaRPr lang="en-US" altLang="zh-CN" sz="2400" dirty="0">
              <a:solidFill>
                <a:schemeClr val="tx2">
                  <a:lumMod val="95000"/>
                  <a:lumOff val="5000"/>
                </a:schemeClr>
              </a:solidFill>
            </a:endParaRPr>
          </a:p>
          <a:p>
            <a:r>
              <a:rPr lang="zh-CN" altLang="en-US" sz="2400" dirty="0">
                <a:solidFill>
                  <a:schemeClr val="tx2">
                    <a:lumMod val="95000"/>
                    <a:lumOff val="5000"/>
                  </a:schemeClr>
                </a:solidFill>
              </a:rPr>
              <a:t>特别说明：</a:t>
            </a:r>
            <a:endParaRPr lang="en-US" altLang="zh-CN" sz="2400" dirty="0">
              <a:solidFill>
                <a:schemeClr val="tx2">
                  <a:lumMod val="95000"/>
                  <a:lumOff val="5000"/>
                </a:schemeClr>
              </a:solidFill>
            </a:endParaRPr>
          </a:p>
          <a:p>
            <a:r>
              <a:rPr lang="en-US" altLang="zh-CN" sz="2400" dirty="0">
                <a:solidFill>
                  <a:schemeClr val="tx2">
                    <a:lumMod val="95000"/>
                    <a:lumOff val="5000"/>
                  </a:schemeClr>
                </a:solidFill>
              </a:rPr>
              <a:t>	      </a:t>
            </a:r>
            <a:r>
              <a:rPr lang="zh-CN" altLang="en-US" sz="2400" dirty="0">
                <a:solidFill>
                  <a:schemeClr val="accent4">
                    <a:lumMod val="60000"/>
                    <a:lumOff val="40000"/>
                  </a:schemeClr>
                </a:solidFill>
              </a:rPr>
              <a:t>前三季度受助金额</a:t>
            </a:r>
            <a:r>
              <a:rPr lang="en-US" altLang="zh-CN" sz="2400" dirty="0">
                <a:solidFill>
                  <a:srgbClr val="FF0000"/>
                </a:solidFill>
              </a:rPr>
              <a:t>50</a:t>
            </a:r>
            <a:r>
              <a:rPr lang="zh-CN" altLang="en-US" sz="2400" dirty="0">
                <a:solidFill>
                  <a:srgbClr val="FF0000"/>
                </a:solidFill>
              </a:rPr>
              <a:t>元（含）以下</a:t>
            </a:r>
            <a:r>
              <a:rPr lang="zh-CN" altLang="en-US" sz="2400" dirty="0">
                <a:solidFill>
                  <a:schemeClr val="accent4">
                    <a:lumMod val="60000"/>
                    <a:lumOff val="40000"/>
                  </a:schemeClr>
                </a:solidFill>
              </a:rPr>
              <a:t>的可以暂不用核实，但需同当年第四季度核实工作一同核实完成。</a:t>
            </a:r>
            <a:endParaRPr lang="en-US" altLang="zh-CN" sz="2400" dirty="0">
              <a:solidFill>
                <a:schemeClr val="accent4">
                  <a:lumMod val="60000"/>
                  <a:lumOff val="40000"/>
                </a:schemeClr>
              </a:solidFill>
            </a:endParaRPr>
          </a:p>
          <a:p>
            <a:endParaRPr lang="zh-CN" altLang="en-US" sz="2400" dirty="0"/>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六、</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核实方式和流程</a:t>
            </a:r>
            <a:r>
              <a:rPr kumimoji="0" lang="en-US" altLang="zh-CN"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endParaRPr kumimoji="0" lang="en-US" altLang="zh-CN" sz="20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18" name="MH_Other_1"/>
          <p:cNvSpPr/>
          <p:nvPr>
            <p:custDataLst>
              <p:tags r:id="rId1"/>
            </p:custDataLst>
          </p:nvPr>
        </p:nvSpPr>
        <p:spPr bwMode="gray">
          <a:xfrm>
            <a:off x="3105001" y="4622543"/>
            <a:ext cx="1041400" cy="1406525"/>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2">
              <a:lumMod val="75000"/>
            </a:schemeClr>
          </a:solidFill>
          <a:ln w="0">
            <a:noFill/>
            <a:prstDash val="solid"/>
            <a:round/>
          </a:ln>
        </p:spPr>
        <p:txBody>
          <a:bodyPr/>
          <a:lstStyle/>
          <a:p>
            <a:pPr eaLnBrk="1" hangingPunct="1">
              <a:defRPr/>
            </a:pPr>
            <a:endParaRPr lang="zh-CN" altLang="en-US" sz="1350" kern="0">
              <a:solidFill>
                <a:prstClr val="black"/>
              </a:solidFill>
              <a:latin typeface="+mn-ea"/>
              <a:ea typeface="+mn-ea"/>
            </a:endParaRPr>
          </a:p>
        </p:txBody>
      </p:sp>
      <p:sp>
        <p:nvSpPr>
          <p:cNvPr id="19" name="MH_Other_2"/>
          <p:cNvSpPr/>
          <p:nvPr>
            <p:custDataLst>
              <p:tags r:id="rId2"/>
            </p:custDataLst>
          </p:nvPr>
        </p:nvSpPr>
        <p:spPr bwMode="gray">
          <a:xfrm rot="14400000">
            <a:off x="4814738" y="4917819"/>
            <a:ext cx="1000125" cy="1517650"/>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3">
              <a:lumMod val="75000"/>
            </a:schemeClr>
          </a:solidFill>
          <a:ln w="0">
            <a:noFill/>
            <a:prstDash val="solid"/>
            <a:round/>
          </a:ln>
        </p:spPr>
        <p:txBody>
          <a:bodyPr/>
          <a:lstStyle/>
          <a:p>
            <a:pPr eaLnBrk="1" hangingPunct="1">
              <a:defRPr/>
            </a:pPr>
            <a:endParaRPr lang="zh-CN" altLang="en-US" sz="1350" kern="0">
              <a:solidFill>
                <a:prstClr val="black"/>
              </a:solidFill>
              <a:latin typeface="+mn-ea"/>
              <a:ea typeface="+mn-ea"/>
            </a:endParaRPr>
          </a:p>
        </p:txBody>
      </p:sp>
      <p:sp>
        <p:nvSpPr>
          <p:cNvPr id="20" name="MH_Other_3"/>
          <p:cNvSpPr/>
          <p:nvPr>
            <p:custDataLst>
              <p:tags r:id="rId3"/>
            </p:custDataLst>
          </p:nvPr>
        </p:nvSpPr>
        <p:spPr bwMode="gray">
          <a:xfrm rot="7200000">
            <a:off x="4292451" y="3216018"/>
            <a:ext cx="982663" cy="149066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1">
              <a:lumMod val="75000"/>
            </a:schemeClr>
          </a:solidFill>
          <a:ln w="0">
            <a:noFill/>
            <a:prstDash val="solid"/>
            <a:round/>
          </a:ln>
        </p:spPr>
        <p:txBody>
          <a:bodyPr/>
          <a:lstStyle/>
          <a:p>
            <a:pPr eaLnBrk="1" hangingPunct="1">
              <a:defRPr/>
            </a:pPr>
            <a:endParaRPr lang="zh-CN" altLang="en-US" sz="1350">
              <a:solidFill>
                <a:prstClr val="black"/>
              </a:solidFill>
              <a:latin typeface="+mn-ea"/>
              <a:ea typeface="+mn-ea"/>
            </a:endParaRPr>
          </a:p>
        </p:txBody>
      </p:sp>
      <p:sp>
        <p:nvSpPr>
          <p:cNvPr id="21" name="MH_Title_1"/>
          <p:cNvSpPr/>
          <p:nvPr>
            <p:custDataLst>
              <p:tags r:id="rId4"/>
            </p:custDataLst>
          </p:nvPr>
        </p:nvSpPr>
        <p:spPr>
          <a:xfrm>
            <a:off x="3089595" y="3518407"/>
            <a:ext cx="2929834" cy="2929833"/>
          </a:xfrm>
          <a:prstGeom prst="ellipse">
            <a:avLst/>
          </a:prstGeom>
          <a:gradFill flip="none" rotWithShape="1">
            <a:gsLst>
              <a:gs pos="0">
                <a:srgbClr val="BCBCBC"/>
              </a:gs>
              <a:gs pos="48000">
                <a:srgbClr val="FFFFFF"/>
              </a:gs>
              <a:gs pos="93000">
                <a:srgbClr val="FFFFFF"/>
              </a:gs>
            </a:gsLst>
            <a:lin ang="0" scaled="1"/>
            <a:tileRect/>
          </a:gradFill>
          <a:ln w="12700" cap="flat" cmpd="sng" algn="ctr">
            <a:solidFill>
              <a:schemeClr val="bg1">
                <a:lumMod val="85000"/>
              </a:schemeClr>
            </a:solidFill>
            <a:prstDash val="solid"/>
            <a:miter lim="800000"/>
          </a:ln>
          <a:effectLst>
            <a:outerShdw blurRad="50800" dist="38100" dir="5400000" algn="t" rotWithShape="0">
              <a:prstClr val="black">
                <a:alpha val="40000"/>
              </a:prstClr>
            </a:outerShdw>
          </a:effectLst>
        </p:spPr>
        <p:txBody>
          <a:bodyPr lIns="0" tIns="0" rIns="0" bIns="0" anchor="ctr">
            <a:normAutofit/>
          </a:bodyPr>
          <a:lstStyle/>
          <a:p>
            <a:pPr algn="ctr" eaLnBrk="1" fontAlgn="auto" hangingPunct="1">
              <a:spcBef>
                <a:spcPts val="0"/>
              </a:spcBef>
              <a:spcAft>
                <a:spcPts val="0"/>
              </a:spcAft>
              <a:defRPr/>
            </a:pPr>
            <a:r>
              <a:rPr lang="zh-CN" altLang="en-US" sz="2400" kern="0" dirty="0">
                <a:solidFill>
                  <a:srgbClr val="474747"/>
                </a:solidFill>
                <a:latin typeface="+mn-lt"/>
                <a:ea typeface="+mn-ea"/>
              </a:rPr>
              <a:t>互助保障</a:t>
            </a:r>
            <a:endParaRPr lang="en-US" altLang="zh-CN" sz="2400" kern="0" dirty="0">
              <a:solidFill>
                <a:srgbClr val="474747"/>
              </a:solidFill>
              <a:latin typeface="+mn-lt"/>
              <a:ea typeface="+mn-ea"/>
            </a:endParaRPr>
          </a:p>
          <a:p>
            <a:pPr algn="ctr" eaLnBrk="1" fontAlgn="auto" hangingPunct="1">
              <a:spcBef>
                <a:spcPts val="0"/>
              </a:spcBef>
              <a:spcAft>
                <a:spcPts val="0"/>
              </a:spcAft>
              <a:defRPr/>
            </a:pPr>
            <a:r>
              <a:rPr lang="zh-CN" altLang="en-US" sz="2400" kern="0" dirty="0">
                <a:solidFill>
                  <a:srgbClr val="474747"/>
                </a:solidFill>
                <a:latin typeface="+mn-lt"/>
                <a:ea typeface="+mn-ea"/>
              </a:rPr>
              <a:t>业务系统</a:t>
            </a:r>
          </a:p>
        </p:txBody>
      </p:sp>
      <p:sp>
        <p:nvSpPr>
          <p:cNvPr id="22" name="MH_SubTitle_2"/>
          <p:cNvSpPr/>
          <p:nvPr>
            <p:custDataLst>
              <p:tags r:id="rId5"/>
            </p:custDataLst>
          </p:nvPr>
        </p:nvSpPr>
        <p:spPr bwMode="gray">
          <a:xfrm>
            <a:off x="3100239" y="5486143"/>
            <a:ext cx="1793875" cy="1003300"/>
          </a:xfrm>
          <a:custGeom>
            <a:avLst/>
            <a:gdLst/>
            <a:ahLst/>
            <a:cxnLst/>
            <a:rect l="l" t="t" r="r" b="b"/>
            <a:pathLst>
              <a:path w="2392611" h="1337518">
                <a:moveTo>
                  <a:pt x="16886" y="0"/>
                </a:moveTo>
                <a:lnTo>
                  <a:pt x="16886" y="46656"/>
                </a:lnTo>
                <a:lnTo>
                  <a:pt x="16886" y="78122"/>
                </a:lnTo>
                <a:lnTo>
                  <a:pt x="16886" y="107418"/>
                </a:lnTo>
                <a:lnTo>
                  <a:pt x="20263" y="136714"/>
                </a:lnTo>
                <a:lnTo>
                  <a:pt x="32646" y="175776"/>
                </a:lnTo>
                <a:lnTo>
                  <a:pt x="59664" y="214837"/>
                </a:lnTo>
                <a:lnTo>
                  <a:pt x="95687" y="250643"/>
                </a:lnTo>
                <a:lnTo>
                  <a:pt x="140716" y="282109"/>
                </a:lnTo>
                <a:lnTo>
                  <a:pt x="202631" y="301640"/>
                </a:lnTo>
                <a:lnTo>
                  <a:pt x="275804" y="305980"/>
                </a:lnTo>
                <a:lnTo>
                  <a:pt x="542754" y="309068"/>
                </a:lnTo>
                <a:lnTo>
                  <a:pt x="1779043" y="309068"/>
                </a:lnTo>
                <a:lnTo>
                  <a:pt x="1779043" y="9896"/>
                </a:lnTo>
                <a:lnTo>
                  <a:pt x="2392611" y="673708"/>
                </a:lnTo>
                <a:lnTo>
                  <a:pt x="1779043" y="1337518"/>
                </a:lnTo>
                <a:lnTo>
                  <a:pt x="1779043" y="1053571"/>
                </a:lnTo>
                <a:lnTo>
                  <a:pt x="559550" y="1053571"/>
                </a:lnTo>
                <a:lnTo>
                  <a:pt x="557236" y="1037760"/>
                </a:lnTo>
                <a:lnTo>
                  <a:pt x="557236" y="1053571"/>
                </a:lnTo>
                <a:lnTo>
                  <a:pt x="520087" y="1045976"/>
                </a:lnTo>
                <a:lnTo>
                  <a:pt x="484063" y="1034041"/>
                </a:lnTo>
                <a:lnTo>
                  <a:pt x="451417" y="1010170"/>
                </a:lnTo>
                <a:lnTo>
                  <a:pt x="418771" y="974364"/>
                </a:lnTo>
                <a:lnTo>
                  <a:pt x="381622" y="927707"/>
                </a:lnTo>
                <a:lnTo>
                  <a:pt x="344473" y="869115"/>
                </a:lnTo>
                <a:lnTo>
                  <a:pt x="303947" y="794247"/>
                </a:lnTo>
                <a:lnTo>
                  <a:pt x="255540" y="703104"/>
                </a:lnTo>
                <a:lnTo>
                  <a:pt x="206008" y="601111"/>
                </a:lnTo>
                <a:lnTo>
                  <a:pt x="145219" y="475246"/>
                </a:lnTo>
                <a:lnTo>
                  <a:pt x="108070" y="400379"/>
                </a:lnTo>
                <a:lnTo>
                  <a:pt x="32646" y="228943"/>
                </a:lnTo>
                <a:lnTo>
                  <a:pt x="2251" y="137799"/>
                </a:lnTo>
                <a:lnTo>
                  <a:pt x="0" y="65102"/>
                </a:lnTo>
                <a:close/>
              </a:path>
            </a:pathLst>
          </a:custGeom>
          <a:solidFill>
            <a:schemeClr val="accent2"/>
          </a:solidFill>
          <a:ln w="0">
            <a:noFill/>
            <a:prstDash val="solid"/>
            <a:round/>
          </a:ln>
          <a:effectLst/>
        </p:spPr>
        <p:txBody>
          <a:bodyPr rIns="180000" anchor="ctr">
            <a:normAutofit/>
          </a:bodyPr>
          <a:lstStyle/>
          <a:p>
            <a:pPr algn="r" eaLnBrk="1" hangingPunct="1">
              <a:defRPr/>
            </a:pPr>
            <a:r>
              <a:rPr lang="zh-CN" altLang="en-US" kern="0" dirty="0">
                <a:solidFill>
                  <a:srgbClr val="FFFFFF"/>
                </a:solidFill>
                <a:latin typeface="+mn-lt"/>
                <a:ea typeface="+mn-ea"/>
              </a:rPr>
              <a:t>填写名单</a:t>
            </a:r>
          </a:p>
        </p:txBody>
      </p:sp>
      <p:sp>
        <p:nvSpPr>
          <p:cNvPr id="24" name="MH_Other_5"/>
          <p:cNvSpPr txBox="1"/>
          <p:nvPr>
            <p:custDataLst>
              <p:tags r:id="rId6"/>
            </p:custDataLst>
          </p:nvPr>
        </p:nvSpPr>
        <p:spPr>
          <a:xfrm rot="19870564">
            <a:off x="5175101" y="4381243"/>
            <a:ext cx="647700" cy="323850"/>
          </a:xfrm>
          <a:prstGeom prst="rect">
            <a:avLst/>
          </a:prstGeom>
          <a:noFill/>
        </p:spPr>
        <p:txBody>
          <a:bodyPr anchor="ctr"/>
          <a:lstStyle>
            <a:defPPr>
              <a:defRPr lang="zh-CN"/>
            </a:defPPr>
            <a:lvl1pPr algn="ctr">
              <a:defRPr b="1">
                <a:solidFill>
                  <a:srgbClr val="0070C0"/>
                </a:solidFill>
                <a:latin typeface="微软雅黑" pitchFamily="34" charset="-122"/>
                <a:ea typeface="微软雅黑" pitchFamily="34" charset="-122"/>
              </a:defRPr>
            </a:lvl1pPr>
          </a:lstStyle>
          <a:p>
            <a:pPr eaLnBrk="1" fontAlgn="auto" hangingPunct="1">
              <a:spcBef>
                <a:spcPts val="0"/>
              </a:spcBef>
              <a:spcAft>
                <a:spcPts val="0"/>
              </a:spcAft>
              <a:defRPr/>
            </a:pPr>
            <a:r>
              <a:rPr lang="zh-CN" altLang="en-US" b="0" kern="0" dirty="0">
                <a:solidFill>
                  <a:prstClr val="white"/>
                </a:solidFill>
                <a:latin typeface="+mn-ea"/>
                <a:ea typeface="+mn-ea"/>
              </a:rPr>
              <a:t>增值</a:t>
            </a:r>
          </a:p>
        </p:txBody>
      </p:sp>
      <p:sp>
        <p:nvSpPr>
          <p:cNvPr id="25" name="MH_SubTitle_3"/>
          <p:cNvSpPr/>
          <p:nvPr>
            <p:custDataLst>
              <p:tags r:id="rId7"/>
            </p:custDataLst>
          </p:nvPr>
        </p:nvSpPr>
        <p:spPr>
          <a:xfrm rot="19800000">
            <a:off x="5183403" y="4107918"/>
            <a:ext cx="1071562" cy="1768475"/>
          </a:xfrm>
          <a:custGeom>
            <a:avLst/>
            <a:gdLst>
              <a:gd name="connsiteX0" fmla="*/ 545272 w 1071816"/>
              <a:gd name="connsiteY0" fmla="*/ 0 h 1768767"/>
              <a:gd name="connsiteX1" fmla="*/ 1071816 w 1071816"/>
              <a:gd name="connsiteY1" fmla="*/ 441693 h 1768767"/>
              <a:gd name="connsiteX2" fmla="*/ 832305 w 1071816"/>
              <a:gd name="connsiteY2" fmla="*/ 441692 h 1768767"/>
              <a:gd name="connsiteX3" fmla="*/ 832306 w 1071816"/>
              <a:gd name="connsiteY3" fmla="*/ 1366595 h 1768767"/>
              <a:gd name="connsiteX4" fmla="*/ 834567 w 1071816"/>
              <a:gd name="connsiteY4" fmla="*/ 1366595 h 1768767"/>
              <a:gd name="connsiteX5" fmla="*/ 828550 w 1071816"/>
              <a:gd name="connsiteY5" fmla="*/ 1393406 h 1768767"/>
              <a:gd name="connsiteX6" fmla="*/ 819096 w 1071816"/>
              <a:gd name="connsiteY6" fmla="*/ 1419405 h 1768767"/>
              <a:gd name="connsiteX7" fmla="*/ 800187 w 1071816"/>
              <a:gd name="connsiteY7" fmla="*/ 1442966 h 1768767"/>
              <a:gd name="connsiteX8" fmla="*/ 771824 w 1071816"/>
              <a:gd name="connsiteY8" fmla="*/ 1466529 h 1768767"/>
              <a:gd name="connsiteX9" fmla="*/ 734865 w 1071816"/>
              <a:gd name="connsiteY9" fmla="*/ 1493340 h 1768767"/>
              <a:gd name="connsiteX10" fmla="*/ 688454 w 1071816"/>
              <a:gd name="connsiteY10" fmla="*/ 1520152 h 1768767"/>
              <a:gd name="connsiteX11" fmla="*/ 629149 w 1071816"/>
              <a:gd name="connsiteY11" fmla="*/ 1549401 h 1768767"/>
              <a:gd name="connsiteX12" fmla="*/ 556951 w 1071816"/>
              <a:gd name="connsiteY12" fmla="*/ 1584337 h 1768767"/>
              <a:gd name="connsiteX13" fmla="*/ 476159 w 1071816"/>
              <a:gd name="connsiteY13" fmla="*/ 1620085 h 1768767"/>
              <a:gd name="connsiteX14" fmla="*/ 376458 w 1071816"/>
              <a:gd name="connsiteY14" fmla="*/ 1663959 h 1768767"/>
              <a:gd name="connsiteX15" fmla="*/ 317153 w 1071816"/>
              <a:gd name="connsiteY15" fmla="*/ 1690770 h 1768767"/>
              <a:gd name="connsiteX16" fmla="*/ 181353 w 1071816"/>
              <a:gd name="connsiteY16" fmla="*/ 1745205 h 1768767"/>
              <a:gd name="connsiteX17" fmla="*/ 109156 w 1071816"/>
              <a:gd name="connsiteY17" fmla="*/ 1767142 h 1768767"/>
              <a:gd name="connsiteX18" fmla="*/ 51570 w 1071816"/>
              <a:gd name="connsiteY18" fmla="*/ 1768767 h 1768767"/>
              <a:gd name="connsiteX19" fmla="*/ 0 w 1071816"/>
              <a:gd name="connsiteY19" fmla="*/ 1756581 h 1768767"/>
              <a:gd name="connsiteX20" fmla="*/ 36959 w 1071816"/>
              <a:gd name="connsiteY20" fmla="*/ 1756581 h 1768767"/>
              <a:gd name="connsiteX21" fmla="*/ 61884 w 1071816"/>
              <a:gd name="connsiteY21" fmla="*/ 1756580 h 1768767"/>
              <a:gd name="connsiteX22" fmla="*/ 85090 w 1071816"/>
              <a:gd name="connsiteY22" fmla="*/ 1756580 h 1768767"/>
              <a:gd name="connsiteX23" fmla="*/ 108296 w 1071816"/>
              <a:gd name="connsiteY23" fmla="*/ 1754143 h 1768767"/>
              <a:gd name="connsiteX24" fmla="*/ 139238 w 1071816"/>
              <a:gd name="connsiteY24" fmla="*/ 1745206 h 1768767"/>
              <a:gd name="connsiteX25" fmla="*/ 170180 w 1071816"/>
              <a:gd name="connsiteY25" fmla="*/ 1725706 h 1768767"/>
              <a:gd name="connsiteX26" fmla="*/ 198543 w 1071816"/>
              <a:gd name="connsiteY26" fmla="*/ 1699708 h 1768767"/>
              <a:gd name="connsiteX27" fmla="*/ 223468 w 1071816"/>
              <a:gd name="connsiteY27" fmla="*/ 1667208 h 1768767"/>
              <a:gd name="connsiteX28" fmla="*/ 238939 w 1071816"/>
              <a:gd name="connsiteY28" fmla="*/ 1622522 h 1768767"/>
              <a:gd name="connsiteX29" fmla="*/ 242377 w 1071816"/>
              <a:gd name="connsiteY29" fmla="*/ 1569712 h 1768767"/>
              <a:gd name="connsiteX30" fmla="*/ 244400 w 1071816"/>
              <a:gd name="connsiteY30" fmla="*/ 1410329 h 1768767"/>
              <a:gd name="connsiteX31" fmla="*/ 242995 w 1071816"/>
              <a:gd name="connsiteY31" fmla="*/ 1410343 h 1768767"/>
              <a:gd name="connsiteX32" fmla="*/ 242994 w 1071816"/>
              <a:gd name="connsiteY32" fmla="*/ 441693 h 1768767"/>
              <a:gd name="connsiteX33" fmla="*/ 18727 w 1071816"/>
              <a:gd name="connsiteY33" fmla="*/ 441693 h 176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71816" h="1768767">
                <a:moveTo>
                  <a:pt x="545272" y="0"/>
                </a:moveTo>
                <a:lnTo>
                  <a:pt x="1071816" y="441693"/>
                </a:lnTo>
                <a:lnTo>
                  <a:pt x="832305" y="441692"/>
                </a:lnTo>
                <a:lnTo>
                  <a:pt x="832306" y="1366595"/>
                </a:lnTo>
                <a:lnTo>
                  <a:pt x="834567" y="1366595"/>
                </a:lnTo>
                <a:lnTo>
                  <a:pt x="828550" y="1393406"/>
                </a:lnTo>
                <a:lnTo>
                  <a:pt x="819096" y="1419405"/>
                </a:lnTo>
                <a:lnTo>
                  <a:pt x="800187" y="1442966"/>
                </a:lnTo>
                <a:lnTo>
                  <a:pt x="771824" y="1466529"/>
                </a:lnTo>
                <a:lnTo>
                  <a:pt x="734865" y="1493340"/>
                </a:lnTo>
                <a:lnTo>
                  <a:pt x="688454" y="1520152"/>
                </a:lnTo>
                <a:lnTo>
                  <a:pt x="629149" y="1549401"/>
                </a:lnTo>
                <a:lnTo>
                  <a:pt x="556951" y="1584337"/>
                </a:lnTo>
                <a:lnTo>
                  <a:pt x="476159" y="1620085"/>
                </a:lnTo>
                <a:lnTo>
                  <a:pt x="376458" y="1663959"/>
                </a:lnTo>
                <a:lnTo>
                  <a:pt x="317153" y="1690770"/>
                </a:lnTo>
                <a:lnTo>
                  <a:pt x="181353" y="1745205"/>
                </a:lnTo>
                <a:lnTo>
                  <a:pt x="109156" y="1767142"/>
                </a:lnTo>
                <a:lnTo>
                  <a:pt x="51570" y="1768767"/>
                </a:lnTo>
                <a:lnTo>
                  <a:pt x="0" y="1756581"/>
                </a:lnTo>
                <a:lnTo>
                  <a:pt x="36959" y="1756581"/>
                </a:lnTo>
                <a:lnTo>
                  <a:pt x="61884" y="1756580"/>
                </a:lnTo>
                <a:lnTo>
                  <a:pt x="85090" y="1756580"/>
                </a:lnTo>
                <a:lnTo>
                  <a:pt x="108296" y="1754143"/>
                </a:lnTo>
                <a:lnTo>
                  <a:pt x="139238" y="1745206"/>
                </a:lnTo>
                <a:lnTo>
                  <a:pt x="170180" y="1725706"/>
                </a:lnTo>
                <a:lnTo>
                  <a:pt x="198543" y="1699708"/>
                </a:lnTo>
                <a:lnTo>
                  <a:pt x="223468" y="1667208"/>
                </a:lnTo>
                <a:lnTo>
                  <a:pt x="238939" y="1622522"/>
                </a:lnTo>
                <a:lnTo>
                  <a:pt x="242377" y="1569712"/>
                </a:lnTo>
                <a:lnTo>
                  <a:pt x="244400" y="1410329"/>
                </a:lnTo>
                <a:lnTo>
                  <a:pt x="242995" y="1410343"/>
                </a:lnTo>
                <a:lnTo>
                  <a:pt x="242994" y="441693"/>
                </a:lnTo>
                <a:lnTo>
                  <a:pt x="18727" y="441693"/>
                </a:lnTo>
                <a:close/>
              </a:path>
            </a:pathLst>
          </a:cu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tIns="180000" anchor="ctr" anchorCtr="0">
            <a:normAutofit/>
          </a:bodyPr>
          <a:lstStyle/>
          <a:p>
            <a:pPr algn="ctr" eaLnBrk="1" fontAlgn="auto" hangingPunct="1">
              <a:spcBef>
                <a:spcPts val="0"/>
              </a:spcBef>
              <a:spcAft>
                <a:spcPts val="0"/>
              </a:spcAft>
              <a:defRPr/>
            </a:pPr>
            <a:r>
              <a:rPr lang="zh-CN" altLang="en-US" dirty="0">
                <a:solidFill>
                  <a:srgbClr val="FFFFFF"/>
                </a:solidFill>
              </a:rPr>
              <a:t>导入名单</a:t>
            </a:r>
          </a:p>
        </p:txBody>
      </p:sp>
      <p:sp>
        <p:nvSpPr>
          <p:cNvPr id="26" name="MH_SubTitle_1"/>
          <p:cNvSpPr/>
          <p:nvPr>
            <p:custDataLst>
              <p:tags r:id="rId8"/>
            </p:custDataLst>
          </p:nvPr>
        </p:nvSpPr>
        <p:spPr>
          <a:xfrm rot="12600000" flipV="1">
            <a:off x="3452758" y="3064458"/>
            <a:ext cx="1065213" cy="1727200"/>
          </a:xfrm>
          <a:custGeom>
            <a:avLst/>
            <a:gdLst>
              <a:gd name="connsiteX0" fmla="*/ 676328 w 1064958"/>
              <a:gd name="connsiteY0" fmla="*/ 276709 h 1727409"/>
              <a:gd name="connsiteX1" fmla="*/ 618067 w 1064958"/>
              <a:gd name="connsiteY1" fmla="*/ 244155 h 1727409"/>
              <a:gd name="connsiteX2" fmla="*/ 547141 w 1064958"/>
              <a:gd name="connsiteY2" fmla="*/ 205271 h 1727409"/>
              <a:gd name="connsiteX3" fmla="*/ 467772 w 1064958"/>
              <a:gd name="connsiteY3" fmla="*/ 165483 h 1727409"/>
              <a:gd name="connsiteX4" fmla="*/ 369827 w 1064958"/>
              <a:gd name="connsiteY4" fmla="*/ 116652 h 1727409"/>
              <a:gd name="connsiteX5" fmla="*/ 311567 w 1064958"/>
              <a:gd name="connsiteY5" fmla="*/ 86811 h 1727409"/>
              <a:gd name="connsiteX6" fmla="*/ 178159 w 1064958"/>
              <a:gd name="connsiteY6" fmla="*/ 26224 h 1727409"/>
              <a:gd name="connsiteX7" fmla="*/ 107233 w 1064958"/>
              <a:gd name="connsiteY7" fmla="*/ 1809 h 1727409"/>
              <a:gd name="connsiteX8" fmla="*/ 50662 w 1064958"/>
              <a:gd name="connsiteY8" fmla="*/ 0 h 1727409"/>
              <a:gd name="connsiteX9" fmla="*/ 0 w 1064958"/>
              <a:gd name="connsiteY9" fmla="*/ 13564 h 1727409"/>
              <a:gd name="connsiteX10" fmla="*/ 36308 w 1064958"/>
              <a:gd name="connsiteY10" fmla="*/ 13564 h 1727409"/>
              <a:gd name="connsiteX11" fmla="*/ 60794 w 1064958"/>
              <a:gd name="connsiteY11" fmla="*/ 13564 h 1727409"/>
              <a:gd name="connsiteX12" fmla="*/ 83591 w 1064958"/>
              <a:gd name="connsiteY12" fmla="*/ 13565 h 1727409"/>
              <a:gd name="connsiteX13" fmla="*/ 106389 w 1064958"/>
              <a:gd name="connsiteY13" fmla="*/ 16278 h 1727409"/>
              <a:gd name="connsiteX14" fmla="*/ 136786 w 1064958"/>
              <a:gd name="connsiteY14" fmla="*/ 26224 h 1727409"/>
              <a:gd name="connsiteX15" fmla="*/ 167182 w 1064958"/>
              <a:gd name="connsiteY15" fmla="*/ 47927 h 1727409"/>
              <a:gd name="connsiteX16" fmla="*/ 195046 w 1064958"/>
              <a:gd name="connsiteY16" fmla="*/ 76863 h 1727409"/>
              <a:gd name="connsiteX17" fmla="*/ 219532 w 1064958"/>
              <a:gd name="connsiteY17" fmla="*/ 113034 h 1727409"/>
              <a:gd name="connsiteX18" fmla="*/ 234731 w 1064958"/>
              <a:gd name="connsiteY18" fmla="*/ 162770 h 1727409"/>
              <a:gd name="connsiteX19" fmla="*/ 238108 w 1064958"/>
              <a:gd name="connsiteY19" fmla="*/ 221548 h 1727409"/>
              <a:gd name="connsiteX20" fmla="*/ 239998 w 1064958"/>
              <a:gd name="connsiteY20" fmla="*/ 390209 h 1727409"/>
              <a:gd name="connsiteX21" fmla="*/ 239998 w 1064958"/>
              <a:gd name="connsiteY21" fmla="*/ 1293495 h 1727409"/>
              <a:gd name="connsiteX22" fmla="*/ 28135 w 1064958"/>
              <a:gd name="connsiteY22" fmla="*/ 1293495 h 1727409"/>
              <a:gd name="connsiteX23" fmla="*/ 546547 w 1064958"/>
              <a:gd name="connsiteY23" fmla="*/ 1727409 h 1727409"/>
              <a:gd name="connsiteX24" fmla="*/ 1064958 w 1064958"/>
              <a:gd name="connsiteY24" fmla="*/ 1293495 h 1727409"/>
              <a:gd name="connsiteX25" fmla="*/ 820071 w 1064958"/>
              <a:gd name="connsiteY25" fmla="*/ 1293495 h 1727409"/>
              <a:gd name="connsiteX26" fmla="*/ 820071 w 1064958"/>
              <a:gd name="connsiteY26" fmla="*/ 423886 h 1727409"/>
              <a:gd name="connsiteX27" fmla="*/ 815035 w 1064958"/>
              <a:gd name="connsiteY27" fmla="*/ 423217 h 1727409"/>
              <a:gd name="connsiteX28" fmla="*/ 813957 w 1064958"/>
              <a:gd name="connsiteY28" fmla="*/ 417775 h 1727409"/>
              <a:gd name="connsiteX29" fmla="*/ 804669 w 1064958"/>
              <a:gd name="connsiteY29" fmla="*/ 388839 h 1727409"/>
              <a:gd name="connsiteX30" fmla="*/ 786093 w 1064958"/>
              <a:gd name="connsiteY30" fmla="*/ 362614 h 1727409"/>
              <a:gd name="connsiteX31" fmla="*/ 758230 w 1064958"/>
              <a:gd name="connsiteY31" fmla="*/ 336391 h 1727409"/>
              <a:gd name="connsiteX32" fmla="*/ 721922 w 1064958"/>
              <a:gd name="connsiteY32" fmla="*/ 306549 h 1727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64958" h="1727409">
                <a:moveTo>
                  <a:pt x="676328" y="276709"/>
                </a:moveTo>
                <a:lnTo>
                  <a:pt x="618067" y="244155"/>
                </a:lnTo>
                <a:lnTo>
                  <a:pt x="547141" y="205271"/>
                </a:lnTo>
                <a:lnTo>
                  <a:pt x="467772" y="165483"/>
                </a:lnTo>
                <a:lnTo>
                  <a:pt x="369827" y="116652"/>
                </a:lnTo>
                <a:lnTo>
                  <a:pt x="311567" y="86811"/>
                </a:lnTo>
                <a:lnTo>
                  <a:pt x="178159" y="26224"/>
                </a:lnTo>
                <a:lnTo>
                  <a:pt x="107233" y="1809"/>
                </a:lnTo>
                <a:lnTo>
                  <a:pt x="50662" y="0"/>
                </a:lnTo>
                <a:lnTo>
                  <a:pt x="0" y="13564"/>
                </a:lnTo>
                <a:lnTo>
                  <a:pt x="36308" y="13564"/>
                </a:lnTo>
                <a:lnTo>
                  <a:pt x="60794" y="13564"/>
                </a:lnTo>
                <a:lnTo>
                  <a:pt x="83591" y="13565"/>
                </a:lnTo>
                <a:lnTo>
                  <a:pt x="106389" y="16278"/>
                </a:lnTo>
                <a:lnTo>
                  <a:pt x="136786" y="26224"/>
                </a:lnTo>
                <a:lnTo>
                  <a:pt x="167182" y="47927"/>
                </a:lnTo>
                <a:lnTo>
                  <a:pt x="195046" y="76863"/>
                </a:lnTo>
                <a:lnTo>
                  <a:pt x="219532" y="113034"/>
                </a:lnTo>
                <a:lnTo>
                  <a:pt x="234731" y="162770"/>
                </a:lnTo>
                <a:lnTo>
                  <a:pt x="238108" y="221548"/>
                </a:lnTo>
                <a:lnTo>
                  <a:pt x="239998" y="390209"/>
                </a:lnTo>
                <a:lnTo>
                  <a:pt x="239998" y="1293495"/>
                </a:lnTo>
                <a:lnTo>
                  <a:pt x="28135" y="1293495"/>
                </a:lnTo>
                <a:lnTo>
                  <a:pt x="546547" y="1727409"/>
                </a:lnTo>
                <a:lnTo>
                  <a:pt x="1064958" y="1293495"/>
                </a:lnTo>
                <a:lnTo>
                  <a:pt x="820071" y="1293495"/>
                </a:lnTo>
                <a:lnTo>
                  <a:pt x="820071" y="423886"/>
                </a:lnTo>
                <a:lnTo>
                  <a:pt x="815035" y="423217"/>
                </a:lnTo>
                <a:lnTo>
                  <a:pt x="813957" y="417775"/>
                </a:lnTo>
                <a:lnTo>
                  <a:pt x="804669" y="388839"/>
                </a:lnTo>
                <a:lnTo>
                  <a:pt x="786093" y="362614"/>
                </a:lnTo>
                <a:lnTo>
                  <a:pt x="758230" y="336391"/>
                </a:lnTo>
                <a:lnTo>
                  <a:pt x="721922" y="30654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vert270" bIns="180000" anchor="ctr" anchorCtr="0">
            <a:normAutofit/>
          </a:bodyPr>
          <a:lstStyle/>
          <a:p>
            <a:pPr algn="ctr" eaLnBrk="1" fontAlgn="auto" hangingPunct="1">
              <a:spcBef>
                <a:spcPts val="0"/>
              </a:spcBef>
              <a:spcAft>
                <a:spcPts val="0"/>
              </a:spcAft>
              <a:defRPr/>
            </a:pPr>
            <a:r>
              <a:rPr lang="zh-CN" altLang="en-US" dirty="0">
                <a:solidFill>
                  <a:srgbClr val="FFFFFF"/>
                </a:solidFill>
              </a:rPr>
              <a:t>导出名单</a:t>
            </a:r>
          </a:p>
        </p:txBody>
      </p:sp>
      <p:sp>
        <p:nvSpPr>
          <p:cNvPr id="27" name="MH_Text_2"/>
          <p:cNvSpPr txBox="1">
            <a:spLocks noChangeArrowheads="1"/>
          </p:cNvSpPr>
          <p:nvPr>
            <p:custDataLst>
              <p:tags r:id="rId9"/>
            </p:custDataLst>
          </p:nvPr>
        </p:nvSpPr>
        <p:spPr bwMode="auto">
          <a:xfrm>
            <a:off x="876192" y="5352550"/>
            <a:ext cx="2082800" cy="13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30000"/>
              </a:lnSpc>
              <a:spcBef>
                <a:spcPct val="0"/>
              </a:spcBef>
              <a:buFontTx/>
              <a:buNone/>
              <a:defRPr/>
            </a:pPr>
            <a:r>
              <a:rPr lang="en-US" altLang="zh-CN" sz="1800" dirty="0">
                <a:solidFill>
                  <a:schemeClr val="accent2">
                    <a:lumMod val="75000"/>
                  </a:schemeClr>
                </a:solidFill>
                <a:latin typeface="+mn-lt"/>
                <a:ea typeface="+mn-ea"/>
              </a:rPr>
              <a:t>2.</a:t>
            </a:r>
            <a:r>
              <a:rPr lang="zh-CN" altLang="en-US" sz="1800" dirty="0">
                <a:solidFill>
                  <a:schemeClr val="accent2">
                    <a:lumMod val="75000"/>
                  </a:schemeClr>
                </a:solidFill>
                <a:latin typeface="+mn-lt"/>
                <a:ea typeface="+mn-ea"/>
              </a:rPr>
              <a:t>将核实结果填写到导出的待核实受助会员名单中（选项）</a:t>
            </a:r>
          </a:p>
        </p:txBody>
      </p:sp>
      <p:sp>
        <p:nvSpPr>
          <p:cNvPr id="28" name="MH_Text_1"/>
          <p:cNvSpPr txBox="1">
            <a:spLocks noChangeArrowheads="1"/>
          </p:cNvSpPr>
          <p:nvPr>
            <p:custDataLst>
              <p:tags r:id="rId10"/>
            </p:custDataLst>
          </p:nvPr>
        </p:nvSpPr>
        <p:spPr bwMode="auto">
          <a:xfrm>
            <a:off x="876192" y="3091441"/>
            <a:ext cx="2342058" cy="1111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30000"/>
              </a:lnSpc>
              <a:spcBef>
                <a:spcPct val="0"/>
              </a:spcBef>
              <a:buFontTx/>
              <a:buNone/>
              <a:defRPr/>
            </a:pPr>
            <a:r>
              <a:rPr lang="en-US" altLang="zh-CN" sz="1800" dirty="0">
                <a:solidFill>
                  <a:schemeClr val="accent1"/>
                </a:solidFill>
                <a:latin typeface="+mn-lt"/>
                <a:ea typeface="+mn-ea"/>
              </a:rPr>
              <a:t>1.</a:t>
            </a:r>
            <a:r>
              <a:rPr lang="zh-CN" altLang="en-US" sz="1800" dirty="0">
                <a:solidFill>
                  <a:schemeClr val="accent1"/>
                </a:solidFill>
                <a:latin typeface="+mn-lt"/>
                <a:ea typeface="+mn-ea"/>
              </a:rPr>
              <a:t>导出待核实的受助会员名单（</a:t>
            </a:r>
            <a:r>
              <a:rPr lang="en-US" altLang="zh-CN" sz="1800" dirty="0">
                <a:solidFill>
                  <a:schemeClr val="accent1"/>
                </a:solidFill>
                <a:latin typeface="+mn-lt"/>
                <a:ea typeface="+mn-ea"/>
              </a:rPr>
              <a:t>EXCEL</a:t>
            </a:r>
            <a:r>
              <a:rPr lang="zh-CN" altLang="en-US" sz="1800" dirty="0">
                <a:solidFill>
                  <a:schemeClr val="accent1"/>
                </a:solidFill>
                <a:latin typeface="+mn-lt"/>
                <a:ea typeface="+mn-ea"/>
              </a:rPr>
              <a:t>文件）</a:t>
            </a:r>
          </a:p>
        </p:txBody>
      </p:sp>
      <p:sp>
        <p:nvSpPr>
          <p:cNvPr id="29" name="MH_Text_3"/>
          <p:cNvSpPr txBox="1">
            <a:spLocks noChangeArrowheads="1"/>
          </p:cNvSpPr>
          <p:nvPr>
            <p:custDataLst>
              <p:tags r:id="rId11"/>
            </p:custDataLst>
          </p:nvPr>
        </p:nvSpPr>
        <p:spPr bwMode="auto">
          <a:xfrm>
            <a:off x="6481790" y="5157193"/>
            <a:ext cx="2090738" cy="117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30000"/>
              </a:lnSpc>
              <a:spcBef>
                <a:spcPct val="0"/>
              </a:spcBef>
              <a:buFontTx/>
              <a:buNone/>
              <a:defRPr/>
            </a:pPr>
            <a:r>
              <a:rPr lang="en-US" altLang="zh-CN" sz="1800" dirty="0">
                <a:latin typeface="+mn-lt"/>
                <a:ea typeface="+mn-ea"/>
              </a:rPr>
              <a:t>3.</a:t>
            </a:r>
            <a:r>
              <a:rPr lang="zh-CN" altLang="en-US" sz="1800" dirty="0">
                <a:latin typeface="+mn-lt"/>
                <a:ea typeface="+mn-ea"/>
              </a:rPr>
              <a:t>将填写完核实结果的待核实受助会员名单导入</a:t>
            </a:r>
            <a:endParaRPr lang="en-US" altLang="zh-CN" sz="1800" dirty="0">
              <a:latin typeface="+mn-lt"/>
              <a:ea typeface="+mn-ea"/>
            </a:endParaRPr>
          </a:p>
          <a:p>
            <a:pPr algn="just" eaLnBrk="1" hangingPunct="1">
              <a:lnSpc>
                <a:spcPct val="130000"/>
              </a:lnSpc>
              <a:spcBef>
                <a:spcPct val="0"/>
              </a:spcBef>
              <a:buFontTx/>
              <a:buNone/>
              <a:defRPr/>
            </a:pPr>
            <a:endParaRPr lang="zh-CN" altLang="en-US" sz="1600" dirty="0">
              <a:latin typeface="+mn-lt"/>
              <a:ea typeface="+mn-ea"/>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up)">
                                      <p:cBhvr>
                                        <p:cTn id="16" dur="500"/>
                                        <p:tgtEl>
                                          <p:spTgt spid="26"/>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500"/>
                                        <p:tgtEl>
                                          <p:spTgt spid="25"/>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5" grpId="0" animBg="1"/>
      <p:bldP spid="26" grpId="0" animBg="1"/>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1"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166199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lang="zh-CN" altLang="en-US" sz="2600" kern="0" dirty="0">
                <a:solidFill>
                  <a:srgbClr val="000000"/>
                </a:solidFill>
                <a:latin typeface="微软雅黑" pitchFamily="34" charset="-122"/>
                <a:ea typeface="微软雅黑" pitchFamily="34" charset="-122"/>
              </a:rPr>
              <a:t>七</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核实成功与失败的标准</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457200" marR="0" lvl="0" indent="-457200" defTabSz="914400" eaLnBrk="1" fontAlgn="auto" latinLnBrk="0" hangingPunct="1">
              <a:lnSpc>
                <a:spcPct val="100000"/>
              </a:lnSpc>
              <a:spcBef>
                <a:spcPts val="0"/>
              </a:spcBef>
              <a:spcAft>
                <a:spcPts val="0"/>
              </a:spcAft>
              <a:buClrTx/>
              <a:buSzTx/>
              <a:buFont typeface="Wingdings" pitchFamily="2" charset="2"/>
              <a:buChar char="l"/>
              <a:defRPr/>
            </a:pPr>
            <a:r>
              <a:rPr kumimoji="0" lang="zh-CN" altLang="en-US"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a:t>
            </a:r>
            <a:r>
              <a:rPr lang="zh-CN" altLang="en-US" sz="2400" b="0" kern="0" dirty="0">
                <a:solidFill>
                  <a:srgbClr val="000000"/>
                </a:solidFill>
                <a:latin typeface="微软雅黑" pitchFamily="34" charset="-122"/>
                <a:ea typeface="微软雅黑" pitchFamily="34" charset="-122"/>
              </a:rPr>
              <a:t>成功：联系到本人，并说明二次报销情况，本人已知晓。</a:t>
            </a:r>
            <a:endParaRPr kumimoji="0" lang="en-US" altLang="zh-CN" sz="24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14" name="MH_Other_1"/>
          <p:cNvSpPr>
            <a:spLocks noChangeShapeType="1"/>
          </p:cNvSpPr>
          <p:nvPr>
            <p:custDataLst>
              <p:tags r:id="rId1"/>
            </p:custDataLst>
          </p:nvPr>
        </p:nvSpPr>
        <p:spPr bwMode="auto">
          <a:xfrm flipV="1">
            <a:off x="2184623" y="4425153"/>
            <a:ext cx="1857491" cy="739727"/>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eaLnBrk="1" fontAlgn="auto" hangingPunct="1">
              <a:spcBef>
                <a:spcPts val="0"/>
              </a:spcBef>
              <a:spcAft>
                <a:spcPts val="0"/>
              </a:spcAft>
              <a:defRPr/>
            </a:pPr>
            <a:endParaRPr lang="zh-CN" altLang="en-US">
              <a:solidFill>
                <a:srgbClr val="FFFFFF"/>
              </a:solidFill>
              <a:latin typeface="+mn-lt"/>
              <a:ea typeface="+mn-ea"/>
            </a:endParaRPr>
          </a:p>
        </p:txBody>
      </p:sp>
      <p:sp>
        <p:nvSpPr>
          <p:cNvPr id="15" name="MH_Other_2"/>
          <p:cNvSpPr>
            <a:spLocks noChangeShapeType="1"/>
          </p:cNvSpPr>
          <p:nvPr>
            <p:custDataLst>
              <p:tags r:id="rId2"/>
            </p:custDataLst>
          </p:nvPr>
        </p:nvSpPr>
        <p:spPr bwMode="auto">
          <a:xfrm flipV="1">
            <a:off x="1687852" y="5376813"/>
            <a:ext cx="2354262" cy="0"/>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eaLnBrk="1" fontAlgn="auto" hangingPunct="1">
              <a:spcBef>
                <a:spcPts val="0"/>
              </a:spcBef>
              <a:spcAft>
                <a:spcPts val="0"/>
              </a:spcAft>
              <a:defRPr/>
            </a:pPr>
            <a:endParaRPr lang="zh-CN" altLang="en-US">
              <a:solidFill>
                <a:srgbClr val="FFFFFF"/>
              </a:solidFill>
              <a:latin typeface="+mn-lt"/>
              <a:ea typeface="+mn-ea"/>
            </a:endParaRPr>
          </a:p>
        </p:txBody>
      </p:sp>
      <p:sp>
        <p:nvSpPr>
          <p:cNvPr id="16" name="MH_Other_3"/>
          <p:cNvSpPr>
            <a:spLocks noChangeShapeType="1"/>
          </p:cNvSpPr>
          <p:nvPr>
            <p:custDataLst>
              <p:tags r:id="rId3"/>
            </p:custDataLst>
          </p:nvPr>
        </p:nvSpPr>
        <p:spPr bwMode="auto">
          <a:xfrm>
            <a:off x="2184623" y="5588747"/>
            <a:ext cx="1857491" cy="708147"/>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eaLnBrk="1" fontAlgn="auto" hangingPunct="1">
              <a:spcBef>
                <a:spcPts val="0"/>
              </a:spcBef>
              <a:spcAft>
                <a:spcPts val="0"/>
              </a:spcAft>
              <a:defRPr/>
            </a:pPr>
            <a:endParaRPr lang="zh-CN" altLang="en-US">
              <a:solidFill>
                <a:srgbClr val="FFFFFF"/>
              </a:solidFill>
              <a:latin typeface="+mn-lt"/>
              <a:ea typeface="+mn-ea"/>
            </a:endParaRPr>
          </a:p>
        </p:txBody>
      </p:sp>
      <p:sp>
        <p:nvSpPr>
          <p:cNvPr id="17" name="MH_SubTitle_1"/>
          <p:cNvSpPr>
            <a:spLocks noChangeArrowheads="1"/>
          </p:cNvSpPr>
          <p:nvPr>
            <p:custDataLst>
              <p:tags r:id="rId4"/>
            </p:custDataLst>
          </p:nvPr>
        </p:nvSpPr>
        <p:spPr bwMode="gray">
          <a:xfrm>
            <a:off x="4066011" y="4050613"/>
            <a:ext cx="3633788" cy="646112"/>
          </a:xfrm>
          <a:prstGeom prst="roundRect">
            <a:avLst>
              <a:gd name="adj" fmla="val 50000"/>
            </a:avLst>
          </a:prstGeom>
          <a:solidFill>
            <a:srgbClr val="FF6F5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kumimoji="1" lang="zh-CN" altLang="en-US" dirty="0">
                <a:solidFill>
                  <a:srgbClr val="FFFFFF"/>
                </a:solidFill>
                <a:ea typeface="微软雅黑" pitchFamily="34" charset="-122"/>
              </a:rPr>
              <a:t>核实成功、领过卡</a:t>
            </a:r>
            <a:endParaRPr kumimoji="1" lang="zh-TW" altLang="en-US" dirty="0">
              <a:solidFill>
                <a:srgbClr val="FFFFFF"/>
              </a:solidFill>
              <a:ea typeface="微软雅黑" pitchFamily="34" charset="-122"/>
            </a:endParaRPr>
          </a:p>
        </p:txBody>
      </p:sp>
      <p:sp>
        <p:nvSpPr>
          <p:cNvPr id="18" name="MH_SubTitle_2"/>
          <p:cNvSpPr>
            <a:spLocks noChangeArrowheads="1"/>
          </p:cNvSpPr>
          <p:nvPr>
            <p:custDataLst>
              <p:tags r:id="rId5"/>
            </p:custDataLst>
          </p:nvPr>
        </p:nvSpPr>
        <p:spPr bwMode="gray">
          <a:xfrm>
            <a:off x="4066011" y="5010485"/>
            <a:ext cx="3633788" cy="646112"/>
          </a:xfrm>
          <a:prstGeom prst="roundRect">
            <a:avLst>
              <a:gd name="adj" fmla="val 50000"/>
            </a:avLst>
          </a:prstGeom>
          <a:solidFill>
            <a:srgbClr val="63C7EA"/>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kumimoji="1" lang="zh-CN" altLang="en-US" dirty="0">
                <a:solidFill>
                  <a:srgbClr val="FFFFFF"/>
                </a:solidFill>
                <a:ea typeface="微软雅黑" pitchFamily="34" charset="-122"/>
              </a:rPr>
              <a:t>核实成功、未领卡</a:t>
            </a:r>
            <a:endParaRPr kumimoji="1" lang="zh-TW" altLang="en-US" dirty="0">
              <a:solidFill>
                <a:srgbClr val="FFFFFF"/>
              </a:solidFill>
              <a:ea typeface="微软雅黑" pitchFamily="34" charset="-122"/>
            </a:endParaRPr>
          </a:p>
        </p:txBody>
      </p:sp>
      <p:sp>
        <p:nvSpPr>
          <p:cNvPr id="19" name="MH_SubTitle_3"/>
          <p:cNvSpPr>
            <a:spLocks noChangeArrowheads="1"/>
          </p:cNvSpPr>
          <p:nvPr>
            <p:custDataLst>
              <p:tags r:id="rId6"/>
            </p:custDataLst>
          </p:nvPr>
        </p:nvSpPr>
        <p:spPr bwMode="gray">
          <a:xfrm>
            <a:off x="4088035" y="5923655"/>
            <a:ext cx="3633788" cy="647700"/>
          </a:xfrm>
          <a:prstGeom prst="roundRect">
            <a:avLst>
              <a:gd name="adj" fmla="val 50000"/>
            </a:avLst>
          </a:prstGeom>
          <a:solidFill>
            <a:srgbClr val="FEC02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kumimoji="1" lang="zh-CN" altLang="en-US" dirty="0">
                <a:solidFill>
                  <a:srgbClr val="FFFFFF"/>
                </a:solidFill>
                <a:ea typeface="微软雅黑" pitchFamily="34" charset="-122"/>
              </a:rPr>
              <a:t>核实成功、不清楚</a:t>
            </a:r>
            <a:endParaRPr kumimoji="1" lang="zh-TW" altLang="en-US" dirty="0">
              <a:solidFill>
                <a:srgbClr val="FFFFFF"/>
              </a:solidFill>
              <a:ea typeface="微软雅黑" pitchFamily="34" charset="-122"/>
            </a:endParaRPr>
          </a:p>
        </p:txBody>
      </p:sp>
      <p:sp>
        <p:nvSpPr>
          <p:cNvPr id="20" name="MH_Other_4"/>
          <p:cNvSpPr>
            <a:spLocks noChangeArrowheads="1"/>
          </p:cNvSpPr>
          <p:nvPr>
            <p:custDataLst>
              <p:tags r:id="rId7"/>
            </p:custDataLst>
          </p:nvPr>
        </p:nvSpPr>
        <p:spPr bwMode="gray">
          <a:xfrm>
            <a:off x="827584" y="4425156"/>
            <a:ext cx="1903412" cy="1903413"/>
          </a:xfrm>
          <a:prstGeom prst="ellipse">
            <a:avLst/>
          </a:prstGeom>
          <a:solidFill>
            <a:srgbClr val="DFF1E8"/>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endParaRPr kumimoji="1" lang="zh-TW" altLang="en-US" sz="2400">
              <a:solidFill>
                <a:srgbClr val="FFFFFF"/>
              </a:solidFill>
              <a:ea typeface="微软雅黑" pitchFamily="34" charset="-122"/>
            </a:endParaRPr>
          </a:p>
        </p:txBody>
      </p:sp>
      <p:sp>
        <p:nvSpPr>
          <p:cNvPr id="21" name="MH_Title_1"/>
          <p:cNvSpPr/>
          <p:nvPr>
            <p:custDataLst>
              <p:tags r:id="rId8"/>
            </p:custDataLst>
          </p:nvPr>
        </p:nvSpPr>
        <p:spPr>
          <a:xfrm>
            <a:off x="1039515" y="4637087"/>
            <a:ext cx="1479550" cy="1479550"/>
          </a:xfrm>
          <a:prstGeom prst="ellipse">
            <a:avLst/>
          </a:prstGeom>
          <a:solidFill>
            <a:srgbClr val="63B99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zh-CN" altLang="en-US" sz="2000" dirty="0">
                <a:solidFill>
                  <a:srgbClr val="FFFFFF"/>
                </a:solidFill>
                <a:ea typeface="微软雅黑" pitchFamily="34" charset="-122"/>
              </a:rPr>
              <a:t>核实成功</a:t>
            </a:r>
            <a:endParaRPr lang="en-US" altLang="zh-CN" sz="2000" dirty="0">
              <a:solidFill>
                <a:srgbClr val="FFFFFF"/>
              </a:solidFill>
              <a:ea typeface="微软雅黑" pitchFamily="34" charset="-122"/>
            </a:endParaRPr>
          </a:p>
          <a:p>
            <a:pPr algn="ctr" eaLnBrk="1" fontAlgn="auto" hangingPunct="1">
              <a:spcBef>
                <a:spcPts val="0"/>
              </a:spcBef>
              <a:spcAft>
                <a:spcPts val="0"/>
              </a:spcAft>
              <a:defRPr/>
            </a:pPr>
            <a:r>
              <a:rPr lang="zh-CN" altLang="en-US" sz="2000" dirty="0">
                <a:solidFill>
                  <a:srgbClr val="FFFFFF"/>
                </a:solidFill>
                <a:ea typeface="微软雅黑" pitchFamily="34" charset="-122"/>
              </a:rPr>
              <a:t>子类</a:t>
            </a:r>
            <a:endParaRPr lang="zh-TW" altLang="en-US" sz="2000" dirty="0">
              <a:solidFill>
                <a:srgbClr val="FFFFFF"/>
              </a:solidFill>
              <a:ea typeface="微软雅黑" pitchFamily="34" charset="-122"/>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500"/>
                                        <p:tgtEl>
                                          <p:spTgt spid="20"/>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heel(1)">
                                      <p:cBhvr>
                                        <p:cTn id="10" dur="500"/>
                                        <p:tgtEl>
                                          <p:spTgt spid="21"/>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p:tgtEl>
                                          <p:spTgt spid="17"/>
                                        </p:tgtEl>
                                        <p:attrNameLst>
                                          <p:attrName>ppt_x</p:attrName>
                                        </p:attrNameLst>
                                      </p:cBhvr>
                                      <p:tavLst>
                                        <p:tav tm="0">
                                          <p:val>
                                            <p:strVal val="#ppt_x-#ppt_w*1.125000"/>
                                          </p:val>
                                        </p:tav>
                                        <p:tav tm="100000">
                                          <p:val>
                                            <p:strVal val="#ppt_x"/>
                                          </p:val>
                                        </p:tav>
                                      </p:tavLst>
                                    </p:anim>
                                    <p:animEffect transition="in" filter="wipe(right)">
                                      <p:cBhvr>
                                        <p:cTn id="15" dur="500"/>
                                        <p:tgtEl>
                                          <p:spTgt spid="17"/>
                                        </p:tgtEl>
                                      </p:cBhvr>
                                    </p:animEffect>
                                  </p:childTnLst>
                                </p:cTn>
                              </p:par>
                            </p:childTnLst>
                          </p:cTn>
                        </p:par>
                        <p:par>
                          <p:cTn id="16" fill="hold">
                            <p:stCondLst>
                              <p:cond delay="1000"/>
                            </p:stCondLst>
                            <p:childTnLst>
                              <p:par>
                                <p:cTn id="17" presetID="12" presetClass="entr" presetSubtype="2"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ppt_x</p:attrName>
                                        </p:attrNameLst>
                                      </p:cBhvr>
                                      <p:tavLst>
                                        <p:tav tm="0">
                                          <p:val>
                                            <p:strVal val="#ppt_x+#ppt_w*1.125000"/>
                                          </p:val>
                                        </p:tav>
                                        <p:tav tm="100000">
                                          <p:val>
                                            <p:strVal val="#ppt_x"/>
                                          </p:val>
                                        </p:tav>
                                      </p:tavLst>
                                    </p:anim>
                                    <p:animEffect transition="in" filter="wipe(left)">
                                      <p:cBhvr>
                                        <p:cTn id="20" dur="500"/>
                                        <p:tgtEl>
                                          <p:spTgt spid="18"/>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ppt_x</p:attrName>
                                        </p:attrNameLst>
                                      </p:cBhvr>
                                      <p:tavLst>
                                        <p:tav tm="0">
                                          <p:val>
                                            <p:strVal val="#ppt_x-#ppt_w*1.125000"/>
                                          </p:val>
                                        </p:tav>
                                        <p:tav tm="100000">
                                          <p:val>
                                            <p:strVal val="#ppt_x"/>
                                          </p:val>
                                        </p:tav>
                                      </p:tavLst>
                                    </p:anim>
                                    <p:animEffect transition="in" filter="wipe(right)">
                                      <p:cBhvr>
                                        <p:cTn id="25" dur="500"/>
                                        <p:tgtEl>
                                          <p:spTgt spid="19"/>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7" name="MH_Other_3"/>
          <p:cNvSpPr>
            <a:spLocks noChangeShapeType="1"/>
          </p:cNvSpPr>
          <p:nvPr>
            <p:custDataLst>
              <p:tags r:id="rId1"/>
            </p:custDataLst>
          </p:nvPr>
        </p:nvSpPr>
        <p:spPr bwMode="auto">
          <a:xfrm>
            <a:off x="1547664" y="5559886"/>
            <a:ext cx="1419065" cy="962196"/>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26" name="MH_Other_1"/>
          <p:cNvSpPr>
            <a:spLocks noChangeShapeType="1"/>
          </p:cNvSpPr>
          <p:nvPr>
            <p:custDataLst>
              <p:tags r:id="rId2"/>
            </p:custDataLst>
          </p:nvPr>
        </p:nvSpPr>
        <p:spPr bwMode="auto">
          <a:xfrm flipV="1">
            <a:off x="1187623" y="4644841"/>
            <a:ext cx="1735437" cy="692617"/>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44759"/>
            <a:ext cx="7858180" cy="129266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七、</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核实成功与失败的标准</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457200" marR="0" lvl="0" indent="-457200" defTabSz="914400" eaLnBrk="1" fontAlgn="auto" latinLnBrk="0" hangingPunct="1">
              <a:lnSpc>
                <a:spcPct val="100000"/>
              </a:lnSpc>
              <a:spcBef>
                <a:spcPts val="0"/>
              </a:spcBef>
              <a:spcAft>
                <a:spcPts val="0"/>
              </a:spcAft>
              <a:buClrTx/>
              <a:buSzTx/>
              <a:buFont typeface="Wingdings" pitchFamily="2" charset="2"/>
              <a:buChar char="l"/>
              <a:defRPr/>
            </a:pPr>
            <a:r>
              <a:rPr lang="zh-CN" altLang="en-US" sz="2400" b="0" kern="0" dirty="0">
                <a:solidFill>
                  <a:srgbClr val="000000"/>
                </a:solidFill>
                <a:latin typeface="微软雅黑" pitchFamily="34" charset="-122"/>
                <a:ea typeface="微软雅黑" pitchFamily="34" charset="-122"/>
              </a:rPr>
              <a:t>核查失败：联系不到本人，无法完成核查工作。</a:t>
            </a:r>
            <a:endParaRPr lang="en-US" altLang="zh-CN" sz="2400" b="0" kern="0" dirty="0">
              <a:solidFill>
                <a:srgbClr val="000000"/>
              </a:solidFill>
              <a:latin typeface="微软雅黑" pitchFamily="34" charset="-122"/>
              <a:ea typeface="微软雅黑" pitchFamily="34" charset="-122"/>
            </a:endParaRPr>
          </a:p>
        </p:txBody>
      </p:sp>
      <p:sp>
        <p:nvSpPr>
          <p:cNvPr id="14" name="MH_Other_1"/>
          <p:cNvSpPr>
            <a:spLocks noChangeShapeType="1"/>
          </p:cNvSpPr>
          <p:nvPr>
            <p:custDataLst>
              <p:tags r:id="rId3"/>
            </p:custDataLst>
          </p:nvPr>
        </p:nvSpPr>
        <p:spPr bwMode="auto">
          <a:xfrm flipV="1">
            <a:off x="1187624" y="4084758"/>
            <a:ext cx="1735141" cy="1080121"/>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15" name="MH_Other_2"/>
          <p:cNvSpPr>
            <a:spLocks noChangeShapeType="1"/>
          </p:cNvSpPr>
          <p:nvPr>
            <p:custDataLst>
              <p:tags r:id="rId4"/>
            </p:custDataLst>
          </p:nvPr>
        </p:nvSpPr>
        <p:spPr bwMode="auto">
          <a:xfrm flipV="1">
            <a:off x="612467" y="5301208"/>
            <a:ext cx="2354262" cy="0"/>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16" name="MH_Other_3"/>
          <p:cNvSpPr>
            <a:spLocks noChangeShapeType="1"/>
          </p:cNvSpPr>
          <p:nvPr>
            <p:custDataLst>
              <p:tags r:id="rId5"/>
            </p:custDataLst>
          </p:nvPr>
        </p:nvSpPr>
        <p:spPr bwMode="auto">
          <a:xfrm>
            <a:off x="1072406" y="5201129"/>
            <a:ext cx="1857491" cy="708147"/>
          </a:xfrm>
          <a:prstGeom prst="line">
            <a:avLst/>
          </a:prstGeom>
          <a:noFill/>
          <a:ln w="38100" cap="rnd">
            <a:solidFill>
              <a:srgbClr val="BCE2D0"/>
            </a:solidFill>
            <a:prstDash val="sysDot"/>
            <a:rou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lt"/>
              <a:ea typeface="+mn-ea"/>
            </a:endParaRPr>
          </a:p>
        </p:txBody>
      </p:sp>
      <p:sp>
        <p:nvSpPr>
          <p:cNvPr id="17" name="MH_SubTitle_1"/>
          <p:cNvSpPr>
            <a:spLocks noChangeArrowheads="1"/>
          </p:cNvSpPr>
          <p:nvPr>
            <p:custDataLst>
              <p:tags r:id="rId6"/>
            </p:custDataLst>
          </p:nvPr>
        </p:nvSpPr>
        <p:spPr bwMode="gray">
          <a:xfrm>
            <a:off x="2933694" y="3825843"/>
            <a:ext cx="2522213" cy="434858"/>
          </a:xfrm>
          <a:prstGeom prst="roundRect">
            <a:avLst>
              <a:gd name="adj" fmla="val 50000"/>
            </a:avLst>
          </a:prstGeom>
          <a:solidFill>
            <a:srgbClr val="FF6F5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核实失败、打不通</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18" name="MH_SubTitle_2"/>
          <p:cNvSpPr>
            <a:spLocks noChangeArrowheads="1"/>
          </p:cNvSpPr>
          <p:nvPr>
            <p:custDataLst>
              <p:tags r:id="rId7"/>
            </p:custDataLst>
          </p:nvPr>
        </p:nvSpPr>
        <p:spPr bwMode="gray">
          <a:xfrm>
            <a:off x="2944705" y="4432530"/>
            <a:ext cx="2522213" cy="434739"/>
          </a:xfrm>
          <a:prstGeom prst="roundRect">
            <a:avLst>
              <a:gd name="adj" fmla="val 50000"/>
            </a:avLst>
          </a:prstGeom>
          <a:solidFill>
            <a:srgbClr val="63C7EA"/>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核实失败、空号</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19" name="MH_SubTitle_3"/>
          <p:cNvSpPr>
            <a:spLocks noChangeArrowheads="1"/>
          </p:cNvSpPr>
          <p:nvPr>
            <p:custDataLst>
              <p:tags r:id="rId8"/>
            </p:custDataLst>
          </p:nvPr>
        </p:nvSpPr>
        <p:spPr bwMode="gray">
          <a:xfrm>
            <a:off x="2955718" y="5085184"/>
            <a:ext cx="2500189" cy="415070"/>
          </a:xfrm>
          <a:prstGeom prst="roundRect">
            <a:avLst>
              <a:gd name="adj" fmla="val 50000"/>
            </a:avLst>
          </a:prstGeom>
          <a:solidFill>
            <a:srgbClr val="FEC02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核实失败、非受助人</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20" name="MH_Other_4"/>
          <p:cNvSpPr>
            <a:spLocks noChangeArrowheads="1"/>
          </p:cNvSpPr>
          <p:nvPr>
            <p:custDataLst>
              <p:tags r:id="rId9"/>
            </p:custDataLst>
          </p:nvPr>
        </p:nvSpPr>
        <p:spPr bwMode="gray">
          <a:xfrm>
            <a:off x="395536" y="4396661"/>
            <a:ext cx="1903412" cy="1903413"/>
          </a:xfrm>
          <a:prstGeom prst="ellipse">
            <a:avLst/>
          </a:prstGeom>
          <a:solidFill>
            <a:srgbClr val="DFF1E8"/>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TW" altLang="en-US" sz="2400" b="0" i="0" u="none" strike="noStrike" kern="0" cap="none" spc="0" normalizeH="0" baseline="0" noProof="0">
              <a:ln>
                <a:noFill/>
              </a:ln>
              <a:solidFill>
                <a:srgbClr val="FFFFFF"/>
              </a:solidFill>
              <a:effectLst/>
              <a:uLnTx/>
              <a:uFillTx/>
              <a:latin typeface="Calibri" pitchFamily="34" charset="0"/>
              <a:ea typeface="微软雅黑" pitchFamily="34" charset="-122"/>
            </a:endParaRPr>
          </a:p>
        </p:txBody>
      </p:sp>
      <p:sp>
        <p:nvSpPr>
          <p:cNvPr id="21" name="MH_Title_1"/>
          <p:cNvSpPr/>
          <p:nvPr>
            <p:custDataLst>
              <p:tags r:id="rId10"/>
            </p:custDataLst>
          </p:nvPr>
        </p:nvSpPr>
        <p:spPr>
          <a:xfrm>
            <a:off x="607467" y="4608592"/>
            <a:ext cx="1479550" cy="1479550"/>
          </a:xfrm>
          <a:prstGeom prst="ellipse">
            <a:avLst/>
          </a:prstGeom>
          <a:solidFill>
            <a:srgbClr val="63B99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ea typeface="微软雅黑" pitchFamily="34" charset="-122"/>
              </a:rPr>
              <a:t>核实失败</a:t>
            </a:r>
            <a:endParaRPr kumimoji="0" lang="en-US" altLang="zh-CN" sz="2000" b="0" i="0" u="none" strike="noStrike" kern="0" cap="none" spc="0" normalizeH="0" baseline="0" noProof="0" dirty="0">
              <a:ln>
                <a:noFill/>
              </a:ln>
              <a:solidFill>
                <a:srgbClr val="FFFFFF"/>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2000" b="0" kern="0" dirty="0">
                <a:solidFill>
                  <a:srgbClr val="FFFFFF"/>
                </a:solidFill>
                <a:ea typeface="微软雅黑" pitchFamily="34" charset="-122"/>
              </a:rPr>
              <a:t>子类</a:t>
            </a:r>
            <a:endParaRPr kumimoji="0" lang="zh-TW" altLang="en-US" sz="2000" b="0" i="0" u="none" strike="noStrike" kern="0" cap="none" spc="0" normalizeH="0" baseline="0" noProof="0" dirty="0">
              <a:ln>
                <a:noFill/>
              </a:ln>
              <a:solidFill>
                <a:srgbClr val="FFFFFF"/>
              </a:solidFill>
              <a:effectLst/>
              <a:uLnTx/>
              <a:uFillTx/>
              <a:ea typeface="微软雅黑" pitchFamily="34" charset="-122"/>
            </a:endParaRPr>
          </a:p>
        </p:txBody>
      </p:sp>
      <p:sp>
        <p:nvSpPr>
          <p:cNvPr id="12" name="MH_SubTitle_3"/>
          <p:cNvSpPr>
            <a:spLocks noChangeArrowheads="1"/>
          </p:cNvSpPr>
          <p:nvPr>
            <p:custDataLst>
              <p:tags r:id="rId11"/>
            </p:custDataLst>
          </p:nvPr>
        </p:nvSpPr>
        <p:spPr bwMode="gray">
          <a:xfrm>
            <a:off x="2950432" y="5704944"/>
            <a:ext cx="2500189" cy="415070"/>
          </a:xfrm>
          <a:prstGeom prst="roundRect">
            <a:avLst>
              <a:gd name="adj" fmla="val 50000"/>
            </a:avLst>
          </a:prstGeom>
          <a:solidFill>
            <a:schemeClr val="accent3">
              <a:lumMod val="65000"/>
            </a:schemeClr>
          </a:solidFill>
          <a:ln>
            <a:noFill/>
          </a:ln>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核实失败、非手机号</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13" name="MH_SubTitle_3"/>
          <p:cNvSpPr>
            <a:spLocks noChangeArrowheads="1"/>
          </p:cNvSpPr>
          <p:nvPr>
            <p:custDataLst>
              <p:tags r:id="rId12"/>
            </p:custDataLst>
          </p:nvPr>
        </p:nvSpPr>
        <p:spPr bwMode="gray">
          <a:xfrm>
            <a:off x="2966729" y="6324704"/>
            <a:ext cx="2500189" cy="415070"/>
          </a:xfrm>
          <a:prstGeom prst="roundRect">
            <a:avLst>
              <a:gd name="adj" fmla="val 50000"/>
            </a:avLst>
          </a:prstGeom>
          <a:solidFill>
            <a:srgbClr val="0070C0"/>
          </a:solidFill>
          <a:ln>
            <a:noFill/>
          </a:ln>
        </p:spPr>
        <p:txBody>
          <a:bodyPr lIns="0" tIns="0" rIns="0" bIns="0" anchor="ctr" anchorCtr="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rPr>
              <a:t>核实失败、无手机号</a:t>
            </a:r>
            <a:endParaRPr kumimoji="1" lang="zh-TW" altLang="en-US" sz="2000" b="0" i="0" u="none" strike="noStrike" kern="0" cap="none" spc="0" normalizeH="0" baseline="0" noProof="0" dirty="0">
              <a:ln>
                <a:noFill/>
              </a:ln>
              <a:solidFill>
                <a:srgbClr val="FFFFFF"/>
              </a:solidFill>
              <a:effectLst/>
              <a:uLnTx/>
              <a:uFillTx/>
              <a:latin typeface="Calibri" pitchFamily="34" charset="0"/>
              <a:ea typeface="微软雅黑" pitchFamily="34" charset="-122"/>
            </a:endParaRPr>
          </a:p>
        </p:txBody>
      </p:sp>
      <p:sp>
        <p:nvSpPr>
          <p:cNvPr id="3" name="文本框 2"/>
          <p:cNvSpPr txBox="1"/>
          <p:nvPr/>
        </p:nvSpPr>
        <p:spPr>
          <a:xfrm>
            <a:off x="5652120" y="3825843"/>
            <a:ext cx="3168352" cy="369332"/>
          </a:xfrm>
          <a:prstGeom prst="rect">
            <a:avLst/>
          </a:prstGeom>
          <a:noFill/>
        </p:spPr>
        <p:txBody>
          <a:bodyPr wrap="square" rtlCol="0">
            <a:spAutoFit/>
          </a:bodyPr>
          <a:lstStyle/>
          <a:p>
            <a:r>
              <a:rPr lang="zh-CN" altLang="en-US" b="0" dirty="0">
                <a:solidFill>
                  <a:schemeClr val="tx2"/>
                </a:solidFill>
              </a:rPr>
              <a:t>电话无人接听，联系不到会员</a:t>
            </a:r>
          </a:p>
        </p:txBody>
      </p:sp>
      <p:sp>
        <p:nvSpPr>
          <p:cNvPr id="22" name="文本框 21"/>
          <p:cNvSpPr txBox="1"/>
          <p:nvPr/>
        </p:nvSpPr>
        <p:spPr>
          <a:xfrm>
            <a:off x="5652120" y="4432530"/>
            <a:ext cx="3168352" cy="369332"/>
          </a:xfrm>
          <a:prstGeom prst="rect">
            <a:avLst/>
          </a:prstGeom>
          <a:noFill/>
        </p:spPr>
        <p:txBody>
          <a:bodyPr wrap="square" rtlCol="0">
            <a:spAutoFit/>
          </a:bodyPr>
          <a:lstStyle/>
          <a:p>
            <a:r>
              <a:rPr lang="zh-CN" altLang="en-US" b="0" dirty="0">
                <a:solidFill>
                  <a:schemeClr val="tx2"/>
                </a:solidFill>
              </a:rPr>
              <a:t>电话号是空号，联系不到会员</a:t>
            </a:r>
          </a:p>
        </p:txBody>
      </p:sp>
      <p:sp>
        <p:nvSpPr>
          <p:cNvPr id="23" name="文本框 22"/>
          <p:cNvSpPr txBox="1"/>
          <p:nvPr/>
        </p:nvSpPr>
        <p:spPr>
          <a:xfrm>
            <a:off x="5665663" y="5048958"/>
            <a:ext cx="3168352" cy="646331"/>
          </a:xfrm>
          <a:prstGeom prst="rect">
            <a:avLst/>
          </a:prstGeom>
          <a:noFill/>
        </p:spPr>
        <p:txBody>
          <a:bodyPr wrap="square" rtlCol="0">
            <a:spAutoFit/>
          </a:bodyPr>
          <a:lstStyle/>
          <a:p>
            <a:r>
              <a:rPr lang="zh-CN" altLang="en-US" b="0" dirty="0">
                <a:solidFill>
                  <a:schemeClr val="tx2"/>
                </a:solidFill>
              </a:rPr>
              <a:t>电话号不是本人，联系不到会员</a:t>
            </a:r>
          </a:p>
        </p:txBody>
      </p:sp>
      <p:sp>
        <p:nvSpPr>
          <p:cNvPr id="24" name="文本框 23"/>
          <p:cNvSpPr txBox="1"/>
          <p:nvPr/>
        </p:nvSpPr>
        <p:spPr>
          <a:xfrm>
            <a:off x="5652120" y="5704944"/>
            <a:ext cx="3168352" cy="369332"/>
          </a:xfrm>
          <a:prstGeom prst="rect">
            <a:avLst/>
          </a:prstGeom>
          <a:noFill/>
        </p:spPr>
        <p:txBody>
          <a:bodyPr wrap="square" rtlCol="0">
            <a:spAutoFit/>
          </a:bodyPr>
          <a:lstStyle/>
          <a:p>
            <a:r>
              <a:rPr lang="zh-CN" altLang="en-US" b="0" dirty="0">
                <a:solidFill>
                  <a:schemeClr val="tx2"/>
                </a:solidFill>
              </a:rPr>
              <a:t>不是手机号，联系不到会员</a:t>
            </a:r>
          </a:p>
        </p:txBody>
      </p:sp>
      <p:sp>
        <p:nvSpPr>
          <p:cNvPr id="25" name="文本框 24"/>
          <p:cNvSpPr txBox="1"/>
          <p:nvPr/>
        </p:nvSpPr>
        <p:spPr>
          <a:xfrm>
            <a:off x="5652120" y="6338371"/>
            <a:ext cx="3168352" cy="369332"/>
          </a:xfrm>
          <a:prstGeom prst="rect">
            <a:avLst/>
          </a:prstGeom>
          <a:noFill/>
        </p:spPr>
        <p:txBody>
          <a:bodyPr wrap="square" rtlCol="0">
            <a:spAutoFit/>
          </a:bodyPr>
          <a:lstStyle/>
          <a:p>
            <a:r>
              <a:rPr lang="zh-CN" altLang="en-US" b="0" dirty="0">
                <a:solidFill>
                  <a:schemeClr val="tx2"/>
                </a:solidFill>
              </a:rPr>
              <a:t>没有手机号，联系不到会员</a:t>
            </a: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500"/>
                                        <p:tgtEl>
                                          <p:spTgt spid="20"/>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heel(1)">
                                      <p:cBhvr>
                                        <p:cTn id="10" dur="500"/>
                                        <p:tgtEl>
                                          <p:spTgt spid="21"/>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p:tgtEl>
                                          <p:spTgt spid="17"/>
                                        </p:tgtEl>
                                        <p:attrNameLst>
                                          <p:attrName>ppt_x</p:attrName>
                                        </p:attrNameLst>
                                      </p:cBhvr>
                                      <p:tavLst>
                                        <p:tav tm="0">
                                          <p:val>
                                            <p:strVal val="#ppt_x-#ppt_w*1.125000"/>
                                          </p:val>
                                        </p:tav>
                                        <p:tav tm="100000">
                                          <p:val>
                                            <p:strVal val="#ppt_x"/>
                                          </p:val>
                                        </p:tav>
                                      </p:tavLst>
                                    </p:anim>
                                    <p:animEffect transition="in" filter="wipe(right)">
                                      <p:cBhvr>
                                        <p:cTn id="15" dur="500"/>
                                        <p:tgtEl>
                                          <p:spTgt spid="17"/>
                                        </p:tgtEl>
                                      </p:cBhvr>
                                    </p:animEffect>
                                  </p:childTnLst>
                                </p:cTn>
                              </p:par>
                            </p:childTnLst>
                          </p:cTn>
                        </p:par>
                        <p:par>
                          <p:cTn id="16" fill="hold">
                            <p:stCondLst>
                              <p:cond delay="1000"/>
                            </p:stCondLst>
                            <p:childTnLst>
                              <p:par>
                                <p:cTn id="17" presetID="12" presetClass="entr" presetSubtype="2"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ppt_x</p:attrName>
                                        </p:attrNameLst>
                                      </p:cBhvr>
                                      <p:tavLst>
                                        <p:tav tm="0">
                                          <p:val>
                                            <p:strVal val="#ppt_x+#ppt_w*1.125000"/>
                                          </p:val>
                                        </p:tav>
                                        <p:tav tm="100000">
                                          <p:val>
                                            <p:strVal val="#ppt_x"/>
                                          </p:val>
                                        </p:tav>
                                      </p:tavLst>
                                    </p:anim>
                                    <p:animEffect transition="in" filter="wipe(left)">
                                      <p:cBhvr>
                                        <p:cTn id="20" dur="500"/>
                                        <p:tgtEl>
                                          <p:spTgt spid="18"/>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ppt_x</p:attrName>
                                        </p:attrNameLst>
                                      </p:cBhvr>
                                      <p:tavLst>
                                        <p:tav tm="0">
                                          <p:val>
                                            <p:strVal val="#ppt_x-#ppt_w*1.125000"/>
                                          </p:val>
                                        </p:tav>
                                        <p:tav tm="100000">
                                          <p:val>
                                            <p:strVal val="#ppt_x"/>
                                          </p:val>
                                        </p:tav>
                                      </p:tavLst>
                                    </p:anim>
                                    <p:animEffect transition="in" filter="wipe(right)">
                                      <p:cBhvr>
                                        <p:cTn id="25" dur="500"/>
                                        <p:tgtEl>
                                          <p:spTgt spid="19"/>
                                        </p:tgtEl>
                                      </p:cBhvr>
                                    </p:animEffect>
                                  </p:childTnLst>
                                </p:cTn>
                              </p:par>
                            </p:childTnLst>
                          </p:cTn>
                        </p:par>
                        <p:par>
                          <p:cTn id="26" fill="hold">
                            <p:stCondLst>
                              <p:cond delay="2000"/>
                            </p:stCondLst>
                            <p:childTnLst>
                              <p:par>
                                <p:cTn id="27" presetID="12" presetClass="entr" presetSubtype="2"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left)">
                                      <p:cBhvr>
                                        <p:cTn id="30" dur="500"/>
                                        <p:tgtEl>
                                          <p:spTgt spid="12"/>
                                        </p:tgtEl>
                                      </p:cBhvr>
                                    </p:animEffect>
                                  </p:childTnLst>
                                </p:cTn>
                              </p:par>
                            </p:childTnLst>
                          </p:cTn>
                        </p:par>
                        <p:par>
                          <p:cTn id="31" fill="hold">
                            <p:stCondLst>
                              <p:cond delay="2500"/>
                            </p:stCondLst>
                            <p:childTnLst>
                              <p:par>
                                <p:cTn id="32" presetID="1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ppt_x</p:attrName>
                                        </p:attrNameLst>
                                      </p:cBhvr>
                                      <p:tavLst>
                                        <p:tav tm="0">
                                          <p:val>
                                            <p:strVal val="#ppt_x-#ppt_w*1.125000"/>
                                          </p:val>
                                        </p:tav>
                                        <p:tav tm="100000">
                                          <p:val>
                                            <p:strVal val="#ppt_x"/>
                                          </p:val>
                                        </p:tav>
                                      </p:tavLst>
                                    </p:anim>
                                    <p:animEffect transition="in" filter="wipe(right)">
                                      <p:cBhvr>
                                        <p:cTn id="35" dur="500"/>
                                        <p:tgtEl>
                                          <p:spTgt spid="13"/>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childTnLst>
                          </p:cTn>
                        </p:par>
                        <p:par>
                          <p:cTn id="52" fill="hold">
                            <p:stCondLst>
                              <p:cond delay="3500"/>
                            </p:stCondLst>
                            <p:childTnLst>
                              <p:par>
                                <p:cTn id="53" presetID="3" presetClass="entr" presetSubtype="10" fill="hold" grpId="0"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blinds(horizontal)">
                                      <p:cBhvr>
                                        <p:cTn id="55" dur="500"/>
                                        <p:tgtEl>
                                          <p:spTgt spid="3"/>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blinds(horizontal)">
                                      <p:cBhvr>
                                        <p:cTn id="58" dur="500"/>
                                        <p:tgtEl>
                                          <p:spTgt spid="22"/>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blinds(horizontal)">
                                      <p:cBhvr>
                                        <p:cTn id="61" dur="500"/>
                                        <p:tgtEl>
                                          <p:spTgt spid="23"/>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blinds(horizontal)">
                                      <p:cBhvr>
                                        <p:cTn id="64" dur="500"/>
                                        <p:tgtEl>
                                          <p:spTgt spid="24"/>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blinds(horizontal)">
                                      <p:cBhvr>
                                        <p:cTn id="6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14" grpId="0" animBg="1"/>
      <p:bldP spid="15" grpId="0" animBg="1"/>
      <p:bldP spid="16" grpId="0" animBg="1"/>
      <p:bldP spid="17" grpId="0" animBg="1"/>
      <p:bldP spid="18" grpId="0" animBg="1"/>
      <p:bldP spid="19" grpId="0" animBg="1"/>
      <p:bldP spid="20" grpId="0" animBg="1"/>
      <p:bldP spid="21" grpId="0" animBg="1"/>
      <p:bldP spid="12" grpId="0" animBg="1"/>
      <p:bldP spid="13" grpId="0" animBg="1"/>
      <p:bldP spid="3" grpId="0"/>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36933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八、核实工作</a:t>
            </a:r>
            <a:r>
              <a:rPr lang="zh-CN" altLang="en-US" sz="2600" dirty="0">
                <a:solidFill>
                  <a:srgbClr val="000000"/>
                </a:solidFill>
                <a:latin typeface="微软雅黑" pitchFamily="34" charset="-122"/>
                <a:ea typeface="微软雅黑" pitchFamily="34" charset="-122"/>
              </a:rPr>
              <a:t>各阶段工作内容和时间节点</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2" defTabSz="914400" eaLnBrk="1" fontAlgn="auto" latinLnBrk="0" hangingPunct="1">
              <a:lnSpc>
                <a:spcPct val="100000"/>
              </a:lnSpc>
              <a:spcBef>
                <a:spcPts val="0"/>
              </a:spcBef>
              <a:spcAft>
                <a:spcPts val="0"/>
              </a:spcAft>
              <a:buClrTx/>
              <a:buSzTx/>
              <a:defRPr/>
            </a:pPr>
            <a:r>
              <a:rPr lang="en-US" altLang="zh-CN" sz="2600" b="0" kern="0" dirty="0">
                <a:solidFill>
                  <a:schemeClr val="tx2"/>
                </a:solidFill>
                <a:latin typeface="微软雅黑" pitchFamily="34" charset="-122"/>
                <a:ea typeface="微软雅黑" pitchFamily="34" charset="-122"/>
              </a:rPr>
              <a:t>   1.</a:t>
            </a:r>
            <a:r>
              <a:rPr lang="zh-CN" altLang="en-US" sz="2600" b="0" kern="0" dirty="0">
                <a:solidFill>
                  <a:schemeClr val="tx2"/>
                </a:solidFill>
                <a:latin typeface="微软雅黑" pitchFamily="34" charset="-122"/>
                <a:ea typeface="微软雅黑" pitchFamily="34" charset="-122"/>
              </a:rPr>
              <a:t>核实工作整体推进时间安排</a:t>
            </a:r>
            <a:endParaRPr lang="en-US" altLang="zh-CN" sz="2600" b="0" kern="0" dirty="0">
              <a:solidFill>
                <a:schemeClr val="tx2"/>
              </a:solidFill>
              <a:latin typeface="微软雅黑" pitchFamily="34" charset="-122"/>
              <a:ea typeface="微软雅黑" pitchFamily="34" charset="-122"/>
            </a:endParaRPr>
          </a:p>
          <a:p>
            <a:pPr marL="0" marR="0" lvl="2" defTabSz="914400" eaLnBrk="1" fontAlgn="auto" latinLnBrk="0" hangingPunct="1">
              <a:lnSpc>
                <a:spcPct val="100000"/>
              </a:lnSpc>
              <a:spcBef>
                <a:spcPts val="0"/>
              </a:spcBef>
              <a:spcAft>
                <a:spcPts val="0"/>
              </a:spcAft>
              <a:buClrTx/>
              <a:buSzTx/>
              <a:defRPr/>
            </a:pPr>
            <a:endParaRPr lang="en-US" altLang="zh-CN" sz="2600" b="0" kern="0" dirty="0">
              <a:solidFill>
                <a:schemeClr val="tx2"/>
              </a:solidFill>
              <a:latin typeface="微软雅黑" pitchFamily="34" charset="-122"/>
              <a:ea typeface="微软雅黑" pitchFamily="34" charset="-122"/>
            </a:endParaRPr>
          </a:p>
          <a:p>
            <a:pPr marL="0" marR="0" lvl="2" defTabSz="914400" eaLnBrk="1" fontAlgn="auto" latinLnBrk="0" hangingPunct="1">
              <a:lnSpc>
                <a:spcPct val="100000"/>
              </a:lnSpc>
              <a:spcBef>
                <a:spcPts val="0"/>
              </a:spcBef>
              <a:spcAft>
                <a:spcPts val="0"/>
              </a:spcAft>
              <a:buClrTx/>
              <a:buSzTx/>
              <a:defRPr/>
            </a:pPr>
            <a:r>
              <a:rPr kumimoji="0" lang="en-US" altLang="zh-CN" sz="2600" i="0" u="none" strike="noStrike" kern="0" cap="none" spc="0" normalizeH="0" baseline="0" noProof="0" dirty="0">
                <a:ln>
                  <a:noFill/>
                </a:ln>
                <a:solidFill>
                  <a:srgbClr val="FF0000"/>
                </a:solidFill>
                <a:effectLst/>
                <a:uLnTx/>
                <a:uFillTx/>
                <a:latin typeface="微软雅黑" pitchFamily="34" charset="-122"/>
                <a:ea typeface="微软雅黑" pitchFamily="34" charset="-122"/>
              </a:rPr>
              <a:t>	2016</a:t>
            </a:r>
            <a:r>
              <a:rPr kumimoji="0" lang="zh-CN" altLang="en-US" sz="2600" i="0" u="none" strike="noStrike" kern="0" cap="none" spc="0" normalizeH="0" baseline="0" noProof="0" dirty="0">
                <a:ln>
                  <a:noFill/>
                </a:ln>
                <a:solidFill>
                  <a:srgbClr val="FF0000"/>
                </a:solidFill>
                <a:effectLst/>
                <a:uLnTx/>
                <a:uFillTx/>
                <a:latin typeface="微软雅黑" pitchFamily="34" charset="-122"/>
                <a:ea typeface="微软雅黑" pitchFamily="34" charset="-122"/>
              </a:rPr>
              <a:t>年上半年</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试点单位东城、丰台、通州、昌平、市</a:t>
            </a:r>
            <a:r>
              <a:rPr lang="zh-CN" altLang="en-US" sz="2600" b="0" kern="0" noProof="0" dirty="0">
                <a:solidFill>
                  <a:srgbClr val="000000"/>
                </a:solidFill>
                <a:latin typeface="微软雅黑" pitchFamily="34" charset="-122"/>
                <a:ea typeface="微软雅黑" pitchFamily="34" charset="-122"/>
              </a:rPr>
              <a:t>直属机关</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率先启动受助会员信息核实工作。</a:t>
            </a: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2" defTabSz="914400" eaLnBrk="1" fontAlgn="auto" latinLnBrk="0" hangingPunct="1">
              <a:lnSpc>
                <a:spcPct val="100000"/>
              </a:lnSpc>
              <a:spcBef>
                <a:spcPts val="0"/>
              </a:spcBef>
              <a:spcAft>
                <a:spcPts val="0"/>
              </a:spcAft>
              <a:buClrTx/>
              <a:buSzTx/>
              <a:defRPr/>
            </a:pPr>
            <a:endPar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2" indent="0" defTabSz="914400" eaLnBrk="1" fontAlgn="auto" latinLnBrk="0" hangingPunct="1">
              <a:lnSpc>
                <a:spcPct val="100000"/>
              </a:lnSpc>
              <a:spcBef>
                <a:spcPts val="0"/>
              </a:spcBef>
              <a:spcAft>
                <a:spcPts val="0"/>
              </a:spcAft>
              <a:buClrTx/>
              <a:buSzTx/>
              <a:buFontTx/>
              <a:buNone/>
              <a:defRPr/>
            </a:pPr>
            <a:r>
              <a:rPr kumimoji="0" lang="en-US" altLang="zh-CN" sz="2600" i="0" u="none" strike="noStrike" kern="0" cap="none" spc="0" normalizeH="0" baseline="0" noProof="0" dirty="0">
                <a:ln>
                  <a:noFill/>
                </a:ln>
                <a:solidFill>
                  <a:srgbClr val="FF0000"/>
                </a:solidFill>
                <a:effectLst/>
                <a:uLnTx/>
                <a:uFillTx/>
                <a:latin typeface="微软雅黑" pitchFamily="34" charset="-122"/>
                <a:ea typeface="微软雅黑" pitchFamily="34" charset="-122"/>
              </a:rPr>
              <a:t>	2016</a:t>
            </a:r>
            <a:r>
              <a:rPr kumimoji="0" lang="zh-CN" altLang="en-US" sz="2600" i="0" u="none" strike="noStrike" kern="0" cap="none" spc="0" normalizeH="0" baseline="0" noProof="0" dirty="0">
                <a:ln>
                  <a:noFill/>
                </a:ln>
                <a:solidFill>
                  <a:srgbClr val="FF0000"/>
                </a:solidFill>
                <a:effectLst/>
                <a:uLnTx/>
                <a:uFillTx/>
                <a:latin typeface="微软雅黑" pitchFamily="34" charset="-122"/>
                <a:ea typeface="微软雅黑" pitchFamily="34" charset="-122"/>
              </a:rPr>
              <a:t>年下半年</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将在全市范围启动受助会员信息核实工作。</a:t>
            </a:r>
          </a:p>
        </p:txBody>
      </p:sp>
    </p:spTree>
  </p:cSld>
  <p:clrMapOvr>
    <a:masterClrMapping/>
  </p:clrMapOvr>
  <p:transition>
    <p:strips/>
  </p:transition>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642910" y="2285993"/>
            <a:ext cx="7858180" cy="4093428"/>
          </a:xfrm>
          <a:prstGeom prst="rect">
            <a:avLst/>
          </a:prstGeom>
          <a:noFill/>
        </p:spPr>
        <p:txBody>
          <a:bodyPr wrap="square" rtlCol="0">
            <a:spAutoFit/>
          </a:bodyPr>
          <a:lstStyle/>
          <a:p>
            <a:r>
              <a:rPr lang="en-US" altLang="zh-CN" sz="2600" b="0" dirty="0">
                <a:solidFill>
                  <a:srgbClr val="000000"/>
                </a:solidFill>
                <a:latin typeface="微软雅黑" pitchFamily="34" charset="-122"/>
                <a:ea typeface="微软雅黑" pitchFamily="34" charset="-122"/>
              </a:rPr>
              <a:t>    </a:t>
            </a:r>
            <a:r>
              <a:rPr lang="zh-CN" altLang="en-US" sz="2600" dirty="0">
                <a:solidFill>
                  <a:srgbClr val="000000"/>
                </a:solidFill>
                <a:latin typeface="微软雅黑" pitchFamily="34" charset="-122"/>
                <a:ea typeface="微软雅黑" pitchFamily="34" charset="-122"/>
              </a:rPr>
              <a:t>八、</a:t>
            </a:r>
            <a:r>
              <a:rPr lang="zh-CN" altLang="en-US" sz="2600" kern="0" dirty="0">
                <a:solidFill>
                  <a:srgbClr val="000000"/>
                </a:solidFill>
                <a:latin typeface="微软雅黑" pitchFamily="34" charset="-122"/>
                <a:ea typeface="微软雅黑" pitchFamily="34" charset="-122"/>
              </a:rPr>
              <a:t>核实工作</a:t>
            </a:r>
            <a:r>
              <a:rPr lang="zh-CN" altLang="en-US" sz="2600" dirty="0">
                <a:solidFill>
                  <a:srgbClr val="000000"/>
                </a:solidFill>
                <a:latin typeface="微软雅黑" pitchFamily="34" charset="-122"/>
                <a:ea typeface="微软雅黑" pitchFamily="34" charset="-122"/>
              </a:rPr>
              <a:t>各阶段工作内容和时间节点</a:t>
            </a:r>
            <a:endParaRPr lang="en-US" altLang="zh-CN" sz="260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a:t>
            </a:r>
          </a:p>
          <a:p>
            <a:r>
              <a:rPr lang="en-US" altLang="zh-CN" sz="2600" b="0" dirty="0">
                <a:solidFill>
                  <a:srgbClr val="000000"/>
                </a:solidFill>
                <a:latin typeface="微软雅黑" pitchFamily="34" charset="-122"/>
                <a:ea typeface="微软雅黑" pitchFamily="34" charset="-122"/>
              </a:rPr>
              <a:t>    2.</a:t>
            </a:r>
            <a:r>
              <a:rPr lang="zh-CN" altLang="en-US" sz="2600" b="0" dirty="0">
                <a:solidFill>
                  <a:srgbClr val="000000"/>
                </a:solidFill>
                <a:latin typeface="微软雅黑" pitchFamily="34" charset="-122"/>
                <a:ea typeface="微软雅黑" pitchFamily="34" charset="-122"/>
              </a:rPr>
              <a:t>核实工作启动开始</a:t>
            </a:r>
            <a:endParaRPr lang="en-US" altLang="zh-CN" sz="2600" b="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a:t>
            </a:r>
            <a:r>
              <a:rPr lang="en-US" altLang="zh-CN" sz="2600" dirty="0">
                <a:solidFill>
                  <a:srgbClr val="FF0000"/>
                </a:solidFill>
                <a:latin typeface="微软雅黑" pitchFamily="34" charset="-122"/>
                <a:ea typeface="微软雅黑" pitchFamily="34" charset="-122"/>
              </a:rPr>
              <a:t>2016</a:t>
            </a:r>
            <a:r>
              <a:rPr lang="zh-CN" altLang="en-US" sz="2600" dirty="0">
                <a:solidFill>
                  <a:srgbClr val="FF0000"/>
                </a:solidFill>
                <a:latin typeface="微软雅黑" pitchFamily="34" charset="-122"/>
                <a:ea typeface="微软雅黑" pitchFamily="34" charset="-122"/>
              </a:rPr>
              <a:t>年</a:t>
            </a:r>
            <a:r>
              <a:rPr lang="en-US" altLang="zh-CN" sz="2600" dirty="0">
                <a:solidFill>
                  <a:srgbClr val="FF0000"/>
                </a:solidFill>
                <a:latin typeface="微软雅黑" pitchFamily="34" charset="-122"/>
                <a:ea typeface="微软雅黑" pitchFamily="34" charset="-122"/>
              </a:rPr>
              <a:t>5</a:t>
            </a:r>
            <a:r>
              <a:rPr lang="zh-CN" altLang="en-US" sz="2600" dirty="0">
                <a:solidFill>
                  <a:srgbClr val="FF0000"/>
                </a:solidFill>
                <a:latin typeface="微软雅黑" pitchFamily="34" charset="-122"/>
                <a:ea typeface="微软雅黑" pitchFamily="34" charset="-122"/>
              </a:rPr>
              <a:t>月底</a:t>
            </a:r>
            <a:r>
              <a:rPr lang="zh-CN" altLang="en-US" sz="2600" b="0" dirty="0">
                <a:solidFill>
                  <a:srgbClr val="000000"/>
                </a:solidFill>
                <a:latin typeface="微软雅黑" pitchFamily="34" charset="-122"/>
                <a:ea typeface="微软雅黑" pitchFamily="34" charset="-122"/>
              </a:rPr>
              <a:t>试点单位（服务站）</a:t>
            </a:r>
            <a:r>
              <a:rPr lang="zh-CN" altLang="en-US" sz="2600" dirty="0">
                <a:solidFill>
                  <a:srgbClr val="FF0000"/>
                </a:solidFill>
                <a:latin typeface="微软雅黑" pitchFamily="34" charset="-122"/>
                <a:ea typeface="微软雅黑" pitchFamily="34" charset="-122"/>
              </a:rPr>
              <a:t>启动</a:t>
            </a:r>
            <a:r>
              <a:rPr lang="zh-CN" altLang="en-US" sz="2600" b="0" dirty="0">
                <a:solidFill>
                  <a:srgbClr val="000000"/>
                </a:solidFill>
                <a:latin typeface="微软雅黑" pitchFamily="34" charset="-122"/>
                <a:ea typeface="微软雅黑" pitchFamily="34" charset="-122"/>
              </a:rPr>
              <a:t>受助会员信息核实工作。每季度打款后，从“已理赔核查管理”功能中导出受助会员</a:t>
            </a:r>
            <a:r>
              <a:rPr lang="zh-CN" altLang="en-US" sz="2600" dirty="0">
                <a:solidFill>
                  <a:srgbClr val="FF0000"/>
                </a:solidFill>
                <a:latin typeface="微软雅黑" pitchFamily="34" charset="-122"/>
                <a:ea typeface="微软雅黑" pitchFamily="34" charset="-122"/>
              </a:rPr>
              <a:t>核实名单</a:t>
            </a:r>
            <a:r>
              <a:rPr lang="zh-CN" altLang="en-US" sz="2600" b="0" dirty="0">
                <a:solidFill>
                  <a:srgbClr val="000000"/>
                </a:solidFill>
                <a:latin typeface="微软雅黑" pitchFamily="34" charset="-122"/>
                <a:ea typeface="微软雅黑" pitchFamily="34" charset="-122"/>
              </a:rPr>
              <a:t>，开展核实工作并在核实名单中标注核实成功或核实失败及其核实失败原因等，每季度核实工作请于</a:t>
            </a:r>
            <a:r>
              <a:rPr lang="zh-CN" altLang="en-US" sz="2600" dirty="0">
                <a:solidFill>
                  <a:srgbClr val="FF0000"/>
                </a:solidFill>
                <a:latin typeface="微软雅黑" pitchFamily="34" charset="-122"/>
                <a:ea typeface="微软雅黑" pitchFamily="34" charset="-122"/>
              </a:rPr>
              <a:t>下一季度前</a:t>
            </a:r>
            <a:r>
              <a:rPr lang="zh-CN" altLang="en-US" sz="2600" b="0" dirty="0">
                <a:solidFill>
                  <a:srgbClr val="000000"/>
                </a:solidFill>
                <a:latin typeface="微软雅黑" pitchFamily="34" charset="-122"/>
                <a:ea typeface="微软雅黑" pitchFamily="34" charset="-122"/>
              </a:rPr>
              <a:t>完成，并将核实结果通过业务系统</a:t>
            </a:r>
            <a:r>
              <a:rPr lang="zh-CN" altLang="en-US" sz="2600" dirty="0">
                <a:solidFill>
                  <a:srgbClr val="FF0000"/>
                </a:solidFill>
                <a:latin typeface="微软雅黑" pitchFamily="34" charset="-122"/>
                <a:ea typeface="微软雅黑" pitchFamily="34" charset="-122"/>
              </a:rPr>
              <a:t>反馈</a:t>
            </a:r>
            <a:r>
              <a:rPr lang="zh-CN" altLang="en-US" sz="2600" b="0" dirty="0">
                <a:solidFill>
                  <a:srgbClr val="000000"/>
                </a:solidFill>
                <a:latin typeface="微软雅黑" pitchFamily="34" charset="-122"/>
                <a:ea typeface="微软雅黑" pitchFamily="34" charset="-122"/>
              </a:rPr>
              <a:t>至北京办事处。</a:t>
            </a:r>
          </a:p>
        </p:txBody>
      </p:sp>
    </p:spTree>
  </p:cSld>
  <p:clrMapOvr>
    <a:masterClrMapping/>
  </p:clrMapOvr>
  <p:transition>
    <p:strips/>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zh-CN" altLang="en-US" dirty="0">
                <a:ea typeface="宋体" pitchFamily="2" charset="-122"/>
              </a:rPr>
              <a:t>培训概要</a:t>
            </a:r>
          </a:p>
        </p:txBody>
      </p:sp>
      <p:sp>
        <p:nvSpPr>
          <p:cNvPr id="4099" name="内容占位符 2"/>
          <p:cNvSpPr>
            <a:spLocks noGrp="1"/>
          </p:cNvSpPr>
          <p:nvPr>
            <p:ph idx="1"/>
          </p:nvPr>
        </p:nvSpPr>
        <p:spPr>
          <a:xfrm>
            <a:off x="428596" y="1142984"/>
            <a:ext cx="8229600" cy="5248275"/>
          </a:xfrm>
        </p:spPr>
        <p:txBody>
          <a:bodyPr/>
          <a:lstStyle/>
          <a:p>
            <a:pPr marL="0" indent="0">
              <a:buClrTx/>
              <a:buNone/>
            </a:pPr>
            <a:r>
              <a:rPr lang="en-US" altLang="zh-CN" sz="2400" b="1" dirty="0">
                <a:solidFill>
                  <a:schemeClr val="tx1">
                    <a:lumMod val="50000"/>
                  </a:schemeClr>
                </a:solidFill>
                <a:latin typeface="宋体" pitchFamily="2" charset="-122"/>
                <a:ea typeface="宋体" pitchFamily="2" charset="-122"/>
                <a:sym typeface="+mn-ea"/>
              </a:rPr>
              <a:t>1.</a:t>
            </a:r>
            <a:r>
              <a:rPr lang="zh-CN" altLang="en-US" sz="2400" b="1" dirty="0">
                <a:solidFill>
                  <a:schemeClr val="tx1">
                    <a:lumMod val="50000"/>
                  </a:schemeClr>
                </a:solidFill>
                <a:latin typeface="宋体" pitchFamily="2" charset="-122"/>
                <a:ea typeface="宋体" pitchFamily="2" charset="-122"/>
                <a:sym typeface="+mn-ea"/>
              </a:rPr>
              <a:t>暖互助“二次报销”受助会员信息查询</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2.</a:t>
            </a:r>
            <a:r>
              <a:rPr lang="zh-CN" altLang="en-US" sz="2400" b="1" dirty="0">
                <a:solidFill>
                  <a:schemeClr val="tx1">
                    <a:lumMod val="50000"/>
                  </a:schemeClr>
                </a:solidFill>
                <a:latin typeface="宋体" pitchFamily="2" charset="-122"/>
                <a:ea typeface="宋体" pitchFamily="2" charset="-122"/>
                <a:sym typeface="+mn-ea"/>
              </a:rPr>
              <a:t>暖互助“二次报销”受助会员信息核实</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	2.1 </a:t>
            </a:r>
            <a:r>
              <a:rPr lang="zh-CN" altLang="en-US" sz="2400" b="1" dirty="0">
                <a:solidFill>
                  <a:schemeClr val="tx1">
                    <a:lumMod val="50000"/>
                  </a:schemeClr>
                </a:solidFill>
                <a:latin typeface="宋体" pitchFamily="2" charset="-122"/>
                <a:ea typeface="宋体" pitchFamily="2" charset="-122"/>
                <a:sym typeface="+mn-ea"/>
              </a:rPr>
              <a:t>导出待核实人名单</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	2.2 </a:t>
            </a:r>
            <a:r>
              <a:rPr lang="zh-CN" altLang="en-US" sz="2400" b="1" dirty="0">
                <a:solidFill>
                  <a:schemeClr val="tx1">
                    <a:lumMod val="50000"/>
                  </a:schemeClr>
                </a:solidFill>
                <a:latin typeface="宋体" pitchFamily="2" charset="-122"/>
                <a:ea typeface="宋体" pitchFamily="2" charset="-122"/>
                <a:sym typeface="+mn-ea"/>
              </a:rPr>
              <a:t>填写核实结果</a:t>
            </a:r>
            <a:endParaRPr lang="en-US" altLang="zh-CN" sz="2400" b="1" dirty="0">
              <a:solidFill>
                <a:schemeClr val="tx1">
                  <a:lumMod val="50000"/>
                </a:schemeClr>
              </a:solidFill>
              <a:latin typeface="宋体" pitchFamily="2" charset="-122"/>
              <a:ea typeface="宋体" pitchFamily="2" charset="-122"/>
              <a:sym typeface="+mn-ea"/>
            </a:endParaRPr>
          </a:p>
          <a:p>
            <a:pPr marL="0" indent="0">
              <a:buClrTx/>
              <a:buNone/>
            </a:pPr>
            <a:r>
              <a:rPr lang="en-US" altLang="zh-CN" sz="2400" b="1" dirty="0">
                <a:solidFill>
                  <a:schemeClr val="tx1">
                    <a:lumMod val="50000"/>
                  </a:schemeClr>
                </a:solidFill>
                <a:latin typeface="宋体" pitchFamily="2" charset="-122"/>
                <a:ea typeface="宋体" pitchFamily="2" charset="-122"/>
                <a:sym typeface="+mn-ea"/>
              </a:rPr>
              <a:t>	2.3 </a:t>
            </a:r>
            <a:r>
              <a:rPr lang="zh-CN" altLang="en-US" sz="2400" b="1" dirty="0">
                <a:solidFill>
                  <a:schemeClr val="tx1">
                    <a:lumMod val="50000"/>
                  </a:schemeClr>
                </a:solidFill>
                <a:latin typeface="宋体" pitchFamily="2" charset="-122"/>
                <a:ea typeface="宋体" pitchFamily="2" charset="-122"/>
                <a:sym typeface="+mn-ea"/>
              </a:rPr>
              <a:t>导入核实结果</a:t>
            </a:r>
            <a:r>
              <a:rPr lang="en-US" altLang="zh-CN" sz="2400" b="1" dirty="0">
                <a:solidFill>
                  <a:schemeClr val="tx1">
                    <a:lumMod val="50000"/>
                  </a:schemeClr>
                </a:solidFill>
                <a:latin typeface="宋体" pitchFamily="2" charset="-122"/>
                <a:ea typeface="宋体" pitchFamily="2" charset="-122"/>
                <a:sym typeface="+mn-ea"/>
              </a:rPr>
              <a:t> </a:t>
            </a:r>
          </a:p>
          <a:p>
            <a:pPr marL="514350" indent="-514350" algn="l">
              <a:buClrTx/>
              <a:buFont typeface="+mj-lt"/>
              <a:buAutoNum type="arabicPeriod"/>
            </a:pPr>
            <a:endParaRPr lang="zh-CN" altLang="en-US" sz="24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dirty="0" smtClean="0"/>
              <a:pPr>
                <a:defRPr/>
              </a:pPr>
              <a:t>17</a:t>
            </a:fld>
            <a:endParaRPr lang="en-US" altLang="zh-CN" dirty="0"/>
          </a:p>
        </p:txBody>
      </p:sp>
    </p:spTree>
  </p:cSld>
  <p:clrMapOvr>
    <a:masterClrMapping/>
  </p:clrMapOvr>
  <p:transition>
    <p:strips dir="rd"/>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2400" kern="0" dirty="0">
                  <a:solidFill>
                    <a:srgbClr val="000000"/>
                  </a:solidFill>
                  <a:latin typeface="Calibri" pitchFamily="34" charset="0"/>
                </a:rPr>
                <a:t>暖互助“二次报销” </a:t>
              </a:r>
              <a:r>
                <a:rPr kumimoji="0" lang="zh-CN" altLang="en-US" sz="2400" i="0" u="none" strike="noStrike" kern="0" cap="none" spc="0" normalizeH="0" baseline="0" noProof="0" dirty="0">
                  <a:ln>
                    <a:noFill/>
                  </a:ln>
                  <a:solidFill>
                    <a:srgbClr val="000000"/>
                  </a:solidFill>
                  <a:effectLst/>
                  <a:uLnTx/>
                  <a:uFillTx/>
                  <a:latin typeface="Calibri" pitchFamily="34" charset="0"/>
                </a:rPr>
                <a:t>信息查询</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标题 1"/>
          <p:cNvSpPr>
            <a:spLocks noGrp="1"/>
          </p:cNvSpPr>
          <p:nvPr>
            <p:ph type="title"/>
          </p:nvPr>
        </p:nvSpPr>
        <p:spPr/>
        <p:txBody>
          <a:bodyPr/>
          <a:lstStyle/>
          <a:p>
            <a:pPr lvl="0"/>
            <a:r>
              <a:rPr lang="en-US" altLang="zh-CN" dirty="0">
                <a:latin typeface="宋体" pitchFamily="2" charset="-122"/>
                <a:ea typeface="宋体" pitchFamily="2" charset="-122"/>
              </a:rPr>
              <a:t>1.</a:t>
            </a:r>
            <a:r>
              <a:rPr lang="zh-CN" altLang="en-US" dirty="0">
                <a:latin typeface="Calibri" pitchFamily="34" charset="0"/>
              </a:rPr>
              <a:t>暖互助“二次报销” 信息查询</a:t>
            </a:r>
            <a:endParaRPr lang="zh-CN" altLang="en-US" dirty="0">
              <a:latin typeface="宋体" pitchFamily="2" charset="-122"/>
              <a:ea typeface="宋体" pitchFamily="2" charset="-122"/>
            </a:endParaRPr>
          </a:p>
        </p:txBody>
      </p:sp>
      <p:pic>
        <p:nvPicPr>
          <p:cNvPr id="111619" name="内容占位符 4" descr="菜单.jpg"/>
          <p:cNvPicPr>
            <a:picLocks noGrp="1" noChangeAspect="1"/>
          </p:cNvPicPr>
          <p:nvPr>
            <p:ph idx="1"/>
          </p:nvPr>
        </p:nvPicPr>
        <p:blipFill>
          <a:blip r:embed="rId2" cstate="print"/>
          <a:srcRect/>
          <a:stretch>
            <a:fillRect/>
          </a:stretch>
        </p:blipFill>
        <p:spPr>
          <a:xfrm>
            <a:off x="0" y="836712"/>
            <a:ext cx="9112250" cy="5760640"/>
          </a:xfrm>
        </p:spPr>
      </p:pic>
      <p:sp>
        <p:nvSpPr>
          <p:cNvPr id="7" name="圆角矩形标注 4"/>
          <p:cNvSpPr>
            <a:spLocks noChangeArrowheads="1"/>
          </p:cNvSpPr>
          <p:nvPr/>
        </p:nvSpPr>
        <p:spPr bwMode="auto">
          <a:xfrm>
            <a:off x="611560" y="1844825"/>
            <a:ext cx="2448271" cy="864096"/>
          </a:xfrm>
          <a:prstGeom prst="wedgeRectCallout">
            <a:avLst>
              <a:gd name="adj1" fmla="val 56916"/>
              <a:gd name="adj2" fmla="val -88370"/>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京卡</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8" name="圆角矩形标注 4"/>
          <p:cNvSpPr>
            <a:spLocks noChangeArrowheads="1"/>
          </p:cNvSpPr>
          <p:nvPr/>
        </p:nvSpPr>
        <p:spPr bwMode="auto">
          <a:xfrm>
            <a:off x="4499992" y="2564904"/>
            <a:ext cx="2736304" cy="864096"/>
          </a:xfrm>
          <a:prstGeom prst="wedgeRectCallout">
            <a:avLst>
              <a:gd name="adj1" fmla="val -41302"/>
              <a:gd name="adj2" fmla="val -11445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赠送京卡理赔信息查询</a:t>
            </a:r>
          </a:p>
        </p:txBody>
      </p:sp>
      <p:sp>
        <p:nvSpPr>
          <p:cNvPr id="9"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19</a:t>
            </a:fld>
            <a:endParaRPr lang="en-US" altLang="zh-CN"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9" name="TextBox 8"/>
          <p:cNvSpPr txBox="1"/>
          <p:nvPr/>
        </p:nvSpPr>
        <p:spPr>
          <a:xfrm>
            <a:off x="1000100" y="2500306"/>
            <a:ext cx="7572428" cy="3293209"/>
          </a:xfrm>
          <a:prstGeom prst="rect">
            <a:avLst/>
          </a:prstGeom>
          <a:noFill/>
        </p:spPr>
        <p:txBody>
          <a:bodyPr wrap="square" rtlCol="0">
            <a:spAutoFit/>
          </a:bodyPr>
          <a:lstStyle/>
          <a:p>
            <a:pPr indent="457200"/>
            <a:r>
              <a:rPr lang="zh-CN" altLang="en-US" sz="2600" b="0" dirty="0">
                <a:solidFill>
                  <a:srgbClr val="000000"/>
                </a:solidFill>
                <a:latin typeface="微软雅黑" pitchFamily="34" charset="-122"/>
                <a:ea typeface="微软雅黑" pitchFamily="34" charset="-122"/>
              </a:rPr>
              <a:t>为认真贯彻市总工会“</a:t>
            </a:r>
            <a:r>
              <a:rPr lang="en-US" sz="2600" b="0" dirty="0">
                <a:solidFill>
                  <a:srgbClr val="000000"/>
                </a:solidFill>
                <a:latin typeface="微软雅黑" pitchFamily="34" charset="-122"/>
                <a:ea typeface="微软雅黑" pitchFamily="34" charset="-122"/>
              </a:rPr>
              <a:t>1+15</a:t>
            </a:r>
            <a:r>
              <a:rPr lang="zh-CN" altLang="en-US" sz="2600" b="0" dirty="0">
                <a:solidFill>
                  <a:srgbClr val="000000"/>
                </a:solidFill>
                <a:latin typeface="微软雅黑" pitchFamily="34" charset="-122"/>
                <a:ea typeface="微软雅黑" pitchFamily="34" charset="-122"/>
              </a:rPr>
              <a:t>”文件精神，积极落实市总</a:t>
            </a:r>
            <a:r>
              <a:rPr lang="en-US" altLang="zh-CN" sz="2600" b="0" dirty="0">
                <a:solidFill>
                  <a:srgbClr val="000000"/>
                </a:solidFill>
                <a:latin typeface="微软雅黑" pitchFamily="34" charset="-122"/>
                <a:ea typeface="微软雅黑" pitchFamily="34" charset="-122"/>
              </a:rPr>
              <a:t>《</a:t>
            </a:r>
            <a:r>
              <a:rPr lang="zh-CN" altLang="en-US" sz="2600" b="0" dirty="0">
                <a:solidFill>
                  <a:srgbClr val="000000"/>
                </a:solidFill>
                <a:latin typeface="微软雅黑" pitchFamily="34" charset="-122"/>
                <a:ea typeface="微软雅黑" pitchFamily="34" charset="-122"/>
              </a:rPr>
              <a:t>关于认真学习宣传贯彻党的十八届五中全会精神的通知</a:t>
            </a:r>
            <a:r>
              <a:rPr lang="en-US" altLang="zh-CN" sz="2600" b="0" dirty="0">
                <a:solidFill>
                  <a:srgbClr val="000000"/>
                </a:solidFill>
                <a:latin typeface="微软雅黑" pitchFamily="34" charset="-122"/>
                <a:ea typeface="微软雅黑" pitchFamily="34" charset="-122"/>
              </a:rPr>
              <a:t>》</a:t>
            </a:r>
            <a:r>
              <a:rPr lang="zh-CN" altLang="en-US" sz="2600" b="0" dirty="0">
                <a:solidFill>
                  <a:srgbClr val="000000"/>
                </a:solidFill>
                <a:latin typeface="微软雅黑" pitchFamily="34" charset="-122"/>
                <a:ea typeface="微软雅黑" pitchFamily="34" charset="-122"/>
              </a:rPr>
              <a:t>（京工发</a:t>
            </a:r>
            <a:r>
              <a:rPr lang="en-US" altLang="zh-CN" sz="2600" b="0" dirty="0">
                <a:solidFill>
                  <a:srgbClr val="000000"/>
                </a:solidFill>
                <a:latin typeface="微软雅黑" pitchFamily="34" charset="-122"/>
                <a:ea typeface="微软雅黑" pitchFamily="34" charset="-122"/>
              </a:rPr>
              <a:t>〔</a:t>
            </a:r>
            <a:r>
              <a:rPr lang="en-US" sz="2600" b="0" dirty="0">
                <a:solidFill>
                  <a:srgbClr val="000000"/>
                </a:solidFill>
                <a:latin typeface="微软雅黑" pitchFamily="34" charset="-122"/>
                <a:ea typeface="微软雅黑" pitchFamily="34" charset="-122"/>
              </a:rPr>
              <a:t>2015</a:t>
            </a:r>
            <a:r>
              <a:rPr lang="en-US" altLang="zh-CN" sz="2600" b="0" dirty="0">
                <a:solidFill>
                  <a:srgbClr val="000000"/>
                </a:solidFill>
                <a:latin typeface="微软雅黑" pitchFamily="34" charset="-122"/>
                <a:ea typeface="微软雅黑" pitchFamily="34" charset="-122"/>
              </a:rPr>
              <a:t>〕</a:t>
            </a:r>
            <a:r>
              <a:rPr lang="en-US" sz="2600" b="0" dirty="0">
                <a:solidFill>
                  <a:srgbClr val="000000"/>
                </a:solidFill>
                <a:latin typeface="微软雅黑" pitchFamily="34" charset="-122"/>
                <a:ea typeface="微软雅黑" pitchFamily="34" charset="-122"/>
              </a:rPr>
              <a:t>37</a:t>
            </a:r>
            <a:r>
              <a:rPr lang="zh-CN" altLang="en-US" sz="2600" b="0" dirty="0">
                <a:solidFill>
                  <a:srgbClr val="000000"/>
                </a:solidFill>
                <a:latin typeface="微软雅黑" pitchFamily="34" charset="-122"/>
                <a:ea typeface="微软雅黑" pitchFamily="34" charset="-122"/>
              </a:rPr>
              <a:t>号）的有关要求，进一步转变工作作风，坚持面向基层、面向职工，工作重心下沉、组织力量下沉，努力提升职工互助保障工作和服务的精准化水平。</a:t>
            </a:r>
            <a:endParaRPr lang="en-US" altLang="zh-CN" sz="2600" b="0" dirty="0">
              <a:solidFill>
                <a:srgbClr val="000000"/>
              </a:solidFill>
              <a:latin typeface="微软雅黑" pitchFamily="34" charset="-122"/>
              <a:ea typeface="微软雅黑" pitchFamily="34" charset="-122"/>
            </a:endParaRPr>
          </a:p>
          <a:p>
            <a:pPr indent="457200"/>
            <a:r>
              <a:rPr lang="zh-CN" altLang="en-US" sz="2600" b="0" dirty="0">
                <a:solidFill>
                  <a:srgbClr val="000000"/>
                </a:solidFill>
                <a:latin typeface="微软雅黑" pitchFamily="34" charset="-122"/>
                <a:ea typeface="微软雅黑" pitchFamily="34" charset="-122"/>
              </a:rPr>
              <a:t>北京办事处将在</a:t>
            </a:r>
            <a:r>
              <a:rPr lang="en-US" altLang="zh-CN" sz="2600" b="0" dirty="0">
                <a:solidFill>
                  <a:srgbClr val="000000"/>
                </a:solidFill>
                <a:latin typeface="微软雅黑" pitchFamily="34" charset="-122"/>
                <a:ea typeface="微软雅黑" pitchFamily="34" charset="-122"/>
              </a:rPr>
              <a:t>2016</a:t>
            </a:r>
            <a:r>
              <a:rPr lang="zh-CN" altLang="en-US" sz="2600" b="0" dirty="0">
                <a:solidFill>
                  <a:srgbClr val="000000"/>
                </a:solidFill>
                <a:latin typeface="微软雅黑" pitchFamily="34" charset="-122"/>
                <a:ea typeface="微软雅黑" pitchFamily="34" charset="-122"/>
              </a:rPr>
              <a:t>年内逐步开展实施受助会员信息核实工作。</a:t>
            </a:r>
          </a:p>
        </p:txBody>
      </p:sp>
    </p:spTree>
  </p:cSld>
  <p:clrMapOvr>
    <a:masterClrMapping/>
  </p:clrMapOvr>
  <p:transition>
    <p:strips/>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标题 1"/>
          <p:cNvSpPr>
            <a:spLocks noGrp="1"/>
          </p:cNvSpPr>
          <p:nvPr>
            <p:ph type="title"/>
          </p:nvPr>
        </p:nvSpPr>
        <p:spPr/>
        <p:txBody>
          <a:bodyPr/>
          <a:lstStyle/>
          <a:p>
            <a:r>
              <a:rPr lang="en-US" altLang="zh-CN" dirty="0">
                <a:latin typeface="宋体" pitchFamily="2" charset="-122"/>
                <a:ea typeface="宋体" pitchFamily="2" charset="-122"/>
              </a:rPr>
              <a:t>1.</a:t>
            </a:r>
            <a:r>
              <a:rPr lang="zh-CN" altLang="en-US" dirty="0">
                <a:latin typeface="Calibri" pitchFamily="34" charset="0"/>
              </a:rPr>
              <a:t>暖互助“二次报销” 信息查询</a:t>
            </a:r>
            <a:endParaRPr lang="zh-CN" altLang="en-US" dirty="0">
              <a:ea typeface="宋体" pitchFamily="2" charset="-122"/>
            </a:endParaRPr>
          </a:p>
        </p:txBody>
      </p:sp>
      <p:pic>
        <p:nvPicPr>
          <p:cNvPr id="112643" name="内容占位符 4" descr="界面.jpg"/>
          <p:cNvPicPr>
            <a:picLocks noGrp="1" noChangeAspect="1"/>
          </p:cNvPicPr>
          <p:nvPr>
            <p:ph idx="1"/>
          </p:nvPr>
        </p:nvPicPr>
        <p:blipFill>
          <a:blip r:embed="rId2" cstate="print"/>
          <a:srcRect/>
          <a:stretch>
            <a:fillRect/>
          </a:stretch>
        </p:blipFill>
        <p:spPr>
          <a:xfrm>
            <a:off x="0" y="836712"/>
            <a:ext cx="9112250" cy="5760640"/>
          </a:xfrm>
        </p:spPr>
      </p:pic>
      <p:sp>
        <p:nvSpPr>
          <p:cNvPr id="8" name="矩形 7"/>
          <p:cNvSpPr/>
          <p:nvPr/>
        </p:nvSpPr>
        <p:spPr bwMode="auto">
          <a:xfrm>
            <a:off x="1907704" y="1916832"/>
            <a:ext cx="6696744" cy="122413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9" name="矩形标注 8"/>
          <p:cNvSpPr>
            <a:spLocks noChangeArrowheads="1"/>
          </p:cNvSpPr>
          <p:nvPr/>
        </p:nvSpPr>
        <p:spPr bwMode="auto">
          <a:xfrm>
            <a:off x="179512" y="3356992"/>
            <a:ext cx="4214812" cy="1500188"/>
          </a:xfrm>
          <a:prstGeom prst="wedgeRectCallout">
            <a:avLst>
              <a:gd name="adj1" fmla="val -39138"/>
              <a:gd name="adj2" fmla="val -127976"/>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界面左侧提供京卡组织机构列表，方便直接选择，点击</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号可以展开</a:t>
            </a:r>
          </a:p>
        </p:txBody>
      </p:sp>
      <p:sp>
        <p:nvSpPr>
          <p:cNvPr id="10" name="矩形标注 9"/>
          <p:cNvSpPr>
            <a:spLocks noChangeArrowheads="1"/>
          </p:cNvSpPr>
          <p:nvPr/>
        </p:nvSpPr>
        <p:spPr bwMode="auto">
          <a:xfrm>
            <a:off x="4644008" y="3356992"/>
            <a:ext cx="4071937" cy="1500188"/>
          </a:xfrm>
          <a:prstGeom prst="wedgeRectCallout">
            <a:avLst>
              <a:gd name="adj1" fmla="val -36271"/>
              <a:gd name="adj2" fmla="val -8924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也可通过右侧输入搜索条件等信息进行搜索，其中选择状态只有打印生效</a:t>
            </a:r>
          </a:p>
        </p:txBody>
      </p:sp>
      <p:sp>
        <p:nvSpPr>
          <p:cNvPr id="11" name="矩形 10"/>
          <p:cNvSpPr>
            <a:spLocks noChangeArrowheads="1"/>
          </p:cNvSpPr>
          <p:nvPr/>
        </p:nvSpPr>
        <p:spPr bwMode="auto">
          <a:xfrm>
            <a:off x="2339752" y="5085184"/>
            <a:ext cx="6304185" cy="1296144"/>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说明：</a:t>
            </a:r>
            <a:endPar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	</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必须</a:t>
            </a:r>
            <a:r>
              <a:rPr lang="zh-CN" altLang="en-US" sz="2400" b="0" kern="0" dirty="0">
                <a:solidFill>
                  <a:schemeClr val="tx2">
                    <a:lumMod val="95000"/>
                    <a:lumOff val="5000"/>
                  </a:schemeClr>
                </a:solidFill>
                <a:latin typeface="华文中宋" pitchFamily="2" charset="-122"/>
                <a:ea typeface="华文中宋" pitchFamily="2" charset="-122"/>
              </a:rPr>
              <a:t>先绑定京卡组织机构才</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可以使用查询，并且只能查询到打印生效状态的理赔单。</a:t>
            </a: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20</a:t>
            </a:fld>
            <a:endParaRPr lang="en-US" altLang="zh-CN" dirty="0"/>
          </a:p>
        </p:txBody>
      </p:sp>
      <p:sp>
        <p:nvSpPr>
          <p:cNvPr id="13" name="圆角矩形标注 4"/>
          <p:cNvSpPr>
            <a:spLocks noChangeArrowheads="1"/>
          </p:cNvSpPr>
          <p:nvPr/>
        </p:nvSpPr>
        <p:spPr bwMode="auto">
          <a:xfrm>
            <a:off x="4572000" y="1027262"/>
            <a:ext cx="2376264" cy="552797"/>
          </a:xfrm>
          <a:prstGeom prst="wedgeRectCallout">
            <a:avLst>
              <a:gd name="adj1" fmla="val 47061"/>
              <a:gd name="adj2" fmla="val 93479"/>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搜索</a:t>
            </a:r>
            <a:r>
              <a:rPr lang="zh-CN" altLang="en-US" sz="2400" b="0" kern="0" dirty="0">
                <a:solidFill>
                  <a:schemeClr val="tx1"/>
                </a:solidFill>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1"/>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par>
                          <p:cTn id="20" fill="hold">
                            <p:stCondLst>
                              <p:cond delay="1000"/>
                            </p:stCondLst>
                            <p:childTnLst>
                              <p:par>
                                <p:cTn id="21" presetID="3"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p:cNvPicPr>
            <a:picLocks noChangeAspect="1" noChangeArrowheads="1"/>
          </p:cNvPicPr>
          <p:nvPr/>
        </p:nvPicPr>
        <p:blipFill>
          <a:blip r:embed="rId2"/>
          <a:srcRect/>
          <a:stretch>
            <a:fillRect/>
          </a:stretch>
        </p:blipFill>
        <p:spPr bwMode="auto">
          <a:xfrm>
            <a:off x="0" y="928670"/>
            <a:ext cx="9144000" cy="4429156"/>
          </a:xfrm>
          <a:prstGeom prst="rect">
            <a:avLst/>
          </a:prstGeom>
          <a:noFill/>
          <a:ln w="9525">
            <a:noFill/>
            <a:miter lim="800000"/>
            <a:headEnd/>
            <a:tailEnd/>
          </a:ln>
          <a:effectLst/>
        </p:spPr>
      </p:pic>
      <p:sp>
        <p:nvSpPr>
          <p:cNvPr id="113666" name="标题 1"/>
          <p:cNvSpPr>
            <a:spLocks noGrp="1"/>
          </p:cNvSpPr>
          <p:nvPr>
            <p:ph type="title"/>
          </p:nvPr>
        </p:nvSpPr>
        <p:spPr/>
        <p:txBody>
          <a:bodyPr/>
          <a:lstStyle/>
          <a:p>
            <a:r>
              <a:rPr lang="en-US" altLang="zh-CN" dirty="0">
                <a:latin typeface="宋体" pitchFamily="2" charset="-122"/>
                <a:ea typeface="宋体" pitchFamily="2" charset="-122"/>
              </a:rPr>
              <a:t>1.</a:t>
            </a:r>
            <a:r>
              <a:rPr lang="zh-CN" altLang="en-US" dirty="0">
                <a:latin typeface="Calibri" pitchFamily="34" charset="0"/>
              </a:rPr>
              <a:t>暖互助“二次报销” 信息查询</a:t>
            </a:r>
            <a:endParaRPr lang="zh-CN" altLang="en-US" dirty="0">
              <a:ea typeface="宋体" pitchFamily="2" charset="-122"/>
            </a:endParaRPr>
          </a:p>
        </p:txBody>
      </p:sp>
      <p:sp>
        <p:nvSpPr>
          <p:cNvPr id="10" name="矩形 9"/>
          <p:cNvSpPr>
            <a:spLocks noChangeArrowheads="1"/>
          </p:cNvSpPr>
          <p:nvPr/>
        </p:nvSpPr>
        <p:spPr bwMode="auto">
          <a:xfrm>
            <a:off x="3059832" y="3933056"/>
            <a:ext cx="4104456" cy="1152128"/>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marL="0" marR="0" lvl="0" indent="0" algn="ctr" defTabSz="914400" eaLnBrk="1" fontAlgn="auto" latinLnBrk="0" hangingPunct="1">
              <a:lnSpc>
                <a:spcPct val="100000"/>
              </a:lnSpc>
              <a:spcBef>
                <a:spcPts val="0"/>
              </a:spcBef>
              <a:spcAft>
                <a:spcPts val="0"/>
              </a:spcAft>
              <a:buClrTx/>
              <a:buSzTx/>
              <a:buFontTx/>
              <a:buNone/>
              <a:defRPr/>
            </a:pPr>
            <a:endParaRPr lang="en-US" altLang="zh-CN" sz="2400" dirty="0">
              <a:latin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2400" dirty="0">
                <a:latin typeface="Calibri" pitchFamily="34" charset="0"/>
              </a:rPr>
              <a:t>暖互助“二次报销” 信息</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6"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21</a:t>
            </a:fld>
            <a:endParaRPr lang="en-US" altLang="zh-CN"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a:t>
              </a:r>
              <a:r>
                <a:rPr kumimoji="0" lang="en-US" altLang="zh-CN" sz="1800" b="0" i="0" u="none" strike="noStrike" kern="0" cap="none" spc="0" normalizeH="0" noProof="0" dirty="0">
                  <a:ln>
                    <a:noFill/>
                  </a:ln>
                  <a:solidFill>
                    <a:sysClr val="windowText" lastClr="000000"/>
                  </a:solidFill>
                  <a:effectLst/>
                  <a:uLnTx/>
                  <a:uFillTx/>
                  <a:latin typeface="Calibri" pitchFamily="34" charset="0"/>
                </a:rPr>
                <a:t> 2</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rgbClr val="000000"/>
                  </a:solidFill>
                  <a:effectLst/>
                  <a:uLnTx/>
                  <a:uFillTx/>
                  <a:latin typeface="Calibri" pitchFamily="34" charset="0"/>
                </a:rPr>
                <a:t>暖互助“二次报销” 信息核实</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lang="en-US" altLang="zh-CN" b="0" kern="0" dirty="0">
                  <a:solidFill>
                    <a:sysClr val="windowText" lastClr="000000"/>
                  </a:solidFill>
                  <a:latin typeface="Calibri" pitchFamily="34" charset="0"/>
                </a:rPr>
                <a:t>2.1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rgbClr val="000000"/>
                  </a:solidFill>
                  <a:effectLst/>
                  <a:uLnTx/>
                  <a:uFillTx/>
                  <a:latin typeface="Calibri" pitchFamily="34" charset="0"/>
                </a:rPr>
                <a:t>导出</a:t>
              </a:r>
              <a:r>
                <a:rPr lang="zh-CN" altLang="en-US" sz="2400" kern="0" dirty="0">
                  <a:solidFill>
                    <a:srgbClr val="000000"/>
                  </a:solidFill>
                  <a:latin typeface="Calibri" pitchFamily="34" charset="0"/>
                </a:rPr>
                <a:t>待</a:t>
              </a:r>
              <a:r>
                <a:rPr kumimoji="0" lang="zh-CN" altLang="en-US" sz="2400" i="0" u="none" strike="noStrike" kern="0" cap="none" spc="0" normalizeH="0" baseline="0" noProof="0" dirty="0">
                  <a:ln>
                    <a:noFill/>
                  </a:ln>
                  <a:solidFill>
                    <a:srgbClr val="000000"/>
                  </a:solidFill>
                  <a:effectLst/>
                  <a:uLnTx/>
                  <a:uFillTx/>
                  <a:latin typeface="Calibri" pitchFamily="34" charset="0"/>
                </a:rPr>
                <a:t>核实人名单</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0" y="836712"/>
            <a:ext cx="9170918" cy="4536504"/>
          </a:xfrm>
          <a:prstGeom prst="rect">
            <a:avLst/>
          </a:prstGeom>
        </p:spPr>
      </p:pic>
      <p:sp>
        <p:nvSpPr>
          <p:cNvPr id="111618" name="标题 1"/>
          <p:cNvSpPr>
            <a:spLocks noGrp="1"/>
          </p:cNvSpPr>
          <p:nvPr>
            <p:ph type="title"/>
          </p:nvPr>
        </p:nvSpPr>
        <p:spPr/>
        <p:txBody>
          <a:bodyPr/>
          <a:lstStyle/>
          <a:p>
            <a:pPr lvl="0"/>
            <a:r>
              <a:rPr lang="en-US" altLang="zh-CN" dirty="0">
                <a:latin typeface="宋体" pitchFamily="2" charset="-122"/>
                <a:ea typeface="宋体" pitchFamily="2" charset="-122"/>
              </a:rPr>
              <a:t>2.</a:t>
            </a:r>
            <a:r>
              <a:rPr lang="zh-CN" altLang="en-US" dirty="0">
                <a:latin typeface="Calibri" pitchFamily="34" charset="0"/>
              </a:rPr>
              <a:t>暖互助“二次报销” 信息核实</a:t>
            </a:r>
            <a:endParaRPr lang="zh-CN" altLang="en-US" dirty="0">
              <a:latin typeface="宋体" pitchFamily="2" charset="-122"/>
              <a:ea typeface="宋体" pitchFamily="2" charset="-122"/>
            </a:endParaRPr>
          </a:p>
        </p:txBody>
      </p:sp>
      <p:sp>
        <p:nvSpPr>
          <p:cNvPr id="7" name="圆角矩形标注 4"/>
          <p:cNvSpPr>
            <a:spLocks noChangeArrowheads="1"/>
          </p:cNvSpPr>
          <p:nvPr/>
        </p:nvSpPr>
        <p:spPr bwMode="auto">
          <a:xfrm>
            <a:off x="1043608" y="1844824"/>
            <a:ext cx="2448271" cy="864096"/>
          </a:xfrm>
          <a:prstGeom prst="wedgeRectCallout">
            <a:avLst>
              <a:gd name="adj1" fmla="val 56916"/>
              <a:gd name="adj2" fmla="val -88370"/>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京卡</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8" name="圆角矩形标注 4"/>
          <p:cNvSpPr>
            <a:spLocks noChangeArrowheads="1"/>
          </p:cNvSpPr>
          <p:nvPr/>
        </p:nvSpPr>
        <p:spPr bwMode="auto">
          <a:xfrm>
            <a:off x="4427984" y="2780928"/>
            <a:ext cx="2736304" cy="864096"/>
          </a:xfrm>
          <a:prstGeom prst="wedgeRectCallout">
            <a:avLst>
              <a:gd name="adj1" fmla="val -41302"/>
              <a:gd name="adj2" fmla="val -11445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已理赔核查管理</a:t>
            </a:r>
          </a:p>
        </p:txBody>
      </p:sp>
      <p:sp>
        <p:nvSpPr>
          <p:cNvPr id="9"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24</a:t>
            </a:fld>
            <a:endParaRPr lang="en-US" altLang="zh-CN"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 y="835649"/>
            <a:ext cx="9109075" cy="5257647"/>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Calibri" pitchFamily="34" charset="0"/>
              </a:rPr>
              <a:t>暖互助“二次报销” 信息核实</a:t>
            </a:r>
            <a:endParaRPr lang="zh-CN" altLang="en-US" dirty="0">
              <a:ea typeface="宋体" pitchFamily="2" charset="-122"/>
            </a:endParaRPr>
          </a:p>
        </p:txBody>
      </p:sp>
      <p:sp>
        <p:nvSpPr>
          <p:cNvPr id="8" name="矩形 7"/>
          <p:cNvSpPr/>
          <p:nvPr/>
        </p:nvSpPr>
        <p:spPr bwMode="auto">
          <a:xfrm>
            <a:off x="1907704" y="1955787"/>
            <a:ext cx="6984776" cy="1116013"/>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9" name="矩形标注 8"/>
          <p:cNvSpPr>
            <a:spLocks noChangeArrowheads="1"/>
          </p:cNvSpPr>
          <p:nvPr/>
        </p:nvSpPr>
        <p:spPr bwMode="auto">
          <a:xfrm>
            <a:off x="214282" y="3286124"/>
            <a:ext cx="4214812" cy="1500188"/>
          </a:xfrm>
          <a:prstGeom prst="wedgeRectCallout">
            <a:avLst>
              <a:gd name="adj1" fmla="val -39138"/>
              <a:gd name="adj2" fmla="val -127976"/>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界面左侧提供京卡组织机构列表，方便直接选择，点击</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号可以展开</a:t>
            </a:r>
          </a:p>
        </p:txBody>
      </p:sp>
      <p:sp>
        <p:nvSpPr>
          <p:cNvPr id="10" name="矩形标注 9"/>
          <p:cNvSpPr>
            <a:spLocks noChangeArrowheads="1"/>
          </p:cNvSpPr>
          <p:nvPr/>
        </p:nvSpPr>
        <p:spPr bwMode="auto">
          <a:xfrm>
            <a:off x="4643438" y="3286124"/>
            <a:ext cx="4071937" cy="1594826"/>
          </a:xfrm>
          <a:prstGeom prst="wedgeRectCallout">
            <a:avLst>
              <a:gd name="adj1" fmla="val -36271"/>
              <a:gd name="adj2" fmla="val -8924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lang="en-US" altLang="zh-CN" sz="2400" b="0" kern="0" dirty="0">
                <a:solidFill>
                  <a:schemeClr val="tx2">
                    <a:lumMod val="95000"/>
                    <a:lumOff val="5000"/>
                  </a:schemeClr>
                </a:solidFill>
                <a:latin typeface="华文中宋" pitchFamily="2" charset="-122"/>
                <a:ea typeface="华文中宋" pitchFamily="2" charset="-122"/>
              </a:rPr>
              <a:t>1.</a:t>
            </a:r>
            <a:r>
              <a:rPr lang="zh-CN" altLang="en-US" sz="2400" b="0" kern="0" dirty="0">
                <a:solidFill>
                  <a:schemeClr val="tx2">
                    <a:lumMod val="95000"/>
                    <a:lumOff val="5000"/>
                  </a:schemeClr>
                </a:solidFill>
                <a:latin typeface="华文中宋" pitchFamily="2" charset="-122"/>
                <a:ea typeface="华文中宋" pitchFamily="2" charset="-122"/>
              </a:rPr>
              <a:t>核查状态选择</a:t>
            </a:r>
            <a:r>
              <a:rPr lang="zh-CN" altLang="en-US" sz="2400" kern="0" dirty="0">
                <a:solidFill>
                  <a:schemeClr val="tx1">
                    <a:lumMod val="75000"/>
                  </a:schemeClr>
                </a:solidFill>
                <a:latin typeface="华文中宋" pitchFamily="2" charset="-122"/>
                <a:ea typeface="华文中宋" pitchFamily="2" charset="-122"/>
              </a:rPr>
              <a:t>未核查</a:t>
            </a:r>
            <a:r>
              <a:rPr lang="zh-CN" altLang="en-US" sz="2400" b="0" kern="0" dirty="0">
                <a:solidFill>
                  <a:schemeClr val="tx2">
                    <a:lumMod val="95000"/>
                    <a:lumOff val="5000"/>
                  </a:schemeClr>
                </a:solidFill>
                <a:latin typeface="华文中宋" pitchFamily="2" charset="-122"/>
                <a:ea typeface="华文中宋" pitchFamily="2" charset="-122"/>
              </a:rPr>
              <a:t>，选择将要核查会员的</a:t>
            </a:r>
            <a:r>
              <a:rPr lang="zh-CN" altLang="en-US" sz="2400" kern="0" dirty="0">
                <a:solidFill>
                  <a:schemeClr val="tx1">
                    <a:lumMod val="75000"/>
                  </a:schemeClr>
                </a:solidFill>
                <a:latin typeface="华文中宋" pitchFamily="2" charset="-122"/>
                <a:ea typeface="华文中宋" pitchFamily="2" charset="-122"/>
              </a:rPr>
              <a:t>医疗费用发生年度</a:t>
            </a:r>
            <a:r>
              <a:rPr lang="zh-CN" altLang="en-US" sz="2400" b="0" kern="0" dirty="0">
                <a:solidFill>
                  <a:schemeClr val="tx2">
                    <a:lumMod val="95000"/>
                    <a:lumOff val="5000"/>
                  </a:schemeClr>
                </a:solidFill>
                <a:latin typeface="华文中宋" pitchFamily="2" charset="-122"/>
                <a:ea typeface="华文中宋" pitchFamily="2" charset="-122"/>
              </a:rPr>
              <a:t>和</a:t>
            </a:r>
            <a:r>
              <a:rPr lang="zh-CN" altLang="en-US" sz="2400" kern="0" dirty="0">
                <a:solidFill>
                  <a:schemeClr val="tx1">
                    <a:lumMod val="75000"/>
                  </a:schemeClr>
                </a:solidFill>
                <a:latin typeface="华文中宋" pitchFamily="2" charset="-122"/>
                <a:ea typeface="华文中宋" pitchFamily="2" charset="-122"/>
              </a:rPr>
              <a:t>季度</a:t>
            </a:r>
            <a:r>
              <a:rPr lang="zh-CN" altLang="en-US" sz="2400" b="0" kern="0" dirty="0">
                <a:solidFill>
                  <a:schemeClr val="tx2">
                    <a:lumMod val="95000"/>
                    <a:lumOff val="5000"/>
                  </a:schemeClr>
                </a:solidFill>
                <a:latin typeface="华文中宋" pitchFamily="2" charset="-122"/>
                <a:ea typeface="华文中宋" pitchFamily="2" charset="-122"/>
              </a:rPr>
              <a:t>（如</a:t>
            </a:r>
            <a:r>
              <a:rPr lang="en-US" altLang="zh-CN" sz="2400" b="0" kern="0" dirty="0">
                <a:solidFill>
                  <a:schemeClr val="tx2">
                    <a:lumMod val="95000"/>
                    <a:lumOff val="5000"/>
                  </a:schemeClr>
                </a:solidFill>
                <a:latin typeface="华文中宋" pitchFamily="2" charset="-122"/>
                <a:ea typeface="华文中宋" pitchFamily="2" charset="-122"/>
              </a:rPr>
              <a:t>2016</a:t>
            </a:r>
            <a:r>
              <a:rPr lang="zh-CN" altLang="en-US" sz="2400" b="0" kern="0" dirty="0">
                <a:solidFill>
                  <a:schemeClr val="tx2">
                    <a:lumMod val="95000"/>
                    <a:lumOff val="5000"/>
                  </a:schemeClr>
                </a:solidFill>
                <a:latin typeface="华文中宋" pitchFamily="2" charset="-122"/>
                <a:ea typeface="华文中宋" pitchFamily="2" charset="-122"/>
              </a:rPr>
              <a:t>年，第一季度）</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25</a:t>
            </a:fld>
            <a:endParaRPr lang="en-US" altLang="zh-CN" dirty="0"/>
          </a:p>
        </p:txBody>
      </p:sp>
      <p:sp>
        <p:nvSpPr>
          <p:cNvPr id="13" name="圆角矩形标注 4"/>
          <p:cNvSpPr>
            <a:spLocks noChangeArrowheads="1"/>
          </p:cNvSpPr>
          <p:nvPr/>
        </p:nvSpPr>
        <p:spPr bwMode="auto">
          <a:xfrm>
            <a:off x="3023828" y="1018322"/>
            <a:ext cx="2376264" cy="552797"/>
          </a:xfrm>
          <a:prstGeom prst="wedgeRectCallout">
            <a:avLst>
              <a:gd name="adj1" fmla="val 47061"/>
              <a:gd name="adj2" fmla="val 93479"/>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搜索</a:t>
            </a:r>
            <a:r>
              <a:rPr lang="zh-CN" altLang="en-US" sz="2400" b="0" kern="0" dirty="0">
                <a:solidFill>
                  <a:schemeClr val="tx2"/>
                </a:solidFill>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
        <p:nvSpPr>
          <p:cNvPr id="14" name="文本框 6"/>
          <p:cNvSpPr txBox="1"/>
          <p:nvPr/>
        </p:nvSpPr>
        <p:spPr>
          <a:xfrm>
            <a:off x="1428728" y="5000636"/>
            <a:ext cx="6959696" cy="1477328"/>
          </a:xfrm>
          <a:prstGeom prst="rect">
            <a:avLst/>
          </a:prstGeom>
          <a:solidFill>
            <a:schemeClr val="accent3"/>
          </a:solidFill>
          <a:ln>
            <a:solidFill>
              <a:schemeClr val="tx2">
                <a:lumMod val="95000"/>
                <a:lumOff val="5000"/>
              </a:schemeClr>
            </a:solidFill>
          </a:ln>
          <a:effectLst>
            <a:outerShdw blurRad="50800" dist="38100" dir="5400000" algn="t" rotWithShape="0">
              <a:prstClr val="black">
                <a:alpha val="40000"/>
              </a:prstClr>
            </a:outerShdw>
          </a:effectLst>
        </p:spPr>
        <p:txBody>
          <a:bodyPr wrap="square" rtlCol="0">
            <a:spAutoFit/>
          </a:bodyPr>
          <a:lstStyle/>
          <a:p>
            <a:endParaRPr lang="en-US" altLang="zh-CN" dirty="0"/>
          </a:p>
          <a:p>
            <a:r>
              <a:rPr lang="zh-CN" altLang="en-US" dirty="0"/>
              <a:t>核查状态</a:t>
            </a:r>
            <a:endParaRPr lang="en-US" altLang="zh-CN" dirty="0"/>
          </a:p>
          <a:p>
            <a:endParaRPr lang="en-US" altLang="zh-CN" dirty="0"/>
          </a:p>
          <a:p>
            <a:r>
              <a:rPr lang="en-US" altLang="zh-CN" dirty="0"/>
              <a:t> </a:t>
            </a:r>
          </a:p>
          <a:p>
            <a:endParaRPr lang="en-US" altLang="zh-CN" dirty="0"/>
          </a:p>
        </p:txBody>
      </p:sp>
      <p:pic>
        <p:nvPicPr>
          <p:cNvPr id="1026" name="Picture 2"/>
          <p:cNvPicPr>
            <a:picLocks noChangeAspect="1" noChangeArrowheads="1"/>
          </p:cNvPicPr>
          <p:nvPr/>
        </p:nvPicPr>
        <p:blipFill>
          <a:blip r:embed="rId3"/>
          <a:srcRect/>
          <a:stretch>
            <a:fillRect/>
          </a:stretch>
        </p:blipFill>
        <p:spPr bwMode="auto">
          <a:xfrm>
            <a:off x="2643174" y="5072074"/>
            <a:ext cx="1679398" cy="1357322"/>
          </a:xfrm>
          <a:prstGeom prst="rect">
            <a:avLst/>
          </a:prstGeom>
          <a:noFill/>
          <a:ln w="9525">
            <a:solidFill>
              <a:schemeClr val="tx1"/>
            </a:solidFill>
            <a:miter lim="800000"/>
            <a:headEnd/>
            <a:tailEnd/>
          </a:ln>
          <a:effectLst/>
        </p:spPr>
      </p:pic>
      <p:sp>
        <p:nvSpPr>
          <p:cNvPr id="2" name="文本框 1"/>
          <p:cNvSpPr txBox="1"/>
          <p:nvPr/>
        </p:nvSpPr>
        <p:spPr>
          <a:xfrm>
            <a:off x="4424388" y="5150570"/>
            <a:ext cx="3825608" cy="1200329"/>
          </a:xfrm>
          <a:prstGeom prst="rect">
            <a:avLst/>
          </a:prstGeom>
          <a:noFill/>
        </p:spPr>
        <p:txBody>
          <a:bodyPr wrap="square" rtlCol="0">
            <a:spAutoFit/>
          </a:bodyPr>
          <a:lstStyle/>
          <a:p>
            <a:r>
              <a:rPr lang="zh-CN" altLang="en-US" dirty="0">
                <a:solidFill>
                  <a:schemeClr val="tx2"/>
                </a:solidFill>
              </a:rPr>
              <a:t>全部：</a:t>
            </a:r>
            <a:r>
              <a:rPr lang="zh-CN" altLang="en-US" dirty="0"/>
              <a:t>核查成功</a:t>
            </a:r>
            <a:r>
              <a:rPr lang="en-US" altLang="zh-CN" dirty="0"/>
              <a:t>+</a:t>
            </a:r>
            <a:r>
              <a:rPr lang="zh-CN" altLang="en-US" dirty="0"/>
              <a:t>核查失败</a:t>
            </a:r>
            <a:r>
              <a:rPr lang="en-US" altLang="zh-CN" dirty="0"/>
              <a:t>+</a:t>
            </a:r>
            <a:r>
              <a:rPr lang="zh-CN" altLang="en-US" dirty="0"/>
              <a:t>未核查</a:t>
            </a:r>
            <a:endParaRPr lang="en-US" altLang="zh-CN" dirty="0"/>
          </a:p>
          <a:p>
            <a:r>
              <a:rPr lang="zh-CN" altLang="en-US" dirty="0">
                <a:solidFill>
                  <a:schemeClr val="tx2"/>
                </a:solidFill>
              </a:rPr>
              <a:t>核查成功：</a:t>
            </a:r>
            <a:r>
              <a:rPr lang="zh-CN" altLang="en-US" dirty="0"/>
              <a:t>包含</a:t>
            </a:r>
            <a:r>
              <a:rPr lang="en-US" altLang="zh-CN" dirty="0"/>
              <a:t>3</a:t>
            </a:r>
            <a:r>
              <a:rPr lang="zh-CN" altLang="en-US" dirty="0"/>
              <a:t>种子类</a:t>
            </a:r>
            <a:endParaRPr lang="en-US" altLang="zh-CN" dirty="0"/>
          </a:p>
          <a:p>
            <a:r>
              <a:rPr lang="zh-CN" altLang="en-US" dirty="0">
                <a:solidFill>
                  <a:schemeClr val="tx2"/>
                </a:solidFill>
              </a:rPr>
              <a:t>核查失败：</a:t>
            </a:r>
            <a:r>
              <a:rPr lang="zh-CN" altLang="en-US" dirty="0"/>
              <a:t>包含</a:t>
            </a:r>
            <a:r>
              <a:rPr lang="en-US" altLang="zh-CN" dirty="0"/>
              <a:t>5</a:t>
            </a:r>
            <a:r>
              <a:rPr lang="zh-CN" altLang="en-US" dirty="0"/>
              <a:t>种子类</a:t>
            </a:r>
            <a:endParaRPr lang="en-US" altLang="zh-CN" dirty="0"/>
          </a:p>
          <a:p>
            <a:r>
              <a:rPr lang="zh-CN" altLang="en-US" dirty="0">
                <a:solidFill>
                  <a:schemeClr val="tx2"/>
                </a:solidFill>
              </a:rPr>
              <a:t>已核查：</a:t>
            </a:r>
            <a:r>
              <a:rPr lang="zh-CN" altLang="en-US" dirty="0"/>
              <a:t>核查成功</a:t>
            </a:r>
            <a:r>
              <a:rPr lang="en-US" altLang="zh-CN" dirty="0"/>
              <a:t>+</a:t>
            </a:r>
            <a:r>
              <a:rPr lang="zh-CN" altLang="en-US" dirty="0"/>
              <a:t>核查失败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nodeType="with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fade">
                                      <p:cBhvr>
                                        <p:cTn id="27" dur="500"/>
                                        <p:tgtEl>
                                          <p:spTgt spid="102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3" grpId="0" animBg="1"/>
      <p:bldP spid="14" grpId="0" animBg="1"/>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5214" y="836712"/>
            <a:ext cx="9093862" cy="4752528"/>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26</a:t>
            </a:fld>
            <a:endParaRPr lang="en-US" altLang="zh-CN" dirty="0"/>
          </a:p>
        </p:txBody>
      </p:sp>
      <p:sp>
        <p:nvSpPr>
          <p:cNvPr id="13" name="圆角矩形标注 4"/>
          <p:cNvSpPr>
            <a:spLocks noChangeArrowheads="1"/>
          </p:cNvSpPr>
          <p:nvPr/>
        </p:nvSpPr>
        <p:spPr bwMode="auto">
          <a:xfrm>
            <a:off x="3929058" y="2071678"/>
            <a:ext cx="3616809" cy="552797"/>
          </a:xfrm>
          <a:prstGeom prst="wedgeRectCallout">
            <a:avLst>
              <a:gd name="adj1" fmla="val 37896"/>
              <a:gd name="adj2" fmla="val -98814"/>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导出核查文件</a:t>
            </a:r>
            <a:r>
              <a:rPr lang="zh-CN" altLang="en-US" sz="2400" b="0" kern="0" dirty="0">
                <a:solidFill>
                  <a:schemeClr val="tx2"/>
                </a:solidFill>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826975"/>
            <a:ext cx="9144000" cy="5770675"/>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27</a:t>
            </a:fld>
            <a:endParaRPr lang="en-US" altLang="zh-CN" dirty="0"/>
          </a:p>
        </p:txBody>
      </p:sp>
      <p:sp>
        <p:nvSpPr>
          <p:cNvPr id="13" name="圆角矩形标注 4"/>
          <p:cNvSpPr>
            <a:spLocks noChangeArrowheads="1"/>
          </p:cNvSpPr>
          <p:nvPr/>
        </p:nvSpPr>
        <p:spPr bwMode="auto">
          <a:xfrm>
            <a:off x="1475656" y="4941168"/>
            <a:ext cx="3616809" cy="552797"/>
          </a:xfrm>
          <a:prstGeom prst="wedgeRectCallout">
            <a:avLst>
              <a:gd name="adj1" fmla="val 39538"/>
              <a:gd name="adj2" fmla="val -128889"/>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链接</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下载核查名单</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2.2</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rgbClr val="000000"/>
                  </a:solidFill>
                  <a:effectLst/>
                  <a:uLnTx/>
                  <a:uFillTx/>
                  <a:latin typeface="Calibri" pitchFamily="34" charset="0"/>
                </a:rPr>
                <a:t>填写核实结果</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srcRect/>
          <a:stretch>
            <a:fillRect/>
          </a:stretch>
        </p:blipFill>
        <p:spPr bwMode="auto">
          <a:xfrm>
            <a:off x="49147" y="948089"/>
            <a:ext cx="9010780" cy="4012498"/>
          </a:xfrm>
          <a:prstGeom prst="rect">
            <a:avLst/>
          </a:prstGeom>
          <a:noFill/>
          <a:ln w="9525">
            <a:solidFill>
              <a:schemeClr val="tx2"/>
            </a:solidFill>
            <a:miter lim="800000"/>
            <a:headEnd/>
            <a:tailEnd/>
          </a:ln>
          <a:effectLst/>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29</a:t>
            </a:fld>
            <a:endParaRPr lang="en-US" altLang="zh-CN" dirty="0"/>
          </a:p>
        </p:txBody>
      </p:sp>
      <p:sp>
        <p:nvSpPr>
          <p:cNvPr id="18" name="矩形 17"/>
          <p:cNvSpPr/>
          <p:nvPr/>
        </p:nvSpPr>
        <p:spPr bwMode="auto">
          <a:xfrm>
            <a:off x="7668345" y="1552248"/>
            <a:ext cx="1391582" cy="340833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13" name="圆角矩形标注 4"/>
          <p:cNvSpPr>
            <a:spLocks noChangeArrowheads="1"/>
          </p:cNvSpPr>
          <p:nvPr/>
        </p:nvSpPr>
        <p:spPr bwMode="auto">
          <a:xfrm>
            <a:off x="4644008" y="4322877"/>
            <a:ext cx="3904841" cy="1914435"/>
          </a:xfrm>
          <a:prstGeom prst="wedgeRectCallout">
            <a:avLst>
              <a:gd name="adj1" fmla="val 38481"/>
              <a:gd name="adj2" fmla="val -93336"/>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核查状态</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单元格，</a:t>
            </a:r>
            <a:r>
              <a:rPr lang="zh-CN" altLang="en-US" sz="2400" b="0" kern="0" dirty="0">
                <a:solidFill>
                  <a:schemeClr val="tx2">
                    <a:lumMod val="95000"/>
                    <a:lumOff val="5000"/>
                  </a:schemeClr>
                </a:solidFill>
                <a:latin typeface="华文中宋" pitchFamily="2" charset="-122"/>
                <a:ea typeface="华文中宋" pitchFamily="2" charset="-122"/>
              </a:rPr>
              <a:t>录入</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该会员相应的核查结果代码，如果手机号有变化，请将手机号填写到</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现用手机号</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单元格中</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
        <p:nvSpPr>
          <p:cNvPr id="9" name="矩形标注 8"/>
          <p:cNvSpPr>
            <a:spLocks noChangeArrowheads="1"/>
          </p:cNvSpPr>
          <p:nvPr/>
        </p:nvSpPr>
        <p:spPr bwMode="auto">
          <a:xfrm>
            <a:off x="156058" y="4798979"/>
            <a:ext cx="3647307" cy="1294317"/>
          </a:xfrm>
          <a:prstGeom prst="wedgeRectCallout">
            <a:avLst>
              <a:gd name="adj1" fmla="val 59192"/>
              <a:gd name="adj2" fmla="val -90724"/>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使用微软</a:t>
            </a:r>
            <a:r>
              <a:rPr lang="en-US" altLang="zh-CN" sz="2400" b="0" dirty="0">
                <a:solidFill>
                  <a:schemeClr val="tx2">
                    <a:lumMod val="95000"/>
                    <a:lumOff val="5000"/>
                  </a:schemeClr>
                </a:solidFill>
                <a:latin typeface="华文中宋" pitchFamily="2" charset="-122"/>
                <a:ea typeface="华文中宋" pitchFamily="2" charset="-122"/>
              </a:rPr>
              <a:t>Excel 2003</a:t>
            </a:r>
            <a:r>
              <a:rPr lang="zh-CN" altLang="en-US" sz="2400" b="0" dirty="0">
                <a:solidFill>
                  <a:schemeClr val="tx2">
                    <a:lumMod val="95000"/>
                    <a:lumOff val="5000"/>
                  </a:schemeClr>
                </a:solidFill>
                <a:latin typeface="华文中宋" pitchFamily="2" charset="-122"/>
                <a:ea typeface="华文中宋" pitchFamily="2" charset="-122"/>
              </a:rPr>
              <a:t>以上版本办公软件打开导出的待核实会员名单文件</a:t>
            </a:r>
          </a:p>
        </p:txBody>
      </p:sp>
      <p:sp>
        <p:nvSpPr>
          <p:cNvPr id="10" name="文本框 6"/>
          <p:cNvSpPr txBox="1"/>
          <p:nvPr/>
        </p:nvSpPr>
        <p:spPr>
          <a:xfrm>
            <a:off x="319195" y="1552248"/>
            <a:ext cx="3071834" cy="1477328"/>
          </a:xfrm>
          <a:prstGeom prst="rect">
            <a:avLst/>
          </a:prstGeom>
          <a:solidFill>
            <a:schemeClr val="accent3"/>
          </a:solidFill>
          <a:ln>
            <a:solidFill>
              <a:schemeClr val="tx2">
                <a:lumMod val="95000"/>
                <a:lumOff val="5000"/>
              </a:schemeClr>
            </a:solidFill>
          </a:ln>
          <a:effectLst>
            <a:outerShdw blurRad="50800" dist="38100" dir="5400000" algn="t" rotWithShape="0">
              <a:prstClr val="black">
                <a:alpha val="40000"/>
              </a:prstClr>
            </a:outerShdw>
          </a:effectLst>
        </p:spPr>
        <p:txBody>
          <a:bodyPr wrap="square" rtlCol="0">
            <a:spAutoFit/>
          </a:bodyPr>
          <a:lstStyle/>
          <a:p>
            <a:endParaRPr lang="en-US" altLang="zh-CN" dirty="0">
              <a:solidFill>
                <a:srgbClr val="FF0000"/>
              </a:solidFill>
            </a:endParaRPr>
          </a:p>
          <a:p>
            <a:r>
              <a:rPr lang="zh-CN" altLang="en-US" dirty="0">
                <a:solidFill>
                  <a:srgbClr val="00B050"/>
                </a:solidFill>
              </a:rPr>
              <a:t>核查状态被标记为</a:t>
            </a:r>
            <a:r>
              <a:rPr lang="zh-CN" altLang="en-US" dirty="0">
                <a:solidFill>
                  <a:srgbClr val="FF0000"/>
                </a:solidFill>
              </a:rPr>
              <a:t>核实成功</a:t>
            </a:r>
            <a:r>
              <a:rPr lang="zh-CN" altLang="en-US" dirty="0">
                <a:solidFill>
                  <a:srgbClr val="00B050"/>
                </a:solidFill>
              </a:rPr>
              <a:t>的，</a:t>
            </a:r>
            <a:r>
              <a:rPr lang="zh-CN" altLang="en-US" dirty="0">
                <a:solidFill>
                  <a:srgbClr val="FF0000"/>
                </a:solidFill>
              </a:rPr>
              <a:t>导入</a:t>
            </a:r>
            <a:r>
              <a:rPr lang="zh-CN" altLang="en-US" dirty="0">
                <a:solidFill>
                  <a:srgbClr val="00B050"/>
                </a:solidFill>
              </a:rPr>
              <a:t>进系统后，该条信息的核查状态</a:t>
            </a:r>
            <a:r>
              <a:rPr lang="zh-CN" altLang="en-US" dirty="0">
                <a:solidFill>
                  <a:srgbClr val="FF0000"/>
                </a:solidFill>
              </a:rPr>
              <a:t>不可再更改</a:t>
            </a:r>
            <a:r>
              <a:rPr lang="zh-CN" altLang="en-US" dirty="0">
                <a:solidFill>
                  <a:srgbClr val="00B050"/>
                </a:solidFill>
              </a:rPr>
              <a:t>。</a:t>
            </a:r>
            <a:endParaRPr lang="en-US" altLang="zh-CN" dirty="0">
              <a:solidFill>
                <a:srgbClr val="00B050"/>
              </a:solidFill>
            </a:endParaRPr>
          </a:p>
          <a:p>
            <a:endParaRPr lang="zh-CN" altLang="en-US" dirty="0"/>
          </a:p>
        </p:txBody>
      </p:sp>
      <p:sp>
        <p:nvSpPr>
          <p:cNvPr id="11" name="TextBox 10"/>
          <p:cNvSpPr txBox="1"/>
          <p:nvPr/>
        </p:nvSpPr>
        <p:spPr>
          <a:xfrm>
            <a:off x="7286644" y="2000240"/>
            <a:ext cx="1500198" cy="369332"/>
          </a:xfrm>
          <a:prstGeom prst="rect">
            <a:avLst/>
          </a:prstGeom>
          <a:noFill/>
        </p:spPr>
        <p:txBody>
          <a:bodyPr wrap="square" rtlCol="0">
            <a:spAutoFit/>
          </a:bodyPr>
          <a:lstStyle/>
          <a:p>
            <a:endParaRPr lang="zh-CN" altLang="en-US" dirty="0"/>
          </a:p>
        </p:txBody>
      </p:sp>
      <p:sp>
        <p:nvSpPr>
          <p:cNvPr id="16" name="文本框 15"/>
          <p:cNvSpPr txBox="1"/>
          <p:nvPr/>
        </p:nvSpPr>
        <p:spPr>
          <a:xfrm>
            <a:off x="3602720" y="1552248"/>
            <a:ext cx="3993616" cy="2308324"/>
          </a:xfrm>
          <a:prstGeom prst="rect">
            <a:avLst/>
          </a:prstGeom>
          <a:solidFill>
            <a:schemeClr val="accent3"/>
          </a:solidFill>
          <a:ln>
            <a:solidFill>
              <a:schemeClr val="tx2">
                <a:lumMod val="95000"/>
                <a:lumOff val="5000"/>
              </a:schemeClr>
            </a:solidFill>
          </a:ln>
          <a:effectLst>
            <a:outerShdw blurRad="50800" dist="38100" dir="5400000" algn="t" rotWithShape="0">
              <a:prstClr val="black">
                <a:alpha val="40000"/>
              </a:prstClr>
            </a:outerShdw>
          </a:effectLst>
        </p:spPr>
        <p:txBody>
          <a:bodyPr wrap="square" rtlCol="0">
            <a:spAutoFit/>
          </a:bodyPr>
          <a:lstStyle/>
          <a:p>
            <a:endParaRPr lang="en-US" altLang="zh-CN" dirty="0"/>
          </a:p>
          <a:p>
            <a:r>
              <a:rPr lang="zh-CN" altLang="en-US" dirty="0"/>
              <a:t>核实成功有</a:t>
            </a:r>
            <a:r>
              <a:rPr lang="en-US" altLang="zh-CN" dirty="0"/>
              <a:t>3</a:t>
            </a:r>
            <a:r>
              <a:rPr lang="zh-CN" altLang="en-US" dirty="0"/>
              <a:t>种子类</a:t>
            </a:r>
            <a:endParaRPr lang="en-US" altLang="zh-CN" dirty="0"/>
          </a:p>
          <a:p>
            <a:endParaRPr lang="en-US" altLang="zh-CN" dirty="0"/>
          </a:p>
          <a:p>
            <a:r>
              <a:rPr lang="zh-CN" altLang="en-US" dirty="0">
                <a:solidFill>
                  <a:srgbClr val="FF9933"/>
                </a:solidFill>
              </a:rPr>
              <a:t>核实失败有</a:t>
            </a:r>
            <a:r>
              <a:rPr lang="en-US" altLang="zh-CN" dirty="0">
                <a:solidFill>
                  <a:srgbClr val="FF9933"/>
                </a:solidFill>
              </a:rPr>
              <a:t>5</a:t>
            </a:r>
            <a:r>
              <a:rPr lang="zh-CN" altLang="en-US" dirty="0">
                <a:solidFill>
                  <a:srgbClr val="FF9933"/>
                </a:solidFill>
              </a:rPr>
              <a:t>种子类</a:t>
            </a:r>
            <a:endParaRPr lang="en-US" altLang="zh-CN" dirty="0">
              <a:solidFill>
                <a:srgbClr val="FF9933"/>
              </a:solidFill>
            </a:endParaRPr>
          </a:p>
          <a:p>
            <a:endParaRPr lang="en-US" altLang="zh-CN" dirty="0"/>
          </a:p>
          <a:p>
            <a:endParaRPr lang="en-US" altLang="zh-CN" dirty="0"/>
          </a:p>
          <a:p>
            <a:endParaRPr lang="en-US" altLang="zh-CN" dirty="0"/>
          </a:p>
          <a:p>
            <a:endParaRPr lang="zh-CN" altLang="en-US" dirty="0"/>
          </a:p>
        </p:txBody>
      </p:sp>
      <p:sp>
        <p:nvSpPr>
          <p:cNvPr id="19" name="TextBox 13"/>
          <p:cNvSpPr txBox="1"/>
          <p:nvPr/>
        </p:nvSpPr>
        <p:spPr>
          <a:xfrm>
            <a:off x="5704633" y="1798469"/>
            <a:ext cx="1714512" cy="1815882"/>
          </a:xfrm>
          <a:prstGeom prst="rect">
            <a:avLst/>
          </a:prstGeom>
          <a:noFill/>
          <a:ln>
            <a:solidFill>
              <a:schemeClr val="tx2"/>
            </a:solidFill>
          </a:ln>
        </p:spPr>
        <p:txBody>
          <a:bodyPr wrap="square" rtlCol="0">
            <a:spAutoFit/>
          </a:bodyPr>
          <a:lstStyle/>
          <a:p>
            <a:r>
              <a:rPr lang="en-US" altLang="zh-CN" sz="1400" dirty="0">
                <a:solidFill>
                  <a:schemeClr val="accent4">
                    <a:lumMod val="60000"/>
                    <a:lumOff val="40000"/>
                  </a:schemeClr>
                </a:solidFill>
                <a:latin typeface="楷体" pitchFamily="49" charset="-122"/>
                <a:ea typeface="楷体" pitchFamily="49" charset="-122"/>
              </a:rPr>
              <a:t>2</a:t>
            </a:r>
            <a:r>
              <a:rPr lang="zh-CN" altLang="en-US" sz="1400" dirty="0">
                <a:solidFill>
                  <a:schemeClr val="accent4">
                    <a:lumMod val="60000"/>
                    <a:lumOff val="40000"/>
                  </a:schemeClr>
                </a:solidFill>
                <a:latin typeface="楷体" pitchFamily="49" charset="-122"/>
                <a:ea typeface="楷体" pitchFamily="49" charset="-122"/>
              </a:rPr>
              <a:t>领过卡（成功）</a:t>
            </a:r>
            <a:endParaRPr lang="en-US" altLang="zh-CN" sz="1400" dirty="0">
              <a:solidFill>
                <a:schemeClr val="accent4">
                  <a:lumMod val="60000"/>
                  <a:lumOff val="40000"/>
                </a:schemeClr>
              </a:solidFill>
              <a:latin typeface="楷体" pitchFamily="49" charset="-122"/>
              <a:ea typeface="楷体" pitchFamily="49" charset="-122"/>
            </a:endParaRPr>
          </a:p>
          <a:p>
            <a:r>
              <a:rPr lang="en-US" altLang="zh-CN" sz="1400" dirty="0">
                <a:solidFill>
                  <a:schemeClr val="accent4">
                    <a:lumMod val="60000"/>
                    <a:lumOff val="40000"/>
                  </a:schemeClr>
                </a:solidFill>
                <a:latin typeface="楷体" pitchFamily="49" charset="-122"/>
                <a:ea typeface="楷体" pitchFamily="49" charset="-122"/>
              </a:rPr>
              <a:t>3</a:t>
            </a:r>
            <a:r>
              <a:rPr lang="zh-CN" altLang="en-US" sz="1400" dirty="0">
                <a:solidFill>
                  <a:schemeClr val="accent4">
                    <a:lumMod val="60000"/>
                    <a:lumOff val="40000"/>
                  </a:schemeClr>
                </a:solidFill>
                <a:latin typeface="楷体" pitchFamily="49" charset="-122"/>
                <a:ea typeface="楷体" pitchFamily="49" charset="-122"/>
              </a:rPr>
              <a:t>未领卡（成功）</a:t>
            </a:r>
            <a:endParaRPr lang="en-US" altLang="zh-CN" sz="1400" dirty="0">
              <a:solidFill>
                <a:schemeClr val="accent4">
                  <a:lumMod val="60000"/>
                  <a:lumOff val="40000"/>
                </a:schemeClr>
              </a:solidFill>
              <a:latin typeface="楷体" pitchFamily="49" charset="-122"/>
              <a:ea typeface="楷体" pitchFamily="49" charset="-122"/>
            </a:endParaRPr>
          </a:p>
          <a:p>
            <a:r>
              <a:rPr lang="en-US" altLang="zh-CN" sz="1400" dirty="0">
                <a:solidFill>
                  <a:schemeClr val="accent4">
                    <a:lumMod val="60000"/>
                    <a:lumOff val="40000"/>
                  </a:schemeClr>
                </a:solidFill>
                <a:latin typeface="楷体" pitchFamily="49" charset="-122"/>
                <a:ea typeface="楷体" pitchFamily="49" charset="-122"/>
              </a:rPr>
              <a:t>4</a:t>
            </a:r>
            <a:r>
              <a:rPr lang="zh-CN" altLang="en-US" sz="1400" dirty="0">
                <a:solidFill>
                  <a:schemeClr val="accent4">
                    <a:lumMod val="60000"/>
                    <a:lumOff val="40000"/>
                  </a:schemeClr>
                </a:solidFill>
                <a:latin typeface="楷体" pitchFamily="49" charset="-122"/>
                <a:ea typeface="楷体" pitchFamily="49" charset="-122"/>
              </a:rPr>
              <a:t>不清楚（成功）</a:t>
            </a:r>
            <a:endParaRPr lang="en-US" altLang="zh-CN" sz="1400" dirty="0">
              <a:solidFill>
                <a:schemeClr val="accent4">
                  <a:lumMod val="60000"/>
                  <a:lumOff val="40000"/>
                </a:schemeClr>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5</a:t>
            </a:r>
            <a:r>
              <a:rPr lang="zh-CN" altLang="en-US" sz="1400" dirty="0">
                <a:solidFill>
                  <a:srgbClr val="FF9933"/>
                </a:solidFill>
                <a:latin typeface="楷体" pitchFamily="49" charset="-122"/>
                <a:ea typeface="楷体" pitchFamily="49" charset="-122"/>
              </a:rPr>
              <a:t>打不通（失败）</a:t>
            </a:r>
            <a:endParaRPr lang="en-US" altLang="zh-CN" sz="1400" dirty="0">
              <a:solidFill>
                <a:srgbClr val="FF9933"/>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6</a:t>
            </a:r>
            <a:r>
              <a:rPr lang="zh-CN" altLang="en-US" sz="1400" dirty="0">
                <a:solidFill>
                  <a:srgbClr val="FF9933"/>
                </a:solidFill>
                <a:latin typeface="楷体" pitchFamily="49" charset="-122"/>
                <a:ea typeface="楷体" pitchFamily="49" charset="-122"/>
              </a:rPr>
              <a:t>空号（失败）</a:t>
            </a:r>
            <a:endParaRPr lang="en-US" altLang="zh-CN" sz="1400" dirty="0">
              <a:solidFill>
                <a:srgbClr val="FF9933"/>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7</a:t>
            </a:r>
            <a:r>
              <a:rPr lang="zh-CN" altLang="en-US" sz="1400" dirty="0">
                <a:solidFill>
                  <a:srgbClr val="FF9933"/>
                </a:solidFill>
                <a:latin typeface="楷体" pitchFamily="49" charset="-122"/>
                <a:ea typeface="楷体" pitchFamily="49" charset="-122"/>
              </a:rPr>
              <a:t>非本人（失败）</a:t>
            </a:r>
            <a:endParaRPr lang="en-US" altLang="zh-CN" sz="1400" dirty="0">
              <a:solidFill>
                <a:srgbClr val="FF9933"/>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8</a:t>
            </a:r>
            <a:r>
              <a:rPr lang="zh-CN" altLang="en-US" sz="1400" dirty="0">
                <a:solidFill>
                  <a:srgbClr val="FF9933"/>
                </a:solidFill>
                <a:latin typeface="楷体" pitchFamily="49" charset="-122"/>
                <a:ea typeface="楷体" pitchFamily="49" charset="-122"/>
              </a:rPr>
              <a:t>非手机号（失败）</a:t>
            </a:r>
            <a:endParaRPr lang="en-US" altLang="zh-CN" sz="1400" dirty="0">
              <a:solidFill>
                <a:srgbClr val="FF9933"/>
              </a:solidFill>
              <a:latin typeface="楷体" pitchFamily="49" charset="-122"/>
              <a:ea typeface="楷体" pitchFamily="49" charset="-122"/>
            </a:endParaRPr>
          </a:p>
          <a:p>
            <a:r>
              <a:rPr lang="en-US" altLang="zh-CN" sz="1400" dirty="0">
                <a:solidFill>
                  <a:srgbClr val="FF9933"/>
                </a:solidFill>
                <a:latin typeface="楷体" pitchFamily="49" charset="-122"/>
                <a:ea typeface="楷体" pitchFamily="49" charset="-122"/>
              </a:rPr>
              <a:t>9</a:t>
            </a:r>
            <a:r>
              <a:rPr lang="zh-CN" altLang="en-US" sz="1400" dirty="0">
                <a:solidFill>
                  <a:srgbClr val="FF9933"/>
                </a:solidFill>
                <a:latin typeface="楷体" pitchFamily="49" charset="-122"/>
                <a:ea typeface="楷体" pitchFamily="49" charset="-122"/>
              </a:rPr>
              <a:t>无手机号（失败）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dissolv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3" grpId="0" animBg="1"/>
      <p:bldP spid="9" grpId="0" animBg="1"/>
      <p:bldP spid="10" grpId="0" animBg="1"/>
      <p:bldP spid="16"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642910" y="2285992"/>
            <a:ext cx="7858180" cy="2092881"/>
          </a:xfrm>
          <a:prstGeom prst="rect">
            <a:avLst/>
          </a:prstGeom>
          <a:noFill/>
        </p:spPr>
        <p:txBody>
          <a:bodyPr wrap="square" rtlCol="0">
            <a:spAutoFit/>
          </a:bodyPr>
          <a:lstStyle/>
          <a:p>
            <a:r>
              <a:rPr lang="zh-CN" altLang="en-US" sz="2600" dirty="0">
                <a:solidFill>
                  <a:srgbClr val="000000"/>
                </a:solidFill>
                <a:latin typeface="微软雅黑" pitchFamily="34" charset="-122"/>
                <a:ea typeface="微软雅黑" pitchFamily="34" charset="-122"/>
              </a:rPr>
              <a:t>一、暖</a:t>
            </a:r>
            <a:r>
              <a:rPr lang="en-US" altLang="zh-CN" sz="2600" dirty="0">
                <a:solidFill>
                  <a:srgbClr val="000000"/>
                </a:solidFill>
                <a:latin typeface="微软雅黑" pitchFamily="34" charset="-122"/>
                <a:ea typeface="微软雅黑" pitchFamily="34" charset="-122"/>
              </a:rPr>
              <a:t>•</a:t>
            </a:r>
            <a:r>
              <a:rPr lang="zh-CN" altLang="en-US" sz="2600" dirty="0">
                <a:solidFill>
                  <a:srgbClr val="000000"/>
                </a:solidFill>
                <a:latin typeface="微软雅黑" pitchFamily="34" charset="-122"/>
                <a:ea typeface="微软雅黑" pitchFamily="34" charset="-122"/>
              </a:rPr>
              <a:t>互助“二次报销”整体受助情况</a:t>
            </a:r>
            <a:endParaRPr lang="en-US" altLang="zh-CN" sz="2600" dirty="0">
              <a:solidFill>
                <a:srgbClr val="000000"/>
              </a:solidFill>
              <a:latin typeface="微软雅黑" pitchFamily="34" charset="-122"/>
              <a:ea typeface="微软雅黑" pitchFamily="34" charset="-122"/>
            </a:endParaRPr>
          </a:p>
          <a:p>
            <a:endParaRPr lang="zh-CN" altLang="en-US" sz="260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a:t>
            </a:r>
            <a:r>
              <a:rPr lang="zh-CN" altLang="en-US" sz="2600" b="0" dirty="0">
                <a:solidFill>
                  <a:srgbClr val="000000"/>
                </a:solidFill>
                <a:latin typeface="微软雅黑" pitchFamily="34" charset="-122"/>
                <a:ea typeface="微软雅黑" pitchFamily="34" charset="-122"/>
              </a:rPr>
              <a:t>自</a:t>
            </a:r>
            <a:r>
              <a:rPr lang="en-US" sz="2600" b="0" dirty="0">
                <a:solidFill>
                  <a:srgbClr val="000000"/>
                </a:solidFill>
                <a:latin typeface="微软雅黑" pitchFamily="34" charset="-122"/>
                <a:ea typeface="微软雅黑" pitchFamily="34" charset="-122"/>
              </a:rPr>
              <a:t>2012</a:t>
            </a:r>
            <a:r>
              <a:rPr lang="zh-CN" altLang="en-US" sz="2600" b="0" dirty="0">
                <a:solidFill>
                  <a:srgbClr val="000000"/>
                </a:solidFill>
                <a:latin typeface="微软雅黑" pitchFamily="34" charset="-122"/>
                <a:ea typeface="微软雅黑" pitchFamily="34" charset="-122"/>
              </a:rPr>
              <a:t>年正式启动以来，截至到</a:t>
            </a:r>
            <a:r>
              <a:rPr lang="en-US" altLang="zh-CN" sz="2600" b="0" dirty="0">
                <a:solidFill>
                  <a:srgbClr val="000000"/>
                </a:solidFill>
                <a:latin typeface="微软雅黑" pitchFamily="34" charset="-122"/>
                <a:ea typeface="微软雅黑" pitchFamily="34" charset="-122"/>
              </a:rPr>
              <a:t>2015</a:t>
            </a:r>
            <a:r>
              <a:rPr lang="zh-CN" altLang="en-US" sz="2600" b="0" dirty="0">
                <a:solidFill>
                  <a:srgbClr val="000000"/>
                </a:solidFill>
                <a:latin typeface="微软雅黑" pitchFamily="34" charset="-122"/>
                <a:ea typeface="微软雅黑" pitchFamily="34" charset="-122"/>
              </a:rPr>
              <a:t>底年，覆盖</a:t>
            </a:r>
            <a:r>
              <a:rPr lang="en-US" sz="2600" b="0" dirty="0">
                <a:solidFill>
                  <a:srgbClr val="000000"/>
                </a:solidFill>
                <a:latin typeface="微软雅黑" pitchFamily="34" charset="-122"/>
                <a:ea typeface="微软雅黑" pitchFamily="34" charset="-122"/>
              </a:rPr>
              <a:t>359</a:t>
            </a:r>
            <a:r>
              <a:rPr lang="zh-CN" altLang="en-US" sz="2600" b="0" dirty="0">
                <a:solidFill>
                  <a:srgbClr val="000000"/>
                </a:solidFill>
                <a:latin typeface="微软雅黑" pitchFamily="34" charset="-122"/>
                <a:ea typeface="微软雅黑" pitchFamily="34" charset="-122"/>
              </a:rPr>
              <a:t>万有效持卡会员，受助职工</a:t>
            </a:r>
            <a:r>
              <a:rPr lang="en-US" sz="2600" b="0" dirty="0">
                <a:solidFill>
                  <a:srgbClr val="000000"/>
                </a:solidFill>
                <a:latin typeface="微软雅黑" pitchFamily="34" charset="-122"/>
                <a:ea typeface="微软雅黑" pitchFamily="34" charset="-122"/>
              </a:rPr>
              <a:t>125</a:t>
            </a:r>
            <a:r>
              <a:rPr lang="zh-CN" altLang="en-US" sz="2600" b="0" dirty="0">
                <a:solidFill>
                  <a:srgbClr val="000000"/>
                </a:solidFill>
                <a:latin typeface="微软雅黑" pitchFamily="34" charset="-122"/>
                <a:ea typeface="微软雅黑" pitchFamily="34" charset="-122"/>
              </a:rPr>
              <a:t>万人，</a:t>
            </a:r>
            <a:r>
              <a:rPr lang="en-US" sz="2600" b="0" dirty="0">
                <a:solidFill>
                  <a:srgbClr val="000000"/>
                </a:solidFill>
                <a:latin typeface="微软雅黑" pitchFamily="34" charset="-122"/>
                <a:ea typeface="微软雅黑" pitchFamily="34" charset="-122"/>
              </a:rPr>
              <a:t>561.7</a:t>
            </a:r>
            <a:r>
              <a:rPr lang="zh-CN" altLang="en-US" sz="2600" b="0" dirty="0">
                <a:solidFill>
                  <a:srgbClr val="000000"/>
                </a:solidFill>
                <a:latin typeface="微软雅黑" pitchFamily="34" charset="-122"/>
                <a:ea typeface="微软雅黑" pitchFamily="34" charset="-122"/>
              </a:rPr>
              <a:t>万人次，互助金额超过</a:t>
            </a:r>
            <a:r>
              <a:rPr lang="en-US" sz="2600" b="0" dirty="0">
                <a:solidFill>
                  <a:srgbClr val="000000"/>
                </a:solidFill>
                <a:latin typeface="微软雅黑" pitchFamily="34" charset="-122"/>
                <a:ea typeface="微软雅黑" pitchFamily="34" charset="-122"/>
              </a:rPr>
              <a:t>7.7</a:t>
            </a:r>
            <a:r>
              <a:rPr lang="zh-CN" altLang="en-US" sz="2600" b="0" dirty="0">
                <a:solidFill>
                  <a:srgbClr val="000000"/>
                </a:solidFill>
                <a:latin typeface="微软雅黑" pitchFamily="34" charset="-122"/>
                <a:ea typeface="微软雅黑" pitchFamily="34" charset="-122"/>
              </a:rPr>
              <a:t>亿元。</a:t>
            </a:r>
          </a:p>
        </p:txBody>
      </p:sp>
    </p:spTree>
  </p:cSld>
  <p:clrMapOvr>
    <a:masterClrMapping/>
  </p:clrMapOvr>
  <p:transition>
    <p:strips/>
  </p:transition>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2.3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rgbClr val="000000"/>
                  </a:solidFill>
                  <a:effectLst/>
                  <a:uLnTx/>
                  <a:uFillTx/>
                  <a:latin typeface="Calibri" pitchFamily="34" charset="0"/>
                </a:rPr>
                <a:t>导入核实结果</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0" y="836712"/>
            <a:ext cx="9170918" cy="4536504"/>
          </a:xfrm>
          <a:prstGeom prst="rect">
            <a:avLst/>
          </a:prstGeom>
        </p:spPr>
      </p:pic>
      <p:sp>
        <p:nvSpPr>
          <p:cNvPr id="111618" name="标题 1"/>
          <p:cNvSpPr>
            <a:spLocks noGrp="1"/>
          </p:cNvSpPr>
          <p:nvPr>
            <p:ph type="title"/>
          </p:nvPr>
        </p:nvSpPr>
        <p:spPr/>
        <p:txBody>
          <a:bodyPr/>
          <a:lstStyle/>
          <a:p>
            <a:pPr lvl="0"/>
            <a:r>
              <a:rPr lang="en-US" altLang="zh-CN" dirty="0">
                <a:latin typeface="宋体" pitchFamily="2" charset="-122"/>
                <a:ea typeface="宋体" pitchFamily="2" charset="-122"/>
              </a:rPr>
              <a:t>2.</a:t>
            </a:r>
            <a:r>
              <a:rPr lang="zh-CN" altLang="en-US" dirty="0">
                <a:latin typeface="Calibri" pitchFamily="34" charset="0"/>
              </a:rPr>
              <a:t>暖互助“二次报销” 信息核实</a:t>
            </a:r>
            <a:endParaRPr lang="zh-CN" altLang="en-US" dirty="0">
              <a:latin typeface="宋体" pitchFamily="2" charset="-122"/>
              <a:ea typeface="宋体" pitchFamily="2" charset="-122"/>
            </a:endParaRPr>
          </a:p>
        </p:txBody>
      </p:sp>
      <p:sp>
        <p:nvSpPr>
          <p:cNvPr id="7" name="圆角矩形标注 4"/>
          <p:cNvSpPr>
            <a:spLocks noChangeArrowheads="1"/>
          </p:cNvSpPr>
          <p:nvPr/>
        </p:nvSpPr>
        <p:spPr bwMode="auto">
          <a:xfrm>
            <a:off x="1115616" y="1844824"/>
            <a:ext cx="2448271" cy="864096"/>
          </a:xfrm>
          <a:prstGeom prst="wedgeRectCallout">
            <a:avLst>
              <a:gd name="adj1" fmla="val 56916"/>
              <a:gd name="adj2" fmla="val -88370"/>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京卡</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8" name="圆角矩形标注 4"/>
          <p:cNvSpPr>
            <a:spLocks noChangeArrowheads="1"/>
          </p:cNvSpPr>
          <p:nvPr/>
        </p:nvSpPr>
        <p:spPr bwMode="auto">
          <a:xfrm>
            <a:off x="4560237" y="2780928"/>
            <a:ext cx="2736304" cy="864096"/>
          </a:xfrm>
          <a:prstGeom prst="wedgeRectCallout">
            <a:avLst>
              <a:gd name="adj1" fmla="val -41302"/>
              <a:gd name="adj2" fmla="val -114457"/>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已理赔核查管理</a:t>
            </a:r>
          </a:p>
        </p:txBody>
      </p:sp>
      <p:sp>
        <p:nvSpPr>
          <p:cNvPr id="9"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31</a:t>
            </a:fld>
            <a:endParaRPr lang="en-US" altLang="zh-CN"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1" y="835649"/>
            <a:ext cx="9109075" cy="5257647"/>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32</a:t>
            </a:fld>
            <a:endParaRPr lang="en-US" altLang="zh-CN" dirty="0"/>
          </a:p>
        </p:txBody>
      </p:sp>
      <p:sp>
        <p:nvSpPr>
          <p:cNvPr id="13" name="圆角矩形标注 4"/>
          <p:cNvSpPr>
            <a:spLocks noChangeArrowheads="1"/>
          </p:cNvSpPr>
          <p:nvPr/>
        </p:nvSpPr>
        <p:spPr bwMode="auto">
          <a:xfrm>
            <a:off x="4533900" y="2492896"/>
            <a:ext cx="3606019" cy="552797"/>
          </a:xfrm>
          <a:prstGeom prst="wedgeRectCallout">
            <a:avLst>
              <a:gd name="adj1" fmla="val 39935"/>
              <a:gd name="adj2" fmla="val -154641"/>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核查文件导入</a:t>
            </a:r>
            <a:r>
              <a:rPr lang="zh-CN" altLang="en-US" sz="2400" b="0" kern="0" dirty="0">
                <a:solidFill>
                  <a:schemeClr val="tx2"/>
                </a:solidFill>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836712"/>
            <a:ext cx="9109075" cy="5760938"/>
          </a:xfrm>
          <a:prstGeom prst="rect">
            <a:avLst/>
          </a:prstGeom>
        </p:spPr>
      </p:pic>
      <p:sp>
        <p:nvSpPr>
          <p:cNvPr id="112642"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Calibri" pitchFamily="34" charset="0"/>
              </a:rPr>
              <a:t>暖互助“二次报销” 信息核实</a:t>
            </a:r>
            <a:endParaRPr lang="zh-CN" altLang="en-US" dirty="0">
              <a:ea typeface="宋体" pitchFamily="2" charset="-122"/>
            </a:endParaRPr>
          </a:p>
        </p:txBody>
      </p:sp>
      <p:sp>
        <p:nvSpPr>
          <p:cNvPr id="12"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2C7AFCB-B777-439E-8F4A-E0F4DFD39C2A}" type="slidenum">
              <a:rPr lang="zh-CN" altLang="en-US" dirty="0" smtClean="0"/>
              <a:pPr>
                <a:defRPr/>
              </a:pPr>
              <a:t>33</a:t>
            </a:fld>
            <a:endParaRPr lang="en-US" altLang="zh-CN" dirty="0"/>
          </a:p>
        </p:txBody>
      </p:sp>
      <p:sp>
        <p:nvSpPr>
          <p:cNvPr id="13" name="圆角矩形标注 4"/>
          <p:cNvSpPr>
            <a:spLocks noChangeArrowheads="1"/>
          </p:cNvSpPr>
          <p:nvPr/>
        </p:nvSpPr>
        <p:spPr bwMode="auto">
          <a:xfrm>
            <a:off x="1907704" y="4034913"/>
            <a:ext cx="3606019" cy="1143008"/>
          </a:xfrm>
          <a:prstGeom prst="wedgeRectCallout">
            <a:avLst>
              <a:gd name="adj1" fmla="val 47542"/>
              <a:gd name="adj2" fmla="val -121558"/>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浏览</a:t>
            </a:r>
            <a:r>
              <a:rPr lang="zh-CN" altLang="en-US" sz="2400" b="0" kern="0" dirty="0">
                <a:solidFill>
                  <a:schemeClr val="tx2"/>
                </a:solidFill>
                <a:latin typeface="华文中宋" pitchFamily="2" charset="-122"/>
                <a:ea typeface="华文中宋" pitchFamily="2" charset="-122"/>
              </a:rPr>
              <a:t>按钮，选择将要上传的核实结果文件</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
        <p:nvSpPr>
          <p:cNvPr id="8" name="圆角矩形标注 4"/>
          <p:cNvSpPr>
            <a:spLocks noChangeArrowheads="1"/>
          </p:cNvSpPr>
          <p:nvPr/>
        </p:nvSpPr>
        <p:spPr bwMode="auto">
          <a:xfrm>
            <a:off x="2915816" y="1412776"/>
            <a:ext cx="3606019" cy="876834"/>
          </a:xfrm>
          <a:prstGeom prst="wedgeRectCallout">
            <a:avLst>
              <a:gd name="adj1" fmla="val 41519"/>
              <a:gd name="adj2" fmla="val 113082"/>
            </a:avLst>
          </a:prstGeom>
          <a:solidFill>
            <a:schemeClr val="bg1"/>
          </a:solidFill>
          <a:ln w="19050" algn="ctr">
            <a:solidFill>
              <a:schemeClr val="tx2">
                <a:lumMod val="95000"/>
                <a:lumOff val="5000"/>
              </a:schemeClr>
            </a:solidFill>
            <a:rou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5.</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lang="zh-CN" altLang="en-US" sz="2400" b="0" kern="0" dirty="0">
                <a:solidFill>
                  <a:schemeClr val="accent4">
                    <a:lumMod val="60000"/>
                    <a:lumOff val="40000"/>
                  </a:schemeClr>
                </a:solidFill>
                <a:latin typeface="华文中宋" pitchFamily="2" charset="-122"/>
                <a:ea typeface="华文中宋" pitchFamily="2" charset="-122"/>
              </a:rPr>
              <a:t>上传</a:t>
            </a:r>
            <a:r>
              <a:rPr lang="zh-CN" altLang="en-US" sz="2400" b="0" kern="0" dirty="0">
                <a:solidFill>
                  <a:schemeClr val="tx2"/>
                </a:solidFill>
                <a:latin typeface="华文中宋" pitchFamily="2" charset="-122"/>
                <a:ea typeface="华文中宋" pitchFamily="2" charset="-122"/>
              </a:rPr>
              <a:t>按钮，完成核实结果反馈。</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2" descr="201403200PP6LNR0R0.jpg"/>
          <p:cNvPicPr>
            <a:picLocks noChangeAspect="1"/>
          </p:cNvPicPr>
          <p:nvPr/>
        </p:nvPicPr>
        <p:blipFill>
          <a:blip r:embed="rId2"/>
          <a:srcRect/>
          <a:stretch>
            <a:fillRect/>
          </a:stretch>
        </p:blipFill>
        <p:spPr bwMode="auto">
          <a:xfrm>
            <a:off x="642910" y="1524201"/>
            <a:ext cx="3803729" cy="3547874"/>
          </a:xfrm>
          <a:prstGeom prst="rect">
            <a:avLst/>
          </a:prstGeom>
          <a:noFill/>
          <a:ln w="9525">
            <a:noFill/>
            <a:miter lim="800000"/>
            <a:headEnd/>
            <a:tailEnd/>
          </a:ln>
        </p:spPr>
      </p:pic>
      <p:sp>
        <p:nvSpPr>
          <p:cNvPr id="113666" name="标题 1"/>
          <p:cNvSpPr>
            <a:spLocks noGrp="1"/>
          </p:cNvSpPr>
          <p:nvPr>
            <p:ph type="title"/>
          </p:nvPr>
        </p:nvSpPr>
        <p:spPr/>
        <p:txBody>
          <a:bodyPr/>
          <a:lstStyle/>
          <a:p>
            <a:r>
              <a:rPr lang="zh-CN" altLang="en-US" dirty="0">
                <a:latin typeface="宋体" pitchFamily="2" charset="-122"/>
                <a:ea typeface="宋体" pitchFamily="2" charset="-122"/>
              </a:rPr>
              <a:t>微信公众号</a:t>
            </a:r>
          </a:p>
        </p:txBody>
      </p:sp>
      <p:sp>
        <p:nvSpPr>
          <p:cNvPr id="4" name="日期占位符 3"/>
          <p:cNvSpPr>
            <a:spLocks noGrp="1"/>
          </p:cNvSpPr>
          <p:nvPr>
            <p:ph type="dt" sz="quarter" idx="10"/>
          </p:nvPr>
        </p:nvSpPr>
        <p:spPr/>
        <p:txBody>
          <a:bodyPr/>
          <a:lstStyle/>
          <a:p>
            <a:pPr>
              <a:defRPr/>
            </a:pPr>
            <a:r>
              <a:rPr lang="en-US" altLang="zh-CN" dirty="0"/>
              <a:t>www.bjzghzbx.com                                                                                                                                                                      </a:t>
            </a:r>
            <a:fld id="{855EBE90-D24A-4987-A1F2-6EC9F11688B3}" type="slidenum">
              <a:rPr lang="zh-CN" altLang="en-US" dirty="0" smtClean="0"/>
              <a:pPr>
                <a:defRPr/>
              </a:pPr>
              <a:t>34</a:t>
            </a:fld>
            <a:endParaRPr lang="en-US" altLang="zh-CN" dirty="0"/>
          </a:p>
        </p:txBody>
      </p:sp>
      <p:pic>
        <p:nvPicPr>
          <p:cNvPr id="6" name="图片 5" descr="二维码.jpg"/>
          <p:cNvPicPr>
            <a:picLocks noChangeAspect="1"/>
          </p:cNvPicPr>
          <p:nvPr/>
        </p:nvPicPr>
        <p:blipFill>
          <a:blip r:embed="rId3"/>
          <a:srcRect/>
          <a:stretch>
            <a:fillRect/>
          </a:stretch>
        </p:blipFill>
        <p:spPr>
          <a:xfrm>
            <a:off x="4500562" y="1857364"/>
            <a:ext cx="3000396" cy="3000396"/>
          </a:xfrm>
          <a:prstGeom prst="rect">
            <a:avLst/>
          </a:prstGeom>
          <a:ln>
            <a:solidFill>
              <a:schemeClr val="accent1">
                <a:lumMod val="50000"/>
              </a:schemeClr>
            </a:solidFill>
          </a:ln>
          <a:effectLst>
            <a:outerShdw blurRad="50800" dist="38100" dir="2700000" algn="tl" rotWithShape="0">
              <a:prstClr val="black">
                <a:alpha val="40000"/>
              </a:prstClr>
            </a:outerShdw>
          </a:effectLst>
        </p:spPr>
      </p:pic>
      <p:sp>
        <p:nvSpPr>
          <p:cNvPr id="9" name="TextBox 8"/>
          <p:cNvSpPr txBox="1"/>
          <p:nvPr/>
        </p:nvSpPr>
        <p:spPr>
          <a:xfrm>
            <a:off x="2428860" y="5357826"/>
            <a:ext cx="4357718" cy="707886"/>
          </a:xfrm>
          <a:prstGeom prst="rect">
            <a:avLst/>
          </a:prstGeom>
          <a:noFill/>
        </p:spPr>
        <p:txBody>
          <a:bodyPr wrap="square" rtlCol="0">
            <a:spAutoFit/>
          </a:bodyPr>
          <a:lstStyle/>
          <a:p>
            <a:r>
              <a:rPr lang="zh-CN" altLang="en-US" sz="4000" dirty="0">
                <a:latin typeface="微软雅黑" pitchFamily="34" charset="-122"/>
                <a:ea typeface="微软雅黑" pitchFamily="34" charset="-122"/>
              </a:rPr>
              <a:t>扫一扫，关注我们</a:t>
            </a:r>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85852" y="1857364"/>
            <a:ext cx="6929486" cy="1446550"/>
          </a:xfrm>
          <a:prstGeom prst="rect">
            <a:avLst/>
          </a:prstGeom>
        </p:spPr>
        <p:txBody>
          <a:bodyPr wrap="square">
            <a:spAutoFit/>
          </a:bodyPr>
          <a:lstStyle/>
          <a:p>
            <a:pPr algn="ctr"/>
            <a: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感谢您对职工</a:t>
            </a:r>
            <a:b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br>
            <a: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互助保障事业的大力支持！</a:t>
            </a:r>
            <a:endParaRPr lang="zh-CN" altLang="en-US" dirty="0">
              <a:solidFill>
                <a:schemeClr val="accent2">
                  <a:lumMod val="60000"/>
                  <a:lumOff val="40000"/>
                </a:schemeClr>
              </a:solidFill>
            </a:endParaRPr>
          </a:p>
        </p:txBody>
      </p:sp>
      <p:sp>
        <p:nvSpPr>
          <p:cNvPr id="4" name="矩形 3"/>
          <p:cNvSpPr/>
          <p:nvPr/>
        </p:nvSpPr>
        <p:spPr>
          <a:xfrm>
            <a:off x="3786183" y="3714752"/>
            <a:ext cx="1935145" cy="461665"/>
          </a:xfrm>
          <a:prstGeom prst="rect">
            <a:avLst/>
          </a:prstGeom>
        </p:spPr>
        <p:txBody>
          <a:bodyPr wrap="none">
            <a:spAutoFit/>
          </a:bodyPr>
          <a:lstStyle/>
          <a:p>
            <a:pPr lvl="0" algn="ctr" eaLnBrk="1" hangingPunct="1">
              <a:spcAft>
                <a:spcPts val="0"/>
              </a:spcAft>
              <a:defRPr/>
            </a:pPr>
            <a:r>
              <a:rPr lang="en-US" altLang="zh-CN"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2016</a:t>
            </a:r>
            <a:r>
              <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年</a:t>
            </a:r>
            <a:r>
              <a:rPr lang="en-US" altLang="zh-CN"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06</a:t>
            </a:r>
            <a:r>
              <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月</a:t>
            </a:r>
          </a:p>
        </p:txBody>
      </p:sp>
      <p:pic>
        <p:nvPicPr>
          <p:cNvPr id="5"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00034" y="500042"/>
            <a:ext cx="1071570" cy="985131"/>
          </a:xfrm>
          <a:prstGeom prst="rect">
            <a:avLst/>
          </a:prstGeom>
          <a:noFill/>
          <a:ln w="9525">
            <a:noFill/>
            <a:miter lim="800000"/>
            <a:headEnd/>
            <a:tailEnd/>
          </a:ln>
        </p:spPr>
      </p:pic>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642910" y="2285992"/>
            <a:ext cx="7858180" cy="2092881"/>
          </a:xfrm>
          <a:prstGeom prst="rect">
            <a:avLst/>
          </a:prstGeom>
          <a:noFill/>
        </p:spPr>
        <p:txBody>
          <a:bodyPr wrap="square" rtlCol="0">
            <a:spAutoFit/>
          </a:bodyPr>
          <a:lstStyle/>
          <a:p>
            <a:r>
              <a:rPr lang="zh-CN" altLang="en-US" sz="2600" dirty="0">
                <a:solidFill>
                  <a:srgbClr val="000000"/>
                </a:solidFill>
                <a:latin typeface="微软雅黑" pitchFamily="34" charset="-122"/>
                <a:ea typeface="微软雅黑" pitchFamily="34" charset="-122"/>
              </a:rPr>
              <a:t>二、存在和发现的问题</a:t>
            </a:r>
            <a:endParaRPr lang="en-US" altLang="zh-CN" sz="260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1.</a:t>
            </a:r>
            <a:r>
              <a:rPr lang="zh-CN" altLang="en-US" sz="2600" b="0" dirty="0">
                <a:solidFill>
                  <a:srgbClr val="000000"/>
                </a:solidFill>
                <a:latin typeface="微软雅黑" pitchFamily="34" charset="-122"/>
                <a:ea typeface="微软雅黑" pitchFamily="34" charset="-122"/>
              </a:rPr>
              <a:t>京卡会员基础信息不实</a:t>
            </a:r>
            <a:endParaRPr lang="en-US" altLang="zh-CN" sz="2600" b="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2.</a:t>
            </a:r>
            <a:r>
              <a:rPr lang="zh-CN" altLang="en-US" sz="2600" b="0" dirty="0">
                <a:solidFill>
                  <a:srgbClr val="000000"/>
                </a:solidFill>
                <a:latin typeface="微软雅黑" pitchFamily="34" charset="-122"/>
                <a:ea typeface="微软雅黑" pitchFamily="34" charset="-122"/>
              </a:rPr>
              <a:t>互助保障业务系统使用不到位</a:t>
            </a:r>
          </a:p>
        </p:txBody>
      </p:sp>
    </p:spTree>
  </p:cSld>
  <p:clrMapOvr>
    <a:masterClrMapping/>
  </p:clrMapOvr>
  <p:transition>
    <p:strips/>
  </p:transition>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642910" y="2285993"/>
            <a:ext cx="7858180" cy="4093428"/>
          </a:xfrm>
          <a:prstGeom prst="rect">
            <a:avLst/>
          </a:prstGeom>
          <a:noFill/>
        </p:spPr>
        <p:txBody>
          <a:bodyPr wrap="square" rtlCol="0">
            <a:spAutoFit/>
          </a:bodyPr>
          <a:lstStyle/>
          <a:p>
            <a:r>
              <a:rPr lang="en-US" altLang="zh-CN" sz="2400" dirty="0">
                <a:solidFill>
                  <a:srgbClr val="000000"/>
                </a:solidFill>
                <a:latin typeface="微软雅黑" pitchFamily="34" charset="-122"/>
                <a:ea typeface="微软雅黑" pitchFamily="34" charset="-122"/>
              </a:rPr>
              <a:t>    </a:t>
            </a:r>
            <a:r>
              <a:rPr lang="en-US" altLang="zh-CN" sz="2600" dirty="0">
                <a:solidFill>
                  <a:srgbClr val="000000"/>
                </a:solidFill>
                <a:latin typeface="微软雅黑" pitchFamily="34" charset="-122"/>
                <a:ea typeface="微软雅黑" pitchFamily="34" charset="-122"/>
              </a:rPr>
              <a:t>1.</a:t>
            </a:r>
            <a:r>
              <a:rPr lang="zh-CN" altLang="en-US" sz="2600" dirty="0">
                <a:solidFill>
                  <a:srgbClr val="000000"/>
                </a:solidFill>
                <a:latin typeface="微软雅黑" pitchFamily="34" charset="-122"/>
                <a:ea typeface="微软雅黑" pitchFamily="34" charset="-122"/>
              </a:rPr>
              <a:t>京卡会员基础信息不实</a:t>
            </a:r>
            <a:endParaRPr lang="en-US" altLang="zh-CN" sz="260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r>
              <a:rPr lang="en-US" altLang="zh-CN" sz="2600" b="0" dirty="0">
                <a:latin typeface="微软雅黑" pitchFamily="34" charset="-122"/>
                <a:ea typeface="微软雅黑" pitchFamily="34" charset="-122"/>
              </a:rPr>
              <a:t>	</a:t>
            </a:r>
            <a:r>
              <a:rPr lang="en-US" altLang="zh-CN" sz="2600" b="0" dirty="0">
                <a:solidFill>
                  <a:srgbClr val="000000"/>
                </a:solidFill>
                <a:latin typeface="微软雅黑" pitchFamily="34" charset="-122"/>
                <a:ea typeface="微软雅黑" pitchFamily="34" charset="-122"/>
              </a:rPr>
              <a:t>1</a:t>
            </a:r>
            <a:r>
              <a:rPr lang="zh-CN" altLang="en-US" sz="2600" b="0" dirty="0">
                <a:solidFill>
                  <a:srgbClr val="000000"/>
                </a:solidFill>
                <a:latin typeface="微软雅黑" pitchFamily="34" charset="-122"/>
                <a:ea typeface="微软雅黑" pitchFamily="34" charset="-122"/>
              </a:rPr>
              <a:t>）会员手机号码的问题</a:t>
            </a:r>
            <a:endParaRPr lang="en-US" altLang="zh-CN" sz="2600" b="0" dirty="0">
              <a:solidFill>
                <a:schemeClr val="bg1">
                  <a:lumMod val="65000"/>
                </a:schemeClr>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会员手机号码未填报</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会员手机号码填报不准确</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会员手机号码重复</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endParaRPr lang="en-US" altLang="zh-CN" sz="2600" b="0" dirty="0">
              <a:solidFill>
                <a:srgbClr val="000000"/>
              </a:solidFill>
              <a:latin typeface="微软雅黑" pitchFamily="34" charset="-122"/>
              <a:ea typeface="微软雅黑" pitchFamily="34" charset="-122"/>
            </a:endParaRPr>
          </a:p>
          <a:p>
            <a:r>
              <a:rPr lang="en-US" altLang="zh-CN" sz="2600" b="0" dirty="0">
                <a:solidFill>
                  <a:srgbClr val="000000"/>
                </a:solidFill>
                <a:latin typeface="微软雅黑" pitchFamily="34" charset="-122"/>
                <a:ea typeface="微软雅黑" pitchFamily="34" charset="-122"/>
              </a:rPr>
              <a:t>	2</a:t>
            </a:r>
            <a:r>
              <a:rPr lang="zh-CN" altLang="en-US" sz="2600" b="0" dirty="0">
                <a:solidFill>
                  <a:srgbClr val="000000"/>
                </a:solidFill>
                <a:latin typeface="微软雅黑" pitchFamily="34" charset="-122"/>
                <a:ea typeface="微软雅黑" pitchFamily="34" charset="-122"/>
              </a:rPr>
              <a:t>）会员关系调动不及时操作的问题</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被动知晓</a:t>
            </a:r>
            <a:endParaRPr lang="en-US" altLang="zh-CN" sz="2600" b="0" dirty="0">
              <a:solidFill>
                <a:srgbClr val="000000"/>
              </a:solidFill>
              <a:latin typeface="微软雅黑" pitchFamily="34" charset="-122"/>
              <a:ea typeface="微软雅黑" pitchFamily="34" charset="-122"/>
            </a:endParaRPr>
          </a:p>
          <a:p>
            <a:pPr lvl="3">
              <a:buFont typeface="Wingdings" pitchFamily="2" charset="2"/>
              <a:buChar char="l"/>
            </a:pPr>
            <a:r>
              <a:rPr lang="zh-CN" altLang="en-US" sz="2600" b="0" dirty="0">
                <a:solidFill>
                  <a:srgbClr val="000000"/>
                </a:solidFill>
                <a:latin typeface="微软雅黑" pitchFamily="34" charset="-122"/>
                <a:ea typeface="微软雅黑" pitchFamily="34" charset="-122"/>
              </a:rPr>
              <a:t>保考核指标</a:t>
            </a:r>
          </a:p>
        </p:txBody>
      </p:sp>
    </p:spTree>
  </p:cSld>
  <p:clrMapOvr>
    <a:masterClrMapping/>
  </p:clrMapOvr>
  <p:transition>
    <p:strips/>
  </p:transition>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p:nvSpPr>
        <p:spPr>
          <a:xfrm>
            <a:off x="642910" y="1000108"/>
            <a:ext cx="7858180" cy="8925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600" b="0" i="0" u="none" strike="noStrike" kern="0" cap="none" spc="0" normalizeH="0" baseline="0" noProof="0" dirty="0">
                <a:ln>
                  <a:noFill/>
                </a:ln>
                <a:solidFill>
                  <a:srgbClr val="000000"/>
                </a:solidFill>
                <a:effectLst/>
                <a:uLnTx/>
                <a:uFillTx/>
              </a:rPr>
              <a:t>对暖</a:t>
            </a:r>
            <a:r>
              <a:rPr kumimoji="0" lang="en-US" altLang="zh-CN" sz="2600" b="0" i="0" u="none" strike="noStrike" kern="0" cap="none" spc="0" normalizeH="0" baseline="0" noProof="0" dirty="0">
                <a:ln>
                  <a:noFill/>
                </a:ln>
                <a:solidFill>
                  <a:srgbClr val="000000"/>
                </a:solidFill>
                <a:effectLst/>
                <a:uLnTx/>
                <a:uFillTx/>
              </a:rPr>
              <a:t>•</a:t>
            </a:r>
            <a:r>
              <a:rPr kumimoji="0" lang="zh-CN" altLang="en-US" sz="2600" b="0" i="0" u="none" strike="noStrike" kern="0" cap="none" spc="0" normalizeH="0" baseline="0" noProof="0" dirty="0">
                <a:ln>
                  <a:noFill/>
                </a:ln>
                <a:solidFill>
                  <a:srgbClr val="000000"/>
                </a:solidFill>
                <a:effectLst/>
                <a:uLnTx/>
                <a:uFillTx/>
              </a:rPr>
              <a:t>互助“二次报销”</a:t>
            </a:r>
            <a:r>
              <a:rPr kumimoji="0" lang="en-US" sz="2600" b="0" i="0" u="none" strike="noStrike" kern="0" cap="none" spc="0" normalizeH="0" baseline="0" noProof="0" dirty="0">
                <a:ln>
                  <a:noFill/>
                </a:ln>
                <a:solidFill>
                  <a:srgbClr val="000000"/>
                </a:solidFill>
                <a:effectLst/>
                <a:uLnTx/>
                <a:uFillTx/>
              </a:rPr>
              <a:t>2015</a:t>
            </a:r>
            <a:r>
              <a:rPr kumimoji="0" lang="zh-CN" altLang="en-US" sz="2600" b="0" i="0" u="none" strike="noStrike" kern="0" cap="none" spc="0" normalizeH="0" baseline="0" noProof="0" dirty="0">
                <a:ln>
                  <a:noFill/>
                </a:ln>
                <a:solidFill>
                  <a:srgbClr val="000000"/>
                </a:solidFill>
                <a:effectLst/>
                <a:uLnTx/>
                <a:uFillTx/>
              </a:rPr>
              <a:t>年全年受助会员手机号码问题进行数据统计分析</a:t>
            </a:r>
            <a:endPar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931126061"/>
              </p:ext>
            </p:extLst>
          </p:nvPr>
        </p:nvGraphicFramePr>
        <p:xfrm>
          <a:off x="428596" y="2285992"/>
          <a:ext cx="8286807" cy="1799591"/>
        </p:xfrm>
        <a:graphic>
          <a:graphicData uri="http://schemas.openxmlformats.org/drawingml/2006/table">
            <a:tbl>
              <a:tblPr/>
              <a:tblGrid>
                <a:gridCol w="1605708">
                  <a:extLst>
                    <a:ext uri="{9D8B030D-6E8A-4147-A177-3AD203B41FA5}">
                      <a16:colId xmlns:a16="http://schemas.microsoft.com/office/drawing/2014/main" val="20000"/>
                    </a:ext>
                  </a:extLst>
                </a:gridCol>
                <a:gridCol w="1102714">
                  <a:extLst>
                    <a:ext uri="{9D8B030D-6E8A-4147-A177-3AD203B41FA5}">
                      <a16:colId xmlns:a16="http://schemas.microsoft.com/office/drawing/2014/main" val="20001"/>
                    </a:ext>
                  </a:extLst>
                </a:gridCol>
                <a:gridCol w="1506990">
                  <a:extLst>
                    <a:ext uri="{9D8B030D-6E8A-4147-A177-3AD203B41FA5}">
                      <a16:colId xmlns:a16="http://schemas.microsoft.com/office/drawing/2014/main" val="20002"/>
                    </a:ext>
                  </a:extLst>
                </a:gridCol>
                <a:gridCol w="1872208">
                  <a:extLst>
                    <a:ext uri="{9D8B030D-6E8A-4147-A177-3AD203B41FA5}">
                      <a16:colId xmlns:a16="http://schemas.microsoft.com/office/drawing/2014/main" val="20003"/>
                    </a:ext>
                  </a:extLst>
                </a:gridCol>
                <a:gridCol w="2199187">
                  <a:extLst>
                    <a:ext uri="{9D8B030D-6E8A-4147-A177-3AD203B41FA5}">
                      <a16:colId xmlns:a16="http://schemas.microsoft.com/office/drawing/2014/main" val="20004"/>
                    </a:ext>
                  </a:extLst>
                </a:gridCol>
              </a:tblGrid>
              <a:tr h="323628">
                <a:tc rowSpan="2">
                  <a:txBody>
                    <a:bodyPr/>
                    <a:lstStyle/>
                    <a:p>
                      <a:pPr algn="ctr" fontAlgn="ctr"/>
                      <a:r>
                        <a:rPr lang="en-US" altLang="zh-CN" sz="1600" b="1" i="0" u="none" strike="noStrike" dirty="0">
                          <a:solidFill>
                            <a:srgbClr val="000000"/>
                          </a:solidFill>
                          <a:effectLst/>
                          <a:latin typeface="等线" panose="02010600030101010101" pitchFamily="2" charset="-122"/>
                          <a:ea typeface="等线" panose="02010600030101010101" pitchFamily="2" charset="-122"/>
                        </a:rPr>
                        <a:t>2015</a:t>
                      </a:r>
                      <a:r>
                        <a:rPr lang="zh-CN" altLang="en-US" sz="1600" b="1" i="0" u="none" strike="noStrike" dirty="0">
                          <a:solidFill>
                            <a:srgbClr val="000000"/>
                          </a:solidFill>
                          <a:effectLst/>
                          <a:latin typeface="等线" panose="02010600030101010101" pitchFamily="2" charset="-122"/>
                          <a:ea typeface="等线" panose="02010600030101010101" pitchFamily="2" charset="-122"/>
                        </a:rPr>
                        <a:t>年全年赔付</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600" b="1" i="0" u="none" strike="noStrike">
                          <a:solidFill>
                            <a:srgbClr val="000000"/>
                          </a:solidFill>
                          <a:effectLst/>
                          <a:latin typeface="等线" panose="02010600030101010101" pitchFamily="2" charset="-122"/>
                          <a:ea typeface="等线" panose="02010600030101010101" pitchFamily="2" charset="-122"/>
                        </a:rPr>
                        <a:t>人数</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600" b="1" i="0" u="none" strike="noStrike">
                          <a:solidFill>
                            <a:srgbClr val="000000"/>
                          </a:solidFill>
                          <a:effectLst/>
                          <a:latin typeface="等线" panose="02010600030101010101" pitchFamily="2" charset="-122"/>
                          <a:ea typeface="等线" panose="02010600030101010101" pitchFamily="2" charset="-122"/>
                        </a:rPr>
                        <a:t>人次</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600" b="1" i="0" u="none" strike="noStrike" dirty="0">
                          <a:solidFill>
                            <a:srgbClr val="000000"/>
                          </a:solidFill>
                          <a:effectLst/>
                          <a:latin typeface="等线" panose="02010600030101010101" pitchFamily="2" charset="-122"/>
                          <a:ea typeface="等线" panose="02010600030101010101" pitchFamily="2" charset="-122"/>
                        </a:rPr>
                        <a:t>金额</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zh-CN" altLang="en-US" sz="1600" b="1" i="0" u="none" strike="noStrike" dirty="0">
                          <a:solidFill>
                            <a:srgbClr val="000000"/>
                          </a:solidFill>
                          <a:effectLst/>
                          <a:latin typeface="等线" panose="02010600030101010101" pitchFamily="2" charset="-122"/>
                          <a:ea typeface="等线" panose="02010600030101010101" pitchFamily="2" charset="-122"/>
                        </a:rPr>
                        <a:t>占全年赔付人数比例</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87670">
                <a:tc vMerge="1">
                  <a:txBody>
                    <a:bodyPr/>
                    <a:lstStyle/>
                    <a:p>
                      <a:endParaRPr lang="zh-CN"/>
                    </a:p>
                  </a:txBody>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703325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1985268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240661114.2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zh-CN"/>
                    </a:p>
                  </a:txBody>
                  <a:tcPr/>
                </a:tc>
                <a:extLst>
                  <a:ext uri="{0D108BD9-81ED-4DB2-BD59-A6C34878D82A}">
                    <a16:rowId xmlns:a16="http://schemas.microsoft.com/office/drawing/2014/main" val="10001"/>
                  </a:ext>
                </a:extLst>
              </a:tr>
              <a:tr h="287670">
                <a:tc>
                  <a:txBody>
                    <a:bodyPr/>
                    <a:lstStyle/>
                    <a:p>
                      <a:pPr algn="ctr" fontAlgn="ctr"/>
                      <a:r>
                        <a:rPr lang="zh-CN" altLang="en-US" sz="1600" b="0" i="0" u="none" strike="noStrike">
                          <a:solidFill>
                            <a:srgbClr val="000000"/>
                          </a:solidFill>
                          <a:effectLst/>
                          <a:latin typeface="等线" panose="02010600030101010101" pitchFamily="2" charset="-122"/>
                          <a:ea typeface="等线" panose="02010600030101010101" pitchFamily="2" charset="-122"/>
                        </a:rPr>
                        <a:t>无手机号</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142189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404889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49211547.06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altLang="zh-CN" sz="1600" b="0" i="0" u="none" strike="noStrike">
                          <a:solidFill>
                            <a:srgbClr val="000000"/>
                          </a:solidFill>
                          <a:effectLst/>
                          <a:latin typeface="等线" panose="02010600030101010101" pitchFamily="2" charset="-122"/>
                          <a:ea typeface="等线" panose="02010600030101010101" pitchFamily="2" charset="-122"/>
                        </a:rPr>
                        <a:t>20.22%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239725">
                <a:tc>
                  <a:txBody>
                    <a:bodyPr/>
                    <a:lstStyle/>
                    <a:p>
                      <a:pPr algn="ctr" fontAlgn="ctr"/>
                      <a:r>
                        <a:rPr lang="zh-CN" altLang="en-US" sz="1600" b="0" i="0" u="none" strike="noStrike">
                          <a:solidFill>
                            <a:srgbClr val="000000"/>
                          </a:solidFill>
                          <a:effectLst/>
                          <a:latin typeface="等线" panose="02010600030101010101" pitchFamily="2" charset="-122"/>
                          <a:ea typeface="等线" panose="02010600030101010101" pitchFamily="2" charset="-122"/>
                        </a:rPr>
                        <a:t>非手机号</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1837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4399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700285.90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altLang="zh-CN" sz="1600" b="0" i="0" u="none" strike="noStrike">
                          <a:solidFill>
                            <a:srgbClr val="000000"/>
                          </a:solidFill>
                          <a:effectLst/>
                          <a:latin typeface="等线" panose="02010600030101010101" pitchFamily="2" charset="-122"/>
                          <a:ea typeface="等线" panose="02010600030101010101" pitchFamily="2" charset="-122"/>
                        </a:rPr>
                        <a:t>0.26%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11643">
                <a:tc>
                  <a:txBody>
                    <a:bodyPr/>
                    <a:lstStyle/>
                    <a:p>
                      <a:pPr algn="ctr" fontAlgn="ctr"/>
                      <a:r>
                        <a:rPr lang="zh-CN" altLang="en-US" sz="1600" b="0" i="0" u="none" strike="noStrike">
                          <a:solidFill>
                            <a:srgbClr val="000000"/>
                          </a:solidFill>
                          <a:effectLst/>
                          <a:latin typeface="等线" panose="02010600030101010101" pitchFamily="2" charset="-122"/>
                          <a:ea typeface="等线" panose="02010600030101010101" pitchFamily="2" charset="-122"/>
                        </a:rPr>
                        <a:t>手机号重复</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11622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31853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4598981.26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altLang="zh-CN" sz="1600" b="0" i="0" u="none" strike="noStrike">
                          <a:solidFill>
                            <a:srgbClr val="000000"/>
                          </a:solidFill>
                          <a:effectLst/>
                          <a:latin typeface="等线" panose="02010600030101010101" pitchFamily="2" charset="-122"/>
                          <a:ea typeface="等线" panose="02010600030101010101" pitchFamily="2" charset="-122"/>
                        </a:rPr>
                        <a:t>1.65%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35615">
                <a:tc>
                  <a:txBody>
                    <a:bodyPr/>
                    <a:lstStyle/>
                    <a:p>
                      <a:pPr algn="ctr" fontAlgn="ctr"/>
                      <a:r>
                        <a:rPr lang="zh-CN" altLang="en-US" sz="1600" b="0" i="0" u="none" strike="noStrike">
                          <a:solidFill>
                            <a:srgbClr val="000000"/>
                          </a:solidFill>
                          <a:effectLst/>
                          <a:latin typeface="等线" panose="02010600030101010101" pitchFamily="2" charset="-122"/>
                          <a:ea typeface="等线" panose="02010600030101010101" pitchFamily="2" charset="-122"/>
                        </a:rPr>
                        <a:t>合计</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155648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441141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zh-CN" sz="1600" b="0" i="0" u="none" strike="noStrike">
                          <a:solidFill>
                            <a:srgbClr val="000000"/>
                          </a:solidFill>
                          <a:effectLst/>
                          <a:latin typeface="等线" panose="02010600030101010101" pitchFamily="2" charset="-122"/>
                          <a:ea typeface="等线" panose="02010600030101010101" pitchFamily="2" charset="-122"/>
                        </a:rPr>
                        <a:t>54510814.22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altLang="zh-CN" sz="1600" b="0" i="0" u="none" strike="noStrike" dirty="0">
                          <a:solidFill>
                            <a:srgbClr val="000000"/>
                          </a:solidFill>
                          <a:effectLst/>
                          <a:latin typeface="等线" panose="02010600030101010101" pitchFamily="2" charset="-122"/>
                          <a:ea typeface="等线" panose="02010600030101010101" pitchFamily="2" charset="-122"/>
                        </a:rPr>
                        <a:t>22.13%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
        <p:nvSpPr>
          <p:cNvPr id="57346" name="Rectangle 2"/>
          <p:cNvSpPr>
            <a:spLocks noChangeArrowheads="1"/>
          </p:cNvSpPr>
          <p:nvPr/>
        </p:nvSpPr>
        <p:spPr bwMode="auto">
          <a:xfrm>
            <a:off x="428597" y="1928802"/>
            <a:ext cx="8286806" cy="30777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52400" algn="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整体分析表                                                        </a:t>
            </a:r>
            <a:r>
              <a:rPr kumimoji="0" lang="zh-CN" sz="12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（单位：人、人次、元）</a:t>
            </a:r>
            <a:endParaRPr kumimoji="0" lang="zh-CN" sz="1800" b="0" i="0" u="none" strike="noStrike" kern="0" cap="none" spc="0" normalizeH="0" baseline="0" noProof="0" dirty="0">
              <a:ln>
                <a:noFill/>
              </a:ln>
              <a:solidFill>
                <a:srgbClr val="000000"/>
              </a:solidFill>
              <a:effectLst/>
              <a:uLnTx/>
              <a:uFillTx/>
              <a:latin typeface="Arial" pitchFamily="34" charset="0"/>
              <a:ea typeface="宋体" pitchFamily="2" charset="-122"/>
              <a:cs typeface="宋体" pitchFamily="2" charset="-122"/>
            </a:endParaRPr>
          </a:p>
        </p:txBody>
      </p:sp>
      <p:pic>
        <p:nvPicPr>
          <p:cNvPr id="3" name="图片 2"/>
          <p:cNvPicPr>
            <a:picLocks noChangeAspect="1"/>
          </p:cNvPicPr>
          <p:nvPr/>
        </p:nvPicPr>
        <p:blipFill>
          <a:blip r:embed="rId3"/>
          <a:stretch>
            <a:fillRect/>
          </a:stretch>
        </p:blipFill>
        <p:spPr>
          <a:xfrm>
            <a:off x="2339752" y="4150970"/>
            <a:ext cx="4322968" cy="2673051"/>
          </a:xfrm>
          <a:prstGeom prst="rect">
            <a:avLst/>
          </a:prstGeom>
        </p:spPr>
      </p:pic>
    </p:spTree>
  </p:cSld>
  <p:clrMapOvr>
    <a:masterClrMapping/>
  </p:clrMapOvr>
  <p:transition>
    <p:strips/>
  </p:transition>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p:nvSpPr>
        <p:spPr>
          <a:xfrm>
            <a:off x="642910" y="1000108"/>
            <a:ext cx="7858180" cy="8925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600" b="0" i="0" u="none" strike="noStrike" kern="0" cap="none" spc="0" normalizeH="0" baseline="0" noProof="0" dirty="0">
                <a:ln>
                  <a:noFill/>
                </a:ln>
                <a:solidFill>
                  <a:srgbClr val="000000"/>
                </a:solidFill>
                <a:effectLst/>
                <a:uLnTx/>
                <a:uFillTx/>
              </a:rPr>
              <a:t>对暖</a:t>
            </a:r>
            <a:r>
              <a:rPr kumimoji="0" lang="en-US" altLang="zh-CN" sz="2600" b="0" i="0" u="none" strike="noStrike" kern="0" cap="none" spc="0" normalizeH="0" baseline="0" noProof="0" dirty="0">
                <a:ln>
                  <a:noFill/>
                </a:ln>
                <a:solidFill>
                  <a:srgbClr val="000000"/>
                </a:solidFill>
                <a:effectLst/>
                <a:uLnTx/>
                <a:uFillTx/>
              </a:rPr>
              <a:t>•</a:t>
            </a:r>
            <a:r>
              <a:rPr kumimoji="0" lang="zh-CN" altLang="en-US" sz="2600" b="0" i="0" u="none" strike="noStrike" kern="0" cap="none" spc="0" normalizeH="0" baseline="0" noProof="0" dirty="0">
                <a:ln>
                  <a:noFill/>
                </a:ln>
                <a:solidFill>
                  <a:srgbClr val="000000"/>
                </a:solidFill>
                <a:effectLst/>
                <a:uLnTx/>
                <a:uFillTx/>
              </a:rPr>
              <a:t>互助“二次报销”</a:t>
            </a:r>
            <a:r>
              <a:rPr kumimoji="0" lang="en-US" sz="2600" b="0" i="0" u="none" strike="noStrike" kern="0" cap="none" spc="0" normalizeH="0" baseline="0" noProof="0" dirty="0">
                <a:ln>
                  <a:noFill/>
                </a:ln>
                <a:solidFill>
                  <a:srgbClr val="000000"/>
                </a:solidFill>
                <a:effectLst/>
                <a:uLnTx/>
                <a:uFillTx/>
              </a:rPr>
              <a:t>2016</a:t>
            </a:r>
            <a:r>
              <a:rPr kumimoji="0" lang="zh-CN" altLang="en-US" sz="2600" b="0" i="0" u="none" strike="noStrike" kern="0" cap="none" spc="0" normalizeH="0" baseline="0" noProof="0" dirty="0">
                <a:ln>
                  <a:noFill/>
                </a:ln>
                <a:solidFill>
                  <a:srgbClr val="000000"/>
                </a:solidFill>
                <a:effectLst/>
                <a:uLnTx/>
                <a:uFillTx/>
              </a:rPr>
              <a:t>年一季度</a:t>
            </a:r>
            <a:r>
              <a:rPr lang="zh-CN" altLang="en-US" sz="2600" b="0" kern="0" dirty="0">
                <a:solidFill>
                  <a:srgbClr val="000000"/>
                </a:solidFill>
              </a:rPr>
              <a:t>预计</a:t>
            </a:r>
            <a:r>
              <a:rPr kumimoji="0" lang="zh-CN" altLang="en-US" sz="2600" b="0" i="0" u="none" strike="noStrike" kern="0" cap="none" spc="0" normalizeH="0" baseline="0" noProof="0" dirty="0">
                <a:ln>
                  <a:noFill/>
                </a:ln>
                <a:solidFill>
                  <a:srgbClr val="000000"/>
                </a:solidFill>
                <a:effectLst/>
                <a:uLnTx/>
                <a:uFillTx/>
              </a:rPr>
              <a:t>受助会员手机号码问题进行数据统计分析</a:t>
            </a:r>
            <a:endPar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57346" name="Rectangle 2"/>
          <p:cNvSpPr>
            <a:spLocks noChangeArrowheads="1"/>
          </p:cNvSpPr>
          <p:nvPr/>
        </p:nvSpPr>
        <p:spPr bwMode="auto">
          <a:xfrm>
            <a:off x="428597" y="1928802"/>
            <a:ext cx="8286806" cy="30777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52400" algn="r"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2016</a:t>
            </a:r>
            <a:r>
              <a:rPr kumimoji="0" lang="zh-CN" altLang="en-US" sz="14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年一季度预计受助会员情况分析表                      </a:t>
            </a:r>
            <a:r>
              <a:rPr kumimoji="0" lang="zh-CN" sz="1200" b="0" i="0" u="none" strike="noStrike" kern="0" cap="none" spc="0" normalizeH="0" baseline="0" noProof="0" dirty="0">
                <a:ln>
                  <a:noFill/>
                </a:ln>
                <a:solidFill>
                  <a:srgbClr val="000000"/>
                </a:solidFill>
                <a:effectLst/>
                <a:uLnTx/>
                <a:uFillTx/>
                <a:latin typeface="Calibri" pitchFamily="34" charset="0"/>
                <a:ea typeface="宋体" pitchFamily="2" charset="-122"/>
                <a:cs typeface="Times New Roman" pitchFamily="18" charset="0"/>
              </a:rPr>
              <a:t>（单位：人、人次、元）</a:t>
            </a:r>
            <a:endParaRPr kumimoji="0" lang="zh-CN" sz="1800" b="0" i="0" u="none" strike="noStrike" kern="0" cap="none" spc="0" normalizeH="0" baseline="0" noProof="0" dirty="0">
              <a:ln>
                <a:noFill/>
              </a:ln>
              <a:solidFill>
                <a:srgbClr val="000000"/>
              </a:solidFill>
              <a:effectLst/>
              <a:uLnTx/>
              <a:uFillTx/>
              <a:latin typeface="Arial" pitchFamily="34" charset="0"/>
              <a:ea typeface="宋体" pitchFamily="2" charset="-122"/>
              <a:cs typeface="宋体" pitchFamily="2"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4229332488"/>
              </p:ext>
            </p:extLst>
          </p:nvPr>
        </p:nvGraphicFramePr>
        <p:xfrm>
          <a:off x="464991" y="2348880"/>
          <a:ext cx="8072490" cy="1741378"/>
        </p:xfrm>
        <a:graphic>
          <a:graphicData uri="http://schemas.openxmlformats.org/drawingml/2006/table">
            <a:tbl>
              <a:tblPr/>
              <a:tblGrid>
                <a:gridCol w="1856878">
                  <a:extLst>
                    <a:ext uri="{9D8B030D-6E8A-4147-A177-3AD203B41FA5}">
                      <a16:colId xmlns:a16="http://schemas.microsoft.com/office/drawing/2014/main" val="3515442182"/>
                    </a:ext>
                  </a:extLst>
                </a:gridCol>
                <a:gridCol w="1216009">
                  <a:extLst>
                    <a:ext uri="{9D8B030D-6E8A-4147-A177-3AD203B41FA5}">
                      <a16:colId xmlns:a16="http://schemas.microsoft.com/office/drawing/2014/main" val="661204600"/>
                    </a:ext>
                  </a:extLst>
                </a:gridCol>
                <a:gridCol w="1394162">
                  <a:extLst>
                    <a:ext uri="{9D8B030D-6E8A-4147-A177-3AD203B41FA5}">
                      <a16:colId xmlns:a16="http://schemas.microsoft.com/office/drawing/2014/main" val="1142953419"/>
                    </a:ext>
                  </a:extLst>
                </a:gridCol>
                <a:gridCol w="1584176">
                  <a:extLst>
                    <a:ext uri="{9D8B030D-6E8A-4147-A177-3AD203B41FA5}">
                      <a16:colId xmlns:a16="http://schemas.microsoft.com/office/drawing/2014/main" val="3983883940"/>
                    </a:ext>
                  </a:extLst>
                </a:gridCol>
                <a:gridCol w="2021265">
                  <a:extLst>
                    <a:ext uri="{9D8B030D-6E8A-4147-A177-3AD203B41FA5}">
                      <a16:colId xmlns:a16="http://schemas.microsoft.com/office/drawing/2014/main" val="1262956694"/>
                    </a:ext>
                  </a:extLst>
                </a:gridCol>
              </a:tblGrid>
              <a:tr h="284078">
                <a:tc rowSpan="2">
                  <a:txBody>
                    <a:bodyPr/>
                    <a:lstStyle/>
                    <a:p>
                      <a:pPr algn="ctr" rtl="0" fontAlgn="ctr"/>
                      <a:r>
                        <a:rPr lang="en-US" altLang="zh-CN" sz="1600" b="1" i="0" u="none" strike="noStrike">
                          <a:solidFill>
                            <a:srgbClr val="000000"/>
                          </a:solidFill>
                          <a:effectLst/>
                          <a:latin typeface="等线" panose="02010600030101010101" pitchFamily="2" charset="-122"/>
                          <a:ea typeface="等线" panose="02010600030101010101" pitchFamily="2" charset="-122"/>
                        </a:rPr>
                        <a:t>2016</a:t>
                      </a:r>
                      <a:r>
                        <a:rPr lang="zh-CN" altLang="en-US" sz="1600" b="1" i="0" u="none" strike="noStrike">
                          <a:solidFill>
                            <a:srgbClr val="000000"/>
                          </a:solidFill>
                          <a:effectLst/>
                          <a:latin typeface="等线" panose="02010600030101010101" pitchFamily="2" charset="-122"/>
                          <a:ea typeface="等线" panose="02010600030101010101" pitchFamily="2" charset="-122"/>
                        </a:rPr>
                        <a:t>年一季度赔付</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1600" b="1" i="0" u="none" strike="noStrike">
                          <a:solidFill>
                            <a:srgbClr val="000000"/>
                          </a:solidFill>
                          <a:effectLst/>
                          <a:latin typeface="等线" panose="02010600030101010101" pitchFamily="2" charset="-122"/>
                          <a:ea typeface="等线" panose="02010600030101010101" pitchFamily="2" charset="-122"/>
                        </a:rPr>
                        <a:t>人数</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1600" b="1" i="0" u="none" strike="noStrike">
                          <a:solidFill>
                            <a:srgbClr val="000000"/>
                          </a:solidFill>
                          <a:effectLst/>
                          <a:latin typeface="等线" panose="02010600030101010101" pitchFamily="2" charset="-122"/>
                          <a:ea typeface="等线" panose="02010600030101010101" pitchFamily="2" charset="-122"/>
                        </a:rPr>
                        <a:t>人次</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1600" b="1" i="0" u="none" strike="noStrike">
                          <a:solidFill>
                            <a:srgbClr val="000000"/>
                          </a:solidFill>
                          <a:effectLst/>
                          <a:latin typeface="等线" panose="02010600030101010101" pitchFamily="2" charset="-122"/>
                          <a:ea typeface="等线" panose="02010600030101010101" pitchFamily="2" charset="-122"/>
                        </a:rPr>
                        <a:t>金额</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0" fontAlgn="ctr"/>
                      <a:r>
                        <a:rPr lang="zh-CN" altLang="en-US" sz="1600" b="1" i="0" u="none" strike="noStrike">
                          <a:solidFill>
                            <a:srgbClr val="000000"/>
                          </a:solidFill>
                          <a:effectLst/>
                          <a:latin typeface="等线" panose="02010600030101010101" pitchFamily="2" charset="-122"/>
                          <a:ea typeface="等线" panose="02010600030101010101" pitchFamily="2" charset="-122"/>
                        </a:rPr>
                        <a:t>占全年赔付人数比例</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6736027"/>
                  </a:ext>
                </a:extLst>
              </a:tr>
              <a:tr h="284078">
                <a:tc vMerge="1">
                  <a:txBody>
                    <a:bodyPr/>
                    <a:lstStyle/>
                    <a:p>
                      <a:endParaRPr lang="zh-CN" altLang="en-US"/>
                    </a:p>
                  </a:txBody>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286019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303807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39158469.06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2304563144"/>
                  </a:ext>
                </a:extLst>
              </a:tr>
              <a:tr h="284078">
                <a:tc>
                  <a:txBody>
                    <a:bodyPr/>
                    <a:lstStyle/>
                    <a:p>
                      <a:pPr algn="ctr" rtl="0" fontAlgn="ctr"/>
                      <a:r>
                        <a:rPr lang="zh-CN" altLang="en-US" sz="1600" b="0" i="0" u="none" strike="noStrike">
                          <a:solidFill>
                            <a:srgbClr val="000000"/>
                          </a:solidFill>
                          <a:effectLst/>
                          <a:latin typeface="等线" panose="02010600030101010101" pitchFamily="2" charset="-122"/>
                          <a:ea typeface="等线" panose="02010600030101010101" pitchFamily="2" charset="-122"/>
                        </a:rPr>
                        <a:t>无手机号</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52205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55477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dirty="0">
                          <a:solidFill>
                            <a:srgbClr val="000000"/>
                          </a:solidFill>
                          <a:effectLst/>
                          <a:latin typeface="等线" panose="02010600030101010101" pitchFamily="2" charset="-122"/>
                          <a:ea typeface="等线" panose="02010600030101010101" pitchFamily="2" charset="-122"/>
                        </a:rPr>
                        <a:t>7091949.76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en-US" altLang="zh-CN" sz="1600" b="0" i="0" u="none" strike="noStrike">
                          <a:solidFill>
                            <a:srgbClr val="000000"/>
                          </a:solidFill>
                          <a:effectLst/>
                          <a:latin typeface="等线" panose="02010600030101010101" pitchFamily="2" charset="-122"/>
                          <a:ea typeface="等线" panose="02010600030101010101" pitchFamily="2" charset="-122"/>
                        </a:rPr>
                        <a:t>18.25%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324286"/>
                  </a:ext>
                </a:extLst>
              </a:tr>
              <a:tr h="284078">
                <a:tc>
                  <a:txBody>
                    <a:bodyPr/>
                    <a:lstStyle/>
                    <a:p>
                      <a:pPr algn="ctr" rtl="0" fontAlgn="ctr"/>
                      <a:r>
                        <a:rPr lang="zh-CN" altLang="en-US" sz="1600" b="0" i="0" u="none" strike="noStrike">
                          <a:solidFill>
                            <a:srgbClr val="000000"/>
                          </a:solidFill>
                          <a:effectLst/>
                          <a:latin typeface="等线" panose="02010600030101010101" pitchFamily="2" charset="-122"/>
                          <a:ea typeface="等线" panose="02010600030101010101" pitchFamily="2" charset="-122"/>
                        </a:rPr>
                        <a:t>非手机号</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532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555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71111.17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en-US" altLang="zh-CN" sz="1600" b="0" i="0" u="none" strike="noStrike">
                          <a:solidFill>
                            <a:srgbClr val="000000"/>
                          </a:solidFill>
                          <a:effectLst/>
                          <a:latin typeface="等线" panose="02010600030101010101" pitchFamily="2" charset="-122"/>
                          <a:ea typeface="等线" panose="02010600030101010101" pitchFamily="2" charset="-122"/>
                        </a:rPr>
                        <a:t>0.19%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3612182"/>
                  </a:ext>
                </a:extLst>
              </a:tr>
              <a:tr h="320988">
                <a:tc>
                  <a:txBody>
                    <a:bodyPr/>
                    <a:lstStyle/>
                    <a:p>
                      <a:pPr algn="ctr" rtl="0" fontAlgn="ctr"/>
                      <a:r>
                        <a:rPr lang="zh-CN" altLang="en-US" sz="1600" b="0" i="0" u="none" strike="noStrike">
                          <a:solidFill>
                            <a:srgbClr val="000000"/>
                          </a:solidFill>
                          <a:effectLst/>
                          <a:latin typeface="等线" panose="02010600030101010101" pitchFamily="2" charset="-122"/>
                          <a:ea typeface="等线" panose="02010600030101010101" pitchFamily="2" charset="-122"/>
                        </a:rPr>
                        <a:t>手机号重复</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13231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dirty="0">
                          <a:solidFill>
                            <a:srgbClr val="000000"/>
                          </a:solidFill>
                          <a:effectLst/>
                          <a:latin typeface="等线" panose="02010600030101010101" pitchFamily="2" charset="-122"/>
                          <a:ea typeface="等线" panose="02010600030101010101" pitchFamily="2" charset="-122"/>
                        </a:rPr>
                        <a:t>27589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6151236.7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en-US" altLang="zh-CN" sz="1600" b="0" i="0" u="none" strike="noStrike">
                          <a:solidFill>
                            <a:srgbClr val="000000"/>
                          </a:solidFill>
                          <a:effectLst/>
                          <a:latin typeface="等线" panose="02010600030101010101" pitchFamily="2" charset="-122"/>
                          <a:ea typeface="等线" panose="02010600030101010101" pitchFamily="2" charset="-122"/>
                        </a:rPr>
                        <a:t>4.63%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0461619"/>
                  </a:ext>
                </a:extLst>
              </a:tr>
              <a:tr h="284078">
                <a:tc>
                  <a:txBody>
                    <a:bodyPr/>
                    <a:lstStyle/>
                    <a:p>
                      <a:pPr algn="ctr" rtl="0" fontAlgn="ctr"/>
                      <a:r>
                        <a:rPr lang="zh-CN" altLang="en-US" sz="1600" b="0" i="0" u="none" strike="noStrike">
                          <a:solidFill>
                            <a:srgbClr val="000000"/>
                          </a:solidFill>
                          <a:effectLst/>
                          <a:latin typeface="等线" panose="02010600030101010101" pitchFamily="2" charset="-122"/>
                          <a:ea typeface="等线" panose="02010600030101010101" pitchFamily="2" charset="-122"/>
                        </a:rPr>
                        <a:t>合计</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65968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83621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ctr"/>
                      <a:r>
                        <a:rPr lang="en-US" altLang="zh-CN" sz="1600" b="0" i="0" u="none" strike="noStrike">
                          <a:solidFill>
                            <a:srgbClr val="000000"/>
                          </a:solidFill>
                          <a:effectLst/>
                          <a:latin typeface="等线" panose="02010600030101010101" pitchFamily="2" charset="-122"/>
                          <a:ea typeface="等线" panose="02010600030101010101" pitchFamily="2" charset="-122"/>
                        </a:rPr>
                        <a:t>13314297.63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en-US" altLang="zh-CN" sz="1600" b="0" i="0" u="none" strike="noStrike" dirty="0">
                          <a:solidFill>
                            <a:srgbClr val="000000"/>
                          </a:solidFill>
                          <a:effectLst/>
                          <a:latin typeface="等线" panose="02010600030101010101" pitchFamily="2" charset="-122"/>
                          <a:ea typeface="等线" panose="02010600030101010101" pitchFamily="2" charset="-122"/>
                        </a:rPr>
                        <a:t>23.06%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4760606"/>
                  </a:ext>
                </a:extLst>
              </a:tr>
            </a:tbl>
          </a:graphicData>
        </a:graphic>
      </p:graphicFrame>
      <p:pic>
        <p:nvPicPr>
          <p:cNvPr id="16" name="图片 15"/>
          <p:cNvPicPr>
            <a:picLocks noChangeAspect="1"/>
          </p:cNvPicPr>
          <p:nvPr/>
        </p:nvPicPr>
        <p:blipFill>
          <a:blip r:embed="rId3"/>
          <a:stretch>
            <a:fillRect/>
          </a:stretch>
        </p:blipFill>
        <p:spPr>
          <a:xfrm>
            <a:off x="2498831" y="4202559"/>
            <a:ext cx="4004809" cy="2655441"/>
          </a:xfrm>
          <a:prstGeom prst="rect">
            <a:avLst/>
          </a:prstGeom>
        </p:spPr>
      </p:pic>
    </p:spTree>
    <p:extLst>
      <p:ext uri="{BB962C8B-B14F-4D97-AF65-F5344CB8AC3E}">
        <p14:creationId xmlns:p14="http://schemas.microsoft.com/office/powerpoint/2010/main" val="2425882838"/>
      </p:ext>
    </p:extLst>
  </p:cSld>
  <p:clrMapOvr>
    <a:masterClrMapping/>
  </p:clrMapOvr>
  <p:transition>
    <p:strips/>
  </p:transition>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algn="ctr"/>
            <a:r>
              <a:rPr lang="zh-CN" altLang="en-US" sz="2800" dirty="0">
                <a:solidFill>
                  <a:srgbClr val="000000"/>
                </a:solidFill>
                <a:latin typeface="微软雅黑" pitchFamily="34" charset="-122"/>
                <a:ea typeface="微软雅黑" pitchFamily="34" charset="-122"/>
              </a:rPr>
              <a:t>暖</a:t>
            </a:r>
            <a:r>
              <a:rPr lang="en-US" altLang="zh-CN" sz="2800" dirty="0">
                <a:solidFill>
                  <a:srgbClr val="000000"/>
                </a:solidFill>
                <a:latin typeface="微软雅黑" pitchFamily="34" charset="-122"/>
                <a:ea typeface="微软雅黑" pitchFamily="34" charset="-122"/>
              </a:rPr>
              <a:t>·</a:t>
            </a:r>
            <a:r>
              <a:rPr lang="zh-CN" altLang="en-US" sz="2800" dirty="0">
                <a:solidFill>
                  <a:srgbClr val="000000"/>
                </a:solidFill>
                <a:latin typeface="微软雅黑" pitchFamily="34" charset="-122"/>
                <a:ea typeface="微软雅黑" pitchFamily="34" charset="-122"/>
              </a:rPr>
              <a:t>互助“二次报销”受助会员信息核实</a:t>
            </a:r>
            <a:endParaRPr lang="en-US" altLang="zh-CN" sz="2800" dirty="0">
              <a:solidFill>
                <a:srgbClr val="000000"/>
              </a:solidFill>
              <a:latin typeface="微软雅黑" pitchFamily="34" charset="-122"/>
              <a:ea typeface="微软雅黑" pitchFamily="34" charset="-122"/>
            </a:endParaRPr>
          </a:p>
          <a:p>
            <a:pPr algn="ctr"/>
            <a:r>
              <a:rPr lang="zh-CN" altLang="en-US" sz="2800" dirty="0">
                <a:solidFill>
                  <a:srgbClr val="000000"/>
                </a:solidFill>
                <a:latin typeface="微软雅黑" pitchFamily="34" charset="-122"/>
                <a:ea typeface="微软雅黑" pitchFamily="34" charset="-122"/>
              </a:rPr>
              <a:t>工作推进部署安排</a:t>
            </a:r>
          </a:p>
        </p:txBody>
      </p:sp>
      <p:sp>
        <p:nvSpPr>
          <p:cNvPr id="7" name="TextBox 6"/>
          <p:cNvSpPr txBox="1"/>
          <p:nvPr/>
        </p:nvSpPr>
        <p:spPr>
          <a:xfrm>
            <a:off x="0" y="2285993"/>
            <a:ext cx="9001156" cy="3293209"/>
          </a:xfrm>
          <a:prstGeom prst="rect">
            <a:avLst/>
          </a:prstGeom>
          <a:noFill/>
        </p:spPr>
        <p:txBody>
          <a:bodyPr wrap="square" rtlCol="0">
            <a:spAutoFit/>
          </a:bodyPr>
          <a:lstStyle/>
          <a:p>
            <a:r>
              <a:rPr lang="en-US" altLang="zh-CN" sz="2600" b="0" dirty="0">
                <a:solidFill>
                  <a:srgbClr val="000000"/>
                </a:solidFill>
                <a:latin typeface="微软雅黑" pitchFamily="34" charset="-122"/>
                <a:ea typeface="微软雅黑" pitchFamily="34" charset="-122"/>
              </a:rPr>
              <a:t>    </a:t>
            </a:r>
            <a:r>
              <a:rPr lang="en-US" altLang="zh-CN" sz="2600" dirty="0">
                <a:solidFill>
                  <a:srgbClr val="000000"/>
                </a:solidFill>
                <a:latin typeface="微软雅黑" pitchFamily="34" charset="-122"/>
                <a:ea typeface="微软雅黑" pitchFamily="34" charset="-122"/>
              </a:rPr>
              <a:t>2.</a:t>
            </a:r>
            <a:r>
              <a:rPr lang="zh-CN" altLang="en-US" sz="2600" dirty="0">
                <a:solidFill>
                  <a:srgbClr val="000000"/>
                </a:solidFill>
                <a:latin typeface="微软雅黑" pitchFamily="34" charset="-122"/>
                <a:ea typeface="微软雅黑" pitchFamily="34" charset="-122"/>
              </a:rPr>
              <a:t>互助保障业务系统使用不到位</a:t>
            </a:r>
            <a:endParaRPr lang="en-US" altLang="zh-CN" sz="2600" dirty="0">
              <a:solidFill>
                <a:srgbClr val="000000"/>
              </a:solidFill>
              <a:latin typeface="微软雅黑" pitchFamily="34" charset="-122"/>
              <a:ea typeface="微软雅黑" pitchFamily="34" charset="-122"/>
            </a:endParaRPr>
          </a:p>
          <a:p>
            <a:endParaRPr lang="en-US" altLang="zh-CN" sz="2600" b="0" dirty="0">
              <a:solidFill>
                <a:srgbClr val="000000"/>
              </a:solidFill>
              <a:latin typeface="微软雅黑" pitchFamily="34" charset="-122"/>
              <a:ea typeface="微软雅黑" pitchFamily="34" charset="-122"/>
            </a:endParaRPr>
          </a:p>
          <a:p>
            <a:pPr lvl="2">
              <a:buFont typeface="Wingdings" pitchFamily="2" charset="2"/>
              <a:buChar char="l"/>
            </a:pPr>
            <a:r>
              <a:rPr lang="zh-CN" altLang="en-US" sz="2600" b="0" dirty="0">
                <a:solidFill>
                  <a:srgbClr val="000000"/>
                </a:solidFill>
                <a:latin typeface="微软雅黑" pitchFamily="34" charset="-122"/>
                <a:ea typeface="微软雅黑" pitchFamily="34" charset="-122"/>
              </a:rPr>
              <a:t>没有为下级基层单位（服务站）授权绑定京卡组织；</a:t>
            </a:r>
            <a:endParaRPr lang="en-US" altLang="zh-CN" sz="2600" b="0" dirty="0">
              <a:solidFill>
                <a:srgbClr val="000000"/>
              </a:solidFill>
              <a:latin typeface="微软雅黑" pitchFamily="34" charset="-122"/>
              <a:ea typeface="微软雅黑" pitchFamily="34" charset="-122"/>
            </a:endParaRPr>
          </a:p>
          <a:p>
            <a:pPr lvl="1">
              <a:buFont typeface="Wingdings" pitchFamily="2" charset="2"/>
              <a:buChar char="l"/>
            </a:pPr>
            <a:endParaRPr lang="en-US" altLang="zh-CN" sz="2600" b="0" dirty="0">
              <a:solidFill>
                <a:srgbClr val="000000"/>
              </a:solidFill>
              <a:latin typeface="微软雅黑" pitchFamily="34" charset="-122"/>
              <a:ea typeface="微软雅黑" pitchFamily="34" charset="-122"/>
            </a:endParaRPr>
          </a:p>
          <a:p>
            <a:pPr lvl="2">
              <a:buFont typeface="Wingdings" pitchFamily="2" charset="2"/>
              <a:buChar char="l"/>
            </a:pPr>
            <a:r>
              <a:rPr lang="zh-CN" altLang="en-US" sz="2600" b="0" dirty="0">
                <a:solidFill>
                  <a:srgbClr val="000000"/>
                </a:solidFill>
                <a:latin typeface="微软雅黑" pitchFamily="34" charset="-122"/>
                <a:ea typeface="微软雅黑" pitchFamily="34" charset="-122"/>
              </a:rPr>
              <a:t>下级基层单位（服务站）不知、不会使用系统查询受助会员信息；</a:t>
            </a:r>
            <a:endParaRPr lang="en-US" altLang="zh-CN" sz="2600" b="0" dirty="0">
              <a:solidFill>
                <a:srgbClr val="000000"/>
              </a:solidFill>
              <a:latin typeface="微软雅黑" pitchFamily="34" charset="-122"/>
              <a:ea typeface="微软雅黑" pitchFamily="34" charset="-122"/>
            </a:endParaRPr>
          </a:p>
          <a:p>
            <a:pPr lvl="1">
              <a:buFont typeface="Wingdings" pitchFamily="2" charset="2"/>
              <a:buChar char="l"/>
            </a:pPr>
            <a:endParaRPr lang="en-US" altLang="zh-CN" sz="2600" b="0" dirty="0">
              <a:solidFill>
                <a:srgbClr val="000000"/>
              </a:solidFill>
              <a:latin typeface="微软雅黑" pitchFamily="34" charset="-122"/>
              <a:ea typeface="微软雅黑" pitchFamily="34" charset="-122"/>
            </a:endParaRPr>
          </a:p>
          <a:p>
            <a:pPr lvl="2">
              <a:buFont typeface="Wingdings" pitchFamily="2" charset="2"/>
              <a:buChar char="l"/>
            </a:pPr>
            <a:r>
              <a:rPr lang="zh-CN" altLang="en-US" sz="2600" b="0" dirty="0">
                <a:solidFill>
                  <a:srgbClr val="000000"/>
                </a:solidFill>
                <a:latin typeface="微软雅黑" pitchFamily="34" charset="-122"/>
                <a:ea typeface="微软雅黑" pitchFamily="34" charset="-122"/>
              </a:rPr>
              <a:t>下级基层单位（服务站）没有开展互助保障工作。</a:t>
            </a:r>
          </a:p>
        </p:txBody>
      </p:sp>
    </p:spTree>
  </p:cSld>
  <p:clrMapOvr>
    <a:masterClrMapping/>
  </p:clrMapOvr>
  <p:transition>
    <p:strips/>
  </p:transition>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642910" y="1000108"/>
            <a:ext cx="7929618"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暖</a:t>
            </a:r>
            <a:r>
              <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互助“二次报销”受助会员信息核实</a:t>
            </a:r>
            <a:endParaRPr kumimoji="0" lang="en-US" altLang="zh-CN" sz="28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工作推进部署安排</a:t>
            </a:r>
          </a:p>
        </p:txBody>
      </p:sp>
      <p:sp>
        <p:nvSpPr>
          <p:cNvPr id="7" name="TextBox 6"/>
          <p:cNvSpPr txBox="1"/>
          <p:nvPr/>
        </p:nvSpPr>
        <p:spPr>
          <a:xfrm>
            <a:off x="642910" y="2285993"/>
            <a:ext cx="7858180" cy="172354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三、</a:t>
            </a:r>
            <a:r>
              <a:rPr kumimoji="0" lang="zh-CN" altLang="en-US" sz="2800" i="0" u="none" strike="noStrike" kern="0" cap="none" spc="0" normalizeH="0" baseline="0" noProof="0" dirty="0">
                <a:ln>
                  <a:noFill/>
                </a:ln>
                <a:solidFill>
                  <a:srgbClr val="000000"/>
                </a:solidFill>
                <a:effectLst/>
                <a:uLnTx/>
                <a:uFillTx/>
                <a:latin typeface="微软雅黑" pitchFamily="34" charset="-122"/>
                <a:ea typeface="微软雅黑" pitchFamily="34" charset="-122"/>
              </a:rPr>
              <a:t>核实</a:t>
            </a:r>
            <a:r>
              <a:rPr kumimoji="0" lang="zh-CN" altLang="en-US" sz="2600" i="0" u="none" strike="noStrike" kern="0" cap="none" spc="0" normalizeH="0" baseline="0" noProof="0" dirty="0">
                <a:ln>
                  <a:noFill/>
                </a:ln>
                <a:solidFill>
                  <a:srgbClr val="000000"/>
                </a:solidFill>
                <a:effectLst/>
                <a:uLnTx/>
                <a:uFillTx/>
                <a:latin typeface="微软雅黑" pitchFamily="34" charset="-122"/>
                <a:ea typeface="微软雅黑" pitchFamily="34" charset="-122"/>
              </a:rPr>
              <a:t>对象和周期</a:t>
            </a:r>
            <a:endParaRPr kumimoji="0" lang="en-US" altLang="zh-CN" sz="260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	</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从</a:t>
            </a:r>
            <a:r>
              <a:rPr kumimoji="0" lang="en-US" altLang="zh-CN"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2016</a:t>
            </a:r>
            <a:r>
              <a:rPr kumimoji="0" lang="zh-CN" altLang="en-US" sz="2600" b="0" i="0" u="none" strike="noStrike" kern="0" cap="none" spc="0" normalizeH="0" baseline="0" noProof="0" dirty="0">
                <a:ln>
                  <a:noFill/>
                </a:ln>
                <a:solidFill>
                  <a:srgbClr val="000000"/>
                </a:solidFill>
                <a:effectLst/>
                <a:uLnTx/>
                <a:uFillTx/>
                <a:latin typeface="微软雅黑" pitchFamily="34" charset="-122"/>
                <a:ea typeface="微软雅黑" pitchFamily="34" charset="-122"/>
              </a:rPr>
              <a:t>年开始，核实每一季度获得</a:t>
            </a:r>
            <a:r>
              <a:rPr lang="zh-CN" altLang="en-US" sz="2600" b="0" kern="0" dirty="0">
                <a:solidFill>
                  <a:srgbClr val="000000"/>
                </a:solidFill>
                <a:latin typeface="微软雅黑" pitchFamily="34" charset="-122"/>
                <a:ea typeface="微软雅黑" pitchFamily="34" charset="-122"/>
              </a:rPr>
              <a:t>“二次报销”受助的会员，每一</a:t>
            </a:r>
            <a:r>
              <a:rPr lang="zh-CN" altLang="en-US" sz="2600" b="0" dirty="0">
                <a:solidFill>
                  <a:srgbClr val="000000"/>
                </a:solidFill>
                <a:latin typeface="微软雅黑" pitchFamily="34" charset="-122"/>
                <a:ea typeface="微软雅黑" pitchFamily="34" charset="-122"/>
              </a:rPr>
              <a:t>季度核实工作要在</a:t>
            </a:r>
            <a:r>
              <a:rPr lang="zh-CN" altLang="en-US" sz="2600" b="0" dirty="0">
                <a:solidFill>
                  <a:schemeClr val="tx2"/>
                </a:solidFill>
                <a:latin typeface="微软雅黑" pitchFamily="34" charset="-122"/>
                <a:ea typeface="微软雅黑" pitchFamily="34" charset="-122"/>
              </a:rPr>
              <a:t>下一季度前</a:t>
            </a:r>
            <a:r>
              <a:rPr lang="zh-CN" altLang="en-US" sz="2600" b="0" dirty="0">
                <a:solidFill>
                  <a:srgbClr val="000000"/>
                </a:solidFill>
                <a:latin typeface="微软雅黑" pitchFamily="34" charset="-122"/>
                <a:ea typeface="微软雅黑" pitchFamily="34" charset="-122"/>
              </a:rPr>
              <a:t>完成。</a:t>
            </a:r>
            <a:endParaRPr kumimoji="0" lang="en-US" altLang="zh-CN" sz="2600" b="0" i="0" u="none" strike="noStrike" kern="0" cap="none" spc="0" normalizeH="0" baseline="0" noProof="0" dirty="0">
              <a:ln>
                <a:noFill/>
              </a:ln>
              <a:solidFill>
                <a:schemeClr val="tx1">
                  <a:lumMod val="40000"/>
                  <a:lumOff val="60000"/>
                </a:schemeClr>
              </a:solidFill>
              <a:effectLst/>
              <a:uLnTx/>
              <a:uFillTx/>
              <a:latin typeface="微软雅黑" pitchFamily="34" charset="-122"/>
              <a:ea typeface="微软雅黑" pitchFamily="34" charset="-122"/>
            </a:endParaRPr>
          </a:p>
        </p:txBody>
      </p:sp>
    </p:spTree>
  </p:cSld>
  <p:clrMapOvr>
    <a:masterClrMapping/>
  </p:clrMapOvr>
  <p:transition>
    <p:strips/>
  </p:transition>
</p:sld>
</file>

<file path=ppt/tags/tag1.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Text"/>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Other"/>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3"/>
</p:tagLst>
</file>

<file path=ppt/tags/tag28.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Other"/>
  <p:tag name="MH_ORDER" val="4"/>
</p:tagLst>
</file>

<file path=ppt/tags/tag29.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Other"/>
  <p:tag name="MH_ORDER" val="3"/>
</p:tagLst>
</file>

<file path=ppt/tags/tag30.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60509235709"/>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SubTitl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509230407"/>
  <p:tag name="MH_LIBRARY" val="GRAPHIC"/>
  <p:tag name="MH_TYPE" val="Text"/>
  <p:tag name="MH_ORDER" val="2"/>
</p:tagLst>
</file>

<file path=ppt/theme/theme1.xml><?xml version="1.0" encoding="utf-8"?>
<a:theme xmlns:a="http://schemas.openxmlformats.org/drawingml/2006/main" name="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A000120151030A10PPBG</Template>
  <TotalTime>1065</TotalTime>
  <Words>1414</Words>
  <Application>Microsoft Office PowerPoint</Application>
  <PresentationFormat>全屏显示(4:3)</PresentationFormat>
  <Paragraphs>285</Paragraphs>
  <Slides>35</Slides>
  <Notes>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35</vt:i4>
      </vt:variant>
    </vt:vector>
  </HeadingPairs>
  <TitlesOfParts>
    <vt:vector size="48" baseType="lpstr">
      <vt:lpstr>等线</vt:lpstr>
      <vt:lpstr>华文中宋</vt:lpstr>
      <vt:lpstr>楷体</vt:lpstr>
      <vt:lpstr>宋体</vt:lpstr>
      <vt:lpstr>微软雅黑</vt:lpstr>
      <vt:lpstr>Arial</vt:lpstr>
      <vt:lpstr>Calibri</vt:lpstr>
      <vt:lpstr>Constantia</vt:lpstr>
      <vt:lpstr>Times New Roman</vt:lpstr>
      <vt:lpstr>Verdana</vt:lpstr>
      <vt:lpstr>Wingdings</vt:lpstr>
      <vt:lpstr>完美的ppt模板</vt:lpstr>
      <vt:lpstr>1_完美的ppt模板</vt:lpstr>
      <vt:lpstr>中国职工保险互助会北京办事处 业务管理系统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培训概要</vt:lpstr>
      <vt:lpstr>PowerPoint 演示文稿</vt:lpstr>
      <vt:lpstr>1.暖互助“二次报销” 信息查询</vt:lpstr>
      <vt:lpstr>1.暖互助“二次报销” 信息查询</vt:lpstr>
      <vt:lpstr>1.暖互助“二次报销” 信息查询</vt:lpstr>
      <vt:lpstr>PowerPoint 演示文稿</vt:lpstr>
      <vt:lpstr>PowerPoint 演示文稿</vt:lpstr>
      <vt:lpstr>2.暖互助“二次报销” 信息核实</vt:lpstr>
      <vt:lpstr>2.暖互助“二次报销” 信息核实</vt:lpstr>
      <vt:lpstr>2.暖互助“二次报销” 信息核实</vt:lpstr>
      <vt:lpstr>2.暖互助“二次报销” 信息核实</vt:lpstr>
      <vt:lpstr>PowerPoint 演示文稿</vt:lpstr>
      <vt:lpstr>2.暖互助“二次报销” 信息核实</vt:lpstr>
      <vt:lpstr>PowerPoint 演示文稿</vt:lpstr>
      <vt:lpstr>2.暖互助“二次报销” 信息核实</vt:lpstr>
      <vt:lpstr>2.暖互助“二次报销” 信息核实</vt:lpstr>
      <vt:lpstr>2.暖互助“二次报销” 信息核实</vt:lpstr>
      <vt:lpstr>微信公众号</vt:lpstr>
      <vt:lpstr>PowerPoint 演示文稿</vt:lpstr>
    </vt:vector>
  </TitlesOfParts>
  <Company>Capinfo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Lenovo User</dc:creator>
  <cp:lastModifiedBy>何刚</cp:lastModifiedBy>
  <cp:revision>2220</cp:revision>
  <dcterms:created xsi:type="dcterms:W3CDTF">2009-03-07T02:35:00Z</dcterms:created>
  <dcterms:modified xsi:type="dcterms:W3CDTF">2016-06-14T08:39:54Z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