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8" r:id="rId2"/>
    <p:sldId id="345" r:id="rId3"/>
    <p:sldId id="261" r:id="rId4"/>
    <p:sldId id="263" r:id="rId5"/>
    <p:sldId id="331" r:id="rId6"/>
    <p:sldId id="264" r:id="rId7"/>
    <p:sldId id="335" r:id="rId8"/>
    <p:sldId id="336" r:id="rId9"/>
    <p:sldId id="337" r:id="rId10"/>
    <p:sldId id="338" r:id="rId11"/>
    <p:sldId id="341" r:id="rId12"/>
    <p:sldId id="343" r:id="rId13"/>
    <p:sldId id="342" r:id="rId14"/>
    <p:sldId id="346" r:id="rId15"/>
    <p:sldId id="347" r:id="rId16"/>
    <p:sldId id="348" r:id="rId17"/>
    <p:sldId id="349" r:id="rId18"/>
    <p:sldId id="350" r:id="rId19"/>
    <p:sldId id="351" r:id="rId20"/>
    <p:sldId id="352" r:id="rId21"/>
    <p:sldId id="353" r:id="rId22"/>
    <p:sldId id="354" r:id="rId23"/>
    <p:sldId id="355" r:id="rId24"/>
    <p:sldId id="356" r:id="rId25"/>
    <p:sldId id="303"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0000"/>
    <a:srgbClr val="00FF00"/>
    <a:srgbClr val="00CC99"/>
    <a:srgbClr val="0099FF"/>
    <a:srgbClr val="FF00FF"/>
    <a:srgbClr val="FF7C80"/>
    <a:srgbClr val="008080"/>
    <a:srgbClr val="00CC66"/>
    <a:srgbClr val="6600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84" autoAdjust="0"/>
    <p:restoredTop sz="94660"/>
  </p:normalViewPr>
  <p:slideViewPr>
    <p:cSldViewPr>
      <p:cViewPr>
        <p:scale>
          <a:sx n="70" d="100"/>
          <a:sy n="70" d="100"/>
        </p:scale>
        <p:origin x="-1368" y="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32"/>
    </p:cViewPr>
  </p:sorterViewPr>
  <p:notesViewPr>
    <p:cSldViewPr>
      <p:cViewPr varScale="1">
        <p:scale>
          <a:sx n="67" d="100"/>
          <a:sy n="67" d="100"/>
        </p:scale>
        <p:origin x="-3360"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11FE9C7-3BE7-4BD8-A638-A1BB6BA9ED97}" type="datetimeFigureOut">
              <a:rPr lang="zh-CN" altLang="en-US" smtClean="0"/>
              <a:pPr/>
              <a:t>2016/6/22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15C9882-182F-4323-9096-3F106CC2BF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94672B-3E1E-4D1B-A042-871DD7D0219B}" type="datetimeFigureOut">
              <a:rPr lang="zh-CN" altLang="en-US" smtClean="0"/>
              <a:pPr/>
              <a:t>2016/6/22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4BAA28-FFAB-4074-8E24-E025621AA62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A594EE5F-1B56-43C5-9863-B44F1DAFB021}" type="slidenum">
              <a:rPr lang="en-US" altLang="zh-CN"/>
              <a:pPr>
                <a:defRPr/>
              </a:pPr>
              <a:t>‹#›</a:t>
            </a:fld>
            <a:endParaRPr lang="en-US" altLang="zh-CN" dirty="0"/>
          </a:p>
        </p:txBody>
      </p:sp>
      <p:pic>
        <p:nvPicPr>
          <p:cNvPr id="8" name="Picture 5" descr="图片1"/>
          <p:cNvPicPr>
            <a:picLocks noChangeAspect="1" noChangeArrowheads="1"/>
          </p:cNvPicPr>
          <p:nvPr userDrawn="1"/>
        </p:nvPicPr>
        <p:blipFill>
          <a:blip r:embed="rId2" cstate="print"/>
          <a:srcRect/>
          <a:stretch>
            <a:fillRect/>
          </a:stretch>
        </p:blipFill>
        <p:spPr bwMode="auto">
          <a:xfrm>
            <a:off x="0" y="0"/>
            <a:ext cx="6096000" cy="465138"/>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02CCF63-065D-4ED6-8C1C-7025B39F5BD2}" type="datetimeFigureOut">
              <a:rPr lang="zh-CN" altLang="en-US" smtClean="0"/>
              <a:pPr/>
              <a:t>2016/6/22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0E9F08-0841-4BB3-92FF-2804478F57D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2CCF63-065D-4ED6-8C1C-7025B39F5BD2}" type="datetimeFigureOut">
              <a:rPr lang="zh-CN" altLang="en-US" smtClean="0"/>
              <a:pPr/>
              <a:t>2016/6/22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0E9F08-0841-4BB3-92FF-2804478F57D9}" type="slidenum">
              <a:rPr lang="zh-CN" altLang="en-US" smtClean="0"/>
              <a:pPr/>
              <a:t>‹#›</a:t>
            </a:fld>
            <a:endParaRPr lang="zh-CN" altLang="en-US"/>
          </a:p>
        </p:txBody>
      </p:sp>
      <p:sp>
        <p:nvSpPr>
          <p:cNvPr id="7" name="矩形 6"/>
          <p:cNvSpPr/>
          <p:nvPr/>
        </p:nvSpPr>
        <p:spPr>
          <a:xfrm>
            <a:off x="0" y="0"/>
            <a:ext cx="9144000" cy="6858001"/>
          </a:xfrm>
          <a:prstGeom prst="rect">
            <a:avLst/>
          </a:prstGeom>
          <a:gradFill flip="none" rotWithShape="1">
            <a:gsLst>
              <a:gs pos="0">
                <a:schemeClr val="bg1">
                  <a:alpha val="23000"/>
                </a:schemeClr>
              </a:gs>
              <a:gs pos="100000">
                <a:srgbClr val="D8BC9C">
                  <a:alpha val="64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a:t>
            </a:r>
            <a:r>
              <a:rPr lang="zh-CN" altLang="en-US" dirty="0" smtClean="0"/>
              <a:t>三</a:t>
            </a:r>
            <a:endParaRPr lang="zh-CN" altLang="en-US" dirty="0"/>
          </a:p>
        </p:txBody>
      </p:sp>
      <p:pic>
        <p:nvPicPr>
          <p:cNvPr id="8" name="Picture 2"/>
          <p:cNvPicPr>
            <a:picLocks noChangeAspect="1" noChangeArrowheads="1"/>
          </p:cNvPicPr>
          <p:nvPr/>
        </p:nvPicPr>
        <p:blipFill>
          <a:blip r:embed="rId14"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7" descr="269482shuidi2_506"/>
          <p:cNvPicPr>
            <a:picLocks noChangeAspect="1" noChangeArrowheads="1"/>
          </p:cNvPicPr>
          <p:nvPr/>
        </p:nvPicPr>
        <p:blipFill>
          <a:blip r:embed="rId15" cstate="print"/>
          <a:srcRect/>
          <a:stretch>
            <a:fillRect/>
          </a:stretch>
        </p:blipFill>
        <p:spPr bwMode="auto">
          <a:xfrm>
            <a:off x="0" y="6270625"/>
            <a:ext cx="9144000" cy="587375"/>
          </a:xfrm>
          <a:prstGeom prst="rect">
            <a:avLst/>
          </a:prstGeom>
          <a:noFill/>
          <a:ln w="9525">
            <a:noFill/>
            <a:miter lim="800000"/>
            <a:headEnd/>
            <a:tailEnd/>
          </a:ln>
        </p:spPr>
      </p:pic>
      <p:sp>
        <p:nvSpPr>
          <p:cNvPr id="10" name="矩形 9"/>
          <p:cNvSpPr/>
          <p:nvPr/>
        </p:nvSpPr>
        <p:spPr>
          <a:xfrm>
            <a:off x="2643174" y="6000768"/>
            <a:ext cx="4052712" cy="523220"/>
          </a:xfrm>
          <a:prstGeom prst="rect">
            <a:avLst/>
          </a:prstGeom>
        </p:spPr>
        <p:txBody>
          <a:bodyPr wrap="none">
            <a:spAutoFit/>
          </a:bodyPr>
          <a:lstStyle/>
          <a:p>
            <a:pPr algn="ctr"/>
            <a:r>
              <a:rPr lang="zh-CN" altLang="en-US" b="1" dirty="0" smtClean="0">
                <a:solidFill>
                  <a:srgbClr val="FF3300"/>
                </a:solidFill>
                <a:latin typeface="楷体_GB2312" pitchFamily="49" charset="-122"/>
                <a:ea typeface="楷体_GB2312" pitchFamily="49" charset="-122"/>
              </a:rPr>
              <a:t>平时注入一</a:t>
            </a:r>
            <a:r>
              <a:rPr lang="zh-CN" altLang="en-US" sz="2800" b="1" dirty="0" smtClean="0">
                <a:solidFill>
                  <a:srgbClr val="FF3300"/>
                </a:solidFill>
                <a:latin typeface="华文隶书" pitchFamily="2" charset="-122"/>
                <a:ea typeface="华文隶书" pitchFamily="2" charset="-122"/>
              </a:rPr>
              <a:t>滴</a:t>
            </a:r>
            <a:r>
              <a:rPr lang="zh-CN" altLang="en-US" b="1" dirty="0" smtClean="0">
                <a:solidFill>
                  <a:srgbClr val="FF3300"/>
                </a:solidFill>
                <a:latin typeface="楷体_GB2312" pitchFamily="49" charset="-122"/>
                <a:ea typeface="楷体_GB2312" pitchFamily="49" charset="-122"/>
              </a:rPr>
              <a:t>水  难时拥有</a:t>
            </a:r>
            <a:r>
              <a:rPr lang="zh-CN" altLang="en-US" sz="2800" b="1" dirty="0" smtClean="0">
                <a:solidFill>
                  <a:srgbClr val="FF3300"/>
                </a:solidFill>
                <a:latin typeface="华文隶书" pitchFamily="2" charset="-122"/>
                <a:ea typeface="华文隶书" pitchFamily="2" charset="-122"/>
              </a:rPr>
              <a:t>互助</a:t>
            </a:r>
            <a:r>
              <a:rPr lang="zh-CN" altLang="en-US" b="1" dirty="0" smtClean="0">
                <a:solidFill>
                  <a:srgbClr val="FF3300"/>
                </a:solidFill>
                <a:latin typeface="楷体_GB2312" pitchFamily="49" charset="-122"/>
                <a:ea typeface="楷体_GB2312" pitchFamily="49" charset="-122"/>
              </a:rPr>
              <a:t>情</a:t>
            </a:r>
            <a:endParaRPr lang="zh-CN" altLang="en-US" b="1" dirty="0">
              <a:solidFill>
                <a:srgbClr val="FF3300"/>
              </a:solidFill>
              <a:latin typeface="楷体_GB2312" pitchFamily="49" charset="-122"/>
              <a:ea typeface="楷体_GB2312" pitchFamily="49" charset="-122"/>
            </a:endParaRPr>
          </a:p>
        </p:txBody>
      </p:sp>
      <p:pic>
        <p:nvPicPr>
          <p:cNvPr id="11" name="Picture 5" descr="图片1"/>
          <p:cNvPicPr>
            <a:picLocks noChangeAspect="1" noChangeArrowheads="1"/>
          </p:cNvPicPr>
          <p:nvPr/>
        </p:nvPicPr>
        <p:blipFill>
          <a:blip r:embed="rId16"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Tel:010-67682932"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596" y="1357298"/>
            <a:ext cx="8429684" cy="393954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a:lnSpc>
                <a:spcPts val="6000"/>
              </a:lnSpc>
              <a:tabLst>
                <a:tab pos="1943100" algn="l"/>
              </a:tabLst>
              <a:defRPr/>
            </a:pPr>
            <a:r>
              <a:rPr lang="en-US" altLang="zh-CN" sz="2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a:t>
            </a:r>
            <a:r>
              <a:rPr lang="zh-CN" altLang="en-US" sz="2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非工伤意外伤害及家财损失综合互助保障计划</a:t>
            </a:r>
            <a:r>
              <a:rPr lang="en-US" altLang="zh-CN" sz="29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a:t>
            </a:r>
            <a:r>
              <a:rPr lang="zh-CN" alt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政策调整内容解读</a:t>
            </a:r>
            <a:endParaRPr lang="en-US" altLang="zh-CN"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endParaRPr>
          </a:p>
          <a:p>
            <a:pPr lvl="0" algn="ctr">
              <a:lnSpc>
                <a:spcPts val="6000"/>
              </a:lnSpc>
              <a:tabLst>
                <a:tab pos="1943100" algn="l"/>
              </a:tabLst>
              <a:defRPr/>
            </a:pPr>
            <a:endParaRPr lang="en-US" altLang="zh-CN"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endParaRPr>
          </a:p>
          <a:p>
            <a:pPr lvl="0" algn="ctr">
              <a:lnSpc>
                <a:spcPts val="6000"/>
              </a:lnSpc>
              <a:tabLst>
                <a:tab pos="1943100" algn="l"/>
              </a:tabLst>
              <a:defRPr/>
            </a:pPr>
            <a:r>
              <a:rPr lang="zh-CN" alt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中国职工保险互助会北京办事处</a:t>
            </a:r>
            <a:endParaRPr lang="en-US" altLang="zh-CN"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endParaRPr>
          </a:p>
          <a:p>
            <a:pPr lvl="0" algn="ctr">
              <a:lnSpc>
                <a:spcPts val="6000"/>
              </a:lnSpc>
              <a:tabLst>
                <a:tab pos="1943100" algn="l"/>
              </a:tabLst>
              <a:defRPr/>
            </a:pPr>
            <a:r>
              <a:rPr lang="zh-CN" alt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（北京市职工互助保障服务中心）</a:t>
            </a:r>
            <a:endParaRPr lang="en-US" altLang="zh-CN"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endParaRPr>
          </a:p>
        </p:txBody>
      </p:sp>
      <p:pic>
        <p:nvPicPr>
          <p:cNvPr id="4" name="Picture 86" descr="jkd"/>
          <p:cNvPicPr>
            <a:picLocks noChangeAspect="1" noChangeArrowheads="1"/>
          </p:cNvPicPr>
          <p:nvPr/>
        </p:nvPicPr>
        <p:blipFill>
          <a:blip r:embed="rId2"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572272"/>
            <a:ext cx="9144000" cy="285728"/>
          </a:xfrm>
          <a:prstGeom prst="rect">
            <a:avLst/>
          </a:prstGeom>
          <a:noFill/>
          <a:ln w="9525">
            <a:noFill/>
            <a:miter lim="800000"/>
            <a:headEnd/>
            <a:tailEnd/>
          </a:ln>
        </p:spPr>
      </p:pic>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矩形 10"/>
          <p:cNvSpPr/>
          <p:nvPr/>
        </p:nvSpPr>
        <p:spPr>
          <a:xfrm>
            <a:off x="714348" y="1285860"/>
            <a:ext cx="7715304" cy="4144724"/>
          </a:xfrm>
          <a:prstGeom prst="rect">
            <a:avLst/>
          </a:prstGeom>
        </p:spPr>
        <p:txBody>
          <a:bodyPr wrap="square">
            <a:spAutoFit/>
          </a:bodyPr>
          <a:lstStyle/>
          <a:p>
            <a:pPr algn="just">
              <a:lnSpc>
                <a:spcPts val="2800"/>
              </a:lnSpc>
            </a:pPr>
            <a:r>
              <a:rPr lang="zh-CN" altLang="en-US" sz="2400" b="1" dirty="0" smtClean="0">
                <a:solidFill>
                  <a:srgbClr val="006699"/>
                </a:solidFill>
                <a:latin typeface="华文仿宋" pitchFamily="2" charset="-122"/>
                <a:ea typeface="华文仿宋" pitchFamily="2" charset="-122"/>
              </a:rPr>
              <a:t>除外责任：</a:t>
            </a:r>
            <a:endParaRPr lang="en-US" altLang="zh-CN" sz="2400" b="1" dirty="0" smtClean="0">
              <a:solidFill>
                <a:srgbClr val="006699"/>
              </a:solidFill>
              <a:latin typeface="华文仿宋" pitchFamily="2" charset="-122"/>
              <a:ea typeface="华文仿宋" pitchFamily="2" charset="-122"/>
            </a:endParaRPr>
          </a:p>
          <a:p>
            <a:pPr indent="457200"/>
            <a:r>
              <a:rPr lang="en-US" altLang="en-US" sz="2400" b="1" dirty="0" smtClean="0">
                <a:solidFill>
                  <a:srgbClr val="FF0000"/>
                </a:solidFill>
                <a:latin typeface="华文仿宋" pitchFamily="2" charset="-122"/>
                <a:ea typeface="华文仿宋" pitchFamily="2" charset="-122"/>
              </a:rPr>
              <a:t>18</a:t>
            </a:r>
            <a:r>
              <a:rPr lang="zh-CN" altLang="en-US" sz="2400" b="1" dirty="0" smtClean="0">
                <a:solidFill>
                  <a:srgbClr val="FF0000"/>
                </a:solidFill>
                <a:latin typeface="华文仿宋" pitchFamily="2" charset="-122"/>
                <a:ea typeface="华文仿宋" pitchFamily="2" charset="-122"/>
              </a:rPr>
              <a:t>、其它非意外伤害原因导致的伤残或身故；</a:t>
            </a:r>
          </a:p>
          <a:p>
            <a:pPr indent="457200"/>
            <a:r>
              <a:rPr lang="en-US" altLang="en-US" sz="2400" b="1" dirty="0" smtClean="0">
                <a:solidFill>
                  <a:srgbClr val="FF0000"/>
                </a:solidFill>
                <a:latin typeface="华文仿宋" pitchFamily="2" charset="-122"/>
                <a:ea typeface="华文仿宋" pitchFamily="2" charset="-122"/>
              </a:rPr>
              <a:t>19</a:t>
            </a:r>
            <a:r>
              <a:rPr lang="zh-CN" altLang="en-US" sz="2400" b="1" dirty="0" smtClean="0">
                <a:solidFill>
                  <a:srgbClr val="FF0000"/>
                </a:solidFill>
                <a:latin typeface="华文仿宋" pitchFamily="2" charset="-122"/>
                <a:ea typeface="华文仿宋" pitchFamily="2" charset="-122"/>
              </a:rPr>
              <a:t>、相关行政部门认定工伤的；</a:t>
            </a:r>
          </a:p>
          <a:p>
            <a:pPr indent="457200"/>
            <a:r>
              <a:rPr lang="en-US" altLang="en-US" sz="2400" b="1" dirty="0" smtClean="0">
                <a:solidFill>
                  <a:srgbClr val="FF0000"/>
                </a:solidFill>
                <a:latin typeface="华文仿宋" pitchFamily="2" charset="-122"/>
                <a:ea typeface="华文仿宋" pitchFamily="2" charset="-122"/>
              </a:rPr>
              <a:t>20</a:t>
            </a:r>
            <a:r>
              <a:rPr lang="zh-CN" altLang="en-US" sz="2400" b="1" dirty="0" smtClean="0">
                <a:solidFill>
                  <a:srgbClr val="FF0000"/>
                </a:solidFill>
                <a:latin typeface="华文仿宋" pitchFamily="2" charset="-122"/>
                <a:ea typeface="华文仿宋" pitchFamily="2" charset="-122"/>
              </a:rPr>
              <a:t>、会员家庭发生火灾不及时报案，导致不能认定财产损失的；</a:t>
            </a:r>
          </a:p>
          <a:p>
            <a:pPr indent="457200"/>
            <a:r>
              <a:rPr lang="en-US" altLang="en-US" sz="2400" b="1" dirty="0" smtClean="0">
                <a:solidFill>
                  <a:srgbClr val="FF0000"/>
                </a:solidFill>
                <a:latin typeface="华文仿宋" pitchFamily="2" charset="-122"/>
                <a:ea typeface="华文仿宋" pitchFamily="2" charset="-122"/>
              </a:rPr>
              <a:t>21</a:t>
            </a:r>
            <a:r>
              <a:rPr lang="zh-CN" altLang="en-US" sz="2400" b="1" dirty="0" smtClean="0">
                <a:solidFill>
                  <a:srgbClr val="FF0000"/>
                </a:solidFill>
                <a:latin typeface="华文仿宋" pitchFamily="2" charset="-122"/>
                <a:ea typeface="华文仿宋" pitchFamily="2" charset="-122"/>
              </a:rPr>
              <a:t>、会员家庭发生火灾，不能提供消防部门出具的</a:t>
            </a:r>
            <a:r>
              <a:rPr lang="en-US" altLang="zh-CN" sz="2400" b="1" dirty="0" smtClean="0">
                <a:solidFill>
                  <a:srgbClr val="FF0000"/>
                </a:solidFill>
                <a:latin typeface="华文仿宋" pitchFamily="2" charset="-122"/>
                <a:ea typeface="华文仿宋" pitchFamily="2" charset="-122"/>
              </a:rPr>
              <a:t>《</a:t>
            </a:r>
            <a:r>
              <a:rPr lang="zh-CN" altLang="en-US" sz="2400" b="1" dirty="0" smtClean="0">
                <a:solidFill>
                  <a:srgbClr val="FF0000"/>
                </a:solidFill>
                <a:latin typeface="华文仿宋" pitchFamily="2" charset="-122"/>
                <a:ea typeface="华文仿宋" pitchFamily="2" charset="-122"/>
              </a:rPr>
              <a:t>火灾事故认定书</a:t>
            </a:r>
            <a:r>
              <a:rPr lang="en-US" altLang="zh-CN" sz="2400" b="1" dirty="0" smtClean="0">
                <a:solidFill>
                  <a:srgbClr val="FF0000"/>
                </a:solidFill>
                <a:latin typeface="华文仿宋" pitchFamily="2" charset="-122"/>
                <a:ea typeface="华文仿宋" pitchFamily="2" charset="-122"/>
              </a:rPr>
              <a:t>》</a:t>
            </a:r>
            <a:r>
              <a:rPr lang="zh-CN" altLang="en-US" sz="2400" b="1" dirty="0" smtClean="0">
                <a:solidFill>
                  <a:srgbClr val="FF0000"/>
                </a:solidFill>
                <a:latin typeface="华文仿宋" pitchFamily="2" charset="-122"/>
                <a:ea typeface="华文仿宋" pitchFamily="2" charset="-122"/>
              </a:rPr>
              <a:t>，导致不能认定财产损失的；</a:t>
            </a:r>
          </a:p>
          <a:p>
            <a:pPr indent="457200"/>
            <a:r>
              <a:rPr lang="en-US" altLang="en-US" sz="2400" b="1" dirty="0" smtClean="0">
                <a:solidFill>
                  <a:srgbClr val="FF0000"/>
                </a:solidFill>
                <a:latin typeface="华文仿宋" pitchFamily="2" charset="-122"/>
                <a:ea typeface="华文仿宋" pitchFamily="2" charset="-122"/>
              </a:rPr>
              <a:t>22</a:t>
            </a:r>
            <a:r>
              <a:rPr lang="zh-CN" altLang="en-US" sz="2400" b="1" dirty="0" smtClean="0">
                <a:solidFill>
                  <a:srgbClr val="FF0000"/>
                </a:solidFill>
                <a:latin typeface="华文仿宋" pitchFamily="2" charset="-122"/>
                <a:ea typeface="华文仿宋" pitchFamily="2" charset="-122"/>
              </a:rPr>
              <a:t>、会员家庭因私自改动原管道设计，或由于施工致使管道破裂，或因为管道试水、试压导致水暖管爆裂的；</a:t>
            </a:r>
          </a:p>
          <a:p>
            <a:pPr indent="457200"/>
            <a:r>
              <a:rPr lang="en-US" altLang="en-US" sz="2400" b="1" dirty="0" smtClean="0">
                <a:solidFill>
                  <a:srgbClr val="FF0000"/>
                </a:solidFill>
                <a:latin typeface="华文仿宋" pitchFamily="2" charset="-122"/>
                <a:ea typeface="华文仿宋" pitchFamily="2" charset="-122"/>
              </a:rPr>
              <a:t>23</a:t>
            </a:r>
            <a:r>
              <a:rPr lang="zh-CN" altLang="en-US" sz="2400" b="1" dirty="0" smtClean="0">
                <a:solidFill>
                  <a:srgbClr val="FF0000"/>
                </a:solidFill>
                <a:latin typeface="华文仿宋" pitchFamily="2" charset="-122"/>
                <a:ea typeface="华文仿宋" pitchFamily="2" charset="-122"/>
              </a:rPr>
              <a:t>、会员家庭发生水暖管爆裂，不能提供物业或居委会出具的相关证明，导致不能认定财产损失的。</a:t>
            </a:r>
          </a:p>
        </p:txBody>
      </p:sp>
      <p:sp>
        <p:nvSpPr>
          <p:cNvPr id="12" name="矩形 11"/>
          <p:cNvSpPr/>
          <p:nvPr/>
        </p:nvSpPr>
        <p:spPr>
          <a:xfrm>
            <a:off x="857224" y="642918"/>
            <a:ext cx="6840760" cy="892552"/>
          </a:xfrm>
          <a:prstGeom prst="rect">
            <a:avLst/>
          </a:prstGeom>
        </p:spPr>
        <p:txBody>
          <a:bodyPr wrap="square">
            <a:spAutoFit/>
          </a:bodyPr>
          <a:lstStyle/>
          <a:p>
            <a:pPr algn="ctr"/>
            <a:r>
              <a:rPr lang="zh-CN" altLang="en-US" sz="2400" b="1" dirty="0" smtClean="0">
                <a:solidFill>
                  <a:srgbClr val="C00000"/>
                </a:solidFill>
                <a:latin typeface="+mj-ea"/>
              </a:rPr>
              <a:t>非工伤意外伤害及家财损失综合互助保障计划</a:t>
            </a:r>
            <a:endParaRPr lang="zh-CN" altLang="en-US" sz="2400" dirty="0" smtClean="0">
              <a:latin typeface="+mj-ea"/>
            </a:endParaRPr>
          </a:p>
          <a:p>
            <a:pPr algn="ctr"/>
            <a:endParaRPr lang="zh-CN" altLang="en-US" sz="2800" dirty="0">
              <a:latin typeface="+mj-ea"/>
              <a:ea typeface="+mj-ea"/>
            </a:endParaRPr>
          </a:p>
        </p:txBody>
      </p:sp>
      <p:pic>
        <p:nvPicPr>
          <p:cNvPr id="13"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Administrator\Desktop\讲解PPT\skmbt_28316060310361_0001.jpg"/>
          <p:cNvPicPr>
            <a:picLocks noChangeAspect="1" noChangeArrowheads="1"/>
          </p:cNvPicPr>
          <p:nvPr/>
        </p:nvPicPr>
        <p:blipFill>
          <a:blip r:embed="rId2" cstate="print"/>
          <a:srcRect/>
          <a:stretch>
            <a:fillRect/>
          </a:stretch>
        </p:blipFill>
        <p:spPr bwMode="auto">
          <a:xfrm>
            <a:off x="827584" y="1052736"/>
            <a:ext cx="3672408" cy="4993208"/>
          </a:xfrm>
          <a:prstGeom prst="rect">
            <a:avLst/>
          </a:prstGeom>
          <a:noFill/>
        </p:spPr>
      </p:pic>
      <p:pic>
        <p:nvPicPr>
          <p:cNvPr id="1026" name="Picture 2" descr="E:\360CloudUI\Cache\51234372\5月部门工作总结\讲解PPT\skmbt_28316060310361_0002.jpg"/>
          <p:cNvPicPr>
            <a:picLocks noChangeAspect="1" noChangeArrowheads="1"/>
          </p:cNvPicPr>
          <p:nvPr/>
        </p:nvPicPr>
        <p:blipFill>
          <a:blip r:embed="rId3" cstate="print"/>
          <a:srcRect/>
          <a:stretch>
            <a:fillRect/>
          </a:stretch>
        </p:blipFill>
        <p:spPr bwMode="auto">
          <a:xfrm>
            <a:off x="4788024" y="1052736"/>
            <a:ext cx="3528392" cy="4990551"/>
          </a:xfrm>
          <a:prstGeom prst="rect">
            <a:avLst/>
          </a:prstGeom>
          <a:noFill/>
        </p:spPr>
      </p:pic>
      <p:sp>
        <p:nvSpPr>
          <p:cNvPr id="4" name="矩形 3"/>
          <p:cNvSpPr/>
          <p:nvPr/>
        </p:nvSpPr>
        <p:spPr>
          <a:xfrm>
            <a:off x="-180528" y="457508"/>
            <a:ext cx="8117928" cy="954107"/>
          </a:xfrm>
          <a:prstGeom prst="rect">
            <a:avLst/>
          </a:prstGeom>
        </p:spPr>
        <p:txBody>
          <a:bodyPr wrap="none">
            <a:spAutoFit/>
          </a:bodyPr>
          <a:lstStyle/>
          <a:p>
            <a:pPr indent="355600"/>
            <a:r>
              <a:rPr lang="zh-CN" altLang="en-US" sz="2800" b="1" dirty="0" smtClean="0">
                <a:solidFill>
                  <a:srgbClr val="C00000"/>
                </a:solidFill>
                <a:latin typeface="+mn-ea"/>
              </a:rPr>
              <a:t>二、</a:t>
            </a:r>
            <a:r>
              <a:rPr lang="en-US" altLang="zh-CN" sz="2800" b="1" dirty="0" smtClean="0">
                <a:solidFill>
                  <a:srgbClr val="C00000"/>
                </a:solidFill>
                <a:latin typeface="+mn-ea"/>
              </a:rPr>
              <a:t>《</a:t>
            </a:r>
            <a:r>
              <a:rPr lang="zh-CN" altLang="en-US" sz="2800" b="1" dirty="0" smtClean="0">
                <a:solidFill>
                  <a:srgbClr val="C00000"/>
                </a:solidFill>
                <a:latin typeface="+mn-ea"/>
              </a:rPr>
              <a:t>水渍事故简易调查认定书</a:t>
            </a:r>
            <a:r>
              <a:rPr lang="en-US" altLang="zh-CN" sz="2800" b="1" dirty="0" smtClean="0">
                <a:solidFill>
                  <a:srgbClr val="C00000"/>
                </a:solidFill>
                <a:latin typeface="+mn-ea"/>
              </a:rPr>
              <a:t>》</a:t>
            </a:r>
            <a:r>
              <a:rPr lang="zh-CN" altLang="en-US" sz="2800" b="1" dirty="0" smtClean="0">
                <a:solidFill>
                  <a:srgbClr val="C00000"/>
                </a:solidFill>
                <a:latin typeface="+mn-ea"/>
              </a:rPr>
              <a:t>调整内容讲解</a:t>
            </a:r>
          </a:p>
          <a:p>
            <a:pPr indent="355600"/>
            <a:endParaRPr lang="en-US" altLang="zh-CN" sz="2800" b="1" dirty="0">
              <a:solidFill>
                <a:srgbClr val="254061"/>
              </a:solidFill>
              <a:latin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539552" y="476672"/>
            <a:ext cx="3889684" cy="5885690"/>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4" name="Picture 2" descr="E:\360CloudUI\Cache\51234372\5月部门工作总结\讲解PPT\skmbt_28316060310361_0002.jpg"/>
          <p:cNvPicPr>
            <a:picLocks noChangeAspect="1" noChangeArrowheads="1"/>
          </p:cNvPicPr>
          <p:nvPr/>
        </p:nvPicPr>
        <p:blipFill>
          <a:blip r:embed="rId3" cstate="print"/>
          <a:srcRect/>
          <a:stretch>
            <a:fillRect/>
          </a:stretch>
        </p:blipFill>
        <p:spPr bwMode="auto">
          <a:xfrm>
            <a:off x="4860032" y="476672"/>
            <a:ext cx="4139952" cy="5904656"/>
          </a:xfrm>
          <a:prstGeom prst="rect">
            <a:avLst/>
          </a:prstGeom>
          <a:solidFill>
            <a:schemeClr val="tx1"/>
          </a:solidFill>
          <a:ln w="15875">
            <a:solidFill>
              <a:schemeClr val="tx1"/>
            </a:solidFill>
          </a:ln>
        </p:spPr>
      </p:pic>
      <p:sp>
        <p:nvSpPr>
          <p:cNvPr id="6" name="矩形 5"/>
          <p:cNvSpPr/>
          <p:nvPr/>
        </p:nvSpPr>
        <p:spPr>
          <a:xfrm>
            <a:off x="0" y="332656"/>
            <a:ext cx="683568" cy="193899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调整前</a:t>
            </a:r>
            <a:endParaRPr lang="zh-CN" alt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矩形 8"/>
          <p:cNvSpPr/>
          <p:nvPr/>
        </p:nvSpPr>
        <p:spPr>
          <a:xfrm>
            <a:off x="4355976" y="404664"/>
            <a:ext cx="683568" cy="193899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调整后</a:t>
            </a:r>
            <a:endParaRPr lang="zh-CN" alt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skmbt_28316060313380.jpg"/>
          <p:cNvPicPr>
            <a:picLocks noChangeAspect="1" noChangeArrowheads="1"/>
          </p:cNvPicPr>
          <p:nvPr/>
        </p:nvPicPr>
        <p:blipFill>
          <a:blip r:embed="rId2" cstate="print"/>
          <a:srcRect/>
          <a:stretch>
            <a:fillRect/>
          </a:stretch>
        </p:blipFill>
        <p:spPr bwMode="auto">
          <a:xfrm>
            <a:off x="3707904" y="0"/>
            <a:ext cx="4857784" cy="6500834"/>
          </a:xfrm>
          <a:prstGeom prst="rect">
            <a:avLst/>
          </a:prstGeom>
          <a:noFill/>
          <a:ln w="19050">
            <a:solidFill>
              <a:schemeClr val="tx1"/>
            </a:solidFill>
          </a:ln>
        </p:spPr>
      </p:pic>
      <p:sp>
        <p:nvSpPr>
          <p:cNvPr id="4" name="KSO_Shape"/>
          <p:cNvSpPr/>
          <p:nvPr/>
        </p:nvSpPr>
        <p:spPr>
          <a:xfrm>
            <a:off x="6572264" y="500042"/>
            <a:ext cx="1905000" cy="1276350"/>
          </a:xfrm>
          <a:prstGeom prst="wedgeRectCallout">
            <a:avLst>
              <a:gd name="adj1" fmla="val -33182"/>
              <a:gd name="adj2" fmla="val 8646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6" name="圆角矩形标注 4"/>
          <p:cNvSpPr>
            <a:spLocks noChangeArrowheads="1"/>
          </p:cNvSpPr>
          <p:nvPr/>
        </p:nvSpPr>
        <p:spPr bwMode="auto">
          <a:xfrm>
            <a:off x="467544" y="476672"/>
            <a:ext cx="3000396" cy="1000132"/>
          </a:xfrm>
          <a:prstGeom prst="wedgeRectCallout">
            <a:avLst>
              <a:gd name="adj1" fmla="val 68675"/>
              <a:gd name="adj2" fmla="val 96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rgbClr val="C00000"/>
                </a:solidFill>
                <a:latin typeface="宋体" pitchFamily="2" charset="-122"/>
                <a:ea typeface="宋体" pitchFamily="2" charset="-122"/>
              </a:rPr>
              <a:t>职工本人填写：</a:t>
            </a:r>
            <a:endParaRPr lang="en-US" altLang="zh-CN" sz="2000" b="1" dirty="0" smtClean="0">
              <a:solidFill>
                <a:srgbClr val="C00000"/>
              </a:solidFill>
              <a:latin typeface="宋体" pitchFamily="2" charset="-122"/>
              <a:ea typeface="宋体" pitchFamily="2" charset="-122"/>
            </a:endParaRPr>
          </a:p>
          <a:p>
            <a:pPr algn="just"/>
            <a:r>
              <a:rPr lang="zh-CN" altLang="en-US" sz="2000" b="1" dirty="0" smtClean="0">
                <a:solidFill>
                  <a:srgbClr val="C00000"/>
                </a:solidFill>
                <a:latin typeface="宋体" pitchFamily="2" charset="-122"/>
                <a:ea typeface="宋体" pitchFamily="2" charset="-122"/>
              </a:rPr>
              <a:t>姓名、联系电话、家庭住址（与房产证一致）</a:t>
            </a:r>
            <a:endParaRPr lang="zh-CN" altLang="en-US" sz="2000" b="1" dirty="0">
              <a:solidFill>
                <a:srgbClr val="C00000"/>
              </a:solidFill>
              <a:latin typeface="宋体" pitchFamily="2" charset="-122"/>
              <a:ea typeface="宋体" pitchFamily="2" charset="-122"/>
            </a:endParaRPr>
          </a:p>
        </p:txBody>
      </p:sp>
      <p:sp>
        <p:nvSpPr>
          <p:cNvPr id="7" name="圆角矩形标注 4"/>
          <p:cNvSpPr>
            <a:spLocks noChangeArrowheads="1"/>
          </p:cNvSpPr>
          <p:nvPr/>
        </p:nvSpPr>
        <p:spPr bwMode="auto">
          <a:xfrm>
            <a:off x="467544" y="1556792"/>
            <a:ext cx="3000364" cy="3096344"/>
          </a:xfrm>
          <a:prstGeom prst="wedgeRectCallout">
            <a:avLst>
              <a:gd name="adj1" fmla="val 69788"/>
              <a:gd name="adj2" fmla="val -515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rgbClr val="C00000"/>
                </a:solidFill>
                <a:latin typeface="宋体" pitchFamily="2" charset="-122"/>
                <a:ea typeface="宋体" pitchFamily="2" charset="-122"/>
              </a:rPr>
              <a:t>事故信息核实由物业及相关人员填写：</a:t>
            </a:r>
            <a:endParaRPr lang="en-US" altLang="zh-CN" sz="2000" b="1" dirty="0" smtClean="0">
              <a:solidFill>
                <a:srgbClr val="C00000"/>
              </a:solidFill>
              <a:latin typeface="宋体" pitchFamily="2" charset="-122"/>
              <a:ea typeface="宋体" pitchFamily="2" charset="-122"/>
            </a:endParaRPr>
          </a:p>
          <a:p>
            <a:pPr algn="just"/>
            <a:r>
              <a:rPr lang="en-US" altLang="zh-CN" sz="2000" b="1" dirty="0" smtClean="0">
                <a:solidFill>
                  <a:srgbClr val="C00000"/>
                </a:solidFill>
                <a:latin typeface="宋体" pitchFamily="2" charset="-122"/>
                <a:ea typeface="宋体" pitchFamily="2" charset="-122"/>
              </a:rPr>
              <a:t>1</a:t>
            </a:r>
            <a:r>
              <a:rPr lang="zh-CN" altLang="en-US" sz="2000" b="1" dirty="0" smtClean="0">
                <a:solidFill>
                  <a:srgbClr val="C00000"/>
                </a:solidFill>
                <a:latin typeface="宋体" pitchFamily="2" charset="-122"/>
                <a:ea typeface="宋体" pitchFamily="2" charset="-122"/>
              </a:rPr>
              <a:t>、事故发生时间</a:t>
            </a:r>
            <a:endParaRPr lang="en-US" altLang="zh-CN" sz="2000" b="1" dirty="0" smtClean="0">
              <a:solidFill>
                <a:srgbClr val="C00000"/>
              </a:solidFill>
              <a:latin typeface="宋体" pitchFamily="2" charset="-122"/>
              <a:ea typeface="宋体" pitchFamily="2" charset="-122"/>
            </a:endParaRPr>
          </a:p>
          <a:p>
            <a:pPr algn="just"/>
            <a:r>
              <a:rPr lang="en-US" altLang="zh-CN" sz="2000" b="1" dirty="0" smtClean="0">
                <a:solidFill>
                  <a:srgbClr val="C00000"/>
                </a:solidFill>
                <a:latin typeface="宋体" pitchFamily="2" charset="-122"/>
                <a:ea typeface="宋体" pitchFamily="2" charset="-122"/>
              </a:rPr>
              <a:t>2</a:t>
            </a:r>
            <a:r>
              <a:rPr lang="zh-CN" altLang="en-US" sz="2000" b="1" dirty="0" smtClean="0">
                <a:solidFill>
                  <a:srgbClr val="C00000"/>
                </a:solidFill>
                <a:latin typeface="宋体" pitchFamily="2" charset="-122"/>
                <a:ea typeface="宋体" pitchFamily="2" charset="-122"/>
              </a:rPr>
              <a:t>、事故发生原因及受损位置</a:t>
            </a:r>
            <a:endParaRPr lang="en-US" altLang="zh-CN" sz="2000" b="1" dirty="0" smtClean="0">
              <a:solidFill>
                <a:srgbClr val="C00000"/>
              </a:solidFill>
              <a:latin typeface="宋体" pitchFamily="2" charset="-122"/>
              <a:ea typeface="宋体" pitchFamily="2" charset="-122"/>
            </a:endParaRPr>
          </a:p>
          <a:p>
            <a:pPr algn="just"/>
            <a:r>
              <a:rPr lang="en-US" altLang="zh-CN" sz="2000" b="1" dirty="0" smtClean="0">
                <a:solidFill>
                  <a:srgbClr val="C00000"/>
                </a:solidFill>
                <a:latin typeface="宋体" pitchFamily="2" charset="-122"/>
                <a:ea typeface="宋体" pitchFamily="2" charset="-122"/>
              </a:rPr>
              <a:t>3</a:t>
            </a:r>
            <a:r>
              <a:rPr lang="zh-CN" altLang="en-US" sz="2000" b="1" dirty="0" smtClean="0">
                <a:solidFill>
                  <a:srgbClr val="C00000"/>
                </a:solidFill>
                <a:latin typeface="宋体" pitchFamily="2" charset="-122"/>
                <a:ea typeface="宋体" pitchFamily="2" charset="-122"/>
              </a:rPr>
              <a:t>、房屋直接损失面积</a:t>
            </a:r>
            <a:endParaRPr lang="en-US" altLang="zh-CN" sz="2000" b="1" dirty="0" smtClean="0">
              <a:solidFill>
                <a:srgbClr val="C00000"/>
              </a:solidFill>
              <a:latin typeface="宋体" pitchFamily="2" charset="-122"/>
              <a:ea typeface="宋体" pitchFamily="2" charset="-122"/>
            </a:endParaRPr>
          </a:p>
          <a:p>
            <a:pPr algn="just"/>
            <a:r>
              <a:rPr lang="en-US" altLang="zh-CN" sz="2000" b="1" dirty="0" smtClean="0">
                <a:solidFill>
                  <a:srgbClr val="C00000"/>
                </a:solidFill>
                <a:latin typeface="宋体" pitchFamily="2" charset="-122"/>
                <a:ea typeface="宋体" pitchFamily="2" charset="-122"/>
              </a:rPr>
              <a:t>4</a:t>
            </a:r>
            <a:r>
              <a:rPr lang="zh-CN" altLang="en-US" sz="2000" b="1" dirty="0" smtClean="0">
                <a:solidFill>
                  <a:srgbClr val="C00000"/>
                </a:solidFill>
                <a:latin typeface="宋体" pitchFamily="2" charset="-122"/>
                <a:ea typeface="宋体" pitchFamily="2" charset="-122"/>
              </a:rPr>
              <a:t>、物业人员签字确认并盖章。</a:t>
            </a:r>
            <a:endParaRPr lang="zh-CN" altLang="en-US" sz="2000" b="1" dirty="0">
              <a:solidFill>
                <a:srgbClr val="C00000"/>
              </a:solidFill>
              <a:latin typeface="宋体" pitchFamily="2" charset="-122"/>
              <a:ea typeface="宋体" pitchFamily="2" charset="-122"/>
            </a:endParaRPr>
          </a:p>
        </p:txBody>
      </p:sp>
      <p:sp>
        <p:nvSpPr>
          <p:cNvPr id="8" name="圆角矩形标注 4"/>
          <p:cNvSpPr>
            <a:spLocks noChangeArrowheads="1"/>
          </p:cNvSpPr>
          <p:nvPr/>
        </p:nvSpPr>
        <p:spPr bwMode="auto">
          <a:xfrm>
            <a:off x="467544" y="4725144"/>
            <a:ext cx="3072404" cy="428628"/>
          </a:xfrm>
          <a:prstGeom prst="wedgeRectCallout">
            <a:avLst>
              <a:gd name="adj1" fmla="val 98241"/>
              <a:gd name="adj2" fmla="val 28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rgbClr val="C00000"/>
                </a:solidFill>
                <a:latin typeface="宋体" pitchFamily="2" charset="-122"/>
                <a:ea typeface="宋体" pitchFamily="2" charset="-122"/>
              </a:rPr>
              <a:t>职工本人签字确认</a:t>
            </a:r>
            <a:endParaRPr lang="zh-CN" altLang="en-US" sz="2000" b="1" dirty="0">
              <a:solidFill>
                <a:srgbClr val="C00000"/>
              </a:solidFill>
              <a:latin typeface="宋体" pitchFamily="2" charset="-122"/>
              <a:ea typeface="宋体" pitchFamily="2" charset="-122"/>
            </a:endParaRPr>
          </a:p>
        </p:txBody>
      </p:sp>
      <p:sp>
        <p:nvSpPr>
          <p:cNvPr id="10" name="矩形 9"/>
          <p:cNvSpPr/>
          <p:nvPr/>
        </p:nvSpPr>
        <p:spPr>
          <a:xfrm>
            <a:off x="4283968" y="3861048"/>
            <a:ext cx="3857652" cy="7920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dirty="0" smtClean="0">
              <a:solidFill>
                <a:srgbClr val="FFFFFF"/>
              </a:solidFill>
            </a:endParaRPr>
          </a:p>
        </p:txBody>
      </p:sp>
      <p:sp>
        <p:nvSpPr>
          <p:cNvPr id="9" name="圆角矩形标注 4"/>
          <p:cNvSpPr>
            <a:spLocks noChangeArrowheads="1"/>
          </p:cNvSpPr>
          <p:nvPr/>
        </p:nvSpPr>
        <p:spPr bwMode="auto">
          <a:xfrm>
            <a:off x="467544" y="5589240"/>
            <a:ext cx="2928958" cy="432048"/>
          </a:xfrm>
          <a:prstGeom prst="wedgeRectCallout">
            <a:avLst>
              <a:gd name="adj1" fmla="val 78626"/>
              <a:gd name="adj2" fmla="val 3630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rgbClr val="C00000"/>
                </a:solidFill>
                <a:latin typeface="宋体" pitchFamily="2" charset="-122"/>
                <a:ea typeface="宋体" pitchFamily="2" charset="-122"/>
                <a:hlinkClick r:id="rId3" action="ppaction://hlinksldjump"/>
              </a:rPr>
              <a:t>需要特别关注的内容</a:t>
            </a:r>
            <a:endParaRPr lang="zh-CN" altLang="en-US" sz="2000" b="1" dirty="0">
              <a:solidFill>
                <a:srgbClr val="C00000"/>
              </a:solidFill>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14348" y="785794"/>
          <a:ext cx="7786742" cy="4929221"/>
        </p:xfrm>
        <a:graphic>
          <a:graphicData uri="http://schemas.openxmlformats.org/drawingml/2006/table">
            <a:tbl>
              <a:tblPr/>
              <a:tblGrid>
                <a:gridCol w="651158"/>
                <a:gridCol w="7135584"/>
              </a:tblGrid>
              <a:tr h="2398554">
                <a:tc rowSpan="2">
                  <a:txBody>
                    <a:bodyPr/>
                    <a:lstStyle/>
                    <a:p>
                      <a:pPr algn="l" fontAlgn="t"/>
                      <a:r>
                        <a:rPr lang="zh-CN" altLang="en-US" sz="2400" b="1" i="0" u="none" strike="noStrike" dirty="0">
                          <a:solidFill>
                            <a:srgbClr val="000000"/>
                          </a:solidFill>
                          <a:latin typeface="宋体"/>
                        </a:rPr>
                        <a:t>注：</a:t>
                      </a:r>
                    </a:p>
                  </a:txBody>
                  <a:tcPr marL="8298" marR="8298" marT="8298" marB="0">
                    <a:lnL>
                      <a:noFill/>
                    </a:lnL>
                    <a:lnR>
                      <a:noFill/>
                    </a:lnR>
                    <a:lnT>
                      <a:noFill/>
                    </a:lnT>
                    <a:lnB>
                      <a:noFill/>
                    </a:lnB>
                  </a:tcPr>
                </a:tc>
                <a:tc>
                  <a:txBody>
                    <a:bodyPr/>
                    <a:lstStyle/>
                    <a:p>
                      <a:pPr indent="457200" algn="l" fontAlgn="ctr"/>
                      <a:r>
                        <a:rPr lang="en-US" altLang="zh-CN" sz="2400" b="0" i="0" u="none" strike="noStrike" dirty="0">
                          <a:solidFill>
                            <a:srgbClr val="000000"/>
                          </a:solidFill>
                          <a:latin typeface="宋体"/>
                        </a:rPr>
                        <a:t>1.</a:t>
                      </a:r>
                      <a:r>
                        <a:rPr lang="zh-CN" altLang="en-US" sz="2400" b="0" i="0" u="none" strike="noStrike" dirty="0">
                          <a:solidFill>
                            <a:srgbClr val="000000"/>
                          </a:solidFill>
                          <a:latin typeface="宋体"/>
                        </a:rPr>
                        <a:t>此认定书</a:t>
                      </a:r>
                      <a:r>
                        <a:rPr lang="zh-CN" altLang="en-US" sz="2400" b="1" i="0" u="none" strike="noStrike" dirty="0">
                          <a:solidFill>
                            <a:srgbClr val="C00000"/>
                          </a:solidFill>
                          <a:latin typeface="宋体"/>
                        </a:rPr>
                        <a:t>仅供职工申请</a:t>
                      </a:r>
                      <a:r>
                        <a:rPr lang="en-US" altLang="zh-CN" sz="2400" b="0" i="0" u="none" strike="noStrike" dirty="0">
                          <a:solidFill>
                            <a:srgbClr val="000000"/>
                          </a:solidFill>
                          <a:latin typeface="宋体"/>
                        </a:rPr>
                        <a:t>《</a:t>
                      </a:r>
                      <a:r>
                        <a:rPr lang="zh-CN" altLang="en-US" sz="2400" b="0" i="0" u="none" strike="noStrike" dirty="0">
                          <a:solidFill>
                            <a:srgbClr val="000000"/>
                          </a:solidFill>
                          <a:latin typeface="宋体"/>
                        </a:rPr>
                        <a:t>非工伤意外伤害及家财损失综合互助保障计划</a:t>
                      </a:r>
                      <a:r>
                        <a:rPr lang="en-US" altLang="zh-CN" sz="2400" b="0" i="0" u="none" strike="noStrike" dirty="0">
                          <a:solidFill>
                            <a:srgbClr val="000000"/>
                          </a:solidFill>
                          <a:latin typeface="宋体"/>
                        </a:rPr>
                        <a:t>》“</a:t>
                      </a:r>
                      <a:r>
                        <a:rPr lang="zh-CN" altLang="en-US" sz="2400" b="1" i="0" u="none" strike="noStrike" dirty="0">
                          <a:solidFill>
                            <a:srgbClr val="C00000"/>
                          </a:solidFill>
                          <a:latin typeface="宋体"/>
                        </a:rPr>
                        <a:t>水暖管爆裂损失保障项目</a:t>
                      </a:r>
                      <a:r>
                        <a:rPr lang="zh-CN" altLang="en-US" sz="2400" b="0" i="0" u="none" strike="noStrike" dirty="0">
                          <a:solidFill>
                            <a:srgbClr val="000000"/>
                          </a:solidFill>
                          <a:latin typeface="宋体"/>
                        </a:rPr>
                        <a:t>”互助金使用</a:t>
                      </a:r>
                      <a:r>
                        <a:rPr lang="zh-CN" altLang="en-US" sz="2400" b="0" i="0" u="none" strike="noStrike" dirty="0" smtClean="0">
                          <a:solidFill>
                            <a:srgbClr val="000000"/>
                          </a:solidFill>
                          <a:latin typeface="宋体"/>
                        </a:rPr>
                        <a:t>。</a:t>
                      </a:r>
                      <a:endParaRPr lang="en-US" altLang="zh-CN" sz="2400" b="0" i="0" u="none" strike="noStrike" dirty="0" smtClean="0">
                        <a:solidFill>
                          <a:srgbClr val="000000"/>
                        </a:solidFill>
                        <a:latin typeface="宋体"/>
                      </a:endParaRPr>
                    </a:p>
                    <a:p>
                      <a:pPr indent="457200" algn="l" fontAlgn="ctr"/>
                      <a:r>
                        <a:rPr lang="zh-CN" altLang="en-US" sz="2400" b="1" i="0" u="none" strike="noStrike" dirty="0" smtClean="0">
                          <a:solidFill>
                            <a:srgbClr val="C00000"/>
                          </a:solidFill>
                          <a:latin typeface="宋体"/>
                        </a:rPr>
                        <a:t>除</a:t>
                      </a:r>
                      <a:r>
                        <a:rPr lang="zh-CN" altLang="en-US" sz="2400" b="1" i="0" u="none" strike="noStrike" dirty="0">
                          <a:solidFill>
                            <a:srgbClr val="C00000"/>
                          </a:solidFill>
                          <a:latin typeface="宋体"/>
                        </a:rPr>
                        <a:t>此认定书外，还需提供照片与物业维修记录，能够反映房顶、墙面、地板的实际受损面积。</a:t>
                      </a:r>
                    </a:p>
                  </a:txBody>
                  <a:tcPr marL="8298" marR="8298" marT="8298" marB="0" anchor="ctr">
                    <a:lnL>
                      <a:noFill/>
                    </a:lnL>
                    <a:lnR>
                      <a:noFill/>
                    </a:lnR>
                    <a:lnT>
                      <a:noFill/>
                    </a:lnT>
                    <a:lnB>
                      <a:noFill/>
                    </a:lnB>
                  </a:tcPr>
                </a:tc>
              </a:tr>
              <a:tr h="1443466">
                <a:tc vMerge="1">
                  <a:txBody>
                    <a:bodyPr/>
                    <a:lstStyle/>
                    <a:p>
                      <a:endParaRPr lang="zh-CN" altLang="en-US"/>
                    </a:p>
                  </a:txBody>
                  <a:tcPr/>
                </a:tc>
                <a:tc>
                  <a:txBody>
                    <a:bodyPr/>
                    <a:lstStyle/>
                    <a:p>
                      <a:pPr indent="457200" algn="l" fontAlgn="ctr"/>
                      <a:r>
                        <a:rPr lang="en-US" altLang="zh-CN" sz="2400" b="0" i="0" u="none" strike="noStrike" dirty="0">
                          <a:solidFill>
                            <a:srgbClr val="000000"/>
                          </a:solidFill>
                          <a:latin typeface="宋体"/>
                        </a:rPr>
                        <a:t>2.</a:t>
                      </a:r>
                      <a:r>
                        <a:rPr lang="zh-CN" altLang="en-US" sz="2400" b="1" i="0" u="none" strike="noStrike" dirty="0">
                          <a:solidFill>
                            <a:srgbClr val="C00000"/>
                          </a:solidFill>
                          <a:latin typeface="宋体"/>
                        </a:rPr>
                        <a:t>因私自改动原管道设计，或因施工致使管道破裂，或因管道试水、试压导致水暖管道爆裂的为本计划除外责任。  </a:t>
                      </a:r>
                    </a:p>
                  </a:txBody>
                  <a:tcPr marL="8298" marR="8298" marT="8298" marB="0" anchor="ctr">
                    <a:lnL>
                      <a:noFill/>
                    </a:lnL>
                    <a:lnR>
                      <a:noFill/>
                    </a:lnR>
                    <a:lnT>
                      <a:noFill/>
                    </a:lnT>
                    <a:lnB>
                      <a:noFill/>
                    </a:lnB>
                  </a:tcPr>
                </a:tc>
              </a:tr>
              <a:tr h="1087201">
                <a:tc>
                  <a:txBody>
                    <a:bodyPr/>
                    <a:lstStyle/>
                    <a:p>
                      <a:pPr algn="ctr" fontAlgn="ctr"/>
                      <a:endParaRPr lang="zh-CN" altLang="en-US" sz="2400" b="0" i="0" u="none" strike="noStrike">
                        <a:solidFill>
                          <a:srgbClr val="000000"/>
                        </a:solidFill>
                        <a:latin typeface="宋体"/>
                      </a:endParaRPr>
                    </a:p>
                  </a:txBody>
                  <a:tcPr marL="8298" marR="8298" marT="8298" marB="0" anchor="ctr">
                    <a:lnL>
                      <a:noFill/>
                    </a:lnL>
                    <a:lnR>
                      <a:noFill/>
                    </a:lnR>
                    <a:lnT>
                      <a:noFill/>
                    </a:lnT>
                    <a:lnB>
                      <a:noFill/>
                    </a:lnB>
                  </a:tcPr>
                </a:tc>
                <a:tc>
                  <a:txBody>
                    <a:bodyPr/>
                    <a:lstStyle/>
                    <a:p>
                      <a:pPr indent="457200" algn="l" fontAlgn="ctr"/>
                      <a:r>
                        <a:rPr lang="en-US" altLang="zh-CN" sz="2400" b="0" i="0" u="none" strike="noStrike" dirty="0">
                          <a:solidFill>
                            <a:srgbClr val="000000"/>
                          </a:solidFill>
                          <a:latin typeface="宋体"/>
                        </a:rPr>
                        <a:t>3.</a:t>
                      </a:r>
                      <a:r>
                        <a:rPr lang="zh-CN" altLang="en-US" sz="2400" b="1" i="0" u="none" strike="noStrike" dirty="0">
                          <a:solidFill>
                            <a:srgbClr val="C00000"/>
                          </a:solidFill>
                          <a:latin typeface="宋体"/>
                        </a:rPr>
                        <a:t>职工家庭住址原则上应与房屋产权证地址一致。</a:t>
                      </a:r>
                    </a:p>
                  </a:txBody>
                  <a:tcPr marL="8298" marR="8298" marT="8298" marB="0" anchor="ctr">
                    <a:lnL>
                      <a:noFill/>
                    </a:lnL>
                    <a:lnR>
                      <a:noFill/>
                    </a:lnR>
                    <a:lnT>
                      <a:noFill/>
                    </a:lnT>
                    <a:lnB>
                      <a:noFill/>
                    </a:lnB>
                  </a:tcPr>
                </a:tc>
              </a:tr>
            </a:tbl>
          </a:graphicData>
        </a:graphic>
      </p:graphicFrame>
      <p:sp>
        <p:nvSpPr>
          <p:cNvPr id="4" name="右弧形箭头 3">
            <a:hlinkClick r:id="rId2" action="ppaction://hlinksldjump"/>
          </p:cNvPr>
          <p:cNvSpPr/>
          <p:nvPr/>
        </p:nvSpPr>
        <p:spPr>
          <a:xfrm>
            <a:off x="7929586" y="5786454"/>
            <a:ext cx="1214414" cy="500066"/>
          </a:xfrm>
          <a:prstGeom prst="curvedLef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dirty="0" smtClean="0">
              <a:solidFill>
                <a:srgbClr val="FFFF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讲解PPT\IMG_1793.JPG"/>
          <p:cNvPicPr>
            <a:picLocks noChangeAspect="1" noChangeArrowheads="1"/>
          </p:cNvPicPr>
          <p:nvPr/>
        </p:nvPicPr>
        <p:blipFill>
          <a:blip r:embed="rId2" cstate="print"/>
          <a:srcRect/>
          <a:stretch>
            <a:fillRect/>
          </a:stretch>
        </p:blipFill>
        <p:spPr bwMode="auto">
          <a:xfrm>
            <a:off x="214281" y="1130118"/>
            <a:ext cx="4141695" cy="5013526"/>
          </a:xfrm>
          <a:prstGeom prst="rect">
            <a:avLst/>
          </a:prstGeom>
          <a:noFill/>
          <a:ln w="19050">
            <a:solidFill>
              <a:schemeClr val="tx1"/>
            </a:solidFill>
          </a:ln>
        </p:spPr>
      </p:pic>
      <p:pic>
        <p:nvPicPr>
          <p:cNvPr id="2051" name="Picture 3" descr="C:\Users\Administrator\Desktop\讲解PPT\IMG_1795.JPG"/>
          <p:cNvPicPr>
            <a:picLocks noChangeAspect="1" noChangeArrowheads="1"/>
          </p:cNvPicPr>
          <p:nvPr/>
        </p:nvPicPr>
        <p:blipFill>
          <a:blip r:embed="rId3" cstate="print"/>
          <a:srcRect/>
          <a:stretch>
            <a:fillRect/>
          </a:stretch>
        </p:blipFill>
        <p:spPr bwMode="auto">
          <a:xfrm>
            <a:off x="4932040" y="1124744"/>
            <a:ext cx="3960440" cy="5018899"/>
          </a:xfrm>
          <a:prstGeom prst="rect">
            <a:avLst/>
          </a:prstGeom>
          <a:noFill/>
          <a:ln w="19050">
            <a:solidFill>
              <a:schemeClr val="tx1"/>
            </a:solidFill>
          </a:ln>
        </p:spPr>
      </p:pic>
      <p:sp>
        <p:nvSpPr>
          <p:cNvPr id="4" name="矩形 3"/>
          <p:cNvSpPr/>
          <p:nvPr/>
        </p:nvSpPr>
        <p:spPr>
          <a:xfrm>
            <a:off x="0" y="476672"/>
            <a:ext cx="9144000" cy="523220"/>
          </a:xfrm>
          <a:prstGeom prst="rect">
            <a:avLst/>
          </a:prstGeom>
          <a:noFill/>
          <a:ln>
            <a:noFill/>
          </a:ln>
        </p:spPr>
        <p:txBody>
          <a:bodyPr wrap="square" anchor="ctr" anchorCtr="0">
            <a:spAutoFit/>
          </a:bodyPr>
          <a:lstStyle/>
          <a:p>
            <a:pPr algn="ctr"/>
            <a:r>
              <a:rPr lang="zh-CN" altLang="en-US" sz="2800" b="1" dirty="0" smtClean="0">
                <a:solidFill>
                  <a:srgbClr val="C00000"/>
                </a:solidFill>
                <a:latin typeface="宋体"/>
              </a:rPr>
              <a:t>提供的照片需能够反映</a:t>
            </a:r>
            <a:r>
              <a:rPr lang="zh-CN" altLang="en-US" sz="2800" b="1" dirty="0" smtClean="0">
                <a:solidFill>
                  <a:srgbClr val="FF0000"/>
                </a:solidFill>
                <a:latin typeface="宋体"/>
              </a:rPr>
              <a:t>房顶、墙面、地板的实际受损面积</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讲解PPT\IMG_1792.JPG"/>
          <p:cNvPicPr>
            <a:picLocks noChangeAspect="1" noChangeArrowheads="1"/>
          </p:cNvPicPr>
          <p:nvPr/>
        </p:nvPicPr>
        <p:blipFill>
          <a:blip r:embed="rId2" cstate="print"/>
          <a:srcRect/>
          <a:stretch>
            <a:fillRect/>
          </a:stretch>
        </p:blipFill>
        <p:spPr bwMode="auto">
          <a:xfrm>
            <a:off x="395536" y="1412777"/>
            <a:ext cx="4176464" cy="4659430"/>
          </a:xfrm>
          <a:prstGeom prst="rect">
            <a:avLst/>
          </a:prstGeom>
          <a:noFill/>
          <a:ln>
            <a:solidFill>
              <a:schemeClr val="tx1"/>
            </a:solidFill>
          </a:ln>
        </p:spPr>
      </p:pic>
      <p:pic>
        <p:nvPicPr>
          <p:cNvPr id="1027" name="Picture 3" descr="C:\Users\Administrator\Desktop\讲解PPT\IMG_1800.JPG"/>
          <p:cNvPicPr>
            <a:picLocks noChangeAspect="1" noChangeArrowheads="1"/>
          </p:cNvPicPr>
          <p:nvPr/>
        </p:nvPicPr>
        <p:blipFill>
          <a:blip r:embed="rId3" cstate="print"/>
          <a:srcRect/>
          <a:stretch>
            <a:fillRect/>
          </a:stretch>
        </p:blipFill>
        <p:spPr bwMode="auto">
          <a:xfrm>
            <a:off x="4932040" y="1412776"/>
            <a:ext cx="3851920" cy="4645180"/>
          </a:xfrm>
          <a:prstGeom prst="rect">
            <a:avLst/>
          </a:prstGeom>
          <a:noFill/>
          <a:ln>
            <a:solidFill>
              <a:schemeClr val="tx1"/>
            </a:solidFill>
          </a:ln>
        </p:spPr>
      </p:pic>
      <p:sp>
        <p:nvSpPr>
          <p:cNvPr id="4" name="TextBox 3"/>
          <p:cNvSpPr txBox="1"/>
          <p:nvPr/>
        </p:nvSpPr>
        <p:spPr>
          <a:xfrm>
            <a:off x="467544" y="620688"/>
            <a:ext cx="8136904" cy="523220"/>
          </a:xfrm>
          <a:prstGeom prst="rect">
            <a:avLst/>
          </a:prstGeom>
          <a:noFill/>
        </p:spPr>
        <p:txBody>
          <a:bodyPr wrap="square" rtlCol="0" anchor="ctr" anchorCtr="0">
            <a:spAutoFit/>
          </a:bodyPr>
          <a:lstStyle/>
          <a:p>
            <a:r>
              <a:rPr lang="zh-CN" altLang="en-US" sz="2800" b="1" dirty="0" smtClean="0">
                <a:ln w="10541" cmpd="sng">
                  <a:solidFill>
                    <a:schemeClr val="accent1">
                      <a:shade val="88000"/>
                      <a:satMod val="110000"/>
                    </a:schemeClr>
                  </a:solidFill>
                  <a:prstDash val="solid"/>
                </a:ln>
              </a:rPr>
              <a:t>无需提供受损物品照片，无法对受损物品进行理赔</a:t>
            </a:r>
            <a:endParaRPr lang="zh-CN" altLang="en-US" sz="2800" b="1" dirty="0">
              <a:ln w="10541" cmpd="sng">
                <a:solidFill>
                  <a:schemeClr val="accent1">
                    <a:shade val="88000"/>
                    <a:satMod val="110000"/>
                  </a:schemeClr>
                </a:solidFill>
                <a:prstDash val="solid"/>
              </a:ln>
            </a:endParaRPr>
          </a:p>
        </p:txBody>
      </p:sp>
      <p:sp>
        <p:nvSpPr>
          <p:cNvPr id="5" name="左箭头 4">
            <a:hlinkClick r:id="rId4" action="ppaction://hlinksldjump"/>
          </p:cNvPr>
          <p:cNvSpPr/>
          <p:nvPr/>
        </p:nvSpPr>
        <p:spPr>
          <a:xfrm>
            <a:off x="7452320" y="6237312"/>
            <a:ext cx="1440160" cy="432048"/>
          </a:xfrm>
          <a:prstGeom prst="lef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dirty="0" smtClean="0">
              <a:solidFill>
                <a:srgbClr val="FFFF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 xmlns:a14="http://schemas.microsoft.com/office/drawing/2010/main"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270625"/>
            <a:ext cx="9144000" cy="587375"/>
          </a:xfrm>
          <a:prstGeom prst="rect">
            <a:avLst/>
          </a:prstGeom>
          <a:noFill/>
          <a:ln w="9525">
            <a:noFill/>
            <a:miter lim="800000"/>
            <a:headEnd/>
            <a:tailEnd/>
          </a:ln>
        </p:spPr>
      </p:pic>
      <p:sp>
        <p:nvSpPr>
          <p:cNvPr id="7" name="矩形 6"/>
          <p:cNvSpPr/>
          <p:nvPr/>
        </p:nvSpPr>
        <p:spPr>
          <a:xfrm>
            <a:off x="2643174" y="6000768"/>
            <a:ext cx="4052712" cy="523220"/>
          </a:xfrm>
          <a:prstGeom prst="rect">
            <a:avLst/>
          </a:prstGeom>
        </p:spPr>
        <p:txBody>
          <a:bodyPr wrap="none">
            <a:spAutoFit/>
          </a:bodyPr>
          <a:lstStyle/>
          <a:p>
            <a:pPr algn="ctr"/>
            <a:r>
              <a:rPr lang="zh-CN" altLang="en-US" b="1" dirty="0" smtClean="0">
                <a:solidFill>
                  <a:srgbClr val="FF3300"/>
                </a:solidFill>
                <a:latin typeface="楷体_GB2312" pitchFamily="49" charset="-122"/>
                <a:ea typeface="楷体_GB2312" pitchFamily="49" charset="-122"/>
              </a:rPr>
              <a:t>平时注入一</a:t>
            </a:r>
            <a:r>
              <a:rPr lang="zh-CN" altLang="en-US" sz="2800" b="1" dirty="0" smtClean="0">
                <a:solidFill>
                  <a:srgbClr val="FF3300"/>
                </a:solidFill>
                <a:latin typeface="华文隶书" pitchFamily="2" charset="-122"/>
                <a:ea typeface="华文隶书" pitchFamily="2" charset="-122"/>
              </a:rPr>
              <a:t>滴</a:t>
            </a:r>
            <a:r>
              <a:rPr lang="zh-CN" altLang="en-US" b="1" dirty="0" smtClean="0">
                <a:solidFill>
                  <a:srgbClr val="FF3300"/>
                </a:solidFill>
                <a:latin typeface="楷体_GB2312" pitchFamily="49" charset="-122"/>
                <a:ea typeface="楷体_GB2312" pitchFamily="49" charset="-122"/>
              </a:rPr>
              <a:t>水  难时拥有</a:t>
            </a:r>
            <a:r>
              <a:rPr lang="zh-CN" altLang="en-US" sz="2800" b="1" dirty="0" smtClean="0">
                <a:solidFill>
                  <a:srgbClr val="FF3300"/>
                </a:solidFill>
                <a:latin typeface="华文隶书" pitchFamily="2" charset="-122"/>
                <a:ea typeface="华文隶书" pitchFamily="2" charset="-122"/>
              </a:rPr>
              <a:t>互助</a:t>
            </a:r>
            <a:r>
              <a:rPr lang="zh-CN" altLang="en-US" b="1" dirty="0" smtClean="0">
                <a:solidFill>
                  <a:srgbClr val="FF3300"/>
                </a:solidFill>
                <a:latin typeface="楷体_GB2312" pitchFamily="49" charset="-122"/>
                <a:ea typeface="楷体_GB2312" pitchFamily="49" charset="-122"/>
              </a:rPr>
              <a:t>情</a:t>
            </a:r>
            <a:endParaRPr lang="zh-CN" altLang="en-US" b="1" dirty="0">
              <a:solidFill>
                <a:srgbClr val="FF3300"/>
              </a:solidFill>
              <a:latin typeface="楷体_GB2312" pitchFamily="49" charset="-122"/>
              <a:ea typeface="楷体_GB2312" pitchFamily="49" charset="-122"/>
            </a:endParaRPr>
          </a:p>
        </p:txBody>
      </p:sp>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TextBox 10"/>
          <p:cNvSpPr txBox="1"/>
          <p:nvPr/>
        </p:nvSpPr>
        <p:spPr>
          <a:xfrm>
            <a:off x="500034" y="1643050"/>
            <a:ext cx="7786742" cy="4464364"/>
          </a:xfrm>
          <a:prstGeom prst="rect">
            <a:avLst/>
          </a:prstGeom>
          <a:noFill/>
        </p:spPr>
        <p:txBody>
          <a:bodyPr wrap="square" rtlCol="0">
            <a:spAutoFit/>
          </a:bodyPr>
          <a:lstStyle/>
          <a:p>
            <a:pPr indent="457200">
              <a:lnSpc>
                <a:spcPct val="150000"/>
              </a:lnSpc>
            </a:pPr>
            <a:r>
              <a:rPr lang="zh-CN" altLang="en-US" sz="2400" b="1" dirty="0" smtClean="0">
                <a:solidFill>
                  <a:srgbClr val="006699"/>
                </a:solidFill>
                <a:latin typeface="华文仿宋" pitchFamily="2" charset="-122"/>
                <a:ea typeface="华文仿宋" pitchFamily="2" charset="-122"/>
              </a:rPr>
              <a:t>①因意外事故领取伤残互助金后，在互助保障期内继续享受意外伤害保障待遇。在同一互助保障期内，发生一次或多次意外事故，</a:t>
            </a:r>
            <a:r>
              <a:rPr lang="zh-CN" altLang="en-US" sz="2400" b="1" dirty="0" smtClean="0">
                <a:solidFill>
                  <a:srgbClr val="C00000"/>
                </a:solidFill>
                <a:latin typeface="华文仿宋" pitchFamily="2" charset="-122"/>
                <a:ea typeface="华文仿宋" pitchFamily="2" charset="-122"/>
              </a:rPr>
              <a:t>领取的伤残互助金累计不得超过伤残互助金最高限额。</a:t>
            </a:r>
            <a:endParaRPr lang="en-US" altLang="zh-CN" sz="2400" b="1" dirty="0" smtClean="0">
              <a:solidFill>
                <a:srgbClr val="C00000"/>
              </a:solidFill>
              <a:latin typeface="仿宋_GB2312" pitchFamily="49" charset="-122"/>
              <a:ea typeface="仿宋_GB2312" pitchFamily="49" charset="-122"/>
            </a:endParaRPr>
          </a:p>
          <a:p>
            <a:pPr indent="457200">
              <a:lnSpc>
                <a:spcPct val="150000"/>
              </a:lnSpc>
            </a:pPr>
            <a:r>
              <a:rPr lang="en-US" altLang="zh-CN" sz="2400" b="1" dirty="0" smtClean="0">
                <a:solidFill>
                  <a:srgbClr val="0070C0"/>
                </a:solidFill>
                <a:latin typeface="仿宋" pitchFamily="49" charset="-122"/>
                <a:ea typeface="仿宋" pitchFamily="49" charset="-122"/>
              </a:rPr>
              <a:t>②</a:t>
            </a:r>
            <a:r>
              <a:rPr lang="zh-CN" altLang="en-US" sz="2400" b="1" dirty="0" smtClean="0">
                <a:solidFill>
                  <a:srgbClr val="006699"/>
                </a:solidFill>
                <a:latin typeface="华文仿宋" pitchFamily="2" charset="-122"/>
                <a:ea typeface="华文仿宋" pitchFamily="2" charset="-122"/>
              </a:rPr>
              <a:t>同一次事故中多人具有领取互助金资格的，</a:t>
            </a:r>
            <a:r>
              <a:rPr lang="zh-CN" altLang="en-US" sz="2400" b="1" dirty="0" smtClean="0">
                <a:solidFill>
                  <a:srgbClr val="C00000"/>
                </a:solidFill>
                <a:latin typeface="华文仿宋" pitchFamily="2" charset="-122"/>
                <a:ea typeface="华文仿宋" pitchFamily="2" charset="-122"/>
              </a:rPr>
              <a:t>只能由一人领取。</a:t>
            </a:r>
            <a:endParaRPr lang="en-US" altLang="zh-CN" sz="2400" b="1" dirty="0" smtClean="0">
              <a:solidFill>
                <a:srgbClr val="C00000"/>
              </a:solidFill>
              <a:latin typeface="华文仿宋" pitchFamily="2" charset="-122"/>
              <a:ea typeface="华文仿宋" pitchFamily="2" charset="-122"/>
            </a:endParaRPr>
          </a:p>
          <a:p>
            <a:pPr indent="457200">
              <a:lnSpc>
                <a:spcPct val="150000"/>
              </a:lnSpc>
            </a:pPr>
            <a:r>
              <a:rPr lang="zh-CN" altLang="en-US" sz="2400" b="1" dirty="0" smtClean="0">
                <a:solidFill>
                  <a:srgbClr val="006699"/>
                </a:solidFill>
                <a:latin typeface="华文仿宋" pitchFamily="2" charset="-122"/>
                <a:ea typeface="华文仿宋" pitchFamily="2" charset="-122"/>
              </a:rPr>
              <a:t>③</a:t>
            </a:r>
            <a:r>
              <a:rPr lang="zh-CN" altLang="en-US" sz="2400" b="1" dirty="0" smtClean="0">
                <a:solidFill>
                  <a:srgbClr val="006699"/>
                </a:solidFill>
                <a:latin typeface="仿宋_GB2312" pitchFamily="49" charset="-122"/>
                <a:ea typeface="仿宋_GB2312" pitchFamily="49" charset="-122"/>
              </a:rPr>
              <a:t>同一次事故中火灾、水暖管爆裂同时发生的，</a:t>
            </a:r>
            <a:r>
              <a:rPr lang="zh-CN" altLang="en-US" sz="2400" b="1" dirty="0" smtClean="0">
                <a:solidFill>
                  <a:srgbClr val="C00000"/>
                </a:solidFill>
                <a:latin typeface="仿宋_GB2312" pitchFamily="49" charset="-122"/>
                <a:ea typeface="仿宋_GB2312" pitchFamily="49" charset="-122"/>
              </a:rPr>
              <a:t>只能领取一项互助金。</a:t>
            </a:r>
            <a:endParaRPr lang="en-US" altLang="zh-CN" sz="2400" b="1" dirty="0" smtClean="0">
              <a:solidFill>
                <a:srgbClr val="C00000"/>
              </a:solidFill>
              <a:latin typeface="华文仿宋" pitchFamily="2" charset="-122"/>
              <a:ea typeface="华文仿宋" pitchFamily="2" charset="-122"/>
            </a:endParaRPr>
          </a:p>
        </p:txBody>
      </p:sp>
      <p:sp>
        <p:nvSpPr>
          <p:cNvPr id="12" name="矩形 11"/>
          <p:cNvSpPr/>
          <p:nvPr/>
        </p:nvSpPr>
        <p:spPr>
          <a:xfrm>
            <a:off x="0" y="1000108"/>
            <a:ext cx="8537915" cy="461665"/>
          </a:xfrm>
          <a:prstGeom prst="rect">
            <a:avLst/>
          </a:prstGeom>
        </p:spPr>
        <p:txBody>
          <a:bodyPr wrap="none">
            <a:spAutoFit/>
          </a:bodyPr>
          <a:lstStyle/>
          <a:p>
            <a:r>
              <a:rPr lang="zh-CN" altLang="en-US" sz="2400" b="1" dirty="0" smtClean="0">
                <a:solidFill>
                  <a:srgbClr val="254061"/>
                </a:solidFill>
                <a:latin typeface="+mn-ea"/>
              </a:rPr>
              <a:t>非工伤意外伤害及家财损失综合互助保障计划需要注意的问题</a:t>
            </a:r>
            <a:endParaRPr lang="en-US" altLang="zh-CN" sz="2400" b="1" dirty="0" smtClean="0">
              <a:solidFill>
                <a:srgbClr val="254061"/>
              </a:solidFill>
              <a:latin typeface="+mn-ea"/>
            </a:endParaRPr>
          </a:p>
        </p:txBody>
      </p:sp>
      <p:pic>
        <p:nvPicPr>
          <p:cNvPr id="15"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0034" y="1071546"/>
            <a:ext cx="7858180" cy="5170646"/>
          </a:xfrm>
          <a:prstGeom prst="rect">
            <a:avLst/>
          </a:prstGeom>
        </p:spPr>
        <p:txBody>
          <a:bodyPr wrap="square">
            <a:spAutoFit/>
          </a:bodyPr>
          <a:lstStyle/>
          <a:p>
            <a:pPr indent="540000">
              <a:lnSpc>
                <a:spcPts val="3300"/>
              </a:lnSpc>
            </a:pPr>
            <a:r>
              <a:rPr lang="zh-CN" altLang="en-US" sz="2400" b="1" dirty="0" smtClean="0">
                <a:solidFill>
                  <a:srgbClr val="006699"/>
                </a:solidFill>
                <a:latin typeface="仿宋_GB2312" pitchFamily="49" charset="-122"/>
                <a:ea typeface="仿宋_GB2312" pitchFamily="49" charset="-122"/>
              </a:rPr>
              <a:t>④</a:t>
            </a:r>
            <a:r>
              <a:rPr lang="zh-CN" altLang="en-US" sz="2400" b="1" dirty="0" smtClean="0">
                <a:solidFill>
                  <a:srgbClr val="006699"/>
                </a:solidFill>
                <a:latin typeface="华文仿宋" pitchFamily="2" charset="-122"/>
                <a:ea typeface="华文仿宋" pitchFamily="2" charset="-122"/>
              </a:rPr>
              <a:t>会员子女是指</a:t>
            </a:r>
            <a:r>
              <a:rPr lang="zh-CN" altLang="en-US" sz="2400" b="1" dirty="0" smtClean="0">
                <a:solidFill>
                  <a:srgbClr val="C00000"/>
                </a:solidFill>
                <a:latin typeface="华文仿宋" pitchFamily="2" charset="-122"/>
                <a:ea typeface="华文仿宋" pitchFamily="2" charset="-122"/>
              </a:rPr>
              <a:t>未满</a:t>
            </a:r>
            <a:r>
              <a:rPr lang="en-US" altLang="zh-CN" sz="2400" b="1" dirty="0" smtClean="0">
                <a:solidFill>
                  <a:srgbClr val="C00000"/>
                </a:solidFill>
                <a:latin typeface="华文仿宋" pitchFamily="2" charset="-122"/>
                <a:ea typeface="华文仿宋" pitchFamily="2" charset="-122"/>
              </a:rPr>
              <a:t>18</a:t>
            </a:r>
            <a:r>
              <a:rPr lang="zh-CN" altLang="en-US" sz="2400" b="1" dirty="0" smtClean="0">
                <a:solidFill>
                  <a:srgbClr val="C00000"/>
                </a:solidFill>
                <a:latin typeface="华文仿宋" pitchFamily="2" charset="-122"/>
                <a:ea typeface="华文仿宋" pitchFamily="2" charset="-122"/>
              </a:rPr>
              <a:t>周岁的未成年人（含超过</a:t>
            </a:r>
            <a:r>
              <a:rPr lang="en-US" altLang="zh-CN" sz="2400" b="1" dirty="0" smtClean="0">
                <a:solidFill>
                  <a:srgbClr val="C00000"/>
                </a:solidFill>
                <a:latin typeface="华文仿宋" pitchFamily="2" charset="-122"/>
                <a:ea typeface="华文仿宋" pitchFamily="2" charset="-122"/>
              </a:rPr>
              <a:t>18</a:t>
            </a:r>
            <a:r>
              <a:rPr lang="zh-CN" altLang="en-US" sz="2400" b="1" dirty="0" smtClean="0">
                <a:solidFill>
                  <a:srgbClr val="C00000"/>
                </a:solidFill>
                <a:latin typeface="华文仿宋" pitchFamily="2" charset="-122"/>
                <a:ea typeface="华文仿宋" pitchFamily="2" charset="-122"/>
              </a:rPr>
              <a:t>周岁的在校学生）。</a:t>
            </a:r>
            <a:r>
              <a:rPr lang="zh-CN" altLang="en-US" sz="2400" b="1" dirty="0" smtClean="0">
                <a:solidFill>
                  <a:srgbClr val="006699"/>
                </a:solidFill>
                <a:latin typeface="仿宋_GB2312" pitchFamily="49" charset="-122"/>
                <a:ea typeface="仿宋_GB2312" pitchFamily="49" charset="-122"/>
              </a:rPr>
              <a:t>    </a:t>
            </a:r>
            <a:endParaRPr lang="en-US" altLang="zh-CN" sz="2400" b="1" dirty="0" smtClean="0">
              <a:solidFill>
                <a:srgbClr val="006699"/>
              </a:solidFill>
              <a:latin typeface="仿宋_GB2312" pitchFamily="49" charset="-122"/>
              <a:ea typeface="仿宋_GB2312" pitchFamily="49" charset="-122"/>
            </a:endParaRPr>
          </a:p>
          <a:p>
            <a:pPr indent="540000">
              <a:lnSpc>
                <a:spcPts val="3300"/>
              </a:lnSpc>
            </a:pPr>
            <a:r>
              <a:rPr lang="zh-CN" altLang="en-US" sz="2400" b="1" dirty="0" smtClean="0">
                <a:solidFill>
                  <a:srgbClr val="006699"/>
                </a:solidFill>
                <a:latin typeface="仿宋_GB2312" pitchFamily="49" charset="-122"/>
                <a:ea typeface="仿宋_GB2312" pitchFamily="49" charset="-122"/>
              </a:rPr>
              <a:t>⑤水暖管爆裂损失是指因火灾、爆炸、雷击、飞行物体及其他空中运行物体坠落、高压、碰撞、严寒、高温造成</a:t>
            </a:r>
            <a:r>
              <a:rPr lang="zh-CN" altLang="en-US" sz="2400" b="1" dirty="0" smtClean="0">
                <a:solidFill>
                  <a:srgbClr val="C00000"/>
                </a:solidFill>
                <a:latin typeface="仿宋_GB2312" pitchFamily="49" charset="-122"/>
                <a:ea typeface="仿宋_GB2312" pitchFamily="49" charset="-122"/>
              </a:rPr>
              <a:t>房屋内自来水管道、暖气管道（含暖气片）、下水管道以及太阳能热水器室内外管道爆裂</a:t>
            </a:r>
            <a:r>
              <a:rPr lang="zh-CN" altLang="en-US" sz="2400" b="1" dirty="0" smtClean="0">
                <a:solidFill>
                  <a:srgbClr val="006699"/>
                </a:solidFill>
                <a:latin typeface="仿宋_GB2312" pitchFamily="49" charset="-122"/>
                <a:ea typeface="仿宋_GB2312" pitchFamily="49" charset="-122"/>
              </a:rPr>
              <a:t>（包括房屋内、楼上住户、隔壁邻居家以及属于业主共有部分的水暖管），对由此造成的房屋内的房顶、墙面、地板遭受</a:t>
            </a:r>
            <a:r>
              <a:rPr lang="zh-CN" altLang="en-US" sz="2400" b="1" dirty="0" smtClean="0">
                <a:solidFill>
                  <a:srgbClr val="C00000"/>
                </a:solidFill>
                <a:latin typeface="仿宋_GB2312" pitchFamily="49" charset="-122"/>
                <a:ea typeface="仿宋_GB2312" pitchFamily="49" charset="-122"/>
              </a:rPr>
              <a:t>水浸、腐蚀的</a:t>
            </a:r>
            <a:r>
              <a:rPr lang="zh-CN" altLang="en-US" sz="2400" b="1" dirty="0" smtClean="0">
                <a:solidFill>
                  <a:srgbClr val="006699"/>
                </a:solidFill>
                <a:latin typeface="仿宋_GB2312" pitchFamily="49" charset="-122"/>
                <a:ea typeface="仿宋_GB2312" pitchFamily="49" charset="-122"/>
              </a:rPr>
              <a:t>直接损失。</a:t>
            </a:r>
            <a:endParaRPr lang="en-US" altLang="zh-CN" sz="2400" b="1" dirty="0" smtClean="0">
              <a:solidFill>
                <a:srgbClr val="006699"/>
              </a:solidFill>
              <a:latin typeface="仿宋_GB2312" pitchFamily="49" charset="-122"/>
              <a:ea typeface="仿宋_GB2312" pitchFamily="49" charset="-122"/>
            </a:endParaRPr>
          </a:p>
          <a:p>
            <a:pPr indent="540000">
              <a:lnSpc>
                <a:spcPts val="3300"/>
              </a:lnSpc>
            </a:pPr>
            <a:r>
              <a:rPr lang="en-US" altLang="zh-CN" sz="2400" b="1" dirty="0" smtClean="0">
                <a:solidFill>
                  <a:srgbClr val="0070C0"/>
                </a:solidFill>
                <a:latin typeface="仿宋_GB2312" pitchFamily="49" charset="-122"/>
                <a:ea typeface="仿宋_GB2312" pitchFamily="49" charset="-122"/>
              </a:rPr>
              <a:t>⑥</a:t>
            </a:r>
            <a:r>
              <a:rPr lang="zh-CN" altLang="en-US" sz="2400" b="1" dirty="0" smtClean="0">
                <a:solidFill>
                  <a:srgbClr val="006699"/>
                </a:solidFill>
                <a:latin typeface="仿宋_GB2312" pitchFamily="49" charset="-122"/>
                <a:ea typeface="仿宋_GB2312" pitchFamily="49" charset="-122"/>
              </a:rPr>
              <a:t>家庭财产是指会员在北京地区具有房屋产权证的固定住所内的个人财产遭受火灾、水暖管爆裂导致的房体及相关财产损失。</a:t>
            </a:r>
          </a:p>
        </p:txBody>
      </p:sp>
      <p:pic>
        <p:nvPicPr>
          <p:cNvPr id="3" name="Picture 86" descr="jkd"/>
          <p:cNvPicPr>
            <a:picLocks noChangeAspect="1" noChangeArrowheads="1"/>
          </p:cNvPicPr>
          <p:nvPr/>
        </p:nvPicPr>
        <p:blipFill>
          <a:blip r:embed="rId2"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4282" y="1000108"/>
            <a:ext cx="8643998" cy="1200329"/>
          </a:xfrm>
          <a:prstGeom prst="rect">
            <a:avLst/>
          </a:prstGeom>
        </p:spPr>
        <p:txBody>
          <a:bodyPr wrap="square">
            <a:spAutoFit/>
          </a:bodyPr>
          <a:lstStyle/>
          <a:p>
            <a:r>
              <a:rPr lang="en-US" altLang="zh-CN" sz="2400" b="1" dirty="0" smtClean="0">
                <a:solidFill>
                  <a:srgbClr val="006699"/>
                </a:solidFill>
                <a:latin typeface="华文仿宋" pitchFamily="2" charset="-122"/>
                <a:ea typeface="华文仿宋" pitchFamily="2" charset="-122"/>
              </a:rPr>
              <a:t>1</a:t>
            </a:r>
            <a:r>
              <a:rPr lang="zh-CN" altLang="en-US" sz="2400" b="1" dirty="0" smtClean="0">
                <a:solidFill>
                  <a:srgbClr val="006699"/>
                </a:solidFill>
                <a:latin typeface="华文仿宋" pitchFamily="2" charset="-122"/>
                <a:ea typeface="华文仿宋" pitchFamily="2" charset="-122"/>
              </a:rPr>
              <a:t>、加盖基层和代办处公章的</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互助金申请书</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a:t>
            </a:r>
            <a:endParaRPr lang="en-US" altLang="zh-CN" sz="2400" b="1" dirty="0" smtClean="0">
              <a:solidFill>
                <a:srgbClr val="006699"/>
              </a:solidFill>
              <a:latin typeface="华文仿宋" pitchFamily="2" charset="-122"/>
              <a:ea typeface="华文仿宋" pitchFamily="2" charset="-122"/>
            </a:endParaRPr>
          </a:p>
          <a:p>
            <a:r>
              <a:rPr lang="en-US" altLang="zh-CN" sz="2400" b="1" dirty="0" smtClean="0">
                <a:solidFill>
                  <a:srgbClr val="006699"/>
                </a:solidFill>
                <a:latin typeface="华文仿宋" pitchFamily="2" charset="-122"/>
                <a:ea typeface="华文仿宋" pitchFamily="2" charset="-122"/>
              </a:rPr>
              <a:t>2</a:t>
            </a:r>
            <a:r>
              <a:rPr lang="zh-CN" altLang="en-US" sz="2400" b="1" dirty="0" smtClean="0">
                <a:solidFill>
                  <a:srgbClr val="006699"/>
                </a:solidFill>
                <a:latin typeface="华文仿宋" pitchFamily="2" charset="-122"/>
                <a:ea typeface="华文仿宋" pitchFamily="2" charset="-122"/>
              </a:rPr>
              <a:t>、会员本人身份证、工会会员互助服务卡（京卡）复印件</a:t>
            </a:r>
            <a:endParaRPr lang="en-US" altLang="zh-CN" sz="2400" b="1" dirty="0" smtClean="0">
              <a:solidFill>
                <a:srgbClr val="006699"/>
              </a:solidFill>
              <a:latin typeface="华文仿宋" pitchFamily="2" charset="-122"/>
              <a:ea typeface="华文仿宋" pitchFamily="2" charset="-122"/>
            </a:endParaRPr>
          </a:p>
          <a:p>
            <a:r>
              <a:rPr lang="zh-CN" altLang="en-US" sz="2400" b="1" dirty="0" smtClean="0">
                <a:solidFill>
                  <a:srgbClr val="006699"/>
                </a:solidFill>
                <a:latin typeface="华文仿宋" pitchFamily="2" charset="-122"/>
                <a:ea typeface="华文仿宋" pitchFamily="2" charset="-122"/>
              </a:rPr>
              <a:t>       </a:t>
            </a:r>
            <a:r>
              <a:rPr lang="zh-CN" altLang="en-US" sz="2400" b="1" dirty="0" smtClean="0">
                <a:solidFill>
                  <a:srgbClr val="C00000"/>
                </a:solidFill>
                <a:latin typeface="华文仿宋" pitchFamily="2" charset="-122"/>
                <a:ea typeface="华文仿宋" pitchFamily="2" charset="-122"/>
              </a:rPr>
              <a:t>（复印在一张</a:t>
            </a:r>
            <a:r>
              <a:rPr lang="en-US" altLang="en-US" sz="2400" b="1" dirty="0" smtClean="0">
                <a:solidFill>
                  <a:srgbClr val="C00000"/>
                </a:solidFill>
                <a:latin typeface="华文仿宋" pitchFamily="2" charset="-122"/>
                <a:ea typeface="华文仿宋" pitchFamily="2" charset="-122"/>
              </a:rPr>
              <a:t>A4</a:t>
            </a:r>
            <a:r>
              <a:rPr lang="zh-CN" altLang="en-US" sz="2400" b="1" dirty="0" smtClean="0">
                <a:solidFill>
                  <a:srgbClr val="C00000"/>
                </a:solidFill>
                <a:latin typeface="华文仿宋" pitchFamily="2" charset="-122"/>
                <a:ea typeface="华文仿宋" pitchFamily="2" charset="-122"/>
              </a:rPr>
              <a:t>纸）</a:t>
            </a:r>
            <a:r>
              <a:rPr lang="zh-CN" altLang="en-US" sz="2400" b="1" dirty="0" smtClean="0">
                <a:solidFill>
                  <a:srgbClr val="006699"/>
                </a:solidFill>
                <a:latin typeface="华文仿宋" pitchFamily="2" charset="-122"/>
                <a:ea typeface="华文仿宋" pitchFamily="2" charset="-122"/>
              </a:rPr>
              <a:t>。</a:t>
            </a:r>
            <a:endParaRPr lang="zh-CN" altLang="en-US" sz="2400" b="1" dirty="0">
              <a:solidFill>
                <a:srgbClr val="006699"/>
              </a:solidFill>
              <a:latin typeface="华文仿宋" pitchFamily="2" charset="-122"/>
              <a:ea typeface="华文仿宋" pitchFamily="2" charset="-122"/>
            </a:endParaRPr>
          </a:p>
        </p:txBody>
      </p:sp>
      <p:pic>
        <p:nvPicPr>
          <p:cNvPr id="1030" name="Picture 6"/>
          <p:cNvPicPr>
            <a:picLocks noChangeAspect="1" noChangeArrowheads="1"/>
          </p:cNvPicPr>
          <p:nvPr/>
        </p:nvPicPr>
        <p:blipFill>
          <a:blip r:embed="rId3" cstate="print"/>
          <a:srcRect/>
          <a:stretch>
            <a:fillRect/>
          </a:stretch>
        </p:blipFill>
        <p:spPr bwMode="auto">
          <a:xfrm>
            <a:off x="642910" y="2214554"/>
            <a:ext cx="4235475" cy="4082845"/>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cstate="print"/>
          <a:srcRect/>
          <a:stretch>
            <a:fillRect/>
          </a:stretch>
        </p:blipFill>
        <p:spPr bwMode="auto">
          <a:xfrm>
            <a:off x="5357818" y="2214554"/>
            <a:ext cx="3000396" cy="4105805"/>
          </a:xfrm>
          <a:prstGeom prst="rect">
            <a:avLst/>
          </a:prstGeom>
          <a:noFill/>
          <a:ln w="9525">
            <a:noFill/>
            <a:miter lim="800000"/>
            <a:headEnd/>
            <a:tailEnd/>
          </a:ln>
          <a:effectLst/>
        </p:spPr>
      </p:pic>
      <p:sp>
        <p:nvSpPr>
          <p:cNvPr id="7" name="矩形 6"/>
          <p:cNvSpPr/>
          <p:nvPr/>
        </p:nvSpPr>
        <p:spPr>
          <a:xfrm>
            <a:off x="-180528" y="457508"/>
            <a:ext cx="3429144" cy="523220"/>
          </a:xfrm>
          <a:prstGeom prst="rect">
            <a:avLst/>
          </a:prstGeom>
        </p:spPr>
        <p:txBody>
          <a:bodyPr wrap="none">
            <a:spAutoFit/>
          </a:bodyPr>
          <a:lstStyle/>
          <a:p>
            <a:pPr indent="355600"/>
            <a:r>
              <a:rPr lang="zh-CN" altLang="en-US" sz="2800" b="1" dirty="0" smtClean="0">
                <a:solidFill>
                  <a:srgbClr val="254061"/>
                </a:solidFill>
                <a:latin typeface="+mn-ea"/>
              </a:rPr>
              <a:t>申报理赔基础</a:t>
            </a:r>
            <a:r>
              <a:rPr lang="zh-CN" altLang="en-US" sz="2800" b="1" dirty="0" smtClean="0">
                <a:solidFill>
                  <a:srgbClr val="254061"/>
                </a:solidFill>
                <a:latin typeface="+mn-ea"/>
              </a:rPr>
              <a:t>资料</a:t>
            </a:r>
            <a:endParaRPr lang="en-US" altLang="zh-CN" sz="2800" b="1" dirty="0">
              <a:solidFill>
                <a:srgbClr val="254061"/>
              </a:solidFill>
              <a:latin typeface="+mn-ea"/>
            </a:endParaRPr>
          </a:p>
        </p:txBody>
      </p:sp>
      <p:pic>
        <p:nvPicPr>
          <p:cNvPr id="10"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14480" y="1857364"/>
            <a:ext cx="6000792" cy="1384995"/>
          </a:xfrm>
          <a:prstGeom prst="rect">
            <a:avLst/>
          </a:prstGeom>
          <a:noFill/>
        </p:spPr>
        <p:txBody>
          <a:bodyPr wrap="square" rtlCol="0">
            <a:spAutoFit/>
          </a:bodyPr>
          <a:lstStyle/>
          <a:p>
            <a:r>
              <a:rPr lang="zh-CN" altLang="en-US" sz="2800" b="1" dirty="0" smtClean="0">
                <a:solidFill>
                  <a:srgbClr val="C00000"/>
                </a:solidFill>
                <a:latin typeface="黑体" pitchFamily="49" charset="-122"/>
                <a:ea typeface="黑体" pitchFamily="49" charset="-122"/>
              </a:rPr>
              <a:t>一、增加“子女意外”</a:t>
            </a:r>
            <a:r>
              <a:rPr lang="zh-CN" altLang="en-US" sz="2800" b="1" smtClean="0">
                <a:solidFill>
                  <a:srgbClr val="C00000"/>
                </a:solidFill>
                <a:latin typeface="黑体" pitchFamily="49" charset="-122"/>
                <a:ea typeface="黑体" pitchFamily="49" charset="-122"/>
              </a:rPr>
              <a:t>保障项目</a:t>
            </a:r>
            <a:endParaRPr lang="en-US" altLang="zh-CN" sz="2800" b="1" dirty="0" smtClean="0">
              <a:solidFill>
                <a:srgbClr val="C00000"/>
              </a:solidFill>
              <a:latin typeface="黑体" pitchFamily="49" charset="-122"/>
              <a:ea typeface="黑体" pitchFamily="49" charset="-122"/>
            </a:endParaRPr>
          </a:p>
          <a:p>
            <a:endParaRPr lang="en-US" altLang="zh-CN" sz="2800" b="1" dirty="0" smtClean="0">
              <a:solidFill>
                <a:srgbClr val="C00000"/>
              </a:solidFill>
              <a:latin typeface="黑体" pitchFamily="49" charset="-122"/>
              <a:ea typeface="黑体" pitchFamily="49" charset="-122"/>
            </a:endParaRPr>
          </a:p>
          <a:p>
            <a:r>
              <a:rPr lang="zh-CN" altLang="en-US" sz="2800" b="1" dirty="0" smtClean="0">
                <a:solidFill>
                  <a:srgbClr val="C00000"/>
                </a:solidFill>
                <a:latin typeface="黑体" pitchFamily="49" charset="-122"/>
                <a:ea typeface="黑体" pitchFamily="49" charset="-122"/>
              </a:rPr>
              <a:t>二、调整</a:t>
            </a:r>
            <a:r>
              <a:rPr lang="en-US" altLang="zh-CN" sz="2800" b="1" dirty="0" smtClean="0">
                <a:solidFill>
                  <a:srgbClr val="C00000"/>
                </a:solidFill>
                <a:latin typeface="黑体" pitchFamily="49" charset="-122"/>
                <a:ea typeface="黑体" pitchFamily="49" charset="-122"/>
              </a:rPr>
              <a:t>《</a:t>
            </a:r>
            <a:r>
              <a:rPr lang="zh-CN" altLang="en-US" sz="2800" b="1" dirty="0" smtClean="0">
                <a:solidFill>
                  <a:srgbClr val="C00000"/>
                </a:solidFill>
                <a:latin typeface="黑体" pitchFamily="49" charset="-122"/>
                <a:ea typeface="黑体" pitchFamily="49" charset="-122"/>
              </a:rPr>
              <a:t>水渍事故简易调查认定书</a:t>
            </a:r>
            <a:r>
              <a:rPr lang="en-US" altLang="zh-CN" sz="2800" b="1" dirty="0" smtClean="0">
                <a:solidFill>
                  <a:srgbClr val="C00000"/>
                </a:solidFill>
                <a:latin typeface="黑体" pitchFamily="49" charset="-122"/>
                <a:ea typeface="黑体" pitchFamily="49" charset="-122"/>
              </a:rPr>
              <a:t>》</a:t>
            </a:r>
            <a:endParaRPr lang="zh-CN" altLang="en-US" sz="2800" b="1" dirty="0">
              <a:solidFill>
                <a:srgbClr val="C00000"/>
              </a:solidFill>
              <a:latin typeface="黑体" pitchFamily="49" charset="-122"/>
              <a:ea typeface="黑体" pitchFamily="49" charset="-122"/>
            </a:endParaRPr>
          </a:p>
        </p:txBody>
      </p:sp>
      <p:sp>
        <p:nvSpPr>
          <p:cNvPr id="3" name="右箭头 2">
            <a:hlinkClick r:id="rId2" action="ppaction://hlinksldjump"/>
          </p:cNvPr>
          <p:cNvSpPr/>
          <p:nvPr/>
        </p:nvSpPr>
        <p:spPr>
          <a:xfrm>
            <a:off x="7668344" y="6381328"/>
            <a:ext cx="1296144" cy="476672"/>
          </a:xfrm>
          <a:prstGeom prst="rightArrow">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dirty="0" smtClean="0">
              <a:solidFill>
                <a:srgbClr val="FFFFFF"/>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4282" y="836712"/>
            <a:ext cx="5286412" cy="5703374"/>
          </a:xfrm>
          <a:prstGeom prst="rect">
            <a:avLst/>
          </a:prstGeom>
        </p:spPr>
        <p:txBody>
          <a:bodyPr wrap="square">
            <a:spAutoFit/>
          </a:bodyPr>
          <a:lstStyle/>
          <a:p>
            <a:pPr>
              <a:lnSpc>
                <a:spcPct val="150000"/>
              </a:lnSpc>
            </a:pPr>
            <a:r>
              <a:rPr lang="en-US" altLang="zh-CN" sz="2000" b="1" dirty="0" smtClean="0">
                <a:solidFill>
                  <a:srgbClr val="006699"/>
                </a:solidFill>
                <a:latin typeface="华文仿宋" pitchFamily="2" charset="-122"/>
                <a:ea typeface="华文仿宋" pitchFamily="2" charset="-122"/>
              </a:rPr>
              <a:t>1</a:t>
            </a:r>
            <a:r>
              <a:rPr lang="zh-CN" altLang="en-US" sz="2000" b="1" dirty="0" smtClean="0">
                <a:solidFill>
                  <a:srgbClr val="006699"/>
                </a:solidFill>
                <a:latin typeface="华文仿宋" pitchFamily="2" charset="-122"/>
                <a:ea typeface="华文仿宋" pitchFamily="2" charset="-122"/>
              </a:rPr>
              <a:t>、申请领取伤残互助金时，应同时提供由二级（含）以上医疗机构出具的伤残程度证明。如果自遭受意外伤害之日起</a:t>
            </a:r>
            <a:r>
              <a:rPr lang="en-US" altLang="en-US" sz="2000" b="1" dirty="0" smtClean="0">
                <a:solidFill>
                  <a:srgbClr val="006699"/>
                </a:solidFill>
                <a:latin typeface="华文仿宋" pitchFamily="2" charset="-122"/>
                <a:ea typeface="华文仿宋" pitchFamily="2" charset="-122"/>
              </a:rPr>
              <a:t>180</a:t>
            </a:r>
            <a:r>
              <a:rPr lang="zh-CN" altLang="en-US" sz="2000" b="1" dirty="0" smtClean="0">
                <a:solidFill>
                  <a:srgbClr val="006699"/>
                </a:solidFill>
                <a:latin typeface="华文仿宋" pitchFamily="2" charset="-122"/>
                <a:ea typeface="华文仿宋" pitchFamily="2" charset="-122"/>
              </a:rPr>
              <a:t>日治疗仍未结束，则按照第</a:t>
            </a:r>
            <a:r>
              <a:rPr lang="en-US" altLang="en-US" sz="2000" b="1" dirty="0" smtClean="0">
                <a:solidFill>
                  <a:srgbClr val="006699"/>
                </a:solidFill>
                <a:latin typeface="华文仿宋" pitchFamily="2" charset="-122"/>
                <a:ea typeface="华文仿宋" pitchFamily="2" charset="-122"/>
              </a:rPr>
              <a:t>180</a:t>
            </a:r>
            <a:r>
              <a:rPr lang="zh-CN" altLang="en-US" sz="2000" b="1" dirty="0" smtClean="0">
                <a:solidFill>
                  <a:srgbClr val="006699"/>
                </a:solidFill>
                <a:latin typeface="华文仿宋" pitchFamily="2" charset="-122"/>
                <a:ea typeface="华文仿宋" pitchFamily="2" charset="-122"/>
              </a:rPr>
              <a:t>日的身体伤残状况出具相应证明。（</a:t>
            </a:r>
            <a:r>
              <a:rPr lang="zh-CN" altLang="en-US" sz="2000" b="1" dirty="0" smtClean="0">
                <a:solidFill>
                  <a:srgbClr val="C00000"/>
                </a:solidFill>
                <a:latin typeface="华文仿宋" pitchFamily="2" charset="-122"/>
                <a:ea typeface="华文仿宋" pitchFamily="2" charset="-122"/>
              </a:rPr>
              <a:t>诊断证明、</a:t>
            </a:r>
            <a:r>
              <a:rPr lang="en-US" altLang="zh-CN" sz="2000" b="1" dirty="0" smtClean="0">
                <a:solidFill>
                  <a:srgbClr val="C00000"/>
                </a:solidFill>
                <a:latin typeface="华文仿宋" pitchFamily="2" charset="-122"/>
                <a:ea typeface="华文仿宋" pitchFamily="2" charset="-122"/>
              </a:rPr>
              <a:t>X</a:t>
            </a:r>
            <a:r>
              <a:rPr lang="zh-CN" altLang="en-US" sz="2000" b="1" dirty="0" smtClean="0">
                <a:solidFill>
                  <a:srgbClr val="C00000"/>
                </a:solidFill>
                <a:latin typeface="华文仿宋" pitchFamily="2" charset="-122"/>
                <a:ea typeface="华文仿宋" pitchFamily="2" charset="-122"/>
              </a:rPr>
              <a:t>光检查报告单、病案首页、入院记录、住院病历、手术记录、出院记录</a:t>
            </a:r>
            <a:r>
              <a:rPr lang="zh-CN" altLang="en-US" sz="2000" b="1" dirty="0" smtClean="0">
                <a:solidFill>
                  <a:srgbClr val="006699"/>
                </a:solidFill>
                <a:latin typeface="华文仿宋" pitchFamily="2" charset="-122"/>
                <a:ea typeface="华文仿宋" pitchFamily="2" charset="-122"/>
              </a:rPr>
              <a:t>）</a:t>
            </a:r>
            <a:endParaRPr lang="en-US" altLang="zh-CN" sz="2000" b="1" dirty="0" smtClean="0">
              <a:solidFill>
                <a:srgbClr val="006699"/>
              </a:solidFill>
              <a:latin typeface="华文仿宋" pitchFamily="2" charset="-122"/>
              <a:ea typeface="华文仿宋" pitchFamily="2" charset="-122"/>
            </a:endParaRPr>
          </a:p>
          <a:p>
            <a:pPr>
              <a:lnSpc>
                <a:spcPct val="150000"/>
              </a:lnSpc>
            </a:pPr>
            <a:r>
              <a:rPr lang="en-US" altLang="zh-CN" sz="2000" b="1" dirty="0" smtClean="0">
                <a:solidFill>
                  <a:srgbClr val="006699"/>
                </a:solidFill>
                <a:latin typeface="华文仿宋" pitchFamily="2" charset="-122"/>
                <a:ea typeface="华文仿宋" pitchFamily="2" charset="-122"/>
              </a:rPr>
              <a:t>2</a:t>
            </a:r>
            <a:r>
              <a:rPr lang="zh-CN" altLang="en-US" sz="2000" b="1" dirty="0" smtClean="0">
                <a:solidFill>
                  <a:srgbClr val="006699"/>
                </a:solidFill>
                <a:latin typeface="华文仿宋" pitchFamily="2" charset="-122"/>
                <a:ea typeface="华文仿宋" pitchFamily="2" charset="-122"/>
              </a:rPr>
              <a:t>、因交通事故导致的需要提供交通部门出具的</a:t>
            </a:r>
            <a:r>
              <a:rPr lang="en-US" altLang="zh-CN" sz="2000" b="1" dirty="0" smtClean="0">
                <a:solidFill>
                  <a:srgbClr val="C00000"/>
                </a:solidFill>
                <a:latin typeface="华文仿宋" pitchFamily="2" charset="-122"/>
                <a:ea typeface="华文仿宋" pitchFamily="2" charset="-122"/>
              </a:rPr>
              <a:t>《</a:t>
            </a:r>
            <a:r>
              <a:rPr lang="zh-CN" altLang="en-US" sz="2000" b="1" dirty="0" smtClean="0">
                <a:solidFill>
                  <a:srgbClr val="C00000"/>
                </a:solidFill>
                <a:latin typeface="华文仿宋" pitchFamily="2" charset="-122"/>
                <a:ea typeface="华文仿宋" pitchFamily="2" charset="-122"/>
              </a:rPr>
              <a:t>道路交通事故责任认定书</a:t>
            </a:r>
            <a:r>
              <a:rPr lang="en-US" altLang="zh-CN" sz="2000" b="1" dirty="0" smtClean="0">
                <a:solidFill>
                  <a:srgbClr val="C00000"/>
                </a:solidFill>
                <a:latin typeface="华文仿宋" pitchFamily="2" charset="-122"/>
                <a:ea typeface="华文仿宋" pitchFamily="2" charset="-122"/>
              </a:rPr>
              <a:t>》</a:t>
            </a:r>
            <a:r>
              <a:rPr lang="zh-CN" altLang="en-US" sz="2000" b="1" dirty="0" smtClean="0">
                <a:solidFill>
                  <a:srgbClr val="006699"/>
                </a:solidFill>
                <a:latin typeface="华文仿宋" pitchFamily="2" charset="-122"/>
                <a:ea typeface="华文仿宋" pitchFamily="2" charset="-122"/>
              </a:rPr>
              <a:t>。</a:t>
            </a:r>
            <a:endParaRPr lang="en-US" altLang="zh-CN" sz="2000" b="1" dirty="0" smtClean="0">
              <a:solidFill>
                <a:srgbClr val="006699"/>
              </a:solidFill>
              <a:latin typeface="华文仿宋" pitchFamily="2" charset="-122"/>
              <a:ea typeface="华文仿宋" pitchFamily="2" charset="-122"/>
            </a:endParaRPr>
          </a:p>
          <a:p>
            <a:pPr>
              <a:lnSpc>
                <a:spcPct val="150000"/>
              </a:lnSpc>
            </a:pPr>
            <a:r>
              <a:rPr lang="en-US" altLang="zh-CN" sz="2000" b="1" dirty="0" smtClean="0">
                <a:solidFill>
                  <a:srgbClr val="006699"/>
                </a:solidFill>
                <a:latin typeface="华文仿宋" pitchFamily="2" charset="-122"/>
                <a:ea typeface="华文仿宋" pitchFamily="2" charset="-122"/>
              </a:rPr>
              <a:t>3</a:t>
            </a:r>
            <a:r>
              <a:rPr lang="zh-CN" altLang="en-US" sz="2000" b="1" dirty="0" smtClean="0">
                <a:solidFill>
                  <a:srgbClr val="006699"/>
                </a:solidFill>
                <a:latin typeface="华文仿宋" pitchFamily="2" charset="-122"/>
                <a:ea typeface="华文仿宋" pitchFamily="2" charset="-122"/>
              </a:rPr>
              <a:t>、出险是发生在工作时间、工作地点的不属于工伤范围的，单位要出具</a:t>
            </a:r>
            <a:r>
              <a:rPr lang="zh-CN" altLang="en-US" sz="2000" b="1" dirty="0" smtClean="0">
                <a:solidFill>
                  <a:srgbClr val="C00000"/>
                </a:solidFill>
                <a:latin typeface="华文仿宋" pitchFamily="2" charset="-122"/>
                <a:ea typeface="华文仿宋" pitchFamily="2" charset="-122"/>
              </a:rPr>
              <a:t>非工伤证明</a:t>
            </a:r>
            <a:r>
              <a:rPr lang="zh-CN" altLang="en-US" sz="2000" b="1" dirty="0" smtClean="0">
                <a:solidFill>
                  <a:srgbClr val="006699"/>
                </a:solidFill>
                <a:latin typeface="华文仿宋" pitchFamily="2" charset="-122"/>
                <a:ea typeface="华文仿宋" pitchFamily="2" charset="-122"/>
              </a:rPr>
              <a:t>。</a:t>
            </a:r>
            <a:endParaRPr lang="en-US" altLang="zh-CN" sz="2000" b="1" dirty="0" smtClean="0">
              <a:solidFill>
                <a:srgbClr val="006699"/>
              </a:solidFill>
              <a:latin typeface="华文仿宋" pitchFamily="2" charset="-122"/>
              <a:ea typeface="华文仿宋" pitchFamily="2" charset="-122"/>
            </a:endParaRPr>
          </a:p>
          <a:p>
            <a:endParaRPr lang="zh-CN" altLang="en-US" sz="2400" dirty="0">
              <a:solidFill>
                <a:schemeClr val="tx1"/>
              </a:solidFill>
            </a:endParaRPr>
          </a:p>
        </p:txBody>
      </p:sp>
      <p:pic>
        <p:nvPicPr>
          <p:cNvPr id="2051" name="Picture 3"/>
          <p:cNvPicPr>
            <a:picLocks noChangeAspect="1" noChangeArrowheads="1"/>
          </p:cNvPicPr>
          <p:nvPr/>
        </p:nvPicPr>
        <p:blipFill>
          <a:blip r:embed="rId3" cstate="print"/>
          <a:srcRect/>
          <a:stretch>
            <a:fillRect/>
          </a:stretch>
        </p:blipFill>
        <p:spPr bwMode="auto">
          <a:xfrm>
            <a:off x="5500694" y="1000108"/>
            <a:ext cx="3484201" cy="5214974"/>
          </a:xfrm>
          <a:prstGeom prst="rect">
            <a:avLst/>
          </a:prstGeom>
          <a:noFill/>
          <a:ln w="9525">
            <a:noFill/>
            <a:miter lim="800000"/>
            <a:headEnd/>
            <a:tailEnd/>
          </a:ln>
          <a:effectLst/>
        </p:spPr>
      </p:pic>
      <p:pic>
        <p:nvPicPr>
          <p:cNvPr id="6" name="Picture 86" descr="jkd"/>
          <p:cNvPicPr>
            <a:picLocks noChangeAspect="1" noChangeArrowheads="1"/>
          </p:cNvPicPr>
          <p:nvPr/>
        </p:nvPicPr>
        <p:blipFill>
          <a:blip r:embed="rId4" cstate="print"/>
          <a:srcRect/>
          <a:stretch>
            <a:fillRect/>
          </a:stretch>
        </p:blipFill>
        <p:spPr bwMode="auto">
          <a:xfrm>
            <a:off x="7563186" y="1"/>
            <a:ext cx="1580814" cy="1000107"/>
          </a:xfrm>
          <a:prstGeom prst="rect">
            <a:avLst/>
          </a:prstGeom>
          <a:noFill/>
          <a:ln w="9525">
            <a:noFill/>
            <a:miter lim="800000"/>
            <a:headEnd/>
            <a:tailEnd/>
          </a:ln>
        </p:spPr>
      </p:pic>
      <p:sp>
        <p:nvSpPr>
          <p:cNvPr id="7" name="矩形 6"/>
          <p:cNvSpPr/>
          <p:nvPr/>
        </p:nvSpPr>
        <p:spPr>
          <a:xfrm>
            <a:off x="-180528" y="457508"/>
            <a:ext cx="4256293" cy="461665"/>
          </a:xfrm>
          <a:prstGeom prst="rect">
            <a:avLst/>
          </a:prstGeom>
        </p:spPr>
        <p:txBody>
          <a:bodyPr wrap="none">
            <a:spAutoFit/>
          </a:bodyPr>
          <a:lstStyle/>
          <a:p>
            <a:pPr indent="355600"/>
            <a:r>
              <a:rPr lang="zh-CN" altLang="en-US" sz="2400" b="1" dirty="0" smtClean="0">
                <a:solidFill>
                  <a:srgbClr val="254061"/>
                </a:solidFill>
                <a:latin typeface="+mn-ea"/>
              </a:rPr>
              <a:t>人身类：职工伤残申报资料</a:t>
            </a:r>
            <a:endParaRPr lang="en-US" altLang="zh-CN" sz="2400" b="1" dirty="0">
              <a:solidFill>
                <a:srgbClr val="254061"/>
              </a:solidFill>
              <a:latin typeface="+mn-ea"/>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51520" y="980728"/>
            <a:ext cx="6000792" cy="3693319"/>
          </a:xfrm>
          <a:prstGeom prst="rect">
            <a:avLst/>
          </a:prstGeom>
        </p:spPr>
        <p:txBody>
          <a:bodyPr wrap="square">
            <a:spAutoFit/>
          </a:bodyPr>
          <a:lstStyle/>
          <a:p>
            <a:pPr>
              <a:lnSpc>
                <a:spcPct val="150000"/>
              </a:lnSpc>
            </a:pPr>
            <a:r>
              <a:rPr lang="en-US" altLang="zh-CN" sz="2000" b="1" dirty="0" smtClean="0">
                <a:solidFill>
                  <a:srgbClr val="006699"/>
                </a:solidFill>
                <a:latin typeface="华文仿宋" pitchFamily="2" charset="-122"/>
                <a:ea typeface="华文仿宋" pitchFamily="2" charset="-122"/>
              </a:rPr>
              <a:t>1</a:t>
            </a:r>
            <a:r>
              <a:rPr lang="zh-CN" altLang="en-US" sz="2000" b="1" dirty="0" smtClean="0">
                <a:solidFill>
                  <a:srgbClr val="006699"/>
                </a:solidFill>
                <a:latin typeface="华文仿宋" pitchFamily="2" charset="-122"/>
                <a:ea typeface="华文仿宋" pitchFamily="2" charset="-122"/>
              </a:rPr>
              <a:t>、申请领取身故互助金时，应同时提供户籍管理机关的</a:t>
            </a:r>
            <a:r>
              <a:rPr lang="zh-CN" altLang="en-US" sz="2000" b="1" dirty="0" smtClean="0">
                <a:solidFill>
                  <a:srgbClr val="C00000"/>
                </a:solidFill>
                <a:latin typeface="华文仿宋" pitchFamily="2" charset="-122"/>
                <a:ea typeface="华文仿宋" pitchFamily="2" charset="-122"/>
              </a:rPr>
              <a:t>户口注销证明</a:t>
            </a:r>
            <a:r>
              <a:rPr lang="zh-CN" altLang="en-US" sz="2000" b="1" dirty="0" smtClean="0">
                <a:solidFill>
                  <a:srgbClr val="006699"/>
                </a:solidFill>
                <a:latin typeface="华文仿宋" pitchFamily="2" charset="-122"/>
                <a:ea typeface="华文仿宋" pitchFamily="2" charset="-122"/>
              </a:rPr>
              <a:t>和医疗机构或事故处理机关出具的</a:t>
            </a:r>
            <a:r>
              <a:rPr lang="zh-CN" altLang="en-US" sz="2000" b="1" dirty="0" smtClean="0">
                <a:solidFill>
                  <a:srgbClr val="C00000"/>
                </a:solidFill>
                <a:latin typeface="华文仿宋" pitchFamily="2" charset="-122"/>
                <a:ea typeface="华文仿宋" pitchFamily="2" charset="-122"/>
              </a:rPr>
              <a:t>死亡证明</a:t>
            </a:r>
            <a:r>
              <a:rPr lang="zh-CN" altLang="en-US" sz="2000" b="1" dirty="0" smtClean="0">
                <a:solidFill>
                  <a:srgbClr val="006699"/>
                </a:solidFill>
                <a:latin typeface="华文仿宋" pitchFamily="2" charset="-122"/>
                <a:ea typeface="华文仿宋" pitchFamily="2" charset="-122"/>
              </a:rPr>
              <a:t>。</a:t>
            </a:r>
            <a:endParaRPr lang="en-US" altLang="zh-CN" sz="2000" b="1" dirty="0" smtClean="0">
              <a:solidFill>
                <a:srgbClr val="006699"/>
              </a:solidFill>
              <a:latin typeface="华文仿宋" pitchFamily="2" charset="-122"/>
              <a:ea typeface="华文仿宋" pitchFamily="2" charset="-122"/>
            </a:endParaRPr>
          </a:p>
          <a:p>
            <a:pPr>
              <a:lnSpc>
                <a:spcPct val="150000"/>
              </a:lnSpc>
            </a:pPr>
            <a:r>
              <a:rPr lang="en-US" altLang="zh-CN" sz="2000" b="1" dirty="0" smtClean="0">
                <a:solidFill>
                  <a:srgbClr val="006699"/>
                </a:solidFill>
                <a:latin typeface="华文仿宋" pitchFamily="2" charset="-122"/>
                <a:ea typeface="华文仿宋" pitchFamily="2" charset="-122"/>
              </a:rPr>
              <a:t>2</a:t>
            </a:r>
            <a:r>
              <a:rPr lang="zh-CN" altLang="en-US" sz="2000" b="1" dirty="0" smtClean="0">
                <a:solidFill>
                  <a:srgbClr val="006699"/>
                </a:solidFill>
                <a:latin typeface="华文仿宋" pitchFamily="2" charset="-122"/>
                <a:ea typeface="华文仿宋" pitchFamily="2" charset="-122"/>
              </a:rPr>
              <a:t>、因交通事故导致的需要提供交通部门出具的</a:t>
            </a:r>
            <a:r>
              <a:rPr lang="en-US" altLang="zh-CN" sz="2000" b="1" dirty="0" smtClean="0">
                <a:solidFill>
                  <a:srgbClr val="006699"/>
                </a:solidFill>
                <a:latin typeface="华文仿宋" pitchFamily="2" charset="-122"/>
                <a:ea typeface="华文仿宋" pitchFamily="2" charset="-122"/>
              </a:rPr>
              <a:t>《</a:t>
            </a:r>
            <a:r>
              <a:rPr lang="zh-CN" altLang="en-US" sz="2000" b="1" dirty="0" smtClean="0">
                <a:solidFill>
                  <a:srgbClr val="006699"/>
                </a:solidFill>
                <a:latin typeface="华文仿宋" pitchFamily="2" charset="-122"/>
                <a:ea typeface="华文仿宋" pitchFamily="2" charset="-122"/>
              </a:rPr>
              <a:t>道路交通事故责任认定书</a:t>
            </a:r>
            <a:r>
              <a:rPr lang="en-US" altLang="zh-CN" sz="2000" b="1" dirty="0" smtClean="0">
                <a:solidFill>
                  <a:srgbClr val="006699"/>
                </a:solidFill>
                <a:latin typeface="华文仿宋" pitchFamily="2" charset="-122"/>
                <a:ea typeface="华文仿宋" pitchFamily="2" charset="-122"/>
              </a:rPr>
              <a:t>》</a:t>
            </a:r>
            <a:r>
              <a:rPr lang="zh-CN" altLang="en-US" sz="2000" b="1" dirty="0" smtClean="0">
                <a:solidFill>
                  <a:srgbClr val="006699"/>
                </a:solidFill>
                <a:latin typeface="华文仿宋" pitchFamily="2" charset="-122"/>
                <a:ea typeface="华文仿宋" pitchFamily="2" charset="-122"/>
              </a:rPr>
              <a:t>。</a:t>
            </a:r>
            <a:endParaRPr lang="en-US" altLang="zh-CN" sz="2000" b="1" dirty="0" smtClean="0">
              <a:solidFill>
                <a:srgbClr val="006699"/>
              </a:solidFill>
              <a:latin typeface="华文仿宋" pitchFamily="2" charset="-122"/>
              <a:ea typeface="华文仿宋" pitchFamily="2" charset="-122"/>
            </a:endParaRPr>
          </a:p>
          <a:p>
            <a:pPr>
              <a:lnSpc>
                <a:spcPct val="150000"/>
              </a:lnSpc>
            </a:pPr>
            <a:r>
              <a:rPr lang="en-US" altLang="zh-CN" sz="2000" b="1" dirty="0" smtClean="0">
                <a:solidFill>
                  <a:srgbClr val="006699"/>
                </a:solidFill>
                <a:latin typeface="华文仿宋" pitchFamily="2" charset="-122"/>
                <a:ea typeface="华文仿宋" pitchFamily="2" charset="-122"/>
              </a:rPr>
              <a:t>3</a:t>
            </a:r>
            <a:r>
              <a:rPr lang="zh-CN" altLang="en-US" sz="2000" b="1" dirty="0" smtClean="0">
                <a:solidFill>
                  <a:srgbClr val="006699"/>
                </a:solidFill>
                <a:latin typeface="华文仿宋" pitchFamily="2" charset="-122"/>
                <a:ea typeface="华文仿宋" pitchFamily="2" charset="-122"/>
              </a:rPr>
              <a:t>、出险是发生在工作时间、工作地点的不属于工伤范围的，单位要出具非工伤证明</a:t>
            </a:r>
            <a:r>
              <a:rPr lang="zh-CN" altLang="en-US" sz="2000" b="1" dirty="0" smtClean="0">
                <a:solidFill>
                  <a:srgbClr val="006699"/>
                </a:solidFill>
                <a:latin typeface="华文仿宋" pitchFamily="2" charset="-122"/>
                <a:ea typeface="华文仿宋" pitchFamily="2" charset="-122"/>
              </a:rPr>
              <a:t>。</a:t>
            </a:r>
            <a:endParaRPr lang="en-US" altLang="zh-CN" sz="2000" b="1" dirty="0" smtClean="0">
              <a:solidFill>
                <a:srgbClr val="006699"/>
              </a:solidFill>
              <a:latin typeface="华文仿宋" pitchFamily="2" charset="-122"/>
              <a:ea typeface="华文仿宋" pitchFamily="2" charset="-122"/>
            </a:endParaRPr>
          </a:p>
          <a:p>
            <a:endParaRPr lang="zh-CN" altLang="en-US" sz="2400" dirty="0">
              <a:solidFill>
                <a:schemeClr val="tx1"/>
              </a:solidFill>
            </a:endParaRPr>
          </a:p>
        </p:txBody>
      </p:sp>
      <p:pic>
        <p:nvPicPr>
          <p:cNvPr id="6" name="Picture 86" descr="jkd"/>
          <p:cNvPicPr>
            <a:picLocks noChangeAspect="1" noChangeArrowheads="1"/>
          </p:cNvPicPr>
          <p:nvPr/>
        </p:nvPicPr>
        <p:blipFill>
          <a:blip r:embed="rId3" cstate="print"/>
          <a:srcRect/>
          <a:stretch>
            <a:fillRect/>
          </a:stretch>
        </p:blipFill>
        <p:spPr bwMode="auto">
          <a:xfrm>
            <a:off x="7563186" y="1"/>
            <a:ext cx="1580814" cy="1000107"/>
          </a:xfrm>
          <a:prstGeom prst="rect">
            <a:avLst/>
          </a:prstGeom>
          <a:noFill/>
          <a:ln w="9525">
            <a:noFill/>
            <a:miter lim="800000"/>
            <a:headEnd/>
            <a:tailEnd/>
          </a:ln>
        </p:spPr>
      </p:pic>
      <p:sp>
        <p:nvSpPr>
          <p:cNvPr id="7" name="矩形 6"/>
          <p:cNvSpPr/>
          <p:nvPr/>
        </p:nvSpPr>
        <p:spPr>
          <a:xfrm>
            <a:off x="-180528" y="457508"/>
            <a:ext cx="4256293" cy="461665"/>
          </a:xfrm>
          <a:prstGeom prst="rect">
            <a:avLst/>
          </a:prstGeom>
        </p:spPr>
        <p:txBody>
          <a:bodyPr wrap="none">
            <a:spAutoFit/>
          </a:bodyPr>
          <a:lstStyle/>
          <a:p>
            <a:pPr indent="355600"/>
            <a:r>
              <a:rPr lang="zh-CN" altLang="en-US" sz="2400" b="1" dirty="0" smtClean="0">
                <a:solidFill>
                  <a:srgbClr val="254061"/>
                </a:solidFill>
                <a:latin typeface="+mn-ea"/>
              </a:rPr>
              <a:t>人身类：职工身故申报资料</a:t>
            </a:r>
            <a:endParaRPr lang="en-US" altLang="zh-CN" sz="2400" b="1" dirty="0">
              <a:solidFill>
                <a:srgbClr val="254061"/>
              </a:solidFill>
              <a:latin typeface="+mn-ea"/>
            </a:endParaRPr>
          </a:p>
        </p:txBody>
      </p:sp>
      <p:pic>
        <p:nvPicPr>
          <p:cNvPr id="8" name="Picture 5"/>
          <p:cNvPicPr>
            <a:picLocks noChangeAspect="1" noChangeArrowheads="1"/>
          </p:cNvPicPr>
          <p:nvPr/>
        </p:nvPicPr>
        <p:blipFill>
          <a:blip r:embed="rId4" cstate="print"/>
          <a:srcRect/>
          <a:stretch>
            <a:fillRect/>
          </a:stretch>
        </p:blipFill>
        <p:spPr bwMode="auto">
          <a:xfrm>
            <a:off x="611561" y="4365104"/>
            <a:ext cx="6048672" cy="2478964"/>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9" name="Picture 4"/>
          <p:cNvPicPr>
            <a:picLocks noChangeAspect="1" noChangeArrowheads="1"/>
          </p:cNvPicPr>
          <p:nvPr/>
        </p:nvPicPr>
        <p:blipFill>
          <a:blip r:embed="rId5" cstate="print"/>
          <a:srcRect/>
          <a:stretch>
            <a:fillRect/>
          </a:stretch>
        </p:blipFill>
        <p:spPr bwMode="auto">
          <a:xfrm>
            <a:off x="6286511" y="1142984"/>
            <a:ext cx="2891236" cy="4014208"/>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683568" y="1052736"/>
            <a:ext cx="7632848" cy="1200329"/>
          </a:xfrm>
          <a:prstGeom prst="rect">
            <a:avLst/>
          </a:prstGeom>
        </p:spPr>
        <p:txBody>
          <a:bodyPr wrap="square">
            <a:spAutoFit/>
          </a:bodyPr>
          <a:lstStyle/>
          <a:p>
            <a:r>
              <a:rPr lang="en-US" altLang="zh-CN" sz="2400" b="1" dirty="0" smtClean="0">
                <a:solidFill>
                  <a:srgbClr val="006699"/>
                </a:solidFill>
                <a:latin typeface="华文仿宋" pitchFamily="2" charset="-122"/>
                <a:ea typeface="华文仿宋" pitchFamily="2" charset="-122"/>
              </a:rPr>
              <a:t>1</a:t>
            </a:r>
            <a:r>
              <a:rPr lang="zh-CN" altLang="en-US" sz="2400" b="1" dirty="0" smtClean="0">
                <a:solidFill>
                  <a:srgbClr val="006699"/>
                </a:solidFill>
                <a:latin typeface="华文仿宋" pitchFamily="2" charset="-122"/>
                <a:ea typeface="华文仿宋" pitchFamily="2" charset="-122"/>
              </a:rPr>
              <a:t>、房屋产权证或与产权证相关的证明文件复印件（房屋用途只能为住宅，商业用途不在保障范围内）。（</a:t>
            </a:r>
            <a:r>
              <a:rPr lang="zh-CN" altLang="en-US" sz="2400" b="1" dirty="0" smtClean="0">
                <a:solidFill>
                  <a:srgbClr val="C00000"/>
                </a:solidFill>
                <a:latin typeface="华文仿宋" pitchFamily="2" charset="-122"/>
                <a:ea typeface="华文仿宋" pitchFamily="2" charset="-122"/>
              </a:rPr>
              <a:t>⑧</a:t>
            </a:r>
            <a:r>
              <a:rPr lang="zh-CN" altLang="en-US" sz="2400" b="1" dirty="0" smtClean="0">
                <a:solidFill>
                  <a:srgbClr val="006699"/>
                </a:solidFill>
                <a:latin typeface="华文仿宋" pitchFamily="2" charset="-122"/>
                <a:ea typeface="华文仿宋" pitchFamily="2" charset="-122"/>
              </a:rPr>
              <a:t>）</a:t>
            </a:r>
            <a:endParaRPr lang="en-US" altLang="zh-CN" sz="2400" b="1" dirty="0" smtClean="0">
              <a:solidFill>
                <a:srgbClr val="006699"/>
              </a:solidFill>
              <a:latin typeface="华文仿宋" pitchFamily="2" charset="-122"/>
              <a:ea typeface="华文仿宋" pitchFamily="2" charset="-122"/>
            </a:endParaRPr>
          </a:p>
          <a:p>
            <a:r>
              <a:rPr lang="en-US" altLang="zh-CN" sz="2400" b="1" dirty="0" smtClean="0">
                <a:solidFill>
                  <a:srgbClr val="006699"/>
                </a:solidFill>
                <a:latin typeface="华文仿宋" pitchFamily="2" charset="-122"/>
                <a:ea typeface="华文仿宋" pitchFamily="2" charset="-122"/>
              </a:rPr>
              <a:t>2</a:t>
            </a:r>
            <a:r>
              <a:rPr lang="zh-CN" altLang="en-US" sz="2400" b="1" dirty="0" smtClean="0">
                <a:solidFill>
                  <a:srgbClr val="006699"/>
                </a:solidFill>
                <a:latin typeface="华文仿宋" pitchFamily="2" charset="-122"/>
                <a:ea typeface="华文仿宋" pitchFamily="2" charset="-122"/>
              </a:rPr>
              <a:t>、消防部门出具的</a:t>
            </a:r>
            <a:r>
              <a:rPr lang="en-US" altLang="zh-CN" sz="2400" b="1" dirty="0" smtClean="0">
                <a:solidFill>
                  <a:srgbClr val="006699"/>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火灾事故认定书</a:t>
            </a:r>
            <a:r>
              <a:rPr lang="en-US" altLang="zh-CN" sz="2400" b="1" dirty="0" smtClean="0">
                <a:solidFill>
                  <a:srgbClr val="006699"/>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⑨</a:t>
            </a:r>
            <a:r>
              <a:rPr lang="zh-CN" altLang="en-US" sz="2400" b="1" dirty="0" smtClean="0">
                <a:solidFill>
                  <a:srgbClr val="006699"/>
                </a:solidFill>
                <a:latin typeface="华文仿宋" pitchFamily="2" charset="-122"/>
                <a:ea typeface="华文仿宋" pitchFamily="2" charset="-122"/>
              </a:rPr>
              <a:t>）</a:t>
            </a:r>
          </a:p>
        </p:txBody>
      </p:sp>
      <p:pic>
        <p:nvPicPr>
          <p:cNvPr id="4098" name="Picture 2"/>
          <p:cNvPicPr>
            <a:picLocks noChangeAspect="1" noChangeArrowheads="1"/>
          </p:cNvPicPr>
          <p:nvPr/>
        </p:nvPicPr>
        <p:blipFill>
          <a:blip r:embed="rId3" cstate="print"/>
          <a:srcRect/>
          <a:stretch>
            <a:fillRect/>
          </a:stretch>
        </p:blipFill>
        <p:spPr bwMode="auto">
          <a:xfrm>
            <a:off x="5000628" y="2248394"/>
            <a:ext cx="3460176" cy="4609605"/>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4099" name="Picture 3"/>
          <p:cNvPicPr>
            <a:picLocks noChangeAspect="1" noChangeArrowheads="1"/>
          </p:cNvPicPr>
          <p:nvPr/>
        </p:nvPicPr>
        <p:blipFill>
          <a:blip r:embed="rId4" cstate="print"/>
          <a:srcRect/>
          <a:stretch>
            <a:fillRect/>
          </a:stretch>
        </p:blipFill>
        <p:spPr bwMode="auto">
          <a:xfrm>
            <a:off x="996402" y="2285992"/>
            <a:ext cx="3431956" cy="4572007"/>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8"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
        <p:nvSpPr>
          <p:cNvPr id="7" name="矩形 6"/>
          <p:cNvSpPr/>
          <p:nvPr/>
        </p:nvSpPr>
        <p:spPr>
          <a:xfrm>
            <a:off x="-180528" y="457508"/>
            <a:ext cx="3637534" cy="461665"/>
          </a:xfrm>
          <a:prstGeom prst="rect">
            <a:avLst/>
          </a:prstGeom>
        </p:spPr>
        <p:txBody>
          <a:bodyPr wrap="none">
            <a:spAutoFit/>
          </a:bodyPr>
          <a:lstStyle/>
          <a:p>
            <a:pPr indent="355600"/>
            <a:r>
              <a:rPr lang="zh-CN" altLang="en-US" sz="2400" b="1" dirty="0" smtClean="0">
                <a:solidFill>
                  <a:srgbClr val="254061"/>
                </a:solidFill>
                <a:latin typeface="+mn-ea"/>
              </a:rPr>
              <a:t>财产类：火灾申报资料</a:t>
            </a:r>
            <a:endParaRPr lang="en-US" altLang="zh-CN" sz="2400" b="1" dirty="0" smtClean="0">
              <a:solidFill>
                <a:srgbClr val="254061"/>
              </a:solidFill>
              <a:latin typeface="+mn-ea"/>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259632" y="1196752"/>
            <a:ext cx="6408712" cy="3456384"/>
          </a:xfrm>
          <a:prstGeom prst="rect">
            <a:avLst/>
          </a:prstGeom>
        </p:spPr>
        <p:txBody>
          <a:bodyPr wrap="square">
            <a:spAutoFit/>
          </a:bodyPr>
          <a:lstStyle/>
          <a:p>
            <a:pPr>
              <a:lnSpc>
                <a:spcPct val="150000"/>
              </a:lnSpc>
            </a:pPr>
            <a:r>
              <a:rPr lang="en-US" altLang="zh-CN" sz="2400" b="1" dirty="0" smtClean="0">
                <a:solidFill>
                  <a:srgbClr val="006699"/>
                </a:solidFill>
                <a:latin typeface="华文仿宋" pitchFamily="2" charset="-122"/>
                <a:ea typeface="华文仿宋" pitchFamily="2" charset="-122"/>
              </a:rPr>
              <a:t>1</a:t>
            </a:r>
            <a:r>
              <a:rPr lang="zh-CN" altLang="en-US" sz="2400" b="1" dirty="0" smtClean="0">
                <a:solidFill>
                  <a:srgbClr val="006699"/>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房屋产权证</a:t>
            </a:r>
            <a:r>
              <a:rPr lang="zh-CN" altLang="en-US" sz="2400" b="1" dirty="0" smtClean="0">
                <a:solidFill>
                  <a:srgbClr val="006699"/>
                </a:solidFill>
                <a:latin typeface="华文仿宋" pitchFamily="2" charset="-122"/>
                <a:ea typeface="华文仿宋" pitchFamily="2" charset="-122"/>
              </a:rPr>
              <a:t>或与产权证相关的证明文件复印件（房屋用途只能为住宅，商业用途不在保障范围内）</a:t>
            </a:r>
            <a:r>
              <a:rPr lang="zh-CN" altLang="en-US" sz="2400" b="1" dirty="0" smtClean="0">
                <a:solidFill>
                  <a:srgbClr val="006699"/>
                </a:solidFill>
                <a:latin typeface="华文仿宋" pitchFamily="2" charset="-122"/>
                <a:ea typeface="华文仿宋" pitchFamily="2" charset="-122"/>
              </a:rPr>
              <a:t>。</a:t>
            </a:r>
            <a:endParaRPr lang="en-US" altLang="zh-CN" sz="2400" b="1" dirty="0" smtClean="0">
              <a:solidFill>
                <a:srgbClr val="006699"/>
              </a:solidFill>
              <a:latin typeface="华文仿宋" pitchFamily="2" charset="-122"/>
              <a:ea typeface="华文仿宋" pitchFamily="2" charset="-122"/>
            </a:endParaRPr>
          </a:p>
          <a:p>
            <a:pPr>
              <a:lnSpc>
                <a:spcPct val="150000"/>
              </a:lnSpc>
            </a:pPr>
            <a:r>
              <a:rPr lang="en-US" altLang="zh-CN" sz="2400" b="1" dirty="0" smtClean="0">
                <a:solidFill>
                  <a:srgbClr val="006699"/>
                </a:solidFill>
                <a:latin typeface="华文仿宋" pitchFamily="2" charset="-122"/>
                <a:ea typeface="华文仿宋" pitchFamily="2" charset="-122"/>
              </a:rPr>
              <a:t>2</a:t>
            </a:r>
            <a:r>
              <a:rPr lang="zh-CN" altLang="en-US" sz="2400" b="1" dirty="0" smtClean="0">
                <a:solidFill>
                  <a:srgbClr val="006699"/>
                </a:solidFill>
                <a:latin typeface="华文仿宋" pitchFamily="2" charset="-122"/>
                <a:ea typeface="华文仿宋" pitchFamily="2" charset="-122"/>
              </a:rPr>
              <a:t>、</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水渍事故简易调查认定书</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a:t>
            </a:r>
            <a:endParaRPr lang="en-US" altLang="zh-CN" sz="2400" b="1" dirty="0" smtClean="0">
              <a:solidFill>
                <a:srgbClr val="006699"/>
              </a:solidFill>
              <a:latin typeface="华文仿宋" pitchFamily="2" charset="-122"/>
              <a:ea typeface="华文仿宋" pitchFamily="2" charset="-122"/>
            </a:endParaRPr>
          </a:p>
          <a:p>
            <a:pPr>
              <a:lnSpc>
                <a:spcPct val="150000"/>
              </a:lnSpc>
            </a:pPr>
            <a:r>
              <a:rPr lang="en-US" altLang="zh-CN" sz="2400" b="1" dirty="0" smtClean="0">
                <a:solidFill>
                  <a:srgbClr val="006699"/>
                </a:solidFill>
                <a:latin typeface="华文仿宋" pitchFamily="2" charset="-122"/>
                <a:ea typeface="华文仿宋" pitchFamily="2" charset="-122"/>
              </a:rPr>
              <a:t>3</a:t>
            </a:r>
            <a:r>
              <a:rPr lang="zh-CN" altLang="en-US" sz="2400" b="1" dirty="0" smtClean="0">
                <a:solidFill>
                  <a:srgbClr val="006699"/>
                </a:solidFill>
                <a:latin typeface="华文仿宋" pitchFamily="2" charset="-122"/>
                <a:ea typeface="华文仿宋" pitchFamily="2" charset="-122"/>
              </a:rPr>
              <a:t>、出险现场</a:t>
            </a:r>
            <a:r>
              <a:rPr lang="zh-CN" altLang="en-US" sz="2400" b="1" dirty="0" smtClean="0">
                <a:solidFill>
                  <a:srgbClr val="C00000"/>
                </a:solidFill>
                <a:latin typeface="华文仿宋" pitchFamily="2" charset="-122"/>
                <a:ea typeface="华文仿宋" pitchFamily="2" charset="-122"/>
              </a:rPr>
              <a:t>照片</a:t>
            </a:r>
            <a:r>
              <a:rPr lang="zh-CN" altLang="en-US" sz="2400" b="1" dirty="0" smtClean="0">
                <a:solidFill>
                  <a:srgbClr val="006699"/>
                </a:solidFill>
                <a:latin typeface="华文仿宋" pitchFamily="2" charset="-122"/>
                <a:ea typeface="华文仿宋" pitchFamily="2" charset="-122"/>
              </a:rPr>
              <a:t>（整体和局部，与损失面积相符）以及维修记录</a:t>
            </a:r>
            <a:r>
              <a:rPr lang="zh-CN" altLang="en-US" sz="2400" b="1" dirty="0" smtClean="0">
                <a:solidFill>
                  <a:srgbClr val="006699"/>
                </a:solidFill>
                <a:latin typeface="华文仿宋" pitchFamily="2" charset="-122"/>
                <a:ea typeface="华文仿宋" pitchFamily="2" charset="-122"/>
              </a:rPr>
              <a:t>。</a:t>
            </a:r>
            <a:endParaRPr lang="en-US" altLang="zh-CN" sz="2400" b="1" dirty="0" smtClean="0">
              <a:solidFill>
                <a:srgbClr val="006699"/>
              </a:solidFill>
              <a:latin typeface="华文仿宋" pitchFamily="2" charset="-122"/>
              <a:ea typeface="华文仿宋" pitchFamily="2" charset="-122"/>
            </a:endParaRPr>
          </a:p>
        </p:txBody>
      </p:sp>
      <p:pic>
        <p:nvPicPr>
          <p:cNvPr id="10" name="Picture 86" descr="jkd"/>
          <p:cNvPicPr>
            <a:picLocks noChangeAspect="1" noChangeArrowheads="1"/>
          </p:cNvPicPr>
          <p:nvPr/>
        </p:nvPicPr>
        <p:blipFill>
          <a:blip r:embed="rId3" cstate="print"/>
          <a:srcRect/>
          <a:stretch>
            <a:fillRect/>
          </a:stretch>
        </p:blipFill>
        <p:spPr bwMode="auto">
          <a:xfrm>
            <a:off x="7563186" y="1"/>
            <a:ext cx="1580814" cy="1000107"/>
          </a:xfrm>
          <a:prstGeom prst="rect">
            <a:avLst/>
          </a:prstGeom>
          <a:noFill/>
          <a:ln w="9525">
            <a:noFill/>
            <a:miter lim="800000"/>
            <a:headEnd/>
            <a:tailEnd/>
          </a:ln>
        </p:spPr>
      </p:pic>
      <p:sp>
        <p:nvSpPr>
          <p:cNvPr id="5" name="矩形 4"/>
          <p:cNvSpPr/>
          <p:nvPr/>
        </p:nvSpPr>
        <p:spPr>
          <a:xfrm>
            <a:off x="-180528" y="457508"/>
            <a:ext cx="5803192" cy="461665"/>
          </a:xfrm>
          <a:prstGeom prst="rect">
            <a:avLst/>
          </a:prstGeom>
        </p:spPr>
        <p:txBody>
          <a:bodyPr wrap="none">
            <a:spAutoFit/>
          </a:bodyPr>
          <a:lstStyle/>
          <a:p>
            <a:pPr indent="355600"/>
            <a:r>
              <a:rPr lang="zh-CN" altLang="en-US" sz="2400" b="1" dirty="0" smtClean="0">
                <a:solidFill>
                  <a:srgbClr val="254061"/>
                </a:solidFill>
                <a:latin typeface="+mn-ea"/>
              </a:rPr>
              <a:t>财产类：水渍（水暖管爆裂）申报资料</a:t>
            </a:r>
            <a:endParaRPr lang="en-US" altLang="zh-CN" sz="2400" b="1" dirty="0" smtClean="0">
              <a:solidFill>
                <a:srgbClr val="254061"/>
              </a:solidFill>
              <a:latin typeface="+mn-ea"/>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3" y="980728"/>
            <a:ext cx="8136905" cy="5539978"/>
          </a:xfrm>
          <a:prstGeom prst="rect">
            <a:avLst/>
          </a:prstGeom>
          <a:noFill/>
        </p:spPr>
        <p:txBody>
          <a:bodyPr wrap="square" rtlCol="0">
            <a:spAutoFit/>
          </a:bodyPr>
          <a:lstStyle/>
          <a:p>
            <a:pPr indent="540000">
              <a:lnSpc>
                <a:spcPct val="150000"/>
              </a:lnSpc>
            </a:pPr>
            <a:r>
              <a:rPr lang="en-US" altLang="zh-CN" sz="2000" b="1" dirty="0" smtClean="0">
                <a:solidFill>
                  <a:srgbClr val="0070C0"/>
                </a:solidFill>
                <a:latin typeface="+mn-ea"/>
              </a:rPr>
              <a:t>1</a:t>
            </a:r>
            <a:r>
              <a:rPr lang="zh-CN" altLang="en-US" sz="2000" b="1" dirty="0" smtClean="0">
                <a:solidFill>
                  <a:srgbClr val="0070C0"/>
                </a:solidFill>
                <a:latin typeface="+mn-ea"/>
              </a:rPr>
              <a:t>、</a:t>
            </a:r>
            <a:r>
              <a:rPr lang="zh-CN" altLang="en-US" sz="2000" b="1" dirty="0" smtClean="0">
                <a:solidFill>
                  <a:srgbClr val="0070C0"/>
                </a:solidFill>
                <a:latin typeface="+mn-ea"/>
              </a:rPr>
              <a:t>暖</a:t>
            </a:r>
            <a:r>
              <a:rPr lang="en-US" altLang="zh-CN" sz="2000" b="1" dirty="0" smtClean="0">
                <a:solidFill>
                  <a:srgbClr val="0070C0"/>
                </a:solidFill>
                <a:latin typeface="+mn-ea"/>
              </a:rPr>
              <a:t>·</a:t>
            </a:r>
            <a:r>
              <a:rPr lang="zh-CN" altLang="en-US" sz="2000" b="1" dirty="0" smtClean="0">
                <a:solidFill>
                  <a:srgbClr val="0070C0"/>
                </a:solidFill>
                <a:latin typeface="+mn-ea"/>
              </a:rPr>
              <a:t>互助“二次报销”工作，以工会会员互助服务卡数据库信息为基础。各级工会应确保工会会员服务卡信息的完整、准确、合格，如京卡信息有误，应及时更正</a:t>
            </a:r>
            <a:r>
              <a:rPr lang="zh-CN" altLang="en-US" sz="2000" b="1" dirty="0" smtClean="0">
                <a:solidFill>
                  <a:srgbClr val="0070C0"/>
                </a:solidFill>
                <a:latin typeface="+mn-ea"/>
              </a:rPr>
              <a:t>。</a:t>
            </a:r>
            <a:endParaRPr lang="en-US" altLang="zh-CN" sz="2000" b="1" dirty="0" smtClean="0">
              <a:solidFill>
                <a:srgbClr val="0070C0"/>
              </a:solidFill>
              <a:latin typeface="+mn-ea"/>
            </a:endParaRPr>
          </a:p>
          <a:p>
            <a:pPr indent="540000">
              <a:lnSpc>
                <a:spcPct val="150000"/>
              </a:lnSpc>
            </a:pPr>
            <a:r>
              <a:rPr lang="en-US" altLang="zh-CN" sz="2000" b="1" dirty="0" smtClean="0">
                <a:solidFill>
                  <a:srgbClr val="0070C0"/>
                </a:solidFill>
                <a:latin typeface="+mn-ea"/>
              </a:rPr>
              <a:t>2</a:t>
            </a:r>
            <a:r>
              <a:rPr lang="zh-CN" altLang="en-US" sz="2000" b="1" dirty="0" smtClean="0">
                <a:solidFill>
                  <a:srgbClr val="0070C0"/>
                </a:solidFill>
                <a:latin typeface="+mn-ea"/>
              </a:rPr>
              <a:t>、工会</a:t>
            </a:r>
            <a:r>
              <a:rPr lang="zh-CN" altLang="en-US" sz="2000" b="1" dirty="0" smtClean="0">
                <a:solidFill>
                  <a:srgbClr val="0070C0"/>
                </a:solidFill>
                <a:latin typeface="+mn-ea"/>
              </a:rPr>
              <a:t>会员服务卡信息有误，不完整，或不准确，导致职工不能享受互助金，或不能及时收到打款短信。</a:t>
            </a:r>
            <a:endParaRPr lang="en-US" altLang="zh-CN" sz="2000" b="1" dirty="0" smtClean="0">
              <a:solidFill>
                <a:srgbClr val="0070C0"/>
              </a:solidFill>
              <a:latin typeface="+mn-ea"/>
            </a:endParaRPr>
          </a:p>
          <a:p>
            <a:pPr indent="540000">
              <a:lnSpc>
                <a:spcPct val="150000"/>
              </a:lnSpc>
            </a:pPr>
            <a:r>
              <a:rPr lang="en-US" altLang="zh-CN" sz="2000" b="1" dirty="0" smtClean="0">
                <a:solidFill>
                  <a:srgbClr val="0070C0"/>
                </a:solidFill>
                <a:latin typeface="+mn-ea"/>
              </a:rPr>
              <a:t>3</a:t>
            </a:r>
            <a:r>
              <a:rPr lang="zh-CN" altLang="en-US" sz="2000" b="1" dirty="0" smtClean="0">
                <a:solidFill>
                  <a:srgbClr val="0070C0"/>
                </a:solidFill>
                <a:latin typeface="+mn-ea"/>
              </a:rPr>
              <a:t>、</a:t>
            </a:r>
            <a:r>
              <a:rPr lang="zh-CN" altLang="en-US" sz="2000" b="1" dirty="0" smtClean="0">
                <a:solidFill>
                  <a:srgbClr val="0070C0"/>
                </a:solidFill>
                <a:latin typeface="+mn-ea"/>
              </a:rPr>
              <a:t>工会</a:t>
            </a:r>
            <a:r>
              <a:rPr lang="zh-CN" altLang="en-US" sz="2000" b="1" dirty="0" smtClean="0">
                <a:solidFill>
                  <a:srgbClr val="0070C0"/>
                </a:solidFill>
                <a:latin typeface="+mn-ea"/>
              </a:rPr>
              <a:t>会员服务卡信息有误，没有及时进行调动，导致职工不能享受互助金，或职工已离职但依然享受互助金。</a:t>
            </a:r>
            <a:endParaRPr lang="en-US" altLang="zh-CN" sz="2000" b="1" dirty="0" smtClean="0">
              <a:solidFill>
                <a:srgbClr val="0070C0"/>
              </a:solidFill>
              <a:latin typeface="+mn-ea"/>
            </a:endParaRPr>
          </a:p>
          <a:p>
            <a:pPr indent="540000">
              <a:lnSpc>
                <a:spcPct val="150000"/>
              </a:lnSpc>
            </a:pPr>
            <a:r>
              <a:rPr lang="en-US" altLang="zh-CN" sz="2000" b="1" dirty="0" smtClean="0">
                <a:solidFill>
                  <a:srgbClr val="0070C0"/>
                </a:solidFill>
                <a:latin typeface="+mn-ea"/>
              </a:rPr>
              <a:t>4</a:t>
            </a:r>
            <a:r>
              <a:rPr lang="zh-CN" altLang="en-US" sz="2000" b="1" dirty="0" smtClean="0">
                <a:solidFill>
                  <a:srgbClr val="0070C0"/>
                </a:solidFill>
                <a:latin typeface="+mn-ea"/>
              </a:rPr>
              <a:t>、</a:t>
            </a:r>
            <a:r>
              <a:rPr lang="zh-CN" altLang="zh-CN" sz="2000" b="1" dirty="0" smtClean="0">
                <a:solidFill>
                  <a:srgbClr val="0070C0"/>
                </a:solidFill>
                <a:latin typeface="+mn-ea"/>
              </a:rPr>
              <a:t>暖·互助</a:t>
            </a:r>
            <a:r>
              <a:rPr lang="zh-CN" altLang="en-US" sz="2000" b="1" dirty="0" smtClean="0">
                <a:solidFill>
                  <a:srgbClr val="0070C0"/>
                </a:solidFill>
                <a:latin typeface="+mn-ea"/>
              </a:rPr>
              <a:t>“二次报销”</a:t>
            </a:r>
            <a:r>
              <a:rPr lang="zh-CN" altLang="zh-CN" sz="2000" b="1" dirty="0" smtClean="0">
                <a:solidFill>
                  <a:srgbClr val="0070C0"/>
                </a:solidFill>
                <a:latin typeface="+mn-ea"/>
              </a:rPr>
              <a:t>以一个自然年度为一个保障责任期，全年赔付数据的提取工作截止点为次年</a:t>
            </a:r>
            <a:r>
              <a:rPr lang="en-US" altLang="zh-CN" sz="2000" b="1" dirty="0" smtClean="0">
                <a:solidFill>
                  <a:srgbClr val="0070C0"/>
                </a:solidFill>
                <a:latin typeface="+mn-ea"/>
              </a:rPr>
              <a:t>3</a:t>
            </a:r>
            <a:r>
              <a:rPr lang="zh-CN" altLang="zh-CN" sz="2000" b="1" dirty="0" smtClean="0">
                <a:solidFill>
                  <a:srgbClr val="0070C0"/>
                </a:solidFill>
                <a:latin typeface="+mn-ea"/>
              </a:rPr>
              <a:t>月</a:t>
            </a:r>
            <a:r>
              <a:rPr lang="en-US" altLang="zh-CN" sz="2000" b="1" dirty="0" smtClean="0">
                <a:solidFill>
                  <a:srgbClr val="0070C0"/>
                </a:solidFill>
                <a:latin typeface="+mn-ea"/>
              </a:rPr>
              <a:t>31</a:t>
            </a:r>
            <a:r>
              <a:rPr lang="zh-CN" altLang="zh-CN" sz="2000" b="1" dirty="0" smtClean="0">
                <a:solidFill>
                  <a:srgbClr val="0070C0"/>
                </a:solidFill>
                <a:latin typeface="+mn-ea"/>
              </a:rPr>
              <a:t>日，截止日期后对职工往年的互助金不再予以补报。</a:t>
            </a:r>
            <a:endParaRPr lang="en-US" altLang="zh-CN" sz="2000" b="1" dirty="0" smtClean="0">
              <a:solidFill>
                <a:srgbClr val="0070C0"/>
              </a:solidFill>
              <a:latin typeface="+mn-ea"/>
            </a:endParaRPr>
          </a:p>
          <a:p>
            <a:endParaRPr lang="en-US" altLang="zh-CN" dirty="0" smtClean="0"/>
          </a:p>
          <a:p>
            <a:endParaRPr lang="en-US" altLang="zh-CN" dirty="0" smtClean="0"/>
          </a:p>
          <a:p>
            <a:endParaRPr lang="zh-CN" altLang="en-US" dirty="0"/>
          </a:p>
        </p:txBody>
      </p:sp>
      <p:sp>
        <p:nvSpPr>
          <p:cNvPr id="4" name="矩形 3"/>
          <p:cNvSpPr/>
          <p:nvPr/>
        </p:nvSpPr>
        <p:spPr>
          <a:xfrm>
            <a:off x="0" y="476672"/>
            <a:ext cx="6660232" cy="461665"/>
          </a:xfrm>
          <a:prstGeom prst="rect">
            <a:avLst/>
          </a:prstGeom>
        </p:spPr>
        <p:txBody>
          <a:bodyPr wrap="square">
            <a:spAutoFit/>
          </a:bodyPr>
          <a:lstStyle/>
          <a:p>
            <a:r>
              <a:rPr lang="zh-CN" altLang="en-US" sz="2400" b="1" dirty="0" smtClean="0">
                <a:solidFill>
                  <a:srgbClr val="C00000"/>
                </a:solidFill>
              </a:rPr>
              <a:t>暖</a:t>
            </a:r>
            <a:r>
              <a:rPr lang="en-US" altLang="zh-CN" sz="2400" b="1" dirty="0" smtClean="0">
                <a:solidFill>
                  <a:srgbClr val="C00000"/>
                </a:solidFill>
              </a:rPr>
              <a:t>·</a:t>
            </a:r>
            <a:r>
              <a:rPr lang="zh-CN" altLang="en-US" sz="2400" b="1" dirty="0" smtClean="0">
                <a:solidFill>
                  <a:srgbClr val="C00000"/>
                </a:solidFill>
              </a:rPr>
              <a:t>互助“二次报销”工作中需要注意的问题</a:t>
            </a:r>
            <a:endParaRPr lang="en-US" altLang="zh-CN" sz="2400" b="1" dirty="0" smtClean="0">
              <a:solidFill>
                <a:srgbClr val="C00000"/>
              </a:solidFill>
            </a:endParaRPr>
          </a:p>
        </p:txBody>
      </p:sp>
      <p:pic>
        <p:nvPicPr>
          <p:cNvPr id="5" name="Picture 86" descr="jkd"/>
          <p:cNvPicPr>
            <a:picLocks noChangeAspect="1" noChangeArrowheads="1"/>
          </p:cNvPicPr>
          <p:nvPr/>
        </p:nvPicPr>
        <p:blipFill>
          <a:blip r:embed="rId2"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2276872"/>
            <a:ext cx="9144000" cy="172819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5786" y="1571612"/>
            <a:ext cx="6786610" cy="1754326"/>
          </a:xfrm>
          <a:prstGeom prst="rect">
            <a:avLst/>
          </a:prstGeom>
        </p:spPr>
        <p:txBody>
          <a:bodyPr wrap="square">
            <a:spAutoFit/>
          </a:bodyPr>
          <a:lstStyle/>
          <a:p>
            <a:pPr indent="355600" eaLnBrk="0" fontAlgn="base" hangingPunct="0">
              <a:spcBef>
                <a:spcPct val="0"/>
              </a:spcBef>
              <a:spcAft>
                <a:spcPct val="0"/>
              </a:spcAft>
            </a:pPr>
            <a:endParaRPr lang="zh-CN" altLang="en-US" sz="2400" dirty="0" smtClean="0">
              <a:latin typeface="宋体" pitchFamily="2" charset="-122"/>
              <a:ea typeface="宋体" pitchFamily="2" charset="-122"/>
              <a:cs typeface="宋体" pitchFamily="2" charset="-122"/>
            </a:endParaRPr>
          </a:p>
          <a:p>
            <a:pPr lvl="0" indent="355600" eaLnBrk="0" fontAlgn="base" hangingPunct="0">
              <a:spcBef>
                <a:spcPct val="0"/>
              </a:spcBef>
              <a:spcAft>
                <a:spcPct val="0"/>
              </a:spcAft>
            </a:pPr>
            <a:endParaRPr lang="en-US" altLang="zh-CN" sz="2400" dirty="0" smtClean="0">
              <a:latin typeface="宋体" pitchFamily="2" charset="-122"/>
              <a:ea typeface="宋体" pitchFamily="2" charset="-122"/>
              <a:cs typeface="Times New Roman" pitchFamily="18" charset="0"/>
            </a:endParaRPr>
          </a:p>
          <a:p>
            <a:pPr lvl="0" indent="355600" eaLnBrk="0" fontAlgn="base" hangingPunct="0">
              <a:spcBef>
                <a:spcPct val="0"/>
              </a:spcBef>
              <a:spcAft>
                <a:spcPct val="0"/>
              </a:spcAft>
            </a:pPr>
            <a:endParaRPr lang="zh-CN" altLang="en-US" sz="2400" dirty="0" smtClean="0">
              <a:latin typeface="宋体" pitchFamily="2" charset="-122"/>
              <a:ea typeface="宋体" pitchFamily="2" charset="-122"/>
              <a:cs typeface="宋体" pitchFamily="2" charset="-122"/>
            </a:endParaRPr>
          </a:p>
          <a:p>
            <a:pPr lvl="0" indent="355600" eaLnBrk="0" fontAlgn="base" hangingPunct="0">
              <a:spcBef>
                <a:spcPct val="0"/>
              </a:spcBef>
              <a:spcAft>
                <a:spcPct val="0"/>
              </a:spcAft>
            </a:pPr>
            <a:endParaRPr lang="en-US" altLang="zh-CN" dirty="0" smtClean="0">
              <a:latin typeface="Calibri" pitchFamily="34" charset="0"/>
              <a:ea typeface="宋体" pitchFamily="2" charset="-122"/>
              <a:cs typeface="Times New Roman" pitchFamily="18" charset="0"/>
            </a:endParaRPr>
          </a:p>
          <a:p>
            <a:pPr lvl="0" indent="355600" eaLnBrk="0" fontAlgn="base" hangingPunct="0">
              <a:spcBef>
                <a:spcPct val="0"/>
              </a:spcBef>
              <a:spcAft>
                <a:spcPct val="0"/>
              </a:spcAft>
            </a:pPr>
            <a:endParaRPr lang="en-US" altLang="zh-CN" dirty="0" smtClean="0">
              <a:latin typeface="Calibri" pitchFamily="34" charset="0"/>
              <a:ea typeface="宋体" pitchFamily="2" charset="-122"/>
              <a:cs typeface="Times New Roman" pitchFamily="18" charset="0"/>
            </a:endParaRPr>
          </a:p>
        </p:txBody>
      </p:sp>
      <p:sp>
        <p:nvSpPr>
          <p:cNvPr id="8" name="矩形 7"/>
          <p:cNvSpPr/>
          <p:nvPr/>
        </p:nvSpPr>
        <p:spPr>
          <a:xfrm>
            <a:off x="1475656" y="2348880"/>
            <a:ext cx="6048672" cy="1569660"/>
          </a:xfrm>
          <a:prstGeom prst="rect">
            <a:avLst/>
          </a:prstGeom>
        </p:spPr>
        <p:txBody>
          <a:bodyPr wrap="square">
            <a:spAutoFit/>
          </a:bodyPr>
          <a:lstStyle/>
          <a:p>
            <a:pPr algn="ctr">
              <a:tabLst>
                <a:tab pos="1943100" algn="l"/>
              </a:tabLst>
              <a:defRPr/>
            </a:pPr>
            <a:r>
              <a:rPr lang="zh-CN" altLang="en-US" sz="4800" b="1" dirty="0" smtClean="0">
                <a:solidFill>
                  <a:srgbClr val="336699"/>
                </a:solidFill>
                <a:effectLst>
                  <a:outerShdw blurRad="38100" dist="38100" dir="2700000" algn="tl">
                    <a:srgbClr val="C0C0C0"/>
                  </a:outerShdw>
                </a:effectLst>
              </a:rPr>
              <a:t>感谢各位领导对</a:t>
            </a:r>
            <a:endParaRPr lang="en-US" altLang="zh-CN" sz="4800" b="1" dirty="0" smtClean="0">
              <a:solidFill>
                <a:srgbClr val="336699"/>
              </a:solidFill>
              <a:effectLst>
                <a:outerShdw blurRad="38100" dist="38100" dir="2700000" algn="tl">
                  <a:srgbClr val="C0C0C0"/>
                </a:outerShdw>
              </a:effectLst>
            </a:endParaRPr>
          </a:p>
          <a:p>
            <a:pPr algn="ctr">
              <a:tabLst>
                <a:tab pos="1943100" algn="l"/>
              </a:tabLst>
              <a:defRPr/>
            </a:pPr>
            <a:r>
              <a:rPr lang="zh-CN" altLang="en-US" sz="4800" b="1" dirty="0" smtClean="0">
                <a:solidFill>
                  <a:srgbClr val="336699"/>
                </a:solidFill>
                <a:effectLst>
                  <a:outerShdw blurRad="38100" dist="38100" dir="2700000" algn="tl">
                    <a:srgbClr val="C0C0C0"/>
                  </a:outerShdw>
                </a:effectLst>
              </a:rPr>
              <a:t>公益保障项目的支持</a:t>
            </a:r>
            <a:endParaRPr lang="zh-CN" altLang="en-US" sz="4800" b="1" dirty="0">
              <a:solidFill>
                <a:srgbClr val="336699"/>
              </a:solidFill>
              <a:effectLst>
                <a:outerShdw blurRad="38100" dist="38100" dir="2700000" algn="tl">
                  <a:srgbClr val="C0C0C0"/>
                </a:outerShdw>
              </a:effectLst>
            </a:endParaRPr>
          </a:p>
        </p:txBody>
      </p:sp>
      <p:sp>
        <p:nvSpPr>
          <p:cNvPr id="5" name="TextBox 4"/>
          <p:cNvSpPr txBox="1"/>
          <p:nvPr/>
        </p:nvSpPr>
        <p:spPr>
          <a:xfrm>
            <a:off x="142844" y="5357826"/>
            <a:ext cx="6286544" cy="861774"/>
          </a:xfrm>
          <a:prstGeom prst="rect">
            <a:avLst/>
          </a:prstGeom>
          <a:noFill/>
        </p:spPr>
        <p:txBody>
          <a:bodyPr wrap="square" rtlCol="0">
            <a:spAutoFit/>
          </a:bodyPr>
          <a:lstStyle/>
          <a:p>
            <a:r>
              <a:rPr lang="zh-CN" altLang="en-US" b="0" dirty="0" smtClean="0">
                <a:latin typeface="微软雅黑" pitchFamily="34" charset="-122"/>
                <a:ea typeface="微软雅黑" pitchFamily="34" charset="-122"/>
              </a:rPr>
              <a:t>公益部</a:t>
            </a:r>
            <a:endParaRPr lang="en-US" altLang="zh-CN" b="0" dirty="0" smtClean="0">
              <a:latin typeface="微软雅黑" pitchFamily="34" charset="-122"/>
              <a:ea typeface="微软雅黑" pitchFamily="34" charset="-122"/>
            </a:endParaRPr>
          </a:p>
          <a:p>
            <a:r>
              <a:rPr lang="en-US" altLang="zh-CN" sz="1600" b="0" dirty="0" smtClean="0">
                <a:latin typeface="微软雅黑" pitchFamily="34" charset="-122"/>
                <a:ea typeface="微软雅黑" pitchFamily="34" charset="-122"/>
                <a:hlinkClick r:id="rId2"/>
              </a:rPr>
              <a:t>Tel</a:t>
            </a:r>
            <a:r>
              <a:rPr lang="en-US" altLang="zh-CN" sz="1600" b="0" dirty="0" smtClean="0">
                <a:latin typeface="微软雅黑" pitchFamily="34" charset="-122"/>
                <a:ea typeface="微软雅黑" pitchFamily="34" charset="-122"/>
                <a:hlinkClick r:id="rId2"/>
              </a:rPr>
              <a:t>: </a:t>
            </a:r>
            <a:r>
              <a:rPr lang="en-US" altLang="zh-CN" sz="1600" dirty="0" smtClean="0">
                <a:latin typeface="微软雅黑" pitchFamily="34" charset="-122"/>
                <a:ea typeface="微软雅黑" pitchFamily="34" charset="-122"/>
                <a:hlinkClick r:id="rId2"/>
              </a:rPr>
              <a:t>010-83570059    010-67682932    010-83570108</a:t>
            </a:r>
            <a:r>
              <a:rPr lang="en-US" altLang="zh-CN" sz="1600" dirty="0" smtClean="0">
                <a:latin typeface="微软雅黑" pitchFamily="34" charset="-122"/>
                <a:ea typeface="微软雅黑" pitchFamily="34" charset="-122"/>
                <a:hlinkClick r:id="rId2"/>
              </a:rPr>
              <a:t/>
            </a:r>
            <a:br>
              <a:rPr lang="en-US" altLang="zh-CN" sz="1600" dirty="0" smtClean="0">
                <a:latin typeface="微软雅黑" pitchFamily="34" charset="-122"/>
                <a:ea typeface="微软雅黑" pitchFamily="34" charset="-122"/>
                <a:hlinkClick r:id="rId2"/>
              </a:rPr>
            </a:br>
            <a:r>
              <a:rPr lang="en-US" altLang="zh-CN" sz="1600" b="0" dirty="0" smtClean="0">
                <a:latin typeface="微软雅黑" pitchFamily="34" charset="-122"/>
                <a:ea typeface="微软雅黑" pitchFamily="34" charset="-122"/>
              </a:rPr>
              <a:t>E-mail:szgyxm@163.com</a:t>
            </a:r>
            <a:endParaRPr lang="zh-CN" altLang="en-US" sz="1600" b="0" dirty="0">
              <a:latin typeface="微软雅黑" pitchFamily="34" charset="-122"/>
              <a:ea typeface="微软雅黑" pitchFamily="34" charset="-122"/>
            </a:endParaRPr>
          </a:p>
        </p:txBody>
      </p:sp>
      <p:pic>
        <p:nvPicPr>
          <p:cNvPr id="7" name="Picture 86" descr="jkd"/>
          <p:cNvPicPr>
            <a:picLocks noChangeAspect="1" noChangeArrowheads="1"/>
          </p:cNvPicPr>
          <p:nvPr/>
        </p:nvPicPr>
        <p:blipFill>
          <a:blip r:embed="rId3"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572272"/>
            <a:ext cx="9144000" cy="285728"/>
          </a:xfrm>
          <a:prstGeom prst="rect">
            <a:avLst/>
          </a:prstGeom>
          <a:noFill/>
          <a:ln w="9525">
            <a:noFill/>
            <a:miter lim="800000"/>
            <a:headEnd/>
            <a:tailEnd/>
          </a:ln>
        </p:spPr>
      </p:pic>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2" name="矩形 11"/>
          <p:cNvSpPr/>
          <p:nvPr/>
        </p:nvSpPr>
        <p:spPr>
          <a:xfrm>
            <a:off x="-180528" y="457508"/>
            <a:ext cx="5593198" cy="954107"/>
          </a:xfrm>
          <a:prstGeom prst="rect">
            <a:avLst/>
          </a:prstGeom>
        </p:spPr>
        <p:txBody>
          <a:bodyPr wrap="none">
            <a:spAutoFit/>
          </a:bodyPr>
          <a:lstStyle/>
          <a:p>
            <a:pPr indent="355600"/>
            <a:r>
              <a:rPr lang="zh-CN" altLang="en-US" sz="2800" b="1" dirty="0" smtClean="0">
                <a:solidFill>
                  <a:srgbClr val="254061"/>
                </a:solidFill>
                <a:latin typeface="+mn-ea"/>
              </a:rPr>
              <a:t>一、新增子女意外保障项目解读</a:t>
            </a:r>
          </a:p>
          <a:p>
            <a:pPr indent="355600"/>
            <a:endParaRPr lang="en-US" altLang="zh-CN" sz="2800" b="1" dirty="0">
              <a:solidFill>
                <a:srgbClr val="254061"/>
              </a:solidFill>
              <a:latin typeface="+mn-ea"/>
            </a:endParaRPr>
          </a:p>
        </p:txBody>
      </p:sp>
      <p:sp>
        <p:nvSpPr>
          <p:cNvPr id="13" name="矩形 12"/>
          <p:cNvSpPr/>
          <p:nvPr/>
        </p:nvSpPr>
        <p:spPr>
          <a:xfrm>
            <a:off x="899592" y="908720"/>
            <a:ext cx="6840760" cy="584775"/>
          </a:xfrm>
          <a:prstGeom prst="rect">
            <a:avLst/>
          </a:prstGeom>
        </p:spPr>
        <p:txBody>
          <a:bodyPr wrap="square">
            <a:spAutoFit/>
          </a:bodyPr>
          <a:lstStyle/>
          <a:p>
            <a:pPr algn="ctr"/>
            <a:r>
              <a:rPr lang="en-US" altLang="zh-CN" sz="3200" b="1" dirty="0" smtClean="0">
                <a:solidFill>
                  <a:srgbClr val="336699"/>
                </a:solidFill>
                <a:latin typeface="+mj-ea"/>
                <a:ea typeface="+mj-ea"/>
              </a:rPr>
              <a:t> </a:t>
            </a:r>
            <a:r>
              <a:rPr lang="zh-CN" altLang="en-US" sz="2400" b="1" dirty="0" smtClean="0">
                <a:solidFill>
                  <a:srgbClr val="C00000"/>
                </a:solidFill>
                <a:latin typeface="+mj-ea"/>
                <a:ea typeface="+mj-ea"/>
              </a:rPr>
              <a:t>非工伤意外伤害及家财损失综合互助保障计划</a:t>
            </a:r>
            <a:endParaRPr lang="zh-CN" altLang="en-US" sz="2400" dirty="0">
              <a:solidFill>
                <a:srgbClr val="C00000"/>
              </a:solidFill>
              <a:latin typeface="+mj-ea"/>
              <a:ea typeface="+mj-ea"/>
            </a:endParaRPr>
          </a:p>
        </p:txBody>
      </p:sp>
      <p:graphicFrame>
        <p:nvGraphicFramePr>
          <p:cNvPr id="14" name="表格 13"/>
          <p:cNvGraphicFramePr>
            <a:graphicFrameLocks noGrp="1"/>
          </p:cNvGraphicFramePr>
          <p:nvPr/>
        </p:nvGraphicFramePr>
        <p:xfrm>
          <a:off x="683568" y="1484784"/>
          <a:ext cx="7572427" cy="4087355"/>
        </p:xfrm>
        <a:graphic>
          <a:graphicData uri="http://schemas.openxmlformats.org/drawingml/2006/table">
            <a:tbl>
              <a:tblPr/>
              <a:tblGrid>
                <a:gridCol w="5288679"/>
                <a:gridCol w="2283748"/>
              </a:tblGrid>
              <a:tr h="660671">
                <a:tc>
                  <a:txBody>
                    <a:bodyPr/>
                    <a:lstStyle/>
                    <a:p>
                      <a:pPr algn="ctr">
                        <a:spcAft>
                          <a:spcPts val="0"/>
                        </a:spcAft>
                      </a:pPr>
                      <a:r>
                        <a:rPr lang="zh-CN" sz="2400" b="1" kern="100" dirty="0" smtClean="0">
                          <a:latin typeface="+mn-ea"/>
                          <a:ea typeface="+mn-ea"/>
                          <a:cs typeface="Times New Roman"/>
                        </a:rPr>
                        <a:t>保障</a:t>
                      </a:r>
                      <a:r>
                        <a:rPr lang="zh-CN" altLang="en-US" sz="2400" b="1" kern="100" dirty="0" smtClean="0">
                          <a:latin typeface="+mn-ea"/>
                          <a:ea typeface="+mn-ea"/>
                          <a:cs typeface="Times New Roman"/>
                        </a:rPr>
                        <a:t>内容</a:t>
                      </a:r>
                      <a:endParaRPr lang="zh-CN" sz="2400" b="1"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altLang="en-US" sz="2400" b="1" kern="100" dirty="0" smtClean="0">
                          <a:latin typeface="+mn-ea"/>
                          <a:ea typeface="+mn-ea"/>
                          <a:cs typeface="Times New Roman"/>
                        </a:rPr>
                        <a:t>保障待遇</a:t>
                      </a:r>
                      <a:endParaRPr lang="zh-CN" sz="2400" b="1"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52">
                <a:tc>
                  <a:txBody>
                    <a:bodyPr/>
                    <a:lstStyle/>
                    <a:p>
                      <a:pPr algn="ctr">
                        <a:spcAft>
                          <a:spcPts val="0"/>
                        </a:spcAft>
                      </a:pPr>
                      <a:r>
                        <a:rPr lang="zh-CN" altLang="en-US" sz="2200" b="1" kern="100" dirty="0" smtClean="0">
                          <a:latin typeface="仿宋" pitchFamily="49" charset="-122"/>
                          <a:ea typeface="仿宋" pitchFamily="49" charset="-122"/>
                          <a:cs typeface="Times New Roman"/>
                        </a:rPr>
                        <a:t>会员</a:t>
                      </a:r>
                      <a:r>
                        <a:rPr lang="zh-CN" sz="2200" b="1" kern="100" dirty="0" smtClean="0">
                          <a:latin typeface="仿宋" pitchFamily="49" charset="-122"/>
                          <a:ea typeface="仿宋" pitchFamily="49" charset="-122"/>
                          <a:cs typeface="Times New Roman"/>
                        </a:rPr>
                        <a:t>本人</a:t>
                      </a:r>
                      <a:r>
                        <a:rPr lang="zh-CN" sz="2200" b="1" kern="100" dirty="0">
                          <a:latin typeface="仿宋" pitchFamily="49" charset="-122"/>
                          <a:ea typeface="仿宋" pitchFamily="49" charset="-122"/>
                          <a:cs typeface="Times New Roman"/>
                        </a:rPr>
                        <a:t>因非工伤意外</a:t>
                      </a:r>
                      <a:r>
                        <a:rPr lang="zh-CN" sz="2200" b="1" kern="100" dirty="0" smtClean="0">
                          <a:latin typeface="仿宋" pitchFamily="49" charset="-122"/>
                          <a:ea typeface="仿宋" pitchFamily="49" charset="-122"/>
                          <a:cs typeface="Times New Roman"/>
                        </a:rPr>
                        <a:t>事故导致</a:t>
                      </a:r>
                      <a:r>
                        <a:rPr lang="zh-CN" sz="2200" b="1" kern="100" dirty="0">
                          <a:latin typeface="仿宋" pitchFamily="49" charset="-122"/>
                          <a:ea typeface="仿宋" pitchFamily="49" charset="-122"/>
                          <a:cs typeface="Times New Roman"/>
                        </a:rPr>
                        <a:t>身故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200" b="1" kern="100" dirty="0">
                          <a:latin typeface="仿宋" pitchFamily="49" charset="-122"/>
                          <a:ea typeface="仿宋" pitchFamily="49" charset="-122"/>
                          <a:cs typeface="Times New Roman"/>
                        </a:rPr>
                        <a:t>20,000 </a:t>
                      </a:r>
                      <a:r>
                        <a:rPr lang="zh-CN" sz="2200" b="1" kern="100" dirty="0" smtClean="0">
                          <a:latin typeface="仿宋" pitchFamily="49" charset="-122"/>
                          <a:ea typeface="仿宋" pitchFamily="49" charset="-122"/>
                          <a:cs typeface="Times New Roman"/>
                        </a:rPr>
                        <a:t>元</a:t>
                      </a:r>
                      <a:endParaRPr lang="zh-CN" sz="2200" b="1" kern="100" dirty="0">
                        <a:latin typeface="仿宋" pitchFamily="49" charset="-122"/>
                        <a:ea typeface="仿宋"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52">
                <a:tc>
                  <a:txBody>
                    <a:bodyPr/>
                    <a:lstStyle/>
                    <a:p>
                      <a:pPr algn="ctr">
                        <a:spcAft>
                          <a:spcPts val="0"/>
                        </a:spcAft>
                      </a:pPr>
                      <a:r>
                        <a:rPr lang="zh-CN" altLang="en-US" sz="2200" b="1" kern="100" dirty="0" smtClean="0">
                          <a:latin typeface="仿宋" pitchFamily="49" charset="-122"/>
                          <a:ea typeface="仿宋" pitchFamily="49" charset="-122"/>
                          <a:cs typeface="Times New Roman"/>
                        </a:rPr>
                        <a:t>会员</a:t>
                      </a:r>
                      <a:r>
                        <a:rPr lang="zh-CN" sz="2200" b="1" kern="100" dirty="0" smtClean="0">
                          <a:latin typeface="仿宋" pitchFamily="49" charset="-122"/>
                          <a:ea typeface="仿宋" pitchFamily="49" charset="-122"/>
                          <a:cs typeface="Times New Roman"/>
                        </a:rPr>
                        <a:t>本人</a:t>
                      </a:r>
                      <a:r>
                        <a:rPr lang="zh-CN" sz="2200" b="1" kern="100" dirty="0">
                          <a:latin typeface="仿宋" pitchFamily="49" charset="-122"/>
                          <a:ea typeface="仿宋" pitchFamily="49" charset="-122"/>
                          <a:cs typeface="Times New Roman"/>
                        </a:rPr>
                        <a:t>因非工伤意外</a:t>
                      </a:r>
                      <a:r>
                        <a:rPr lang="zh-CN" sz="2200" b="1" kern="100" dirty="0" smtClean="0">
                          <a:latin typeface="仿宋" pitchFamily="49" charset="-122"/>
                          <a:ea typeface="仿宋" pitchFamily="49" charset="-122"/>
                          <a:cs typeface="Times New Roman"/>
                        </a:rPr>
                        <a:t>事故导致</a:t>
                      </a:r>
                      <a:r>
                        <a:rPr lang="zh-CN" sz="2200" b="1" kern="100" dirty="0">
                          <a:latin typeface="仿宋" pitchFamily="49" charset="-122"/>
                          <a:ea typeface="仿宋" pitchFamily="49" charset="-122"/>
                          <a:cs typeface="Times New Roman"/>
                        </a:rPr>
                        <a:t>残疾</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kern="100" dirty="0" smtClean="0">
                          <a:latin typeface="仿宋" pitchFamily="49" charset="-122"/>
                          <a:ea typeface="仿宋" pitchFamily="49" charset="-122"/>
                          <a:cs typeface="Times New Roman"/>
                        </a:rPr>
                        <a:t>最高</a:t>
                      </a:r>
                      <a:r>
                        <a:rPr lang="en-US" sz="2200" b="1" kern="100" dirty="0" smtClean="0">
                          <a:latin typeface="仿宋" pitchFamily="49" charset="-122"/>
                          <a:ea typeface="仿宋" pitchFamily="49" charset="-122"/>
                          <a:cs typeface="Times New Roman"/>
                        </a:rPr>
                        <a:t>5,000</a:t>
                      </a:r>
                      <a:r>
                        <a:rPr lang="zh-CN" sz="2200" b="1" kern="100" dirty="0">
                          <a:latin typeface="仿宋" pitchFamily="49" charset="-122"/>
                          <a:ea typeface="仿宋" pitchFamily="49" charset="-122"/>
                          <a:cs typeface="Times New Roman"/>
                        </a:rPr>
                        <a:t>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52">
                <a:tc>
                  <a:txBody>
                    <a:bodyPr/>
                    <a:lstStyle/>
                    <a:p>
                      <a:pPr algn="ctr">
                        <a:spcAft>
                          <a:spcPts val="0"/>
                        </a:spcAft>
                      </a:pPr>
                      <a:r>
                        <a:rPr lang="zh-CN" altLang="en-US" sz="2200" b="1" kern="1200" dirty="0" smtClean="0">
                          <a:solidFill>
                            <a:srgbClr val="C00000"/>
                          </a:solidFill>
                          <a:latin typeface="仿宋" pitchFamily="49" charset="-122"/>
                          <a:ea typeface="仿宋" pitchFamily="49" charset="-122"/>
                          <a:cs typeface="+mn-cs"/>
                        </a:rPr>
                        <a:t>会员子女（每名）因意外事故导致身故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en-US" sz="2200" b="1" kern="1200" dirty="0" smtClean="0">
                          <a:solidFill>
                            <a:srgbClr val="C00000"/>
                          </a:solidFill>
                          <a:latin typeface="仿宋" pitchFamily="49" charset="-122"/>
                          <a:ea typeface="仿宋" pitchFamily="49" charset="-122"/>
                          <a:cs typeface="+mn-cs"/>
                        </a:rPr>
                        <a:t>20,000 </a:t>
                      </a:r>
                      <a:r>
                        <a:rPr lang="zh-CN" altLang="en-US" sz="2200" b="1" kern="1200" dirty="0" smtClean="0">
                          <a:solidFill>
                            <a:srgbClr val="C00000"/>
                          </a:solidFill>
                          <a:latin typeface="仿宋" pitchFamily="49" charset="-122"/>
                          <a:ea typeface="仿宋" pitchFamily="49" charset="-122"/>
                          <a:cs typeface="+mn-cs"/>
                        </a:rPr>
                        <a:t>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52">
                <a:tc>
                  <a:txBody>
                    <a:bodyPr/>
                    <a:lstStyle/>
                    <a:p>
                      <a:pPr algn="ctr">
                        <a:spcAft>
                          <a:spcPts val="0"/>
                        </a:spcAft>
                      </a:pPr>
                      <a:r>
                        <a:rPr lang="zh-CN" altLang="en-US" sz="2200" b="1" kern="1200" dirty="0" smtClean="0">
                          <a:solidFill>
                            <a:srgbClr val="C00000"/>
                          </a:solidFill>
                          <a:latin typeface="仿宋" pitchFamily="49" charset="-122"/>
                          <a:ea typeface="仿宋" pitchFamily="49" charset="-122"/>
                          <a:cs typeface="+mn-cs"/>
                        </a:rPr>
                        <a:t>会员子女（每名）因意外事故导致残疾</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altLang="en-US" sz="2200" b="1" kern="1200" dirty="0" smtClean="0">
                          <a:solidFill>
                            <a:srgbClr val="C00000"/>
                          </a:solidFill>
                          <a:latin typeface="仿宋" pitchFamily="49" charset="-122"/>
                          <a:ea typeface="仿宋" pitchFamily="49" charset="-122"/>
                          <a:cs typeface="+mn-cs"/>
                        </a:rPr>
                        <a:t>最高</a:t>
                      </a:r>
                      <a:r>
                        <a:rPr lang="en-US" altLang="en-US" sz="2200" b="1" kern="1200" dirty="0" smtClean="0">
                          <a:solidFill>
                            <a:srgbClr val="C00000"/>
                          </a:solidFill>
                          <a:latin typeface="仿宋" pitchFamily="49" charset="-122"/>
                          <a:ea typeface="仿宋" pitchFamily="49" charset="-122"/>
                          <a:cs typeface="+mn-cs"/>
                        </a:rPr>
                        <a:t>5,000</a:t>
                      </a:r>
                      <a:r>
                        <a:rPr lang="zh-CN" altLang="en-US" sz="2200" b="1" kern="1200" dirty="0" smtClean="0">
                          <a:solidFill>
                            <a:srgbClr val="C00000"/>
                          </a:solidFill>
                          <a:latin typeface="仿宋" pitchFamily="49" charset="-122"/>
                          <a:ea typeface="仿宋" pitchFamily="49" charset="-122"/>
                          <a:cs typeface="+mn-cs"/>
                        </a:rPr>
                        <a:t>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52">
                <a:tc>
                  <a:txBody>
                    <a:bodyPr/>
                    <a:lstStyle/>
                    <a:p>
                      <a:pPr algn="ctr">
                        <a:spcAft>
                          <a:spcPts val="0"/>
                        </a:spcAft>
                      </a:pPr>
                      <a:r>
                        <a:rPr lang="zh-CN" sz="2200" b="1" kern="100" dirty="0" smtClean="0">
                          <a:latin typeface="仿宋" pitchFamily="49" charset="-122"/>
                          <a:ea typeface="仿宋" pitchFamily="49" charset="-122"/>
                          <a:cs typeface="Times New Roman"/>
                        </a:rPr>
                        <a:t>火灾导致家庭</a:t>
                      </a:r>
                      <a:r>
                        <a:rPr lang="zh-CN" sz="2200" b="1" kern="100" dirty="0">
                          <a:latin typeface="仿宋" pitchFamily="49" charset="-122"/>
                          <a:ea typeface="仿宋" pitchFamily="49" charset="-122"/>
                          <a:cs typeface="Times New Roman"/>
                        </a:rPr>
                        <a:t>财产损失</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kern="100" dirty="0" smtClean="0">
                          <a:latin typeface="仿宋" pitchFamily="49" charset="-122"/>
                          <a:ea typeface="仿宋" pitchFamily="49" charset="-122"/>
                          <a:cs typeface="Times New Roman"/>
                        </a:rPr>
                        <a:t>最高</a:t>
                      </a:r>
                      <a:r>
                        <a:rPr lang="en-US" sz="2200" b="1" kern="100" dirty="0" smtClean="0">
                          <a:latin typeface="仿宋" pitchFamily="49" charset="-122"/>
                          <a:ea typeface="仿宋" pitchFamily="49" charset="-122"/>
                          <a:cs typeface="Times New Roman"/>
                        </a:rPr>
                        <a:t>10,000</a:t>
                      </a:r>
                      <a:r>
                        <a:rPr lang="zh-CN" sz="2200" b="1" kern="100" dirty="0">
                          <a:latin typeface="仿宋" pitchFamily="49" charset="-122"/>
                          <a:ea typeface="仿宋" pitchFamily="49" charset="-122"/>
                          <a:cs typeface="Times New Roman"/>
                        </a:rPr>
                        <a:t>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924">
                <a:tc>
                  <a:txBody>
                    <a:bodyPr/>
                    <a:lstStyle/>
                    <a:p>
                      <a:pPr algn="ctr">
                        <a:spcAft>
                          <a:spcPts val="0"/>
                        </a:spcAft>
                      </a:pPr>
                      <a:r>
                        <a:rPr lang="zh-CN" sz="2200" b="1" kern="100" dirty="0">
                          <a:latin typeface="仿宋" pitchFamily="49" charset="-122"/>
                          <a:ea typeface="仿宋" pitchFamily="49" charset="-122"/>
                          <a:cs typeface="Times New Roman"/>
                        </a:rPr>
                        <a:t>水暖管</a:t>
                      </a:r>
                      <a:r>
                        <a:rPr lang="zh-CN" sz="2200" b="1" kern="100" dirty="0" smtClean="0">
                          <a:latin typeface="仿宋" pitchFamily="49" charset="-122"/>
                          <a:ea typeface="仿宋" pitchFamily="49" charset="-122"/>
                          <a:cs typeface="Times New Roman"/>
                        </a:rPr>
                        <a:t>爆裂导致家庭</a:t>
                      </a:r>
                      <a:r>
                        <a:rPr lang="zh-CN" sz="2200" b="1" kern="100" dirty="0">
                          <a:latin typeface="仿宋" pitchFamily="49" charset="-122"/>
                          <a:ea typeface="仿宋" pitchFamily="49" charset="-122"/>
                          <a:cs typeface="Times New Roman"/>
                        </a:rPr>
                        <a:t>财产损失</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b="1" kern="100" dirty="0" smtClean="0">
                          <a:latin typeface="仿宋" pitchFamily="49" charset="-122"/>
                          <a:ea typeface="仿宋" pitchFamily="49" charset="-122"/>
                          <a:cs typeface="Times New Roman"/>
                        </a:rPr>
                        <a:t>最高</a:t>
                      </a:r>
                      <a:r>
                        <a:rPr lang="en-US" sz="2200" b="1" kern="100" dirty="0" smtClean="0">
                          <a:latin typeface="仿宋" pitchFamily="49" charset="-122"/>
                          <a:ea typeface="仿宋" pitchFamily="49" charset="-122"/>
                          <a:cs typeface="Times New Roman"/>
                        </a:rPr>
                        <a:t>10,000</a:t>
                      </a:r>
                      <a:r>
                        <a:rPr lang="zh-CN" sz="2200" b="1" kern="100" dirty="0">
                          <a:latin typeface="仿宋" pitchFamily="49" charset="-122"/>
                          <a:ea typeface="仿宋" pitchFamily="49" charset="-122"/>
                          <a:cs typeface="Times New Roman"/>
                        </a:rPr>
                        <a:t>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5"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
        <p:nvSpPr>
          <p:cNvPr id="9" name="TextBox 8"/>
          <p:cNvSpPr txBox="1"/>
          <p:nvPr/>
        </p:nvSpPr>
        <p:spPr>
          <a:xfrm>
            <a:off x="714348" y="5643578"/>
            <a:ext cx="7560840" cy="400110"/>
          </a:xfrm>
          <a:prstGeom prst="rect">
            <a:avLst/>
          </a:prstGeom>
          <a:noFill/>
        </p:spPr>
        <p:txBody>
          <a:bodyPr wrap="square" rtlCol="0">
            <a:spAutoFit/>
          </a:bodyPr>
          <a:lstStyle/>
          <a:p>
            <a:r>
              <a:rPr lang="zh-CN" altLang="en-US" sz="2000" b="1" dirty="0" smtClean="0">
                <a:solidFill>
                  <a:srgbClr val="C00000"/>
                </a:solidFill>
                <a:latin typeface="+mn-ea"/>
              </a:rPr>
              <a:t>本调整自</a:t>
            </a:r>
            <a:r>
              <a:rPr lang="en-US" altLang="zh-CN" sz="2000" b="1" dirty="0" smtClean="0">
                <a:solidFill>
                  <a:srgbClr val="C00000"/>
                </a:solidFill>
                <a:latin typeface="+mn-ea"/>
              </a:rPr>
              <a:t>2016</a:t>
            </a:r>
            <a:r>
              <a:rPr lang="zh-CN" altLang="en-US" sz="2000" b="1" dirty="0" smtClean="0">
                <a:solidFill>
                  <a:srgbClr val="C00000"/>
                </a:solidFill>
                <a:latin typeface="+mn-ea"/>
              </a:rPr>
              <a:t>年</a:t>
            </a:r>
            <a:r>
              <a:rPr lang="en-US" altLang="zh-CN" sz="2000" b="1" dirty="0" smtClean="0">
                <a:solidFill>
                  <a:srgbClr val="C00000"/>
                </a:solidFill>
                <a:latin typeface="+mn-ea"/>
              </a:rPr>
              <a:t>1</a:t>
            </a:r>
            <a:r>
              <a:rPr lang="zh-CN" altLang="en-US" sz="2000" b="1" dirty="0" smtClean="0">
                <a:solidFill>
                  <a:srgbClr val="C00000"/>
                </a:solidFill>
                <a:latin typeface="+mn-ea"/>
              </a:rPr>
              <a:t>月</a:t>
            </a:r>
            <a:r>
              <a:rPr lang="en-US" altLang="zh-CN" sz="2000" b="1" dirty="0" smtClean="0">
                <a:solidFill>
                  <a:srgbClr val="C00000"/>
                </a:solidFill>
                <a:latin typeface="+mn-ea"/>
              </a:rPr>
              <a:t>1</a:t>
            </a:r>
            <a:r>
              <a:rPr lang="zh-CN" altLang="en-US" sz="2000" b="1" dirty="0" smtClean="0">
                <a:solidFill>
                  <a:srgbClr val="C00000"/>
                </a:solidFill>
                <a:latin typeface="+mn-ea"/>
              </a:rPr>
              <a:t>日起执行。</a:t>
            </a:r>
            <a:endParaRPr lang="zh-CN" altLang="en-US" sz="2000" b="1" dirty="0">
              <a:solidFill>
                <a:srgbClr val="C0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500834"/>
            <a:ext cx="9144000" cy="357166"/>
          </a:xfrm>
          <a:prstGeom prst="rect">
            <a:avLst/>
          </a:prstGeom>
          <a:noFill/>
          <a:ln w="9525">
            <a:noFill/>
            <a:miter lim="800000"/>
            <a:headEnd/>
            <a:tailEnd/>
          </a:ln>
        </p:spPr>
      </p:pic>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矩形 10"/>
          <p:cNvSpPr/>
          <p:nvPr/>
        </p:nvSpPr>
        <p:spPr>
          <a:xfrm>
            <a:off x="285720" y="857232"/>
            <a:ext cx="8572560" cy="5837495"/>
          </a:xfrm>
          <a:prstGeom prst="rect">
            <a:avLst/>
          </a:prstGeom>
        </p:spPr>
        <p:txBody>
          <a:bodyPr wrap="square">
            <a:spAutoFit/>
          </a:bodyPr>
          <a:lstStyle/>
          <a:p>
            <a:pPr algn="just">
              <a:lnSpc>
                <a:spcPts val="2800"/>
              </a:lnSpc>
            </a:pPr>
            <a:r>
              <a:rPr lang="en-US" altLang="en-US" sz="2400" dirty="0" smtClean="0">
                <a:solidFill>
                  <a:srgbClr val="006699"/>
                </a:solidFill>
                <a:latin typeface="华文仿宋" pitchFamily="2" charset="-122"/>
                <a:ea typeface="华文仿宋" pitchFamily="2" charset="-122"/>
              </a:rPr>
              <a:t> </a:t>
            </a:r>
            <a:r>
              <a:rPr lang="zh-CN" altLang="en-US" sz="2400" b="1" dirty="0" smtClean="0">
                <a:solidFill>
                  <a:srgbClr val="006699"/>
                </a:solidFill>
                <a:latin typeface="华文仿宋" pitchFamily="2" charset="-122"/>
                <a:ea typeface="华文仿宋" pitchFamily="2" charset="-122"/>
              </a:rPr>
              <a:t>保障内容详解：</a:t>
            </a:r>
            <a:endParaRPr lang="en-US" altLang="zh-CN" sz="2400" dirty="0" smtClean="0">
              <a:solidFill>
                <a:srgbClr val="006699"/>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①本计划所指的会员子女是指</a:t>
            </a:r>
            <a:r>
              <a:rPr lang="zh-CN" altLang="en-US" sz="2400" b="1" dirty="0" smtClean="0">
                <a:solidFill>
                  <a:srgbClr val="C00000"/>
                </a:solidFill>
                <a:latin typeface="华文仿宋" pitchFamily="2" charset="-122"/>
                <a:ea typeface="华文仿宋" pitchFamily="2" charset="-122"/>
              </a:rPr>
              <a:t>未满</a:t>
            </a:r>
            <a:r>
              <a:rPr lang="en-US" altLang="zh-CN" sz="2400" b="1" dirty="0" smtClean="0">
                <a:solidFill>
                  <a:srgbClr val="C00000"/>
                </a:solidFill>
                <a:latin typeface="华文仿宋" pitchFamily="2" charset="-122"/>
                <a:ea typeface="华文仿宋" pitchFamily="2" charset="-122"/>
              </a:rPr>
              <a:t>18</a:t>
            </a:r>
            <a:r>
              <a:rPr lang="zh-CN" altLang="en-US" sz="2400" b="1" dirty="0" smtClean="0">
                <a:solidFill>
                  <a:srgbClr val="C00000"/>
                </a:solidFill>
                <a:latin typeface="华文仿宋" pitchFamily="2" charset="-122"/>
                <a:ea typeface="华文仿宋" pitchFamily="2" charset="-122"/>
              </a:rPr>
              <a:t>周岁的未成年人（含超过</a:t>
            </a:r>
            <a:r>
              <a:rPr lang="en-US" altLang="zh-CN" sz="2400" b="1" dirty="0" smtClean="0">
                <a:solidFill>
                  <a:srgbClr val="C00000"/>
                </a:solidFill>
                <a:latin typeface="华文仿宋" pitchFamily="2" charset="-122"/>
                <a:ea typeface="华文仿宋" pitchFamily="2" charset="-122"/>
              </a:rPr>
              <a:t>18</a:t>
            </a:r>
            <a:r>
              <a:rPr lang="zh-CN" altLang="en-US" sz="2400" b="1" dirty="0" smtClean="0">
                <a:solidFill>
                  <a:srgbClr val="C00000"/>
                </a:solidFill>
                <a:latin typeface="华文仿宋" pitchFamily="2" charset="-122"/>
                <a:ea typeface="华文仿宋" pitchFamily="2" charset="-122"/>
              </a:rPr>
              <a:t>周岁的在校学生）。</a:t>
            </a:r>
            <a:endParaRPr lang="en-US" altLang="zh-CN" sz="2400" dirty="0" smtClean="0">
              <a:solidFill>
                <a:srgbClr val="C00000"/>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②在保障期内，会员子女</a:t>
            </a:r>
            <a:r>
              <a:rPr lang="zh-CN" altLang="en-US" sz="2400" b="1" dirty="0" smtClean="0">
                <a:solidFill>
                  <a:srgbClr val="C00000"/>
                </a:solidFill>
                <a:latin typeface="华文仿宋" pitchFamily="2" charset="-122"/>
                <a:ea typeface="华文仿宋" pitchFamily="2" charset="-122"/>
              </a:rPr>
              <a:t>（每名）</a:t>
            </a:r>
            <a:r>
              <a:rPr lang="zh-CN" altLang="en-US" sz="2400" b="1" dirty="0" smtClean="0">
                <a:solidFill>
                  <a:srgbClr val="006699"/>
                </a:solidFill>
                <a:latin typeface="华文仿宋" pitchFamily="2" charset="-122"/>
                <a:ea typeface="华文仿宋" pitchFamily="2" charset="-122"/>
              </a:rPr>
              <a:t>因发生意外事故导致残疾时，按照不同伤残程度最高可以领取伤残互助金</a:t>
            </a:r>
            <a:r>
              <a:rPr lang="en-US" altLang="zh-CN" sz="2400" b="1" dirty="0" smtClean="0">
                <a:solidFill>
                  <a:srgbClr val="C00000"/>
                </a:solidFill>
                <a:latin typeface="华文仿宋" pitchFamily="2" charset="-122"/>
                <a:ea typeface="华文仿宋" pitchFamily="2" charset="-122"/>
              </a:rPr>
              <a:t>5,000</a:t>
            </a:r>
            <a:r>
              <a:rPr lang="zh-CN" altLang="en-US" sz="2400" b="1" dirty="0" smtClean="0">
                <a:solidFill>
                  <a:srgbClr val="C00000"/>
                </a:solidFill>
                <a:latin typeface="华文仿宋" pitchFamily="2" charset="-122"/>
                <a:ea typeface="华文仿宋" pitchFamily="2" charset="-122"/>
              </a:rPr>
              <a:t>元</a:t>
            </a:r>
            <a:r>
              <a:rPr lang="zh-CN" altLang="en-US" sz="2400" b="1" dirty="0" smtClean="0">
                <a:solidFill>
                  <a:srgbClr val="006699"/>
                </a:solidFill>
                <a:latin typeface="华文仿宋" pitchFamily="2" charset="-122"/>
                <a:ea typeface="华文仿宋" pitchFamily="2" charset="-122"/>
              </a:rPr>
              <a:t>；因发生意外事故导致身故时，会员本人一次性领取身故互助金</a:t>
            </a:r>
            <a:r>
              <a:rPr lang="en-US" altLang="zh-CN" sz="2400" b="1" dirty="0" smtClean="0">
                <a:solidFill>
                  <a:srgbClr val="C00000"/>
                </a:solidFill>
                <a:latin typeface="华文仿宋" pitchFamily="2" charset="-122"/>
                <a:ea typeface="华文仿宋" pitchFamily="2" charset="-122"/>
              </a:rPr>
              <a:t>20,000</a:t>
            </a:r>
            <a:r>
              <a:rPr lang="zh-CN" altLang="en-US" sz="2400" b="1" dirty="0" smtClean="0">
                <a:solidFill>
                  <a:srgbClr val="C00000"/>
                </a:solidFill>
                <a:latin typeface="华文仿宋" pitchFamily="2" charset="-122"/>
                <a:ea typeface="华文仿宋" pitchFamily="2" charset="-122"/>
              </a:rPr>
              <a:t>元</a:t>
            </a:r>
            <a:r>
              <a:rPr lang="zh-CN" altLang="en-US" sz="2400" b="1" dirty="0" smtClean="0">
                <a:solidFill>
                  <a:srgbClr val="006699"/>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伤残互助金和身故互助金不能兼领兼得。</a:t>
            </a:r>
            <a:endParaRPr lang="en-US" altLang="zh-CN" sz="2400" b="1" dirty="0" smtClean="0">
              <a:solidFill>
                <a:srgbClr val="C00000"/>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③因意外事故领取伤残互助金后，在互助保障期内继续享受意外伤害保障待遇。在同一互助保障期内，发生一次或多次意外事故，</a:t>
            </a:r>
            <a:r>
              <a:rPr lang="zh-CN" altLang="en-US" sz="2400" b="1" dirty="0" smtClean="0">
                <a:solidFill>
                  <a:srgbClr val="C00000"/>
                </a:solidFill>
                <a:latin typeface="华文仿宋" pitchFamily="2" charset="-122"/>
                <a:ea typeface="华文仿宋" pitchFamily="2" charset="-122"/>
              </a:rPr>
              <a:t>领取的伤残互助金累计不得超过伤残互助金最高限额。</a:t>
            </a:r>
            <a:endParaRPr lang="en-US" altLang="zh-CN" sz="2400" b="1" dirty="0" smtClean="0">
              <a:solidFill>
                <a:srgbClr val="C00000"/>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④同一次事故中多人具有领取互助金资格的，</a:t>
            </a:r>
            <a:r>
              <a:rPr lang="zh-CN" altLang="en-US" sz="2400" b="1" dirty="0" smtClean="0">
                <a:solidFill>
                  <a:srgbClr val="C00000"/>
                </a:solidFill>
                <a:latin typeface="华文仿宋" pitchFamily="2" charset="-122"/>
                <a:ea typeface="华文仿宋" pitchFamily="2" charset="-122"/>
              </a:rPr>
              <a:t>只能由一人领取。</a:t>
            </a:r>
            <a:endParaRPr lang="en-US" altLang="zh-CN" sz="2200" b="1" dirty="0" smtClean="0">
              <a:solidFill>
                <a:srgbClr val="006699"/>
              </a:solidFill>
              <a:latin typeface="华文仿宋" pitchFamily="2" charset="-122"/>
              <a:ea typeface="华文仿宋" pitchFamily="2" charset="-122"/>
            </a:endParaRPr>
          </a:p>
        </p:txBody>
      </p:sp>
      <p:sp>
        <p:nvSpPr>
          <p:cNvPr id="12" name="矩形 11"/>
          <p:cNvSpPr/>
          <p:nvPr/>
        </p:nvSpPr>
        <p:spPr>
          <a:xfrm>
            <a:off x="857224" y="357166"/>
            <a:ext cx="6840760" cy="584775"/>
          </a:xfrm>
          <a:prstGeom prst="rect">
            <a:avLst/>
          </a:prstGeom>
        </p:spPr>
        <p:txBody>
          <a:bodyPr wrap="square">
            <a:spAutoFit/>
          </a:bodyPr>
          <a:lstStyle/>
          <a:p>
            <a:pPr algn="ctr"/>
            <a:r>
              <a:rPr lang="en-US" altLang="zh-CN" sz="3200" b="1" dirty="0" smtClean="0">
                <a:solidFill>
                  <a:srgbClr val="336699"/>
                </a:solidFill>
                <a:latin typeface="+mj-ea"/>
                <a:ea typeface="+mj-ea"/>
              </a:rPr>
              <a:t> </a:t>
            </a:r>
            <a:r>
              <a:rPr lang="zh-CN" altLang="en-US" sz="2400" b="1" dirty="0" smtClean="0">
                <a:solidFill>
                  <a:srgbClr val="C00000"/>
                </a:solidFill>
                <a:latin typeface="+mj-ea"/>
                <a:ea typeface="+mj-ea"/>
              </a:rPr>
              <a:t>非工伤子女意外伤害保障</a:t>
            </a:r>
            <a:endParaRPr lang="zh-CN" altLang="en-US" sz="2400" dirty="0">
              <a:latin typeface="+mj-ea"/>
              <a:ea typeface="+mj-ea"/>
            </a:endParaRPr>
          </a:p>
        </p:txBody>
      </p:sp>
      <p:pic>
        <p:nvPicPr>
          <p:cNvPr id="13"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643710"/>
            <a:ext cx="9144000" cy="214290"/>
          </a:xfrm>
          <a:prstGeom prst="rect">
            <a:avLst/>
          </a:prstGeom>
          <a:noFill/>
          <a:ln w="9525">
            <a:noFill/>
            <a:miter lim="800000"/>
            <a:headEnd/>
            <a:tailEnd/>
          </a:ln>
        </p:spPr>
      </p:pic>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矩形 10"/>
          <p:cNvSpPr/>
          <p:nvPr/>
        </p:nvSpPr>
        <p:spPr>
          <a:xfrm>
            <a:off x="571472" y="928670"/>
            <a:ext cx="8215370" cy="5252720"/>
          </a:xfrm>
          <a:prstGeom prst="rect">
            <a:avLst/>
          </a:prstGeom>
        </p:spPr>
        <p:txBody>
          <a:bodyPr wrap="square">
            <a:spAutoFit/>
          </a:bodyPr>
          <a:lstStyle/>
          <a:p>
            <a:pPr algn="just">
              <a:lnSpc>
                <a:spcPts val="2800"/>
              </a:lnSpc>
            </a:pPr>
            <a:r>
              <a:rPr lang="zh-CN" altLang="en-US" sz="2400" b="1" dirty="0" smtClean="0">
                <a:solidFill>
                  <a:srgbClr val="006699"/>
                </a:solidFill>
                <a:latin typeface="华文仿宋" pitchFamily="2" charset="-122"/>
                <a:ea typeface="华文仿宋" pitchFamily="2" charset="-122"/>
              </a:rPr>
              <a:t>申报资料：</a:t>
            </a:r>
            <a:endParaRPr lang="en-US" altLang="zh-CN" sz="2400" dirty="0" smtClean="0">
              <a:solidFill>
                <a:srgbClr val="006699"/>
              </a:solidFill>
              <a:latin typeface="华文仿宋" pitchFamily="2" charset="-122"/>
              <a:ea typeface="华文仿宋" pitchFamily="2" charset="-122"/>
            </a:endParaRPr>
          </a:p>
          <a:p>
            <a:r>
              <a:rPr lang="en-US" altLang="en-US" sz="2400" b="1" dirty="0" smtClean="0">
                <a:solidFill>
                  <a:srgbClr val="006699"/>
                </a:solidFill>
                <a:latin typeface="华文仿宋" pitchFamily="2" charset="-122"/>
                <a:ea typeface="华文仿宋" pitchFamily="2" charset="-122"/>
              </a:rPr>
              <a:t>        ①</a:t>
            </a:r>
            <a:r>
              <a:rPr lang="zh-CN" altLang="en-US" sz="2400" b="1" dirty="0" smtClean="0">
                <a:solidFill>
                  <a:srgbClr val="006699"/>
                </a:solidFill>
                <a:latin typeface="华文仿宋" pitchFamily="2" charset="-122"/>
                <a:ea typeface="华文仿宋" pitchFamily="2" charset="-122"/>
              </a:rPr>
              <a:t>会员通过其所在单位工会向办事处申请领取互助金时，应填写</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互助金申请书</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，并提交会员本人的身份证复印件、工会会员互助服务卡复印件；</a:t>
            </a:r>
            <a:r>
              <a:rPr lang="zh-CN" altLang="en-US" sz="2400" b="1" dirty="0" smtClean="0">
                <a:solidFill>
                  <a:srgbClr val="C00000"/>
                </a:solidFill>
                <a:latin typeface="华文仿宋" pitchFamily="2" charset="-122"/>
                <a:ea typeface="华文仿宋" pitchFamily="2" charset="-122"/>
              </a:rPr>
              <a:t>会员及其子女户口本复印件、</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出生医学证明</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等</a:t>
            </a:r>
            <a:r>
              <a:rPr lang="zh-CN" altLang="en-US" sz="2400" b="1" u="sng" dirty="0" smtClean="0">
                <a:solidFill>
                  <a:srgbClr val="C00000"/>
                </a:solidFill>
                <a:latin typeface="华文仿宋" pitchFamily="2" charset="-122"/>
                <a:ea typeface="华文仿宋" pitchFamily="2" charset="-122"/>
              </a:rPr>
              <a:t>关系证明</a:t>
            </a:r>
            <a:r>
              <a:rPr lang="zh-CN" altLang="en-US" sz="2400" b="1" dirty="0" smtClean="0">
                <a:solidFill>
                  <a:srgbClr val="C00000"/>
                </a:solidFill>
                <a:latin typeface="华文仿宋" pitchFamily="2" charset="-122"/>
                <a:ea typeface="华文仿宋" pitchFamily="2" charset="-122"/>
              </a:rPr>
              <a:t>；</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学生证</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等在校证明。</a:t>
            </a:r>
            <a:endParaRPr lang="zh-CN" altLang="en-US" sz="2400" b="1" dirty="0" smtClean="0">
              <a:solidFill>
                <a:srgbClr val="006699"/>
              </a:solidFill>
              <a:latin typeface="华文仿宋" pitchFamily="2" charset="-122"/>
              <a:ea typeface="华文仿宋" pitchFamily="2" charset="-122"/>
            </a:endParaRPr>
          </a:p>
          <a:p>
            <a:r>
              <a:rPr lang="en-US" altLang="en-US" sz="2400" b="1" dirty="0" smtClean="0">
                <a:solidFill>
                  <a:srgbClr val="006699"/>
                </a:solidFill>
                <a:latin typeface="华文仿宋" pitchFamily="2" charset="-122"/>
                <a:ea typeface="华文仿宋" pitchFamily="2" charset="-122"/>
              </a:rPr>
              <a:t>        </a:t>
            </a:r>
          </a:p>
          <a:p>
            <a:r>
              <a:rPr lang="en-US" altLang="en-US" sz="2400" b="1" dirty="0" smtClean="0">
                <a:solidFill>
                  <a:srgbClr val="006699"/>
                </a:solidFill>
                <a:latin typeface="华文仿宋" pitchFamily="2" charset="-122"/>
                <a:ea typeface="华文仿宋" pitchFamily="2" charset="-122"/>
              </a:rPr>
              <a:t>        ②</a:t>
            </a:r>
            <a:r>
              <a:rPr lang="zh-CN" altLang="en-US" sz="2400" b="1" dirty="0" smtClean="0">
                <a:solidFill>
                  <a:srgbClr val="006699"/>
                </a:solidFill>
                <a:latin typeface="华文仿宋" pitchFamily="2" charset="-122"/>
                <a:ea typeface="华文仿宋" pitchFamily="2" charset="-122"/>
              </a:rPr>
              <a:t>申请领取伤残互助金时，应同时提供由二级（含）以上医疗机构出具的伤残程度证明。如果自遭受意外伤害之日起</a:t>
            </a:r>
            <a:r>
              <a:rPr lang="en-US" altLang="en-US" sz="2400" b="1" dirty="0" smtClean="0">
                <a:solidFill>
                  <a:srgbClr val="006699"/>
                </a:solidFill>
                <a:latin typeface="华文仿宋" pitchFamily="2" charset="-122"/>
                <a:ea typeface="华文仿宋" pitchFamily="2" charset="-122"/>
              </a:rPr>
              <a:t>180</a:t>
            </a:r>
            <a:r>
              <a:rPr lang="zh-CN" altLang="en-US" sz="2400" b="1" dirty="0" smtClean="0">
                <a:solidFill>
                  <a:srgbClr val="006699"/>
                </a:solidFill>
                <a:latin typeface="华文仿宋" pitchFamily="2" charset="-122"/>
                <a:ea typeface="华文仿宋" pitchFamily="2" charset="-122"/>
              </a:rPr>
              <a:t>日治疗仍未结束，则按照第</a:t>
            </a:r>
            <a:r>
              <a:rPr lang="en-US" altLang="en-US" sz="2400" b="1" dirty="0" smtClean="0">
                <a:solidFill>
                  <a:srgbClr val="006699"/>
                </a:solidFill>
                <a:latin typeface="华文仿宋" pitchFamily="2" charset="-122"/>
                <a:ea typeface="华文仿宋" pitchFamily="2" charset="-122"/>
              </a:rPr>
              <a:t>180</a:t>
            </a:r>
            <a:r>
              <a:rPr lang="zh-CN" altLang="en-US" sz="2400" b="1" dirty="0" smtClean="0">
                <a:solidFill>
                  <a:srgbClr val="006699"/>
                </a:solidFill>
                <a:latin typeface="华文仿宋" pitchFamily="2" charset="-122"/>
                <a:ea typeface="华文仿宋" pitchFamily="2" charset="-122"/>
              </a:rPr>
              <a:t>日的身体伤残状况出具相应证明。（诊断证明、检查报告单、入院记录、住院病历、手术记录、出院记录）</a:t>
            </a:r>
          </a:p>
          <a:p>
            <a:r>
              <a:rPr lang="en-US" altLang="en-US" sz="2400" b="1" dirty="0" smtClean="0">
                <a:solidFill>
                  <a:srgbClr val="006699"/>
                </a:solidFill>
                <a:latin typeface="华文仿宋" pitchFamily="2" charset="-122"/>
                <a:ea typeface="华文仿宋" pitchFamily="2" charset="-122"/>
              </a:rPr>
              <a:t>       </a:t>
            </a:r>
          </a:p>
          <a:p>
            <a:r>
              <a:rPr lang="en-US" altLang="en-US" sz="2400" b="1" dirty="0" smtClean="0">
                <a:solidFill>
                  <a:srgbClr val="006699"/>
                </a:solidFill>
                <a:latin typeface="华文仿宋" pitchFamily="2" charset="-122"/>
                <a:ea typeface="华文仿宋" pitchFamily="2" charset="-122"/>
              </a:rPr>
              <a:t>        ③</a:t>
            </a:r>
            <a:r>
              <a:rPr lang="zh-CN" altLang="en-US" sz="2400" b="1" dirty="0" smtClean="0">
                <a:solidFill>
                  <a:srgbClr val="006699"/>
                </a:solidFill>
                <a:latin typeface="华文仿宋" pitchFamily="2" charset="-122"/>
                <a:ea typeface="华文仿宋" pitchFamily="2" charset="-122"/>
              </a:rPr>
              <a:t>申请领取身故互助金时，应同时提供户籍管理机关的户口注销证明和医疗机构或事故处理机关出具的死亡证明。</a:t>
            </a:r>
            <a:endParaRPr lang="en-US" altLang="zh-CN" sz="2400" b="1" dirty="0" smtClean="0">
              <a:solidFill>
                <a:srgbClr val="C00000"/>
              </a:solidFill>
              <a:latin typeface="华文仿宋" pitchFamily="2" charset="-122"/>
              <a:ea typeface="华文仿宋" pitchFamily="2" charset="-122"/>
            </a:endParaRPr>
          </a:p>
        </p:txBody>
      </p:sp>
      <p:sp>
        <p:nvSpPr>
          <p:cNvPr id="12" name="矩形 11"/>
          <p:cNvSpPr/>
          <p:nvPr/>
        </p:nvSpPr>
        <p:spPr>
          <a:xfrm>
            <a:off x="928662" y="357166"/>
            <a:ext cx="6840760" cy="461665"/>
          </a:xfrm>
          <a:prstGeom prst="rect">
            <a:avLst/>
          </a:prstGeom>
        </p:spPr>
        <p:txBody>
          <a:bodyPr wrap="square">
            <a:spAutoFit/>
          </a:bodyPr>
          <a:lstStyle/>
          <a:p>
            <a:pPr algn="ctr"/>
            <a:r>
              <a:rPr lang="zh-CN" altLang="en-US" sz="2400" b="1" dirty="0" smtClean="0">
                <a:solidFill>
                  <a:srgbClr val="C00000"/>
                </a:solidFill>
                <a:latin typeface="+mj-ea"/>
              </a:rPr>
              <a:t>非工伤子女意外伤害保障</a:t>
            </a:r>
            <a:endParaRPr lang="zh-CN" altLang="en-US" sz="2400" dirty="0">
              <a:latin typeface="+mj-ea"/>
              <a:ea typeface="+mj-ea"/>
            </a:endParaRPr>
          </a:p>
        </p:txBody>
      </p:sp>
      <p:pic>
        <p:nvPicPr>
          <p:cNvPr id="13"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270625"/>
            <a:ext cx="9144000" cy="587375"/>
          </a:xfrm>
          <a:prstGeom prst="rect">
            <a:avLst/>
          </a:prstGeom>
          <a:noFill/>
          <a:ln w="9525">
            <a:noFill/>
            <a:miter lim="800000"/>
            <a:headEnd/>
            <a:tailEnd/>
          </a:ln>
        </p:spPr>
      </p:pic>
      <p:sp>
        <p:nvSpPr>
          <p:cNvPr id="7" name="矩形 6"/>
          <p:cNvSpPr/>
          <p:nvPr/>
        </p:nvSpPr>
        <p:spPr>
          <a:xfrm>
            <a:off x="2643174" y="6000768"/>
            <a:ext cx="4052712" cy="523220"/>
          </a:xfrm>
          <a:prstGeom prst="rect">
            <a:avLst/>
          </a:prstGeom>
        </p:spPr>
        <p:txBody>
          <a:bodyPr wrap="none">
            <a:spAutoFit/>
          </a:bodyPr>
          <a:lstStyle/>
          <a:p>
            <a:pPr algn="ctr"/>
            <a:r>
              <a:rPr lang="zh-CN" altLang="en-US" b="1" dirty="0" smtClean="0">
                <a:solidFill>
                  <a:srgbClr val="FF3300"/>
                </a:solidFill>
                <a:latin typeface="楷体_GB2312" pitchFamily="49" charset="-122"/>
                <a:ea typeface="楷体_GB2312" pitchFamily="49" charset="-122"/>
              </a:rPr>
              <a:t>平时注入一</a:t>
            </a:r>
            <a:r>
              <a:rPr lang="zh-CN" altLang="en-US" sz="2800" b="1" dirty="0" smtClean="0">
                <a:solidFill>
                  <a:srgbClr val="FF3300"/>
                </a:solidFill>
                <a:latin typeface="华文隶书" pitchFamily="2" charset="-122"/>
                <a:ea typeface="华文隶书" pitchFamily="2" charset="-122"/>
              </a:rPr>
              <a:t>滴</a:t>
            </a:r>
            <a:r>
              <a:rPr lang="zh-CN" altLang="en-US" b="1" dirty="0" smtClean="0">
                <a:solidFill>
                  <a:srgbClr val="FF3300"/>
                </a:solidFill>
                <a:latin typeface="楷体_GB2312" pitchFamily="49" charset="-122"/>
                <a:ea typeface="楷体_GB2312" pitchFamily="49" charset="-122"/>
              </a:rPr>
              <a:t>水  难时拥有</a:t>
            </a:r>
            <a:r>
              <a:rPr lang="zh-CN" altLang="en-US" sz="2800" b="1" dirty="0" smtClean="0">
                <a:solidFill>
                  <a:srgbClr val="FF3300"/>
                </a:solidFill>
                <a:latin typeface="华文隶书" pitchFamily="2" charset="-122"/>
                <a:ea typeface="华文隶书" pitchFamily="2" charset="-122"/>
              </a:rPr>
              <a:t>互助</a:t>
            </a:r>
            <a:r>
              <a:rPr lang="zh-CN" altLang="en-US" b="1" dirty="0" smtClean="0">
                <a:solidFill>
                  <a:srgbClr val="FF3300"/>
                </a:solidFill>
                <a:latin typeface="楷体_GB2312" pitchFamily="49" charset="-122"/>
                <a:ea typeface="楷体_GB2312" pitchFamily="49" charset="-122"/>
              </a:rPr>
              <a:t>情</a:t>
            </a:r>
            <a:endParaRPr lang="zh-CN" altLang="en-US" b="1" dirty="0">
              <a:solidFill>
                <a:srgbClr val="FF3300"/>
              </a:solidFill>
              <a:latin typeface="楷体_GB2312" pitchFamily="49" charset="-122"/>
              <a:ea typeface="楷体_GB2312" pitchFamily="49" charset="-122"/>
            </a:endParaRPr>
          </a:p>
        </p:txBody>
      </p:sp>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TextBox 10"/>
          <p:cNvSpPr txBox="1"/>
          <p:nvPr/>
        </p:nvSpPr>
        <p:spPr>
          <a:xfrm>
            <a:off x="357158" y="1357298"/>
            <a:ext cx="8286808" cy="4426853"/>
          </a:xfrm>
          <a:prstGeom prst="rect">
            <a:avLst/>
          </a:prstGeom>
          <a:noFill/>
        </p:spPr>
        <p:txBody>
          <a:bodyPr wrap="square" rtlCol="0">
            <a:spAutoFit/>
          </a:bodyPr>
          <a:lstStyle/>
          <a:p>
            <a:pPr>
              <a:lnSpc>
                <a:spcPts val="3800"/>
              </a:lnSpc>
            </a:pPr>
            <a:r>
              <a:rPr lang="zh-CN" altLang="en-US" sz="2400" b="1" dirty="0" smtClean="0">
                <a:solidFill>
                  <a:srgbClr val="006699"/>
                </a:solidFill>
                <a:latin typeface="华文仿宋" pitchFamily="2" charset="-122"/>
                <a:ea typeface="华文仿宋" pitchFamily="2" charset="-122"/>
              </a:rPr>
              <a:t>     申报方式：</a:t>
            </a:r>
            <a:endParaRPr lang="en-US" altLang="zh-CN" sz="2400" b="1" dirty="0" smtClean="0">
              <a:solidFill>
                <a:srgbClr val="006699"/>
              </a:solidFill>
              <a:latin typeface="华文仿宋" pitchFamily="2" charset="-122"/>
              <a:ea typeface="华文仿宋" pitchFamily="2" charset="-122"/>
            </a:endParaRPr>
          </a:p>
          <a:p>
            <a:pPr indent="-1440000">
              <a:lnSpc>
                <a:spcPts val="4500"/>
              </a:lnSpc>
            </a:pPr>
            <a:r>
              <a:rPr lang="zh-CN" altLang="en-US" sz="2400" b="1" dirty="0" smtClean="0">
                <a:solidFill>
                  <a:srgbClr val="006699"/>
                </a:solidFill>
                <a:latin typeface="华文仿宋" pitchFamily="2" charset="-122"/>
                <a:ea typeface="华文仿宋" pitchFamily="2" charset="-122"/>
              </a:rPr>
              <a:t>     </a:t>
            </a:r>
            <a:endParaRPr lang="en-US" altLang="zh-CN" sz="2400" b="1" dirty="0" smtClean="0">
              <a:solidFill>
                <a:srgbClr val="006699"/>
              </a:solidFill>
              <a:latin typeface="华文仿宋" pitchFamily="2" charset="-122"/>
              <a:ea typeface="华文仿宋" pitchFamily="2" charset="-122"/>
            </a:endParaRPr>
          </a:p>
          <a:p>
            <a:pPr indent="-1440000">
              <a:lnSpc>
                <a:spcPts val="4500"/>
              </a:lnSpc>
            </a:pPr>
            <a:r>
              <a:rPr lang="en-US" altLang="zh-CN" sz="2400" b="1" dirty="0" smtClean="0">
                <a:solidFill>
                  <a:srgbClr val="006699"/>
                </a:solidFill>
                <a:latin typeface="华文仿宋" pitchFamily="2" charset="-122"/>
                <a:ea typeface="华文仿宋" pitchFamily="2" charset="-122"/>
              </a:rPr>
              <a:t>     </a:t>
            </a:r>
            <a:r>
              <a:rPr lang="zh-CN" altLang="en-US" sz="2400" b="1" dirty="0" smtClean="0">
                <a:solidFill>
                  <a:srgbClr val="C00000"/>
                </a:solidFill>
                <a:latin typeface="华文仿宋" pitchFamily="2" charset="-122"/>
                <a:ea typeface="华文仿宋" pitchFamily="2" charset="-122"/>
              </a:rPr>
              <a:t>系统未上线期间，暂时采取   手工申报   方式。</a:t>
            </a:r>
            <a:endParaRPr lang="en-US" altLang="zh-CN" sz="2400" b="1" dirty="0" smtClean="0">
              <a:solidFill>
                <a:srgbClr val="C00000"/>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a:t>
            </a:r>
            <a:endParaRPr lang="en-US" altLang="zh-CN" sz="2400" b="1" dirty="0" smtClean="0">
              <a:solidFill>
                <a:srgbClr val="006699"/>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办事处网站</a:t>
            </a:r>
            <a:r>
              <a:rPr lang="en-US" altLang="zh-CN" sz="2400" b="1" dirty="0" smtClean="0">
                <a:solidFill>
                  <a:srgbClr val="006699"/>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表格下载</a:t>
            </a:r>
            <a:r>
              <a:rPr lang="en-US" altLang="zh-CN" sz="2400" b="1" dirty="0" smtClean="0">
                <a:solidFill>
                  <a:srgbClr val="006699"/>
                </a:solidFill>
                <a:latin typeface="华文仿宋" pitchFamily="2" charset="-122"/>
                <a:ea typeface="华文仿宋" pitchFamily="2" charset="-122"/>
              </a:rPr>
              <a:t>—</a:t>
            </a:r>
            <a:r>
              <a:rPr lang="zh-CN" altLang="en-US" sz="2400" b="1" dirty="0" smtClean="0">
                <a:solidFill>
                  <a:srgbClr val="006699"/>
                </a:solidFill>
                <a:latin typeface="华文仿宋" pitchFamily="2" charset="-122"/>
                <a:ea typeface="华文仿宋" pitchFamily="2" charset="-122"/>
              </a:rPr>
              <a:t>理赔申请表格下载</a:t>
            </a:r>
            <a:endParaRPr lang="en-US" altLang="zh-CN" sz="2400" b="1" dirty="0" smtClean="0">
              <a:solidFill>
                <a:srgbClr val="006699"/>
              </a:solidFill>
              <a:latin typeface="华文仿宋" pitchFamily="2" charset="-122"/>
              <a:ea typeface="华文仿宋" pitchFamily="2" charset="-122"/>
            </a:endParaRPr>
          </a:p>
          <a:p>
            <a:pPr algn="just">
              <a:lnSpc>
                <a:spcPts val="3500"/>
              </a:lnSpc>
            </a:pPr>
            <a:r>
              <a:rPr lang="en-US" altLang="zh-CN" sz="2400" b="1" dirty="0" smtClean="0">
                <a:solidFill>
                  <a:srgbClr val="006699"/>
                </a:solidFill>
                <a:latin typeface="华文仿宋" pitchFamily="2" charset="-122"/>
                <a:ea typeface="华文仿宋" pitchFamily="2" charset="-122"/>
              </a:rPr>
              <a:t>     —</a:t>
            </a:r>
            <a:r>
              <a:rPr lang="zh-CN" altLang="en-US" sz="2400" b="1" dirty="0" smtClean="0">
                <a:solidFill>
                  <a:srgbClr val="006699"/>
                </a:solidFill>
                <a:latin typeface="华文仿宋" pitchFamily="2" charset="-122"/>
                <a:ea typeface="华文仿宋" pitchFamily="2" charset="-122"/>
              </a:rPr>
              <a:t>非工伤意外伤害及家财损失综合互助保障计划</a:t>
            </a:r>
            <a:endParaRPr lang="en-US" altLang="zh-CN" sz="2400" b="1" dirty="0" smtClean="0">
              <a:solidFill>
                <a:srgbClr val="006699"/>
              </a:solidFill>
              <a:latin typeface="华文仿宋" pitchFamily="2" charset="-122"/>
              <a:ea typeface="华文仿宋" pitchFamily="2" charset="-122"/>
            </a:endParaRPr>
          </a:p>
          <a:p>
            <a:pPr algn="just">
              <a:lnSpc>
                <a:spcPts val="3500"/>
              </a:lnSpc>
            </a:pPr>
            <a:r>
              <a:rPr lang="en-US" altLang="zh-CN" sz="2400" b="1" dirty="0" smtClean="0">
                <a:solidFill>
                  <a:srgbClr val="006699"/>
                </a:solidFill>
                <a:latin typeface="华文仿宋" pitchFamily="2" charset="-122"/>
                <a:ea typeface="华文仿宋" pitchFamily="2" charset="-122"/>
              </a:rPr>
              <a:t>     —</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互助金申请书</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和</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互助金申请书填写示例</a:t>
            </a:r>
            <a:r>
              <a:rPr lang="en-US" altLang="zh-CN" sz="2400" b="1" dirty="0" smtClean="0">
                <a:solidFill>
                  <a:srgbClr val="C00000"/>
                </a:solidFill>
                <a:latin typeface="华文仿宋" pitchFamily="2" charset="-122"/>
                <a:ea typeface="华文仿宋" pitchFamily="2" charset="-122"/>
              </a:rPr>
              <a:t>》</a:t>
            </a:r>
            <a:r>
              <a:rPr lang="zh-CN" altLang="en-US" sz="2400" b="1" dirty="0" smtClean="0">
                <a:solidFill>
                  <a:srgbClr val="C00000"/>
                </a:solidFill>
                <a:latin typeface="华文仿宋" pitchFamily="2" charset="-122"/>
                <a:ea typeface="华文仿宋" pitchFamily="2" charset="-122"/>
              </a:rPr>
              <a:t>。    </a:t>
            </a:r>
            <a:endParaRPr lang="en-US" altLang="zh-CN" sz="2400" b="1" dirty="0" smtClean="0">
              <a:solidFill>
                <a:srgbClr val="C00000"/>
              </a:solidFill>
              <a:latin typeface="华文仿宋" pitchFamily="2" charset="-122"/>
              <a:ea typeface="华文仿宋" pitchFamily="2" charset="-122"/>
            </a:endParaRPr>
          </a:p>
          <a:p>
            <a:pPr algn="just">
              <a:lnSpc>
                <a:spcPts val="3500"/>
              </a:lnSpc>
            </a:pPr>
            <a:endParaRPr lang="en-US" altLang="zh-CN" sz="2400" b="1" dirty="0" smtClean="0">
              <a:solidFill>
                <a:srgbClr val="C00000"/>
              </a:solidFill>
              <a:latin typeface="华文仿宋" pitchFamily="2" charset="-122"/>
              <a:ea typeface="华文仿宋" pitchFamily="2" charset="-122"/>
            </a:endParaRPr>
          </a:p>
          <a:p>
            <a:pPr algn="just">
              <a:lnSpc>
                <a:spcPts val="3500"/>
              </a:lnSpc>
            </a:pPr>
            <a:r>
              <a:rPr lang="zh-CN" altLang="en-US" sz="2400" b="1" dirty="0" smtClean="0">
                <a:solidFill>
                  <a:srgbClr val="006699"/>
                </a:solidFill>
                <a:latin typeface="华文仿宋" pitchFamily="2" charset="-122"/>
                <a:ea typeface="华文仿宋" pitchFamily="2" charset="-122"/>
              </a:rPr>
              <a:t>     </a:t>
            </a:r>
            <a:endParaRPr lang="en-US" altLang="zh-CN" sz="2400" b="1" dirty="0" smtClean="0">
              <a:solidFill>
                <a:srgbClr val="006699"/>
              </a:solidFill>
              <a:latin typeface="华文仿宋" pitchFamily="2" charset="-122"/>
              <a:ea typeface="华文仿宋" pitchFamily="2" charset="-122"/>
            </a:endParaRPr>
          </a:p>
        </p:txBody>
      </p:sp>
      <p:sp>
        <p:nvSpPr>
          <p:cNvPr id="13" name="矩形 12"/>
          <p:cNvSpPr/>
          <p:nvPr/>
        </p:nvSpPr>
        <p:spPr>
          <a:xfrm>
            <a:off x="857224" y="642918"/>
            <a:ext cx="6840760" cy="461665"/>
          </a:xfrm>
          <a:prstGeom prst="rect">
            <a:avLst/>
          </a:prstGeom>
        </p:spPr>
        <p:txBody>
          <a:bodyPr wrap="square">
            <a:spAutoFit/>
          </a:bodyPr>
          <a:lstStyle/>
          <a:p>
            <a:pPr algn="ctr"/>
            <a:r>
              <a:rPr lang="zh-CN" altLang="en-US" sz="2400" b="1" dirty="0" smtClean="0">
                <a:solidFill>
                  <a:srgbClr val="C00000"/>
                </a:solidFill>
                <a:latin typeface="+mn-ea"/>
              </a:rPr>
              <a:t>非工伤子女意外伤害保障</a:t>
            </a:r>
            <a:endParaRPr lang="zh-CN" altLang="en-US" sz="2400" dirty="0">
              <a:latin typeface="+mn-ea"/>
            </a:endParaRPr>
          </a:p>
        </p:txBody>
      </p:sp>
      <p:pic>
        <p:nvPicPr>
          <p:cNvPr id="14"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skmbt_28316031415230.jpg"/>
          <p:cNvPicPr>
            <a:picLocks noChangeAspect="1"/>
          </p:cNvPicPr>
          <p:nvPr/>
        </p:nvPicPr>
        <p:blipFill>
          <a:blip r:embed="rId2" cstate="print"/>
          <a:stretch>
            <a:fillRect/>
          </a:stretch>
        </p:blipFill>
        <p:spPr>
          <a:xfrm>
            <a:off x="2357422" y="517332"/>
            <a:ext cx="5357850" cy="6340668"/>
          </a:xfrm>
          <a:prstGeom prst="rect">
            <a:avLst/>
          </a:prstGeom>
        </p:spPr>
      </p:pic>
      <p:sp>
        <p:nvSpPr>
          <p:cNvPr id="7" name="圆角矩形标注 4"/>
          <p:cNvSpPr>
            <a:spLocks noChangeArrowheads="1"/>
          </p:cNvSpPr>
          <p:nvPr/>
        </p:nvSpPr>
        <p:spPr bwMode="auto">
          <a:xfrm>
            <a:off x="5572132" y="0"/>
            <a:ext cx="3357586" cy="1000132"/>
          </a:xfrm>
          <a:prstGeom prst="wedgeRectCallout">
            <a:avLst>
              <a:gd name="adj1" fmla="val -33118"/>
              <a:gd name="adj2" fmla="val 733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rgbClr val="C00000"/>
                </a:solidFill>
                <a:latin typeface="宋体" pitchFamily="2" charset="-122"/>
                <a:ea typeface="宋体" pitchFamily="2" charset="-122"/>
              </a:rPr>
              <a:t>①基层单位名称及编号、代办处名称、申报时间、基层工会盖章</a:t>
            </a:r>
            <a:endParaRPr lang="zh-CN" altLang="en-US" sz="2000" b="1" dirty="0">
              <a:solidFill>
                <a:srgbClr val="C00000"/>
              </a:solidFill>
              <a:latin typeface="宋体" pitchFamily="2" charset="-122"/>
              <a:ea typeface="宋体" pitchFamily="2" charset="-122"/>
            </a:endParaRPr>
          </a:p>
        </p:txBody>
      </p:sp>
      <p:sp>
        <p:nvSpPr>
          <p:cNvPr id="8" name="圆角矩形标注 4"/>
          <p:cNvSpPr>
            <a:spLocks noChangeArrowheads="1"/>
          </p:cNvSpPr>
          <p:nvPr/>
        </p:nvSpPr>
        <p:spPr bwMode="auto">
          <a:xfrm>
            <a:off x="0" y="571480"/>
            <a:ext cx="3143240" cy="1000132"/>
          </a:xfrm>
          <a:prstGeom prst="wedgeRectCallout">
            <a:avLst>
              <a:gd name="adj1" fmla="val 48923"/>
              <a:gd name="adj2" fmla="val 7083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chemeClr val="tx1">
                    <a:lumMod val="60000"/>
                    <a:lumOff val="40000"/>
                  </a:schemeClr>
                </a:solidFill>
                <a:latin typeface="宋体" pitchFamily="2" charset="-122"/>
                <a:ea typeface="宋体" pitchFamily="2" charset="-122"/>
              </a:rPr>
              <a:t>②会员姓名、性别、年龄、手机号、身份证号</a:t>
            </a:r>
            <a:r>
              <a:rPr lang="zh-CN" altLang="en-US" sz="2000" dirty="0" smtClean="0">
                <a:solidFill>
                  <a:schemeClr val="tx1">
                    <a:lumMod val="60000"/>
                    <a:lumOff val="40000"/>
                  </a:schemeClr>
                </a:solidFill>
                <a:latin typeface="宋体" pitchFamily="2" charset="-122"/>
                <a:ea typeface="宋体" pitchFamily="2" charset="-122"/>
              </a:rPr>
              <a:t>、</a:t>
            </a:r>
            <a:r>
              <a:rPr lang="zh-CN" altLang="en-US" sz="2000" b="1" dirty="0" smtClean="0">
                <a:solidFill>
                  <a:srgbClr val="C00000"/>
                </a:solidFill>
                <a:latin typeface="宋体" pitchFamily="2" charset="-122"/>
                <a:ea typeface="宋体" pitchFamily="2" charset="-122"/>
              </a:rPr>
              <a:t>申报类别、京卡号及开户行</a:t>
            </a:r>
            <a:endParaRPr lang="zh-CN" altLang="en-US" sz="2000" b="1" dirty="0">
              <a:solidFill>
                <a:srgbClr val="C00000"/>
              </a:solidFill>
              <a:latin typeface="宋体" pitchFamily="2" charset="-122"/>
              <a:ea typeface="宋体" pitchFamily="2" charset="-122"/>
            </a:endParaRPr>
          </a:p>
        </p:txBody>
      </p:sp>
      <p:sp>
        <p:nvSpPr>
          <p:cNvPr id="9" name="圆角矩形标注 4"/>
          <p:cNvSpPr>
            <a:spLocks noChangeArrowheads="1"/>
          </p:cNvSpPr>
          <p:nvPr/>
        </p:nvSpPr>
        <p:spPr bwMode="auto">
          <a:xfrm>
            <a:off x="0" y="2143116"/>
            <a:ext cx="3143240" cy="1000132"/>
          </a:xfrm>
          <a:prstGeom prst="wedgeRectCallout">
            <a:avLst>
              <a:gd name="adj1" fmla="val 48923"/>
              <a:gd name="adj2" fmla="val -650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rgbClr val="C00000"/>
                </a:solidFill>
                <a:latin typeface="宋体" pitchFamily="2" charset="-122"/>
                <a:ea typeface="宋体" pitchFamily="2" charset="-122"/>
              </a:rPr>
              <a:t>③出险人（会员子女）姓名、性别、年龄、身份证号</a:t>
            </a:r>
            <a:endParaRPr lang="zh-CN" altLang="en-US" sz="2000" b="1" dirty="0">
              <a:solidFill>
                <a:srgbClr val="C00000"/>
              </a:solidFill>
              <a:latin typeface="宋体" pitchFamily="2" charset="-122"/>
              <a:ea typeface="宋体" pitchFamily="2" charset="-122"/>
            </a:endParaRPr>
          </a:p>
        </p:txBody>
      </p:sp>
      <p:sp>
        <p:nvSpPr>
          <p:cNvPr id="10" name="圆角矩形标注 4"/>
          <p:cNvSpPr>
            <a:spLocks noChangeArrowheads="1"/>
          </p:cNvSpPr>
          <p:nvPr/>
        </p:nvSpPr>
        <p:spPr bwMode="auto">
          <a:xfrm>
            <a:off x="5786446" y="2500306"/>
            <a:ext cx="3143240" cy="714380"/>
          </a:xfrm>
          <a:prstGeom prst="wedgeRectCallout">
            <a:avLst>
              <a:gd name="adj1" fmla="val -40370"/>
              <a:gd name="adj2" fmla="val 1044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chemeClr val="tx1">
                    <a:lumMod val="60000"/>
                    <a:lumOff val="40000"/>
                  </a:schemeClr>
                </a:solidFill>
                <a:latin typeface="宋体" pitchFamily="2" charset="-122"/>
                <a:ea typeface="宋体" pitchFamily="2" charset="-122"/>
              </a:rPr>
              <a:t>④出险时间、出险地点、出险经过</a:t>
            </a:r>
            <a:endParaRPr lang="zh-CN" altLang="en-US" sz="2000" b="1" dirty="0">
              <a:solidFill>
                <a:schemeClr val="tx1">
                  <a:lumMod val="60000"/>
                  <a:lumOff val="40000"/>
                </a:schemeClr>
              </a:solidFill>
              <a:latin typeface="宋体" pitchFamily="2" charset="-122"/>
              <a:ea typeface="宋体" pitchFamily="2" charset="-122"/>
            </a:endParaRPr>
          </a:p>
        </p:txBody>
      </p:sp>
      <p:sp>
        <p:nvSpPr>
          <p:cNvPr id="11" name="圆角矩形标注 4"/>
          <p:cNvSpPr>
            <a:spLocks noChangeArrowheads="1"/>
          </p:cNvSpPr>
          <p:nvPr/>
        </p:nvSpPr>
        <p:spPr bwMode="auto">
          <a:xfrm>
            <a:off x="5786446" y="5429264"/>
            <a:ext cx="3143240" cy="714380"/>
          </a:xfrm>
          <a:prstGeom prst="wedgeRectCallout">
            <a:avLst>
              <a:gd name="adj1" fmla="val -36734"/>
              <a:gd name="adj2" fmla="val -822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000" b="1" dirty="0" smtClean="0">
                <a:solidFill>
                  <a:schemeClr val="tx1">
                    <a:lumMod val="60000"/>
                    <a:lumOff val="40000"/>
                  </a:schemeClr>
                </a:solidFill>
                <a:latin typeface="宋体" pitchFamily="2" charset="-122"/>
                <a:ea typeface="宋体" pitchFamily="2" charset="-122"/>
              </a:rPr>
              <a:t>⑤申请人确认并签字、代办处经办人签字并盖章</a:t>
            </a:r>
            <a:endParaRPr lang="zh-CN" altLang="en-US" sz="2000" b="1" dirty="0">
              <a:solidFill>
                <a:schemeClr val="tx1">
                  <a:lumMod val="60000"/>
                  <a:lumOff val="40000"/>
                </a:schemeClr>
              </a:solidFill>
              <a:latin typeface="宋体" pitchFamily="2" charset="-122"/>
              <a:ea typeface="宋体" pitchFamily="2" charset="-122"/>
            </a:endParaRPr>
          </a:p>
        </p:txBody>
      </p:sp>
      <p:sp>
        <p:nvSpPr>
          <p:cNvPr id="14" name="TextBox 13"/>
          <p:cNvSpPr txBox="1"/>
          <p:nvPr/>
        </p:nvSpPr>
        <p:spPr>
          <a:xfrm>
            <a:off x="0" y="3500438"/>
            <a:ext cx="3000364" cy="2677656"/>
          </a:xfrm>
          <a:prstGeom prst="rect">
            <a:avLst/>
          </a:prstGeom>
          <a:noFill/>
        </p:spPr>
        <p:txBody>
          <a:bodyPr wrap="square" rtlCol="0">
            <a:spAutoFit/>
          </a:bodyPr>
          <a:lstStyle/>
          <a:p>
            <a:r>
              <a:rPr lang="zh-CN" altLang="en-US" sz="2400" b="1" dirty="0" smtClean="0">
                <a:solidFill>
                  <a:srgbClr val="C00000"/>
                </a:solidFill>
                <a:latin typeface="华文仿宋" pitchFamily="2" charset="-122"/>
                <a:ea typeface="华文仿宋" pitchFamily="2" charset="-122"/>
              </a:rPr>
              <a:t>① ② ③ ④须在</a:t>
            </a:r>
            <a:r>
              <a:rPr lang="en-US" altLang="zh-CN" sz="2400" b="1" dirty="0" smtClean="0">
                <a:solidFill>
                  <a:srgbClr val="C00000"/>
                </a:solidFill>
                <a:latin typeface="华文仿宋" pitchFamily="2" charset="-122"/>
                <a:ea typeface="华文仿宋" pitchFamily="2" charset="-122"/>
              </a:rPr>
              <a:t>excel</a:t>
            </a:r>
            <a:r>
              <a:rPr lang="zh-CN" altLang="en-US" sz="2400" b="1" dirty="0" smtClean="0">
                <a:solidFill>
                  <a:srgbClr val="C00000"/>
                </a:solidFill>
                <a:latin typeface="华文仿宋" pitchFamily="2" charset="-122"/>
                <a:ea typeface="华文仿宋" pitchFamily="2" charset="-122"/>
              </a:rPr>
              <a:t>表格中</a:t>
            </a:r>
            <a:r>
              <a:rPr lang="zh-CN" altLang="en-US" sz="2400" b="1" dirty="0" smtClean="0">
                <a:solidFill>
                  <a:srgbClr val="006699"/>
                </a:solidFill>
                <a:latin typeface="华文仿宋" pitchFamily="2" charset="-122"/>
                <a:ea typeface="华文仿宋" pitchFamily="2" charset="-122"/>
              </a:rPr>
              <a:t>填写完整后将电子版发送至</a:t>
            </a:r>
            <a:r>
              <a:rPr lang="en-US" altLang="zh-CN" sz="2400" b="1" dirty="0" smtClean="0">
                <a:solidFill>
                  <a:srgbClr val="C00000"/>
                </a:solidFill>
                <a:latin typeface="华文仿宋" pitchFamily="2" charset="-122"/>
                <a:ea typeface="华文仿宋" pitchFamily="2" charset="-122"/>
              </a:rPr>
              <a:t>szgyxm@163.com</a:t>
            </a:r>
            <a:r>
              <a:rPr lang="zh-CN" altLang="en-US" sz="2400" b="1" dirty="0" smtClean="0">
                <a:solidFill>
                  <a:srgbClr val="006699"/>
                </a:solidFill>
                <a:latin typeface="华文仿宋" pitchFamily="2" charset="-122"/>
                <a:ea typeface="华文仿宋" pitchFamily="2" charset="-122"/>
              </a:rPr>
              <a:t>，同时打印纸质版</a:t>
            </a:r>
            <a:r>
              <a:rPr lang="zh-CN" altLang="en-US" sz="2400" b="1" dirty="0" smtClean="0">
                <a:solidFill>
                  <a:srgbClr val="C00000"/>
                </a:solidFill>
                <a:latin typeface="华文仿宋" pitchFamily="2" charset="-122"/>
                <a:ea typeface="华文仿宋" pitchFamily="2" charset="-122"/>
              </a:rPr>
              <a:t>签字盖章后</a:t>
            </a:r>
            <a:r>
              <a:rPr lang="zh-CN" altLang="en-US" sz="2400" b="1" dirty="0" smtClean="0">
                <a:solidFill>
                  <a:srgbClr val="006699"/>
                </a:solidFill>
                <a:latin typeface="华文仿宋" pitchFamily="2" charset="-122"/>
                <a:ea typeface="华文仿宋" pitchFamily="2" charset="-122"/>
              </a:rPr>
              <a:t>与其他相关资料一同申报至公益部。</a:t>
            </a:r>
            <a:endParaRPr lang="zh-CN" altLang="en-US" sz="2400" dirty="0">
              <a:solidFill>
                <a:srgbClr val="C00000"/>
              </a:solidFill>
              <a:latin typeface="华文仿宋" pitchFamily="2" charset="-122"/>
              <a:ea typeface="华文仿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500834"/>
            <a:ext cx="9144000" cy="357166"/>
          </a:xfrm>
          <a:prstGeom prst="rect">
            <a:avLst/>
          </a:prstGeom>
          <a:noFill/>
          <a:ln w="9525">
            <a:noFill/>
            <a:miter lim="800000"/>
            <a:headEnd/>
            <a:tailEnd/>
          </a:ln>
        </p:spPr>
      </p:pic>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矩形 10"/>
          <p:cNvSpPr/>
          <p:nvPr/>
        </p:nvSpPr>
        <p:spPr>
          <a:xfrm>
            <a:off x="500034" y="1000108"/>
            <a:ext cx="7858180" cy="5252720"/>
          </a:xfrm>
          <a:prstGeom prst="rect">
            <a:avLst/>
          </a:prstGeom>
        </p:spPr>
        <p:txBody>
          <a:bodyPr wrap="square">
            <a:spAutoFit/>
          </a:bodyPr>
          <a:lstStyle/>
          <a:p>
            <a:pPr algn="just">
              <a:lnSpc>
                <a:spcPts val="2800"/>
              </a:lnSpc>
            </a:pPr>
            <a:r>
              <a:rPr lang="zh-CN" altLang="en-US" sz="2400" b="1" dirty="0" smtClean="0">
                <a:solidFill>
                  <a:srgbClr val="006699"/>
                </a:solidFill>
                <a:latin typeface="华文仿宋" pitchFamily="2" charset="-122"/>
                <a:ea typeface="华文仿宋" pitchFamily="2" charset="-122"/>
              </a:rPr>
              <a:t>除外责任：</a:t>
            </a:r>
            <a:endParaRPr lang="en-US" altLang="zh-CN" sz="2400" b="1" dirty="0" smtClean="0">
              <a:solidFill>
                <a:srgbClr val="006699"/>
              </a:solidFill>
              <a:latin typeface="华文仿宋" pitchFamily="2" charset="-122"/>
              <a:ea typeface="华文仿宋" pitchFamily="2" charset="-122"/>
            </a:endParaRPr>
          </a:p>
          <a:p>
            <a:pPr indent="457200"/>
            <a:r>
              <a:rPr lang="en-US" altLang="en-US" sz="2400" b="1" dirty="0" smtClean="0">
                <a:solidFill>
                  <a:schemeClr val="accent1">
                    <a:lumMod val="75000"/>
                  </a:schemeClr>
                </a:solidFill>
                <a:latin typeface="华文仿宋" pitchFamily="2" charset="-122"/>
                <a:ea typeface="华文仿宋" pitchFamily="2" charset="-122"/>
              </a:rPr>
              <a:t>1</a:t>
            </a:r>
            <a:r>
              <a:rPr lang="zh-CN" altLang="en-US" sz="2400" b="1" dirty="0" smtClean="0">
                <a:solidFill>
                  <a:schemeClr val="accent1">
                    <a:lumMod val="75000"/>
                  </a:schemeClr>
                </a:solidFill>
                <a:latin typeface="华文仿宋" pitchFamily="2" charset="-122"/>
                <a:ea typeface="华文仿宋" pitchFamily="2" charset="-122"/>
              </a:rPr>
              <a:t>、战争、军事行动、暴动、恐怖活动或者其他类似的武装叛乱期间； </a:t>
            </a:r>
          </a:p>
          <a:p>
            <a:pPr indent="457200"/>
            <a:r>
              <a:rPr lang="en-US" altLang="en-US" sz="2400" b="1" dirty="0" smtClean="0">
                <a:solidFill>
                  <a:schemeClr val="accent1">
                    <a:lumMod val="75000"/>
                  </a:schemeClr>
                </a:solidFill>
                <a:latin typeface="华文仿宋" pitchFamily="2" charset="-122"/>
                <a:ea typeface="华文仿宋" pitchFamily="2" charset="-122"/>
              </a:rPr>
              <a:t>2</a:t>
            </a:r>
            <a:r>
              <a:rPr lang="zh-CN" altLang="en-US" sz="2400" b="1" dirty="0" smtClean="0">
                <a:solidFill>
                  <a:schemeClr val="accent1">
                    <a:lumMod val="75000"/>
                  </a:schemeClr>
                </a:solidFill>
                <a:latin typeface="华文仿宋" pitchFamily="2" charset="-122"/>
                <a:ea typeface="华文仿宋" pitchFamily="2" charset="-122"/>
              </a:rPr>
              <a:t>、原子能、核能装置的污染或辐射造成的疾病； </a:t>
            </a:r>
          </a:p>
          <a:p>
            <a:pPr indent="457200"/>
            <a:r>
              <a:rPr lang="en-US" altLang="en-US" sz="2400" b="1" dirty="0" smtClean="0">
                <a:solidFill>
                  <a:schemeClr val="accent1">
                    <a:lumMod val="75000"/>
                  </a:schemeClr>
                </a:solidFill>
                <a:latin typeface="华文仿宋" pitchFamily="2" charset="-122"/>
                <a:ea typeface="华文仿宋" pitchFamily="2" charset="-122"/>
              </a:rPr>
              <a:t>3</a:t>
            </a:r>
            <a:r>
              <a:rPr lang="zh-CN" altLang="en-US" sz="2400" b="1" dirty="0" smtClean="0">
                <a:solidFill>
                  <a:schemeClr val="accent1">
                    <a:lumMod val="75000"/>
                  </a:schemeClr>
                </a:solidFill>
                <a:latin typeface="华文仿宋" pitchFamily="2" charset="-122"/>
                <a:ea typeface="华文仿宋" pitchFamily="2" charset="-122"/>
              </a:rPr>
              <a:t>、不可抗力的自然灾害； </a:t>
            </a:r>
          </a:p>
          <a:p>
            <a:pPr indent="457200"/>
            <a:r>
              <a:rPr lang="en-US" altLang="en-US" sz="2400" b="1" dirty="0" smtClean="0">
                <a:solidFill>
                  <a:schemeClr val="accent1">
                    <a:lumMod val="75000"/>
                  </a:schemeClr>
                </a:solidFill>
                <a:latin typeface="华文仿宋" pitchFamily="2" charset="-122"/>
                <a:ea typeface="华文仿宋" pitchFamily="2" charset="-122"/>
              </a:rPr>
              <a:t>4</a:t>
            </a:r>
            <a:r>
              <a:rPr lang="zh-CN" altLang="en-US" sz="2400" b="1" dirty="0" smtClean="0">
                <a:solidFill>
                  <a:schemeClr val="accent1">
                    <a:lumMod val="75000"/>
                  </a:schemeClr>
                </a:solidFill>
                <a:latin typeface="华文仿宋" pitchFamily="2" charset="-122"/>
                <a:ea typeface="华文仿宋" pitchFamily="2" charset="-122"/>
              </a:rPr>
              <a:t>、违法犯罪行为，从事违法、犯罪活动期间或者被依法拘留、服刑期间； </a:t>
            </a:r>
          </a:p>
          <a:p>
            <a:pPr indent="457200"/>
            <a:r>
              <a:rPr lang="en-US" altLang="en-US" sz="2400" b="1" dirty="0" smtClean="0">
                <a:solidFill>
                  <a:schemeClr val="accent1">
                    <a:lumMod val="75000"/>
                  </a:schemeClr>
                </a:solidFill>
                <a:latin typeface="华文仿宋" pitchFamily="2" charset="-122"/>
                <a:ea typeface="华文仿宋" pitchFamily="2" charset="-122"/>
              </a:rPr>
              <a:t>5</a:t>
            </a:r>
            <a:r>
              <a:rPr lang="zh-CN" altLang="en-US" sz="2400" b="1" dirty="0" smtClean="0">
                <a:solidFill>
                  <a:schemeClr val="accent1">
                    <a:lumMod val="75000"/>
                  </a:schemeClr>
                </a:solidFill>
                <a:latin typeface="华文仿宋" pitchFamily="2" charset="-122"/>
                <a:ea typeface="华文仿宋" pitchFamily="2" charset="-122"/>
              </a:rPr>
              <a:t>、故意行为，挑衅而导致的打斗、被袭击或被谋杀； </a:t>
            </a:r>
          </a:p>
          <a:p>
            <a:pPr indent="457200"/>
            <a:r>
              <a:rPr lang="en-US" altLang="en-US" sz="2400" b="1" dirty="0" smtClean="0">
                <a:solidFill>
                  <a:schemeClr val="accent1">
                    <a:lumMod val="75000"/>
                  </a:schemeClr>
                </a:solidFill>
                <a:latin typeface="华文仿宋" pitchFamily="2" charset="-122"/>
                <a:ea typeface="华文仿宋" pitchFamily="2" charset="-122"/>
              </a:rPr>
              <a:t>6</a:t>
            </a:r>
            <a:r>
              <a:rPr lang="zh-CN" altLang="en-US" sz="2400" b="1" dirty="0" smtClean="0">
                <a:solidFill>
                  <a:schemeClr val="accent1">
                    <a:lumMod val="75000"/>
                  </a:schemeClr>
                </a:solidFill>
                <a:latin typeface="华文仿宋" pitchFamily="2" charset="-122"/>
                <a:ea typeface="华文仿宋" pitchFamily="2" charset="-122"/>
              </a:rPr>
              <a:t>、会员或其所在单位故意隐瞒、伪造或篡改病史、病历以及其他欺骗行为； </a:t>
            </a:r>
          </a:p>
          <a:p>
            <a:pPr indent="457200"/>
            <a:r>
              <a:rPr lang="en-US" altLang="en-US" sz="2400" b="1" dirty="0" smtClean="0">
                <a:solidFill>
                  <a:schemeClr val="accent1">
                    <a:lumMod val="75000"/>
                  </a:schemeClr>
                </a:solidFill>
                <a:latin typeface="华文仿宋" pitchFamily="2" charset="-122"/>
                <a:ea typeface="华文仿宋" pitchFamily="2" charset="-122"/>
              </a:rPr>
              <a:t>7</a:t>
            </a:r>
            <a:r>
              <a:rPr lang="zh-CN" altLang="en-US" sz="2400" b="1" dirty="0" smtClean="0">
                <a:solidFill>
                  <a:schemeClr val="accent1">
                    <a:lumMod val="75000"/>
                  </a:schemeClr>
                </a:solidFill>
                <a:latin typeface="华文仿宋" pitchFamily="2" charset="-122"/>
                <a:ea typeface="华文仿宋" pitchFamily="2" charset="-122"/>
              </a:rPr>
              <a:t>、酗酒或者受酒精、毒品、管制药品影响； </a:t>
            </a:r>
          </a:p>
          <a:p>
            <a:pPr indent="457200"/>
            <a:r>
              <a:rPr lang="en-US" altLang="en-US" sz="2400" b="1" dirty="0" smtClean="0">
                <a:solidFill>
                  <a:srgbClr val="FF0000"/>
                </a:solidFill>
                <a:latin typeface="华文仿宋" pitchFamily="2" charset="-122"/>
                <a:ea typeface="华文仿宋" pitchFamily="2" charset="-122"/>
              </a:rPr>
              <a:t>8</a:t>
            </a:r>
            <a:r>
              <a:rPr lang="zh-CN" altLang="en-US" sz="2400" b="1" dirty="0" smtClean="0">
                <a:solidFill>
                  <a:srgbClr val="FF0000"/>
                </a:solidFill>
                <a:latin typeface="华文仿宋" pitchFamily="2" charset="-122"/>
                <a:ea typeface="华文仿宋" pitchFamily="2" charset="-122"/>
              </a:rPr>
              <a:t>、酒后驾驶、无有效驾驶执照驾驶、驾驶无有效行驶证或者驾驶与驾照不符的机动交通工具； </a:t>
            </a:r>
            <a:endParaRPr lang="en-US" altLang="zh-CN" sz="2400" b="1" dirty="0" smtClean="0">
              <a:solidFill>
                <a:srgbClr val="FF0000"/>
              </a:solidFill>
              <a:latin typeface="华文仿宋" pitchFamily="2" charset="-122"/>
              <a:ea typeface="华文仿宋" pitchFamily="2" charset="-122"/>
            </a:endParaRPr>
          </a:p>
          <a:p>
            <a:pPr indent="457200"/>
            <a:r>
              <a:rPr lang="en-US" altLang="en-US" sz="2400" b="1" dirty="0" smtClean="0">
                <a:solidFill>
                  <a:srgbClr val="FF0000"/>
                </a:solidFill>
                <a:latin typeface="华文仿宋" pitchFamily="2" charset="-122"/>
                <a:ea typeface="华文仿宋" pitchFamily="2" charset="-122"/>
              </a:rPr>
              <a:t>9</a:t>
            </a:r>
            <a:r>
              <a:rPr lang="zh-CN" altLang="en-US" sz="2400" b="1" dirty="0" smtClean="0">
                <a:solidFill>
                  <a:srgbClr val="FF0000"/>
                </a:solidFill>
                <a:latin typeface="华文仿宋" pitchFamily="2" charset="-122"/>
                <a:ea typeface="华文仿宋" pitchFamily="2" charset="-122"/>
              </a:rPr>
              <a:t>、医疗事故导致的； </a:t>
            </a:r>
          </a:p>
        </p:txBody>
      </p:sp>
      <p:sp>
        <p:nvSpPr>
          <p:cNvPr id="12" name="矩形 11"/>
          <p:cNvSpPr/>
          <p:nvPr/>
        </p:nvSpPr>
        <p:spPr>
          <a:xfrm>
            <a:off x="785786" y="500042"/>
            <a:ext cx="6840760" cy="461665"/>
          </a:xfrm>
          <a:prstGeom prst="rect">
            <a:avLst/>
          </a:prstGeom>
        </p:spPr>
        <p:txBody>
          <a:bodyPr wrap="square">
            <a:spAutoFit/>
          </a:bodyPr>
          <a:lstStyle/>
          <a:p>
            <a:pPr algn="ctr"/>
            <a:r>
              <a:rPr lang="zh-CN" altLang="en-US" sz="2400" b="1" dirty="0" smtClean="0">
                <a:solidFill>
                  <a:srgbClr val="C00000"/>
                </a:solidFill>
                <a:latin typeface="+mj-ea"/>
              </a:rPr>
              <a:t>非工伤意外伤害及家财损失综合互助保障计划</a:t>
            </a:r>
            <a:endParaRPr lang="zh-CN" altLang="en-US" sz="2400" dirty="0">
              <a:latin typeface="+mj-ea"/>
              <a:ea typeface="+mj-ea"/>
            </a:endParaRPr>
          </a:p>
        </p:txBody>
      </p:sp>
      <p:pic>
        <p:nvPicPr>
          <p:cNvPr id="13"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a:stretch>
            <a:fillRect/>
          </a:stretch>
        </p:blipFill>
        <p:spPr bwMode="auto">
          <a:xfrm flipH="1">
            <a:off x="6983760" y="0"/>
            <a:ext cx="2160240"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7" descr="269482shuidi2_506"/>
          <p:cNvPicPr>
            <a:picLocks noChangeAspect="1" noChangeArrowheads="1"/>
          </p:cNvPicPr>
          <p:nvPr/>
        </p:nvPicPr>
        <p:blipFill>
          <a:blip r:embed="rId3" cstate="print"/>
          <a:srcRect/>
          <a:stretch>
            <a:fillRect/>
          </a:stretch>
        </p:blipFill>
        <p:spPr bwMode="auto">
          <a:xfrm>
            <a:off x="0" y="6572272"/>
            <a:ext cx="9144000" cy="285728"/>
          </a:xfrm>
          <a:prstGeom prst="rect">
            <a:avLst/>
          </a:prstGeom>
          <a:noFill/>
          <a:ln w="9525">
            <a:noFill/>
            <a:miter lim="800000"/>
            <a:headEnd/>
            <a:tailEnd/>
          </a:ln>
        </p:spPr>
      </p:pic>
      <p:pic>
        <p:nvPicPr>
          <p:cNvPr id="8" name="Picture 5" descr="图片1"/>
          <p:cNvPicPr>
            <a:picLocks noChangeAspect="1" noChangeArrowheads="1"/>
          </p:cNvPicPr>
          <p:nvPr/>
        </p:nvPicPr>
        <p:blipFill>
          <a:blip r:embed="rId4" cstate="print"/>
          <a:srcRect/>
          <a:stretch>
            <a:fillRect/>
          </a:stretch>
        </p:blipFill>
        <p:spPr bwMode="auto">
          <a:xfrm>
            <a:off x="0" y="0"/>
            <a:ext cx="6096000" cy="465138"/>
          </a:xfrm>
          <a:prstGeom prst="rect">
            <a:avLst/>
          </a:prstGeom>
          <a:noFill/>
          <a:ln w="9525">
            <a:noFill/>
            <a:miter lim="800000"/>
            <a:headEnd/>
            <a:tailEnd/>
          </a:ln>
          <a:effectLst>
            <a:softEdge rad="12700"/>
          </a:effectLst>
        </p:spPr>
      </p:pic>
      <p:sp>
        <p:nvSpPr>
          <p:cNvPr id="11" name="矩形 10"/>
          <p:cNvSpPr/>
          <p:nvPr/>
        </p:nvSpPr>
        <p:spPr>
          <a:xfrm>
            <a:off x="571472" y="1285860"/>
            <a:ext cx="7858180" cy="4883388"/>
          </a:xfrm>
          <a:prstGeom prst="rect">
            <a:avLst/>
          </a:prstGeom>
        </p:spPr>
        <p:txBody>
          <a:bodyPr wrap="square">
            <a:spAutoFit/>
          </a:bodyPr>
          <a:lstStyle/>
          <a:p>
            <a:pPr algn="just">
              <a:lnSpc>
                <a:spcPts val="2800"/>
              </a:lnSpc>
            </a:pPr>
            <a:r>
              <a:rPr lang="zh-CN" altLang="en-US" sz="2400" b="1" dirty="0" smtClean="0">
                <a:solidFill>
                  <a:srgbClr val="006699"/>
                </a:solidFill>
                <a:latin typeface="华文仿宋" pitchFamily="2" charset="-122"/>
                <a:ea typeface="华文仿宋" pitchFamily="2" charset="-122"/>
              </a:rPr>
              <a:t>除外责任：</a:t>
            </a:r>
            <a:endParaRPr lang="en-US" altLang="zh-CN" sz="2400" b="1" dirty="0" smtClean="0">
              <a:solidFill>
                <a:srgbClr val="006699"/>
              </a:solidFill>
              <a:latin typeface="华文仿宋" pitchFamily="2" charset="-122"/>
              <a:ea typeface="华文仿宋" pitchFamily="2" charset="-122"/>
            </a:endParaRPr>
          </a:p>
          <a:p>
            <a:pPr indent="457200"/>
            <a:r>
              <a:rPr lang="en-US" altLang="en-US" sz="2400" b="1" dirty="0" smtClean="0">
                <a:solidFill>
                  <a:schemeClr val="accent1">
                    <a:lumMod val="75000"/>
                  </a:schemeClr>
                </a:solidFill>
                <a:latin typeface="华文仿宋" pitchFamily="2" charset="-122"/>
                <a:ea typeface="华文仿宋" pitchFamily="2" charset="-122"/>
              </a:rPr>
              <a:t>10</a:t>
            </a:r>
            <a:r>
              <a:rPr lang="zh-CN" altLang="en-US" sz="2400" b="1" dirty="0" smtClean="0">
                <a:solidFill>
                  <a:schemeClr val="accent1">
                    <a:lumMod val="75000"/>
                  </a:schemeClr>
                </a:solidFill>
                <a:latin typeface="华文仿宋" pitchFamily="2" charset="-122"/>
                <a:ea typeface="华文仿宋" pitchFamily="2" charset="-122"/>
              </a:rPr>
              <a:t>、不孕不育治疗、人工受精、怀孕、分娩（含难产）、流产、堕胎、节育（含绝育）； </a:t>
            </a:r>
          </a:p>
          <a:p>
            <a:pPr indent="457200"/>
            <a:r>
              <a:rPr lang="en-US" altLang="en-US" sz="2400" b="1" dirty="0" smtClean="0">
                <a:solidFill>
                  <a:schemeClr val="accent1">
                    <a:lumMod val="75000"/>
                  </a:schemeClr>
                </a:solidFill>
                <a:latin typeface="华文仿宋" pitchFamily="2" charset="-122"/>
                <a:ea typeface="华文仿宋" pitchFamily="2" charset="-122"/>
              </a:rPr>
              <a:t>11</a:t>
            </a:r>
            <a:r>
              <a:rPr lang="zh-CN" altLang="en-US" sz="2400" b="1" dirty="0" smtClean="0">
                <a:solidFill>
                  <a:schemeClr val="accent1">
                    <a:lumMod val="75000"/>
                  </a:schemeClr>
                </a:solidFill>
                <a:latin typeface="华文仿宋" pitchFamily="2" charset="-122"/>
                <a:ea typeface="华文仿宋" pitchFamily="2" charset="-122"/>
              </a:rPr>
              <a:t>、所有由精神科疾病导致的； </a:t>
            </a:r>
          </a:p>
          <a:p>
            <a:pPr indent="457200"/>
            <a:r>
              <a:rPr lang="en-US" altLang="en-US" sz="2400" b="1" dirty="0" smtClean="0">
                <a:solidFill>
                  <a:schemeClr val="accent1">
                    <a:lumMod val="75000"/>
                  </a:schemeClr>
                </a:solidFill>
                <a:latin typeface="华文仿宋" pitchFamily="2" charset="-122"/>
                <a:ea typeface="华文仿宋" pitchFamily="2" charset="-122"/>
              </a:rPr>
              <a:t>12</a:t>
            </a:r>
            <a:r>
              <a:rPr lang="zh-CN" altLang="en-US" sz="2400" b="1" dirty="0" smtClean="0">
                <a:solidFill>
                  <a:schemeClr val="accent1">
                    <a:lumMod val="75000"/>
                  </a:schemeClr>
                </a:solidFill>
                <a:latin typeface="华文仿宋" pitchFamily="2" charset="-122"/>
                <a:ea typeface="华文仿宋" pitchFamily="2" charset="-122"/>
              </a:rPr>
              <a:t>、非认可的医疗机构； </a:t>
            </a:r>
          </a:p>
          <a:p>
            <a:pPr indent="457200"/>
            <a:r>
              <a:rPr lang="en-US" altLang="en-US" sz="2400" b="1" dirty="0" smtClean="0">
                <a:solidFill>
                  <a:schemeClr val="accent1">
                    <a:lumMod val="75000"/>
                  </a:schemeClr>
                </a:solidFill>
                <a:latin typeface="华文仿宋" pitchFamily="2" charset="-122"/>
                <a:ea typeface="华文仿宋" pitchFamily="2" charset="-122"/>
              </a:rPr>
              <a:t>13</a:t>
            </a:r>
            <a:r>
              <a:rPr lang="zh-CN" altLang="en-US" sz="2400" b="1" dirty="0" smtClean="0">
                <a:solidFill>
                  <a:schemeClr val="accent1">
                    <a:lumMod val="75000"/>
                  </a:schemeClr>
                </a:solidFill>
                <a:latin typeface="华文仿宋" pitchFamily="2" charset="-122"/>
                <a:ea typeface="华文仿宋" pitchFamily="2" charset="-122"/>
              </a:rPr>
              <a:t>、在参加本计划前已发生意外伤害导致的；</a:t>
            </a:r>
          </a:p>
          <a:p>
            <a:pPr indent="457200"/>
            <a:r>
              <a:rPr lang="en-US" altLang="en-US" sz="2400" b="1" dirty="0" smtClean="0">
                <a:solidFill>
                  <a:schemeClr val="accent1">
                    <a:lumMod val="75000"/>
                  </a:schemeClr>
                </a:solidFill>
                <a:latin typeface="华文仿宋" pitchFamily="2" charset="-122"/>
                <a:ea typeface="华文仿宋" pitchFamily="2" charset="-122"/>
              </a:rPr>
              <a:t>14</a:t>
            </a:r>
            <a:r>
              <a:rPr lang="zh-CN" altLang="en-US" sz="2400" b="1" dirty="0" smtClean="0">
                <a:solidFill>
                  <a:schemeClr val="accent1">
                    <a:lumMod val="75000"/>
                  </a:schemeClr>
                </a:solidFill>
                <a:latin typeface="华文仿宋" pitchFamily="2" charset="-122"/>
                <a:ea typeface="华文仿宋" pitchFamily="2" charset="-122"/>
              </a:rPr>
              <a:t>、遭受工伤和意外事故以外的原因失踪而被法院宣告死亡； </a:t>
            </a:r>
          </a:p>
          <a:p>
            <a:pPr indent="457200"/>
            <a:r>
              <a:rPr lang="en-US" altLang="en-US" sz="2400" b="1" dirty="0" smtClean="0">
                <a:solidFill>
                  <a:srgbClr val="FF0000"/>
                </a:solidFill>
                <a:latin typeface="华文仿宋" pitchFamily="2" charset="-122"/>
                <a:ea typeface="华文仿宋" pitchFamily="2" charset="-122"/>
              </a:rPr>
              <a:t>15</a:t>
            </a:r>
            <a:r>
              <a:rPr lang="zh-CN" altLang="en-US" sz="2400" b="1" dirty="0" smtClean="0">
                <a:solidFill>
                  <a:srgbClr val="FF0000"/>
                </a:solidFill>
                <a:latin typeface="华文仿宋" pitchFamily="2" charset="-122"/>
                <a:ea typeface="华文仿宋" pitchFamily="2" charset="-122"/>
              </a:rPr>
              <a:t>、中暑、食物中毒、药物过敏或猝死导致的；</a:t>
            </a:r>
            <a:r>
              <a:rPr lang="zh-CN" altLang="en-US" sz="2400" b="1" dirty="0" smtClean="0">
                <a:solidFill>
                  <a:schemeClr val="accent1">
                    <a:lumMod val="75000"/>
                  </a:schemeClr>
                </a:solidFill>
                <a:latin typeface="华文仿宋" pitchFamily="2" charset="-122"/>
                <a:ea typeface="华文仿宋" pitchFamily="2" charset="-122"/>
              </a:rPr>
              <a:t> </a:t>
            </a:r>
          </a:p>
          <a:p>
            <a:pPr indent="457200"/>
            <a:r>
              <a:rPr lang="en-US" altLang="en-US" sz="2400" b="1" dirty="0" smtClean="0">
                <a:solidFill>
                  <a:schemeClr val="accent1">
                    <a:lumMod val="75000"/>
                  </a:schemeClr>
                </a:solidFill>
                <a:latin typeface="华文仿宋" pitchFamily="2" charset="-122"/>
                <a:ea typeface="华文仿宋" pitchFamily="2" charset="-122"/>
              </a:rPr>
              <a:t>16</a:t>
            </a:r>
            <a:r>
              <a:rPr lang="zh-CN" altLang="en-US" sz="2400" b="1" dirty="0" smtClean="0">
                <a:solidFill>
                  <a:schemeClr val="accent1">
                    <a:lumMod val="75000"/>
                  </a:schemeClr>
                </a:solidFill>
                <a:latin typeface="华文仿宋" pitchFamily="2" charset="-122"/>
                <a:ea typeface="华文仿宋" pitchFamily="2" charset="-122"/>
              </a:rPr>
              <a:t>、自杀、自残导致的； </a:t>
            </a:r>
          </a:p>
          <a:p>
            <a:pPr indent="457200"/>
            <a:r>
              <a:rPr lang="en-US" altLang="en-US" sz="2400" b="1" dirty="0" smtClean="0">
                <a:solidFill>
                  <a:srgbClr val="FF0000"/>
                </a:solidFill>
                <a:latin typeface="华文仿宋" pitchFamily="2" charset="-122"/>
                <a:ea typeface="华文仿宋" pitchFamily="2" charset="-122"/>
              </a:rPr>
              <a:t>17</a:t>
            </a:r>
            <a:r>
              <a:rPr lang="zh-CN" altLang="en-US" sz="2400" b="1" dirty="0" smtClean="0">
                <a:solidFill>
                  <a:srgbClr val="FF0000"/>
                </a:solidFill>
                <a:latin typeface="华文仿宋" pitchFamily="2" charset="-122"/>
                <a:ea typeface="华文仿宋" pitchFamily="2" charset="-122"/>
              </a:rPr>
              <a:t>、从事潜水、跳伞、蹦极、攀岩运动、探险活动、武术比赛、摔跤比赛、特技表演、赛马、赛车等高风险的活动期间；</a:t>
            </a:r>
          </a:p>
        </p:txBody>
      </p:sp>
      <p:sp>
        <p:nvSpPr>
          <p:cNvPr id="12" name="矩形 11"/>
          <p:cNvSpPr/>
          <p:nvPr/>
        </p:nvSpPr>
        <p:spPr>
          <a:xfrm>
            <a:off x="857224" y="642918"/>
            <a:ext cx="6840760" cy="892552"/>
          </a:xfrm>
          <a:prstGeom prst="rect">
            <a:avLst/>
          </a:prstGeom>
        </p:spPr>
        <p:txBody>
          <a:bodyPr wrap="square">
            <a:spAutoFit/>
          </a:bodyPr>
          <a:lstStyle/>
          <a:p>
            <a:pPr algn="ctr"/>
            <a:r>
              <a:rPr lang="zh-CN" altLang="en-US" sz="2400" b="1" dirty="0" smtClean="0">
                <a:solidFill>
                  <a:srgbClr val="C00000"/>
                </a:solidFill>
                <a:latin typeface="+mj-ea"/>
              </a:rPr>
              <a:t>非工伤意外伤害及家财损失综合互助保障计划</a:t>
            </a:r>
            <a:endParaRPr lang="zh-CN" altLang="en-US" sz="2400" dirty="0" smtClean="0">
              <a:latin typeface="+mj-ea"/>
            </a:endParaRPr>
          </a:p>
          <a:p>
            <a:pPr algn="ctr"/>
            <a:endParaRPr lang="zh-CN" altLang="en-US" sz="2800" dirty="0">
              <a:latin typeface="+mj-ea"/>
              <a:ea typeface="+mj-ea"/>
            </a:endParaRPr>
          </a:p>
        </p:txBody>
      </p:sp>
      <p:pic>
        <p:nvPicPr>
          <p:cNvPr id="13" name="Picture 86" descr="jkd"/>
          <p:cNvPicPr>
            <a:picLocks noChangeAspect="1" noChangeArrowheads="1"/>
          </p:cNvPicPr>
          <p:nvPr/>
        </p:nvPicPr>
        <p:blipFill>
          <a:blip r:embed="rId5" cstate="print"/>
          <a:srcRect/>
          <a:stretch>
            <a:fillRect/>
          </a:stretch>
        </p:blipFill>
        <p:spPr bwMode="auto">
          <a:xfrm>
            <a:off x="7563186" y="1"/>
            <a:ext cx="1580814" cy="100010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eaLnBrk="1" fontAlgn="auto" hangingPunct="1">
          <a:spcBef>
            <a:spcPts val="0"/>
          </a:spcBef>
          <a:spcAft>
            <a:spcPts val="0"/>
          </a:spcAft>
          <a:defRPr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4946</TotalTime>
  <Words>2166</Words>
  <Application>Microsoft Office PowerPoint</Application>
  <PresentationFormat>全屏显示(4:3)</PresentationFormat>
  <Paragraphs>147</Paragraphs>
  <Slides>25</Slides>
  <Notes>5</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information</cp:lastModifiedBy>
  <cp:revision>537</cp:revision>
  <dcterms:created xsi:type="dcterms:W3CDTF">2015-06-23T00:55:21Z</dcterms:created>
  <dcterms:modified xsi:type="dcterms:W3CDTF">2016-06-22T00:57:53Z</dcterms:modified>
</cp:coreProperties>
</file>