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tags/tag8.xml" ContentType="application/vnd.openxmlformats-officedocument.presentationml.tags+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tags/tag5.xml" ContentType="application/vnd.openxmlformats-officedocument.presentationml.tags+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20.xml" ContentType="application/vnd.openxmlformats-officedocument.presentationml.notesSlide+xml"/>
  <Override PartName="/ppt/diagrams/layout2.xml" ContentType="application/vnd.openxmlformats-officedocument.drawingml.diagramLayout+xml"/>
  <Override PartName="/ppt/slides/slide89.xml" ContentType="application/vnd.openxmlformats-officedocument.presentationml.slide+xml"/>
  <Override PartName="/ppt/slides/slide108.xml" ContentType="application/vnd.openxmlformats-officedocument.presentationml.slide+xml"/>
  <Override PartName="/ppt/tags/tag13.xml" ContentType="application/vnd.openxmlformats-officedocument.presentationml.tags+xml"/>
  <Override PartName="/ppt/diagrams/data3.xml" ContentType="application/vnd.openxmlformats-officedocument.drawingml.diagramData+xml"/>
  <Override PartName="/ppt/slideMasters/slideMaster5.xml" ContentType="application/vnd.openxmlformats-officedocument.presentationml.slideMaster+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tags/tag6.xml" ContentType="application/vnd.openxmlformats-officedocument.presentationml.tags+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9.xml" ContentType="application/vnd.openxmlformats-officedocument.presentationml.notesSlide+xml"/>
  <Override PartName="/ppt/diagrams/layout3.xml" ContentType="application/vnd.openxmlformats-officedocument.drawingml.diagramLayout+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tags/tag3.xml" ContentType="application/vnd.openxmlformats-officedocument.presentationml.tags+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tags/tag15.xml" ContentType="application/vnd.openxmlformats-officedocument.presentationml.tags+xml"/>
  <Override PartName="/ppt/notesSlides/notesSlide11.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Layouts/slideLayout68.xml" ContentType="application/vnd.openxmlformats-officedocument.presentationml.slideLayout+xml"/>
  <Override PartName="/ppt/tags/tag11.xml" ContentType="application/vnd.openxmlformats-officedocument.presentationml.tags+xml"/>
  <Override PartName="/ppt/diagrams/data1.xml" ContentType="application/vnd.openxmlformats-officedocument.drawingml.diagramData+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tags/tag4.xml" ContentType="application/vnd.openxmlformats-officedocument.presentationml.tags+xml"/>
  <Override PartName="/ppt/diagrams/quickStyle2.xml" ContentType="application/vnd.openxmlformats-officedocument.drawingml.diagramStyl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tags/tag12.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6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788" r:id="rId2"/>
    <p:sldMasterId id="2147483800" r:id="rId3"/>
    <p:sldMasterId id="2147483812" r:id="rId4"/>
    <p:sldMasterId id="2147483824" r:id="rId5"/>
    <p:sldMasterId id="2147483836" r:id="rId6"/>
  </p:sldMasterIdLst>
  <p:notesMasterIdLst>
    <p:notesMasterId r:id="rId123"/>
  </p:notesMasterIdLst>
  <p:sldIdLst>
    <p:sldId id="256" r:id="rId7"/>
    <p:sldId id="437" r:id="rId8"/>
    <p:sldId id="440" r:id="rId9"/>
    <p:sldId id="312" r:id="rId10"/>
    <p:sldId id="301" r:id="rId11"/>
    <p:sldId id="302" r:id="rId12"/>
    <p:sldId id="330" r:id="rId13"/>
    <p:sldId id="332" r:id="rId14"/>
    <p:sldId id="331" r:id="rId15"/>
    <p:sldId id="285" r:id="rId16"/>
    <p:sldId id="341" r:id="rId17"/>
    <p:sldId id="316" r:id="rId18"/>
    <p:sldId id="333" r:id="rId19"/>
    <p:sldId id="334" r:id="rId20"/>
    <p:sldId id="317" r:id="rId21"/>
    <p:sldId id="336" r:id="rId22"/>
    <p:sldId id="338" r:id="rId23"/>
    <p:sldId id="337" r:id="rId24"/>
    <p:sldId id="319" r:id="rId25"/>
    <p:sldId id="320" r:id="rId26"/>
    <p:sldId id="303" r:id="rId27"/>
    <p:sldId id="342" r:id="rId28"/>
    <p:sldId id="321" r:id="rId29"/>
    <p:sldId id="322" r:id="rId30"/>
    <p:sldId id="323" r:id="rId31"/>
    <p:sldId id="324" r:id="rId32"/>
    <p:sldId id="339" r:id="rId33"/>
    <p:sldId id="343" r:id="rId34"/>
    <p:sldId id="357" r:id="rId35"/>
    <p:sldId id="340" r:id="rId36"/>
    <p:sldId id="344" r:id="rId37"/>
    <p:sldId id="358" r:id="rId38"/>
    <p:sldId id="345" r:id="rId39"/>
    <p:sldId id="356" r:id="rId40"/>
    <p:sldId id="346" r:id="rId41"/>
    <p:sldId id="347" r:id="rId42"/>
    <p:sldId id="348" r:id="rId43"/>
    <p:sldId id="349" r:id="rId44"/>
    <p:sldId id="350" r:id="rId45"/>
    <p:sldId id="351" r:id="rId46"/>
    <p:sldId id="352" r:id="rId47"/>
    <p:sldId id="353" r:id="rId48"/>
    <p:sldId id="354" r:id="rId49"/>
    <p:sldId id="355" r:id="rId50"/>
    <p:sldId id="362" r:id="rId51"/>
    <p:sldId id="363" r:id="rId52"/>
    <p:sldId id="441" r:id="rId53"/>
    <p:sldId id="365" r:id="rId54"/>
    <p:sldId id="366" r:id="rId55"/>
    <p:sldId id="367" r:id="rId56"/>
    <p:sldId id="368" r:id="rId57"/>
    <p:sldId id="369" r:id="rId58"/>
    <p:sldId id="370" r:id="rId59"/>
    <p:sldId id="371" r:id="rId60"/>
    <p:sldId id="372" r:id="rId61"/>
    <p:sldId id="373" r:id="rId62"/>
    <p:sldId id="374" r:id="rId63"/>
    <p:sldId id="375" r:id="rId64"/>
    <p:sldId id="376" r:id="rId65"/>
    <p:sldId id="377" r:id="rId66"/>
    <p:sldId id="378" r:id="rId67"/>
    <p:sldId id="379" r:id="rId68"/>
    <p:sldId id="380" r:id="rId69"/>
    <p:sldId id="381" r:id="rId70"/>
    <p:sldId id="382" r:id="rId71"/>
    <p:sldId id="383" r:id="rId72"/>
    <p:sldId id="384" r:id="rId73"/>
    <p:sldId id="385" r:id="rId74"/>
    <p:sldId id="386" r:id="rId75"/>
    <p:sldId id="387" r:id="rId76"/>
    <p:sldId id="388" r:id="rId77"/>
    <p:sldId id="389" r:id="rId78"/>
    <p:sldId id="390" r:id="rId79"/>
    <p:sldId id="391" r:id="rId80"/>
    <p:sldId id="392" r:id="rId81"/>
    <p:sldId id="393" r:id="rId82"/>
    <p:sldId id="394" r:id="rId83"/>
    <p:sldId id="395" r:id="rId84"/>
    <p:sldId id="442" r:id="rId85"/>
    <p:sldId id="398" r:id="rId86"/>
    <p:sldId id="399" r:id="rId87"/>
    <p:sldId id="400" r:id="rId88"/>
    <p:sldId id="401" r:id="rId89"/>
    <p:sldId id="402" r:id="rId90"/>
    <p:sldId id="403" r:id="rId91"/>
    <p:sldId id="404" r:id="rId92"/>
    <p:sldId id="405" r:id="rId93"/>
    <p:sldId id="406" r:id="rId94"/>
    <p:sldId id="407" r:id="rId95"/>
    <p:sldId id="408" r:id="rId96"/>
    <p:sldId id="409" r:id="rId97"/>
    <p:sldId id="410" r:id="rId98"/>
    <p:sldId id="411" r:id="rId99"/>
    <p:sldId id="412" r:id="rId100"/>
    <p:sldId id="413" r:id="rId101"/>
    <p:sldId id="414" r:id="rId102"/>
    <p:sldId id="415" r:id="rId103"/>
    <p:sldId id="416" r:id="rId104"/>
    <p:sldId id="417" r:id="rId105"/>
    <p:sldId id="418" r:id="rId106"/>
    <p:sldId id="419" r:id="rId107"/>
    <p:sldId id="420" r:id="rId108"/>
    <p:sldId id="421" r:id="rId109"/>
    <p:sldId id="422" r:id="rId110"/>
    <p:sldId id="423" r:id="rId111"/>
    <p:sldId id="424" r:id="rId112"/>
    <p:sldId id="425" r:id="rId113"/>
    <p:sldId id="426" r:id="rId114"/>
    <p:sldId id="427" r:id="rId115"/>
    <p:sldId id="428" r:id="rId116"/>
    <p:sldId id="429" r:id="rId117"/>
    <p:sldId id="430" r:id="rId118"/>
    <p:sldId id="431" r:id="rId119"/>
    <p:sldId id="432" r:id="rId120"/>
    <p:sldId id="433" r:id="rId121"/>
    <p:sldId id="439" r:id="rId122"/>
  </p:sldIdLst>
  <p:sldSz cx="9144000" cy="6858000" type="screen4x3"/>
  <p:notesSz cx="6858000" cy="9144000"/>
  <p:custDataLst>
    <p:tags r:id="rId124"/>
  </p:custDataLst>
  <p:defaultTextStyle>
    <a:defPPr>
      <a:defRPr lang="en-US"/>
    </a:defPPr>
    <a:lvl1pPr algn="l" rtl="0" eaLnBrk="0" fontAlgn="base" hangingPunct="0">
      <a:spcBef>
        <a:spcPct val="0"/>
      </a:spcBef>
      <a:spcAft>
        <a:spcPct val="0"/>
      </a:spcAft>
      <a:defRPr b="1" kern="1200">
        <a:solidFill>
          <a:schemeClr val="hlink"/>
        </a:solidFill>
        <a:latin typeface="Arial" charset="0"/>
        <a:ea typeface="+mn-ea"/>
        <a:cs typeface="+mn-cs"/>
      </a:defRPr>
    </a:lvl1pPr>
    <a:lvl2pPr marL="457200" algn="l" rtl="0" eaLnBrk="0" fontAlgn="base" hangingPunct="0">
      <a:spcBef>
        <a:spcPct val="0"/>
      </a:spcBef>
      <a:spcAft>
        <a:spcPct val="0"/>
      </a:spcAft>
      <a:defRPr b="1" kern="1200">
        <a:solidFill>
          <a:schemeClr val="hlink"/>
        </a:solidFill>
        <a:latin typeface="Arial" charset="0"/>
        <a:ea typeface="+mn-ea"/>
        <a:cs typeface="+mn-cs"/>
      </a:defRPr>
    </a:lvl2pPr>
    <a:lvl3pPr marL="914400" algn="l" rtl="0" eaLnBrk="0" fontAlgn="base" hangingPunct="0">
      <a:spcBef>
        <a:spcPct val="0"/>
      </a:spcBef>
      <a:spcAft>
        <a:spcPct val="0"/>
      </a:spcAft>
      <a:defRPr b="1" kern="1200">
        <a:solidFill>
          <a:schemeClr val="hlink"/>
        </a:solidFill>
        <a:latin typeface="Arial" charset="0"/>
        <a:ea typeface="+mn-ea"/>
        <a:cs typeface="+mn-cs"/>
      </a:defRPr>
    </a:lvl3pPr>
    <a:lvl4pPr marL="1371600" algn="l" rtl="0" eaLnBrk="0" fontAlgn="base" hangingPunct="0">
      <a:spcBef>
        <a:spcPct val="0"/>
      </a:spcBef>
      <a:spcAft>
        <a:spcPct val="0"/>
      </a:spcAft>
      <a:defRPr b="1" kern="1200">
        <a:solidFill>
          <a:schemeClr val="hlink"/>
        </a:solidFill>
        <a:latin typeface="Arial" charset="0"/>
        <a:ea typeface="+mn-ea"/>
        <a:cs typeface="+mn-cs"/>
      </a:defRPr>
    </a:lvl4pPr>
    <a:lvl5pPr marL="1828800" algn="l" rtl="0" eaLnBrk="0" fontAlgn="base" hangingPunct="0">
      <a:spcBef>
        <a:spcPct val="0"/>
      </a:spcBef>
      <a:spcAft>
        <a:spcPct val="0"/>
      </a:spcAft>
      <a:defRPr b="1" kern="1200">
        <a:solidFill>
          <a:schemeClr val="hlink"/>
        </a:solidFill>
        <a:latin typeface="Arial" charset="0"/>
        <a:ea typeface="+mn-ea"/>
        <a:cs typeface="+mn-cs"/>
      </a:defRPr>
    </a:lvl5pPr>
    <a:lvl6pPr marL="2286000" algn="l" defTabSz="914400" rtl="0" eaLnBrk="1" latinLnBrk="0" hangingPunct="1">
      <a:defRPr b="1" kern="1200">
        <a:solidFill>
          <a:schemeClr val="hlink"/>
        </a:solidFill>
        <a:latin typeface="Arial" charset="0"/>
        <a:ea typeface="+mn-ea"/>
        <a:cs typeface="+mn-cs"/>
      </a:defRPr>
    </a:lvl6pPr>
    <a:lvl7pPr marL="2743200" algn="l" defTabSz="914400" rtl="0" eaLnBrk="1" latinLnBrk="0" hangingPunct="1">
      <a:defRPr b="1" kern="1200">
        <a:solidFill>
          <a:schemeClr val="hlink"/>
        </a:solidFill>
        <a:latin typeface="Arial" charset="0"/>
        <a:ea typeface="+mn-ea"/>
        <a:cs typeface="+mn-cs"/>
      </a:defRPr>
    </a:lvl7pPr>
    <a:lvl8pPr marL="3200400" algn="l" defTabSz="914400" rtl="0" eaLnBrk="1" latinLnBrk="0" hangingPunct="1">
      <a:defRPr b="1" kern="1200">
        <a:solidFill>
          <a:schemeClr val="hlink"/>
        </a:solidFill>
        <a:latin typeface="Arial" charset="0"/>
        <a:ea typeface="+mn-ea"/>
        <a:cs typeface="+mn-cs"/>
      </a:defRPr>
    </a:lvl8pPr>
    <a:lvl9pPr marL="3657600" algn="l" defTabSz="914400" rtl="0" eaLnBrk="1" latinLnBrk="0" hangingPunct="1">
      <a:defRPr b="1" kern="1200">
        <a:solidFill>
          <a:schemeClr val="hlink"/>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FFCC"/>
    <a:srgbClr val="000000"/>
    <a:srgbClr val="FFFF00"/>
    <a:srgbClr val="CC0000"/>
    <a:srgbClr val="FF99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84" autoAdjust="0"/>
    <p:restoredTop sz="93625" autoAdjust="0"/>
  </p:normalViewPr>
  <p:slideViewPr>
    <p:cSldViewPr>
      <p:cViewPr varScale="1">
        <p:scale>
          <a:sx n="88" d="100"/>
          <a:sy n="88" d="100"/>
        </p:scale>
        <p:origin x="-139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548"/>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12" Type="http://schemas.openxmlformats.org/officeDocument/2006/relationships/slide" Target="slides/slide106.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notesMaster" Target="notesMasters/notesMaster1.xml"/><Relationship Id="rId128" Type="http://schemas.openxmlformats.org/officeDocument/2006/relationships/tableStyles" Target="tableStyles.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13" Type="http://schemas.openxmlformats.org/officeDocument/2006/relationships/slide" Target="slides/slide107.xml"/><Relationship Id="rId118" Type="http://schemas.openxmlformats.org/officeDocument/2006/relationships/slide" Target="slides/slide112.xml"/><Relationship Id="rId126"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slide" Target="slides/slide97.xml"/><Relationship Id="rId108" Type="http://schemas.openxmlformats.org/officeDocument/2006/relationships/slide" Target="slides/slide102.xml"/><Relationship Id="rId116" Type="http://schemas.openxmlformats.org/officeDocument/2006/relationships/slide" Target="slides/slide110.xml"/><Relationship Id="rId124" Type="http://schemas.openxmlformats.org/officeDocument/2006/relationships/tags" Target="tags/tag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slide" Target="slides/slide90.xml"/><Relationship Id="rId111" Type="http://schemas.openxmlformats.org/officeDocument/2006/relationships/slide" Target="slides/slide105.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6" Type="http://schemas.openxmlformats.org/officeDocument/2006/relationships/slide" Target="slides/slide100.xml"/><Relationship Id="rId114" Type="http://schemas.openxmlformats.org/officeDocument/2006/relationships/slide" Target="slides/slide108.xml"/><Relationship Id="rId119" Type="http://schemas.openxmlformats.org/officeDocument/2006/relationships/slide" Target="slides/slide113.xml"/><Relationship Id="rId127" Type="http://schemas.openxmlformats.org/officeDocument/2006/relationships/theme" Target="theme/theme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61" Type="http://schemas.openxmlformats.org/officeDocument/2006/relationships/slide" Target="slides/slide55.xml"/><Relationship Id="rId82" Type="http://schemas.openxmlformats.org/officeDocument/2006/relationships/slide" Target="slides/slide76.xml"/></Relationships>
</file>

<file path=ppt/diagrams/_rels/data1.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image" Target="../media/image10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2D83A6-E019-4D48-8B69-FCEFA97E8588}" type="doc">
      <dgm:prSet loTypeId="urn:microsoft.com/office/officeart/2008/layout/PictureGrid" loCatId="picture" qsTypeId="urn:microsoft.com/office/officeart/2005/8/quickstyle/simple1" qsCatId="simple" csTypeId="urn:microsoft.com/office/officeart/2005/8/colors/accent1_2" csCatId="accent1" phldr="1"/>
      <dgm:spPr/>
      <dgm:t>
        <a:bodyPr/>
        <a:lstStyle/>
        <a:p>
          <a:endParaRPr lang="zh-CN" altLang="en-US"/>
        </a:p>
      </dgm:t>
    </dgm:pt>
    <dgm:pt modelId="{4F14D36B-237A-4C38-B917-DF765426B8CD}">
      <dgm:prSet phldrT="[文本]" custT="1"/>
      <dgm:spPr/>
      <dgm:t>
        <a:bodyPr/>
        <a:lstStyle/>
        <a:p>
          <a:pPr algn="ctr"/>
          <a:r>
            <a:rPr lang="zh-CN" altLang="en-US" sz="2000" dirty="0" smtClean="0"/>
            <a:t>社保卡</a:t>
          </a:r>
          <a:endParaRPr lang="zh-CN" altLang="en-US" sz="2000" dirty="0"/>
        </a:p>
      </dgm:t>
    </dgm:pt>
    <dgm:pt modelId="{197152F4-703E-4ACD-8803-65EDF732B55B}" type="parTrans" cxnId="{50E1804C-6BE0-4B34-ABA6-9E199F9D822D}">
      <dgm:prSet/>
      <dgm:spPr/>
      <dgm:t>
        <a:bodyPr/>
        <a:lstStyle/>
        <a:p>
          <a:endParaRPr lang="zh-CN" altLang="en-US"/>
        </a:p>
      </dgm:t>
    </dgm:pt>
    <dgm:pt modelId="{1C15D9AB-0C94-438E-8BC3-0D7CF21C4AD7}" type="sibTrans" cxnId="{50E1804C-6BE0-4B34-ABA6-9E199F9D822D}">
      <dgm:prSet/>
      <dgm:spPr/>
      <dgm:t>
        <a:bodyPr/>
        <a:lstStyle/>
        <a:p>
          <a:endParaRPr lang="zh-CN" altLang="en-US"/>
        </a:p>
      </dgm:t>
    </dgm:pt>
    <dgm:pt modelId="{5289A917-71A4-4EB3-A0CF-82F09539163E}">
      <dgm:prSet phldrT="[文本]" custT="1"/>
      <dgm:spPr/>
      <dgm:t>
        <a:bodyPr/>
        <a:lstStyle/>
        <a:p>
          <a:pPr algn="ctr"/>
          <a:r>
            <a:rPr lang="zh-CN" altLang="en-US" sz="2000" dirty="0" smtClean="0"/>
            <a:t>住院费用清单</a:t>
          </a:r>
          <a:endParaRPr lang="zh-CN" altLang="en-US" sz="2000" dirty="0"/>
        </a:p>
      </dgm:t>
    </dgm:pt>
    <dgm:pt modelId="{80BB8116-D2DF-4A96-AEFC-4197BCECF069}" type="parTrans" cxnId="{0754B8D4-F0F7-4086-AF67-0AB3931D2879}">
      <dgm:prSet/>
      <dgm:spPr/>
      <dgm:t>
        <a:bodyPr/>
        <a:lstStyle/>
        <a:p>
          <a:endParaRPr lang="zh-CN" altLang="en-US"/>
        </a:p>
      </dgm:t>
    </dgm:pt>
    <dgm:pt modelId="{A7B113C9-E8CB-49F1-ACF0-CC58E2AEA3E7}" type="sibTrans" cxnId="{0754B8D4-F0F7-4086-AF67-0AB3931D2879}">
      <dgm:prSet/>
      <dgm:spPr/>
      <dgm:t>
        <a:bodyPr/>
        <a:lstStyle/>
        <a:p>
          <a:endParaRPr lang="zh-CN" altLang="en-US"/>
        </a:p>
      </dgm:t>
    </dgm:pt>
    <dgm:pt modelId="{8A788118-68FA-49F0-B00E-6F210D923438}">
      <dgm:prSet phldrT="[文本]" custT="1"/>
      <dgm:spPr/>
      <dgm:t>
        <a:bodyPr/>
        <a:lstStyle/>
        <a:p>
          <a:pPr algn="ctr"/>
          <a:r>
            <a:rPr lang="zh-CN" altLang="en-US" sz="2000" dirty="0" smtClean="0"/>
            <a:t>银行卡</a:t>
          </a:r>
          <a:endParaRPr lang="zh-CN" altLang="en-US" sz="2000" dirty="0"/>
        </a:p>
      </dgm:t>
    </dgm:pt>
    <dgm:pt modelId="{244CE5DA-DCF3-456E-9B6E-DD8D187183A6}" type="parTrans" cxnId="{9DE40D4A-92F7-4BE8-B442-01AFD7DA4A01}">
      <dgm:prSet/>
      <dgm:spPr/>
      <dgm:t>
        <a:bodyPr/>
        <a:lstStyle/>
        <a:p>
          <a:endParaRPr lang="zh-CN" altLang="en-US"/>
        </a:p>
      </dgm:t>
    </dgm:pt>
    <dgm:pt modelId="{3DB060E0-36CD-4A53-9BF8-BE5AD390EB0D}" type="sibTrans" cxnId="{9DE40D4A-92F7-4BE8-B442-01AFD7DA4A01}">
      <dgm:prSet/>
      <dgm:spPr/>
      <dgm:t>
        <a:bodyPr/>
        <a:lstStyle/>
        <a:p>
          <a:endParaRPr lang="zh-CN" altLang="en-US"/>
        </a:p>
      </dgm:t>
    </dgm:pt>
    <dgm:pt modelId="{8EAF9061-06D4-4E04-9C73-D9D67C8F4A5B}" type="pres">
      <dgm:prSet presAssocID="{EE2D83A6-E019-4D48-8B69-FCEFA97E8588}" presName="Name0" presStyleCnt="0">
        <dgm:presLayoutVars>
          <dgm:dir/>
        </dgm:presLayoutVars>
      </dgm:prSet>
      <dgm:spPr/>
      <dgm:t>
        <a:bodyPr/>
        <a:lstStyle/>
        <a:p>
          <a:endParaRPr lang="zh-CN" altLang="en-US"/>
        </a:p>
      </dgm:t>
    </dgm:pt>
    <dgm:pt modelId="{393FD5EF-457C-4046-B24C-9D6B2249FF0A}" type="pres">
      <dgm:prSet presAssocID="{4F14D36B-237A-4C38-B917-DF765426B8CD}" presName="composite" presStyleCnt="0"/>
      <dgm:spPr/>
    </dgm:pt>
    <dgm:pt modelId="{0D0C3D6E-B8C1-4F02-95BE-2DB49CA2E2F2}" type="pres">
      <dgm:prSet presAssocID="{4F14D36B-237A-4C38-B917-DF765426B8CD}" presName="rect2" presStyleLbl="revTx" presStyleIdx="0" presStyleCnt="3" custScaleY="165902" custLinFactY="-400000" custLinFactNeighborX="-51080" custLinFactNeighborY="-440328">
        <dgm:presLayoutVars>
          <dgm:bulletEnabled val="1"/>
        </dgm:presLayoutVars>
      </dgm:prSet>
      <dgm:spPr/>
      <dgm:t>
        <a:bodyPr/>
        <a:lstStyle/>
        <a:p>
          <a:endParaRPr lang="zh-CN" altLang="en-US"/>
        </a:p>
      </dgm:t>
    </dgm:pt>
    <dgm:pt modelId="{0D65CA84-7316-4E28-8C2D-FC65DDFCFC66}" type="pres">
      <dgm:prSet presAssocID="{4F14D36B-237A-4C38-B917-DF765426B8CD}" presName="rect1" presStyleLbl="alignImgPlace1" presStyleIdx="0" presStyleCnt="3" custScaleX="323342" custScaleY="175746" custLinFactNeighborX="-63476" custLinFactNeighborY="-79775"/>
      <dgm:spPr>
        <a:blipFill rotWithShape="1">
          <a:blip xmlns:r="http://schemas.openxmlformats.org/officeDocument/2006/relationships" r:embed="rId1"/>
          <a:stretch>
            <a:fillRect/>
          </a:stretch>
        </a:blipFill>
      </dgm:spPr>
      <dgm:t>
        <a:bodyPr/>
        <a:lstStyle/>
        <a:p>
          <a:endParaRPr lang="zh-CN" altLang="en-US"/>
        </a:p>
      </dgm:t>
    </dgm:pt>
    <dgm:pt modelId="{861FE149-FC60-4909-AD16-F3A94D629A1B}" type="pres">
      <dgm:prSet presAssocID="{1C15D9AB-0C94-438E-8BC3-0D7CF21C4AD7}" presName="sibTrans" presStyleCnt="0"/>
      <dgm:spPr/>
    </dgm:pt>
    <dgm:pt modelId="{4D708F82-EF2D-40B4-9E66-F34AC929141A}" type="pres">
      <dgm:prSet presAssocID="{5289A917-71A4-4EB3-A0CF-82F09539163E}" presName="composite" presStyleCnt="0"/>
      <dgm:spPr/>
    </dgm:pt>
    <dgm:pt modelId="{C53DA844-17CA-4C13-9632-D25384D4C71A}" type="pres">
      <dgm:prSet presAssocID="{5289A917-71A4-4EB3-A0CF-82F09539163E}" presName="rect2" presStyleLbl="revTx" presStyleIdx="1" presStyleCnt="3" custScaleX="241861" custScaleY="237750" custLinFactY="-300000" custLinFactNeighborX="18018" custLinFactNeighborY="-390031">
        <dgm:presLayoutVars>
          <dgm:bulletEnabled val="1"/>
        </dgm:presLayoutVars>
      </dgm:prSet>
      <dgm:spPr/>
      <dgm:t>
        <a:bodyPr/>
        <a:lstStyle/>
        <a:p>
          <a:endParaRPr lang="zh-CN" altLang="en-US"/>
        </a:p>
      </dgm:t>
    </dgm:pt>
    <dgm:pt modelId="{5D44998B-858B-4647-8F71-65AA22DA1B5C}" type="pres">
      <dgm:prSet presAssocID="{5289A917-71A4-4EB3-A0CF-82F09539163E}" presName="rect1" presStyleLbl="alignImgPlace1" presStyleIdx="1" presStyleCnt="3" custScaleX="434663" custScaleY="413451" custLinFactNeighborX="21214" custLinFactNeighborY="84229"/>
      <dgm:spPr>
        <a:blipFill rotWithShape="1">
          <a:blip xmlns:r="http://schemas.openxmlformats.org/officeDocument/2006/relationships" r:embed="rId2"/>
          <a:stretch>
            <a:fillRect/>
          </a:stretch>
        </a:blipFill>
      </dgm:spPr>
      <dgm:t>
        <a:bodyPr/>
        <a:lstStyle/>
        <a:p>
          <a:endParaRPr lang="zh-CN" altLang="en-US"/>
        </a:p>
      </dgm:t>
    </dgm:pt>
    <dgm:pt modelId="{4D7688F6-E139-40BD-816F-78004671853E}" type="pres">
      <dgm:prSet presAssocID="{A7B113C9-E8CB-49F1-ACF0-CC58E2AEA3E7}" presName="sibTrans" presStyleCnt="0"/>
      <dgm:spPr/>
    </dgm:pt>
    <dgm:pt modelId="{4A5FA78D-B491-4E46-8AF7-38FC6C88FF18}" type="pres">
      <dgm:prSet presAssocID="{8A788118-68FA-49F0-B00E-6F210D923438}" presName="composite" presStyleCnt="0"/>
      <dgm:spPr/>
    </dgm:pt>
    <dgm:pt modelId="{8B222A04-C3D3-4D96-9202-45565890B1C4}" type="pres">
      <dgm:prSet presAssocID="{8A788118-68FA-49F0-B00E-6F210D923438}" presName="rect2" presStyleLbl="revTx" presStyleIdx="2" presStyleCnt="3" custScaleY="298702" custLinFactX="-100000" custLinFactY="-600000" custLinFactNeighborX="-167407" custLinFactNeighborY="-649419">
        <dgm:presLayoutVars>
          <dgm:bulletEnabled val="1"/>
        </dgm:presLayoutVars>
      </dgm:prSet>
      <dgm:spPr/>
      <dgm:t>
        <a:bodyPr/>
        <a:lstStyle/>
        <a:p>
          <a:endParaRPr lang="zh-CN" altLang="en-US"/>
        </a:p>
      </dgm:t>
    </dgm:pt>
    <dgm:pt modelId="{8E8F579B-C69C-455C-98AF-F03772CB7739}" type="pres">
      <dgm:prSet presAssocID="{8A788118-68FA-49F0-B00E-6F210D923438}" presName="rect1" presStyleLbl="alignImgPlace1" presStyleIdx="2" presStyleCnt="3" custScaleX="326956" custScaleY="194087" custLinFactX="-100000" custLinFactY="-12019" custLinFactNeighborX="-188189" custLinFactNeighborY="-100000"/>
      <dgm:spPr>
        <a:blipFill rotWithShape="1">
          <a:blip xmlns:r="http://schemas.openxmlformats.org/officeDocument/2006/relationships" r:embed="rId3"/>
          <a:stretch>
            <a:fillRect/>
          </a:stretch>
        </a:blipFill>
      </dgm:spPr>
      <dgm:t>
        <a:bodyPr/>
        <a:lstStyle/>
        <a:p>
          <a:endParaRPr lang="zh-CN" altLang="en-US"/>
        </a:p>
      </dgm:t>
    </dgm:pt>
  </dgm:ptLst>
  <dgm:cxnLst>
    <dgm:cxn modelId="{76E815E5-586D-4CFF-9E0F-79538E95FFF3}" type="presOf" srcId="{5289A917-71A4-4EB3-A0CF-82F09539163E}" destId="{C53DA844-17CA-4C13-9632-D25384D4C71A}" srcOrd="0" destOrd="0" presId="urn:microsoft.com/office/officeart/2008/layout/PictureGrid"/>
    <dgm:cxn modelId="{7417A82E-9EB5-4392-B855-8E9236BF10A6}" type="presOf" srcId="{EE2D83A6-E019-4D48-8B69-FCEFA97E8588}" destId="{8EAF9061-06D4-4E04-9C73-D9D67C8F4A5B}" srcOrd="0" destOrd="0" presId="urn:microsoft.com/office/officeart/2008/layout/PictureGrid"/>
    <dgm:cxn modelId="{8DE3387E-2A93-4F31-B195-E8A240140846}" type="presOf" srcId="{4F14D36B-237A-4C38-B917-DF765426B8CD}" destId="{0D0C3D6E-B8C1-4F02-95BE-2DB49CA2E2F2}" srcOrd="0" destOrd="0" presId="urn:microsoft.com/office/officeart/2008/layout/PictureGrid"/>
    <dgm:cxn modelId="{A6B803B8-1427-41E0-9E58-4908E0B8E9DA}" type="presOf" srcId="{8A788118-68FA-49F0-B00E-6F210D923438}" destId="{8B222A04-C3D3-4D96-9202-45565890B1C4}" srcOrd="0" destOrd="0" presId="urn:microsoft.com/office/officeart/2008/layout/PictureGrid"/>
    <dgm:cxn modelId="{0754B8D4-F0F7-4086-AF67-0AB3931D2879}" srcId="{EE2D83A6-E019-4D48-8B69-FCEFA97E8588}" destId="{5289A917-71A4-4EB3-A0CF-82F09539163E}" srcOrd="1" destOrd="0" parTransId="{80BB8116-D2DF-4A96-AEFC-4197BCECF069}" sibTransId="{A7B113C9-E8CB-49F1-ACF0-CC58E2AEA3E7}"/>
    <dgm:cxn modelId="{9DE40D4A-92F7-4BE8-B442-01AFD7DA4A01}" srcId="{EE2D83A6-E019-4D48-8B69-FCEFA97E8588}" destId="{8A788118-68FA-49F0-B00E-6F210D923438}" srcOrd="2" destOrd="0" parTransId="{244CE5DA-DCF3-456E-9B6E-DD8D187183A6}" sibTransId="{3DB060E0-36CD-4A53-9BF8-BE5AD390EB0D}"/>
    <dgm:cxn modelId="{50E1804C-6BE0-4B34-ABA6-9E199F9D822D}" srcId="{EE2D83A6-E019-4D48-8B69-FCEFA97E8588}" destId="{4F14D36B-237A-4C38-B917-DF765426B8CD}" srcOrd="0" destOrd="0" parTransId="{197152F4-703E-4ACD-8803-65EDF732B55B}" sibTransId="{1C15D9AB-0C94-438E-8BC3-0D7CF21C4AD7}"/>
    <dgm:cxn modelId="{439F71A1-C5C9-4EBF-A4F4-1101D6F02D8A}" type="presParOf" srcId="{8EAF9061-06D4-4E04-9C73-D9D67C8F4A5B}" destId="{393FD5EF-457C-4046-B24C-9D6B2249FF0A}" srcOrd="0" destOrd="0" presId="urn:microsoft.com/office/officeart/2008/layout/PictureGrid"/>
    <dgm:cxn modelId="{5A7C7C45-5BC3-4A65-80F5-084DAFD37FC4}" type="presParOf" srcId="{393FD5EF-457C-4046-B24C-9D6B2249FF0A}" destId="{0D0C3D6E-B8C1-4F02-95BE-2DB49CA2E2F2}" srcOrd="0" destOrd="0" presId="urn:microsoft.com/office/officeart/2008/layout/PictureGrid"/>
    <dgm:cxn modelId="{A2D82A08-A570-481F-8633-56006081DE89}" type="presParOf" srcId="{393FD5EF-457C-4046-B24C-9D6B2249FF0A}" destId="{0D65CA84-7316-4E28-8C2D-FC65DDFCFC66}" srcOrd="1" destOrd="0" presId="urn:microsoft.com/office/officeart/2008/layout/PictureGrid"/>
    <dgm:cxn modelId="{5EAE5064-4456-453B-86C4-65AC69F7FECD}" type="presParOf" srcId="{8EAF9061-06D4-4E04-9C73-D9D67C8F4A5B}" destId="{861FE149-FC60-4909-AD16-F3A94D629A1B}" srcOrd="1" destOrd="0" presId="urn:microsoft.com/office/officeart/2008/layout/PictureGrid"/>
    <dgm:cxn modelId="{95B3C898-F67E-4D45-B676-414C5EE143DB}" type="presParOf" srcId="{8EAF9061-06D4-4E04-9C73-D9D67C8F4A5B}" destId="{4D708F82-EF2D-40B4-9E66-F34AC929141A}" srcOrd="2" destOrd="0" presId="urn:microsoft.com/office/officeart/2008/layout/PictureGrid"/>
    <dgm:cxn modelId="{2BEB4AD4-05E0-40EA-8248-B3A74A12DF4A}" type="presParOf" srcId="{4D708F82-EF2D-40B4-9E66-F34AC929141A}" destId="{C53DA844-17CA-4C13-9632-D25384D4C71A}" srcOrd="0" destOrd="0" presId="urn:microsoft.com/office/officeart/2008/layout/PictureGrid"/>
    <dgm:cxn modelId="{36232E88-4DC3-40B8-A4F9-6FC02499D8AF}" type="presParOf" srcId="{4D708F82-EF2D-40B4-9E66-F34AC929141A}" destId="{5D44998B-858B-4647-8F71-65AA22DA1B5C}" srcOrd="1" destOrd="0" presId="urn:microsoft.com/office/officeart/2008/layout/PictureGrid"/>
    <dgm:cxn modelId="{69ED627E-1490-4B5D-B501-D7F47C54CD0A}" type="presParOf" srcId="{8EAF9061-06D4-4E04-9C73-D9D67C8F4A5B}" destId="{4D7688F6-E139-40BD-816F-78004671853E}" srcOrd="3" destOrd="0" presId="urn:microsoft.com/office/officeart/2008/layout/PictureGrid"/>
    <dgm:cxn modelId="{3D14DCAB-196F-4E9F-87CD-8EFB8B9395E8}" type="presParOf" srcId="{8EAF9061-06D4-4E04-9C73-D9D67C8F4A5B}" destId="{4A5FA78D-B491-4E46-8AF7-38FC6C88FF18}" srcOrd="4" destOrd="0" presId="urn:microsoft.com/office/officeart/2008/layout/PictureGrid"/>
    <dgm:cxn modelId="{8EE7F17E-129C-4AF6-B8E3-67F0FE40D68F}" type="presParOf" srcId="{4A5FA78D-B491-4E46-8AF7-38FC6C88FF18}" destId="{8B222A04-C3D3-4D96-9202-45565890B1C4}" srcOrd="0" destOrd="0" presId="urn:microsoft.com/office/officeart/2008/layout/PictureGrid"/>
    <dgm:cxn modelId="{45252AF0-8512-47EF-9F9A-B392AEF72085}" type="presParOf" srcId="{4A5FA78D-B491-4E46-8AF7-38FC6C88FF18}" destId="{8E8F579B-C69C-455C-98AF-F03772CB7739}" srcOrd="1" destOrd="0" presId="urn:microsoft.com/office/officeart/2008/layout/PictureGrid"/>
  </dgm:cxnLst>
  <dgm:bg/>
  <dgm:whole/>
</dgm:dataModel>
</file>

<file path=ppt/diagrams/data2.xml><?xml version="1.0" encoding="utf-8"?>
<dgm:dataModel xmlns:dgm="http://schemas.openxmlformats.org/drawingml/2006/diagram" xmlns:a="http://schemas.openxmlformats.org/drawingml/2006/main">
  <dgm:ptLst>
    <dgm:pt modelId="{C43CF8A6-90CE-44FE-89EC-FAD893E79D5F}" type="doc">
      <dgm:prSet loTypeId="urn:microsoft.com/office/officeart/2005/8/layout/cycle5" loCatId="cycle" qsTypeId="urn:microsoft.com/office/officeart/2005/8/quickstyle/simple3" qsCatId="simple" csTypeId="urn:microsoft.com/office/officeart/2005/8/colors/accent1_2" csCatId="accent1" phldr="1"/>
      <dgm:spPr/>
      <dgm:t>
        <a:bodyPr/>
        <a:lstStyle/>
        <a:p>
          <a:endParaRPr lang="zh-CN" altLang="en-US"/>
        </a:p>
      </dgm:t>
    </dgm:pt>
    <dgm:pt modelId="{EE83FB15-FBF4-4B6E-B371-6979C7229FD6}">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职工出险向基层工会申请理赔，并提交纸质单据</a:t>
          </a:r>
          <a:endParaRPr lang="zh-CN" altLang="en-US" sz="1600" dirty="0">
            <a:latin typeface="微软雅黑" panose="020B0503020204020204" pitchFamily="34" charset="-122"/>
            <a:ea typeface="微软雅黑" panose="020B0503020204020204" pitchFamily="34" charset="-122"/>
          </a:endParaRPr>
        </a:p>
      </dgm:t>
    </dgm:pt>
    <dgm:pt modelId="{19874308-C64F-4327-B64D-1C641B88EEBB}" type="parTrans" cxnId="{08E1BF3B-7BB6-40CF-ABC2-D040E82CF106}">
      <dgm:prSet/>
      <dgm:spPr/>
      <dgm:t>
        <a:bodyPr/>
        <a:lstStyle/>
        <a:p>
          <a:endParaRPr lang="zh-CN" altLang="en-US"/>
        </a:p>
      </dgm:t>
    </dgm:pt>
    <dgm:pt modelId="{9934AAF9-F94D-4F05-82BC-65640C6A9F77}" type="sibTrans" cxnId="{08E1BF3B-7BB6-40CF-ABC2-D040E82CF106}">
      <dgm:prSet/>
      <dgm:spPr/>
      <dgm:t>
        <a:bodyPr/>
        <a:lstStyle/>
        <a:p>
          <a:endParaRPr lang="zh-CN" altLang="en-US"/>
        </a:p>
      </dgm:t>
    </dgm:pt>
    <dgm:pt modelId="{57D6322F-F2D5-4870-A299-E92C67360640}">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基层工会收取职工提交的纸质单据，生成电子理赔单、打印互助金申请书。向代办处提交电子单与纸质单据</a:t>
          </a:r>
          <a:endParaRPr lang="zh-CN" altLang="en-US" sz="1600" dirty="0">
            <a:latin typeface="微软雅黑" panose="020B0503020204020204" pitchFamily="34" charset="-122"/>
            <a:ea typeface="微软雅黑" panose="020B0503020204020204" pitchFamily="34" charset="-122"/>
          </a:endParaRPr>
        </a:p>
      </dgm:t>
    </dgm:pt>
    <dgm:pt modelId="{E8B70021-A4DD-4267-94F8-14E6DF0FE427}" type="parTrans" cxnId="{BFE75EB6-8D71-4688-95DF-B2DE9E7CA92C}">
      <dgm:prSet/>
      <dgm:spPr/>
      <dgm:t>
        <a:bodyPr/>
        <a:lstStyle/>
        <a:p>
          <a:endParaRPr lang="zh-CN" altLang="en-US"/>
        </a:p>
      </dgm:t>
    </dgm:pt>
    <dgm:pt modelId="{54615121-57DF-4033-9528-0C6CD1AF32D1}" type="sibTrans" cxnId="{BFE75EB6-8D71-4688-95DF-B2DE9E7CA92C}">
      <dgm:prSet/>
      <dgm:spPr/>
      <dgm:t>
        <a:bodyPr/>
        <a:lstStyle/>
        <a:p>
          <a:endParaRPr lang="zh-CN" altLang="en-US"/>
        </a:p>
      </dgm:t>
    </dgm:pt>
    <dgm:pt modelId="{83C02A75-055F-420D-A429-3BD379DB575C}">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医保部根据赔付标准、理赔规则对理赔单据进行审核。</a:t>
          </a:r>
          <a:endParaRPr lang="zh-CN" altLang="en-US" sz="1600" dirty="0">
            <a:latin typeface="微软雅黑" panose="020B0503020204020204" pitchFamily="34" charset="-122"/>
            <a:ea typeface="微软雅黑" panose="020B0503020204020204" pitchFamily="34" charset="-122"/>
          </a:endParaRPr>
        </a:p>
      </dgm:t>
    </dgm:pt>
    <dgm:pt modelId="{1C9E1540-99CE-47AD-8687-D874299B1598}" type="parTrans" cxnId="{E3C7161C-DFDA-4106-A2E9-D683BB60F6F9}">
      <dgm:prSet/>
      <dgm:spPr/>
      <dgm:t>
        <a:bodyPr/>
        <a:lstStyle/>
        <a:p>
          <a:endParaRPr lang="zh-CN" altLang="en-US"/>
        </a:p>
      </dgm:t>
    </dgm:pt>
    <dgm:pt modelId="{058CE5DE-F981-4A31-B871-E18A5D0D7B4F}" type="sibTrans" cxnId="{E3C7161C-DFDA-4106-A2E9-D683BB60F6F9}">
      <dgm:prSet/>
      <dgm:spPr/>
      <dgm:t>
        <a:bodyPr/>
        <a:lstStyle/>
        <a:p>
          <a:endParaRPr lang="zh-CN" altLang="en-US"/>
        </a:p>
      </dgm:t>
    </dgm:pt>
    <dgm:pt modelId="{B6858FD9-789F-4737-AA74-4D6D2EA257D0}">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审核完毕后由北京办事处将互助金打入职工相应银行账号。（未直赔单位则由办事处将互助金打入所属代办处账户，再由代办处逐级下发）</a:t>
          </a:r>
          <a:endParaRPr lang="zh-CN" altLang="en-US" sz="1600" dirty="0">
            <a:latin typeface="微软雅黑" panose="020B0503020204020204" pitchFamily="34" charset="-122"/>
            <a:ea typeface="微软雅黑" panose="020B0503020204020204" pitchFamily="34" charset="-122"/>
          </a:endParaRPr>
        </a:p>
      </dgm:t>
    </dgm:pt>
    <dgm:pt modelId="{6DFA7D94-396A-4730-BE11-879F8FB02EF5}" type="parTrans" cxnId="{34D1DD69-E445-4A6C-BA02-C6FD8DE681A2}">
      <dgm:prSet/>
      <dgm:spPr/>
      <dgm:t>
        <a:bodyPr/>
        <a:lstStyle/>
        <a:p>
          <a:endParaRPr lang="zh-CN" altLang="en-US"/>
        </a:p>
      </dgm:t>
    </dgm:pt>
    <dgm:pt modelId="{5F325135-6CFC-43EA-9D06-16743E33170B}" type="sibTrans" cxnId="{34D1DD69-E445-4A6C-BA02-C6FD8DE681A2}">
      <dgm:prSet/>
      <dgm:spPr/>
      <dgm:t>
        <a:bodyPr/>
        <a:lstStyle/>
        <a:p>
          <a:endParaRPr lang="zh-CN" altLang="en-US"/>
        </a:p>
      </dgm:t>
    </dgm:pt>
    <dgm:pt modelId="{24771F40-5DE3-4105-A5C9-2057D981D668}">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办事处医保受理各代办处申报的材料</a:t>
          </a:r>
          <a:endParaRPr lang="zh-CN" altLang="en-US" sz="1600" dirty="0">
            <a:latin typeface="微软雅黑" panose="020B0503020204020204" pitchFamily="34" charset="-122"/>
            <a:ea typeface="微软雅黑" panose="020B0503020204020204" pitchFamily="34" charset="-122"/>
          </a:endParaRPr>
        </a:p>
      </dgm:t>
    </dgm:pt>
    <dgm:pt modelId="{BDA38FEE-D1E6-41A8-BF89-61CFC79FB813}" type="parTrans" cxnId="{7782F6A7-EA5F-4D7F-A948-EC1C8F08B21F}">
      <dgm:prSet/>
      <dgm:spPr/>
      <dgm:t>
        <a:bodyPr/>
        <a:lstStyle/>
        <a:p>
          <a:endParaRPr lang="zh-CN" altLang="en-US"/>
        </a:p>
      </dgm:t>
    </dgm:pt>
    <dgm:pt modelId="{AF0DF56A-CD32-41EA-9A37-EAB63039A8E4}" type="sibTrans" cxnId="{7782F6A7-EA5F-4D7F-A948-EC1C8F08B21F}">
      <dgm:prSet/>
      <dgm:spPr/>
      <dgm:t>
        <a:bodyPr/>
        <a:lstStyle/>
        <a:p>
          <a:endParaRPr lang="zh-CN" altLang="en-US"/>
        </a:p>
      </dgm:t>
    </dgm:pt>
    <dgm:pt modelId="{BC3BE141-2F4C-49B2-BB84-C252847DBC5D}">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所属代办处审核基层提交的纸质单据与电子单，审核无误后打印申报明细单，并向办事处提交电子单与纸质单据</a:t>
          </a:r>
          <a:endParaRPr lang="zh-CN" altLang="en-US" sz="1600" dirty="0">
            <a:latin typeface="微软雅黑" panose="020B0503020204020204" pitchFamily="34" charset="-122"/>
            <a:ea typeface="微软雅黑" panose="020B0503020204020204" pitchFamily="34" charset="-122"/>
          </a:endParaRPr>
        </a:p>
      </dgm:t>
    </dgm:pt>
    <dgm:pt modelId="{7AF05F6A-78D6-4FAD-AE31-C8840EF338C1}" type="parTrans" cxnId="{EE632933-03EB-4E8C-93D4-92CB32CFF304}">
      <dgm:prSet/>
      <dgm:spPr/>
      <dgm:t>
        <a:bodyPr/>
        <a:lstStyle/>
        <a:p>
          <a:endParaRPr lang="zh-CN" altLang="en-US"/>
        </a:p>
      </dgm:t>
    </dgm:pt>
    <dgm:pt modelId="{05E05F33-0618-4A60-9E61-114AB1AE2EDD}" type="sibTrans" cxnId="{EE632933-03EB-4E8C-93D4-92CB32CFF304}">
      <dgm:prSet/>
      <dgm:spPr/>
      <dgm:t>
        <a:bodyPr/>
        <a:lstStyle/>
        <a:p>
          <a:endParaRPr lang="zh-CN" altLang="en-US"/>
        </a:p>
      </dgm:t>
    </dgm:pt>
    <dgm:pt modelId="{ADA3E9CD-C9F8-40CC-8C67-1F60F735DCF1}" type="pres">
      <dgm:prSet presAssocID="{C43CF8A6-90CE-44FE-89EC-FAD893E79D5F}" presName="cycle" presStyleCnt="0">
        <dgm:presLayoutVars>
          <dgm:dir/>
          <dgm:resizeHandles val="exact"/>
        </dgm:presLayoutVars>
      </dgm:prSet>
      <dgm:spPr/>
      <dgm:t>
        <a:bodyPr/>
        <a:lstStyle/>
        <a:p>
          <a:endParaRPr lang="zh-CN" altLang="en-US"/>
        </a:p>
      </dgm:t>
    </dgm:pt>
    <dgm:pt modelId="{C982E30C-4BAE-482D-8980-A44FE2F69EB3}" type="pres">
      <dgm:prSet presAssocID="{EE83FB15-FBF4-4B6E-B371-6979C7229FD6}" presName="node" presStyleLbl="node1" presStyleIdx="0" presStyleCnt="6" custScaleX="118459" custRadScaleRad="99140" custRadScaleInc="-27559">
        <dgm:presLayoutVars>
          <dgm:bulletEnabled val="1"/>
        </dgm:presLayoutVars>
      </dgm:prSet>
      <dgm:spPr/>
      <dgm:t>
        <a:bodyPr/>
        <a:lstStyle/>
        <a:p>
          <a:endParaRPr lang="zh-CN" altLang="en-US"/>
        </a:p>
      </dgm:t>
    </dgm:pt>
    <dgm:pt modelId="{5A1BEBB6-4E5F-4CD6-B372-76D3CCDF2361}" type="pres">
      <dgm:prSet presAssocID="{EE83FB15-FBF4-4B6E-B371-6979C7229FD6}" presName="spNode" presStyleCnt="0"/>
      <dgm:spPr/>
    </dgm:pt>
    <dgm:pt modelId="{8B31399D-B8A6-42D0-A2B7-816F13714B8A}" type="pres">
      <dgm:prSet presAssocID="{9934AAF9-F94D-4F05-82BC-65640C6A9F77}" presName="sibTrans" presStyleLbl="sibTrans1D1" presStyleIdx="0" presStyleCnt="6"/>
      <dgm:spPr/>
      <dgm:t>
        <a:bodyPr/>
        <a:lstStyle/>
        <a:p>
          <a:endParaRPr lang="zh-CN" altLang="en-US"/>
        </a:p>
      </dgm:t>
    </dgm:pt>
    <dgm:pt modelId="{0187488F-AA58-4E2E-BF3B-4843698B589A}" type="pres">
      <dgm:prSet presAssocID="{57D6322F-F2D5-4870-A299-E92C67360640}" presName="node" presStyleLbl="node1" presStyleIdx="1" presStyleCnt="6" custScaleX="159295" custScaleY="159395" custRadScaleRad="95058" custRadScaleInc="13524">
        <dgm:presLayoutVars>
          <dgm:bulletEnabled val="1"/>
        </dgm:presLayoutVars>
      </dgm:prSet>
      <dgm:spPr/>
      <dgm:t>
        <a:bodyPr/>
        <a:lstStyle/>
        <a:p>
          <a:endParaRPr lang="zh-CN" altLang="en-US"/>
        </a:p>
      </dgm:t>
    </dgm:pt>
    <dgm:pt modelId="{E3B65E61-6F8A-4AFF-97EB-5845CD1ED2D0}" type="pres">
      <dgm:prSet presAssocID="{57D6322F-F2D5-4870-A299-E92C67360640}" presName="spNode" presStyleCnt="0"/>
      <dgm:spPr/>
    </dgm:pt>
    <dgm:pt modelId="{F97EC208-DD1B-487A-9D1B-92502B23FE0E}" type="pres">
      <dgm:prSet presAssocID="{54615121-57DF-4033-9528-0C6CD1AF32D1}" presName="sibTrans" presStyleLbl="sibTrans1D1" presStyleIdx="1" presStyleCnt="6"/>
      <dgm:spPr/>
      <dgm:t>
        <a:bodyPr/>
        <a:lstStyle/>
        <a:p>
          <a:endParaRPr lang="zh-CN" altLang="en-US"/>
        </a:p>
      </dgm:t>
    </dgm:pt>
    <dgm:pt modelId="{2A9F2010-D230-4CD2-9A3B-559D182A2AD7}" type="pres">
      <dgm:prSet presAssocID="{BC3BE141-2F4C-49B2-BB84-C252847DBC5D}" presName="node" presStyleLbl="node1" presStyleIdx="2" presStyleCnt="6" custScaleX="206068" custScaleY="128355" custRadScaleRad="103718" custRadScaleInc="-33105">
        <dgm:presLayoutVars>
          <dgm:bulletEnabled val="1"/>
        </dgm:presLayoutVars>
      </dgm:prSet>
      <dgm:spPr/>
      <dgm:t>
        <a:bodyPr/>
        <a:lstStyle/>
        <a:p>
          <a:endParaRPr lang="zh-CN" altLang="en-US"/>
        </a:p>
      </dgm:t>
    </dgm:pt>
    <dgm:pt modelId="{810A9907-A82F-4486-991C-8DA0D520BE74}" type="pres">
      <dgm:prSet presAssocID="{BC3BE141-2F4C-49B2-BB84-C252847DBC5D}" presName="spNode" presStyleCnt="0"/>
      <dgm:spPr/>
    </dgm:pt>
    <dgm:pt modelId="{7C5ED327-9368-4196-8446-F996FDB417DE}" type="pres">
      <dgm:prSet presAssocID="{05E05F33-0618-4A60-9E61-114AB1AE2EDD}" presName="sibTrans" presStyleLbl="sibTrans1D1" presStyleIdx="2" presStyleCnt="6"/>
      <dgm:spPr/>
      <dgm:t>
        <a:bodyPr/>
        <a:lstStyle/>
        <a:p>
          <a:endParaRPr lang="zh-CN" altLang="en-US"/>
        </a:p>
      </dgm:t>
    </dgm:pt>
    <dgm:pt modelId="{FFB2812A-11E3-4D28-AE7D-E187CFF4B0E9}" type="pres">
      <dgm:prSet presAssocID="{24771F40-5DE3-4105-A5C9-2057D981D668}" presName="node" presStyleLbl="node1" presStyleIdx="3" presStyleCnt="6">
        <dgm:presLayoutVars>
          <dgm:bulletEnabled val="1"/>
        </dgm:presLayoutVars>
      </dgm:prSet>
      <dgm:spPr/>
      <dgm:t>
        <a:bodyPr/>
        <a:lstStyle/>
        <a:p>
          <a:endParaRPr lang="zh-CN" altLang="en-US"/>
        </a:p>
      </dgm:t>
    </dgm:pt>
    <dgm:pt modelId="{43A23F5B-B401-4473-8AAE-5CBD9175EF22}" type="pres">
      <dgm:prSet presAssocID="{24771F40-5DE3-4105-A5C9-2057D981D668}" presName="spNode" presStyleCnt="0"/>
      <dgm:spPr/>
    </dgm:pt>
    <dgm:pt modelId="{EA8DA5C8-B851-49D4-BD2E-D28532E03834}" type="pres">
      <dgm:prSet presAssocID="{AF0DF56A-CD32-41EA-9A37-EAB63039A8E4}" presName="sibTrans" presStyleLbl="sibTrans1D1" presStyleIdx="3" presStyleCnt="6"/>
      <dgm:spPr/>
      <dgm:t>
        <a:bodyPr/>
        <a:lstStyle/>
        <a:p>
          <a:endParaRPr lang="zh-CN" altLang="en-US"/>
        </a:p>
      </dgm:t>
    </dgm:pt>
    <dgm:pt modelId="{EB36E376-BBBA-42FA-B6D9-96E235C1CDFF}" type="pres">
      <dgm:prSet presAssocID="{83C02A75-055F-420D-A429-3BD379DB575C}" presName="node" presStyleLbl="node1" presStyleIdx="4" presStyleCnt="6" custScaleX="125572" custRadScaleRad="108103" custRadScaleInc="11103">
        <dgm:presLayoutVars>
          <dgm:bulletEnabled val="1"/>
        </dgm:presLayoutVars>
      </dgm:prSet>
      <dgm:spPr/>
      <dgm:t>
        <a:bodyPr/>
        <a:lstStyle/>
        <a:p>
          <a:endParaRPr lang="zh-CN" altLang="en-US"/>
        </a:p>
      </dgm:t>
    </dgm:pt>
    <dgm:pt modelId="{FFE19B9A-839F-4227-B344-DA94F9840C20}" type="pres">
      <dgm:prSet presAssocID="{83C02A75-055F-420D-A429-3BD379DB575C}" presName="spNode" presStyleCnt="0"/>
      <dgm:spPr/>
    </dgm:pt>
    <dgm:pt modelId="{A03B27DF-E95D-47B0-A312-9EF36062AD9B}" type="pres">
      <dgm:prSet presAssocID="{058CE5DE-F981-4A31-B871-E18A5D0D7B4F}" presName="sibTrans" presStyleLbl="sibTrans1D1" presStyleIdx="4" presStyleCnt="6"/>
      <dgm:spPr/>
      <dgm:t>
        <a:bodyPr/>
        <a:lstStyle/>
        <a:p>
          <a:endParaRPr lang="zh-CN" altLang="en-US"/>
        </a:p>
      </dgm:t>
    </dgm:pt>
    <dgm:pt modelId="{6169D66A-80EC-40E5-BBFC-05F08FFAD8F8}" type="pres">
      <dgm:prSet presAssocID="{B6858FD9-789F-4737-AA74-4D6D2EA257D0}" presName="node" presStyleLbl="node1" presStyleIdx="5" presStyleCnt="6" custScaleX="182004" custScaleY="171758" custRadScaleRad="102710" custRadScaleInc="-68226">
        <dgm:presLayoutVars>
          <dgm:bulletEnabled val="1"/>
        </dgm:presLayoutVars>
      </dgm:prSet>
      <dgm:spPr/>
      <dgm:t>
        <a:bodyPr/>
        <a:lstStyle/>
        <a:p>
          <a:endParaRPr lang="zh-CN" altLang="en-US"/>
        </a:p>
      </dgm:t>
    </dgm:pt>
    <dgm:pt modelId="{5A7B001F-E9F6-43C4-A79B-F6DCC39E85EA}" type="pres">
      <dgm:prSet presAssocID="{B6858FD9-789F-4737-AA74-4D6D2EA257D0}" presName="spNode" presStyleCnt="0"/>
      <dgm:spPr/>
    </dgm:pt>
    <dgm:pt modelId="{49CFE7F2-83CA-4CFB-9E97-F3CE4AEA7364}" type="pres">
      <dgm:prSet presAssocID="{5F325135-6CFC-43EA-9D06-16743E33170B}" presName="sibTrans" presStyleLbl="sibTrans1D1" presStyleIdx="5" presStyleCnt="6"/>
      <dgm:spPr/>
      <dgm:t>
        <a:bodyPr/>
        <a:lstStyle/>
        <a:p>
          <a:endParaRPr lang="zh-CN" altLang="en-US"/>
        </a:p>
      </dgm:t>
    </dgm:pt>
  </dgm:ptLst>
  <dgm:cxnLst>
    <dgm:cxn modelId="{E3C7161C-DFDA-4106-A2E9-D683BB60F6F9}" srcId="{C43CF8A6-90CE-44FE-89EC-FAD893E79D5F}" destId="{83C02A75-055F-420D-A429-3BD379DB575C}" srcOrd="4" destOrd="0" parTransId="{1C9E1540-99CE-47AD-8687-D874299B1598}" sibTransId="{058CE5DE-F981-4A31-B871-E18A5D0D7B4F}"/>
    <dgm:cxn modelId="{DB60E473-9ADF-4D0C-B4BE-D98183A5733E}" type="presOf" srcId="{058CE5DE-F981-4A31-B871-E18A5D0D7B4F}" destId="{A03B27DF-E95D-47B0-A312-9EF36062AD9B}" srcOrd="0" destOrd="0" presId="urn:microsoft.com/office/officeart/2005/8/layout/cycle5"/>
    <dgm:cxn modelId="{2AE0A92C-8677-4C7F-97F8-E961EA7BAC50}" type="presOf" srcId="{AF0DF56A-CD32-41EA-9A37-EAB63039A8E4}" destId="{EA8DA5C8-B851-49D4-BD2E-D28532E03834}" srcOrd="0" destOrd="0" presId="urn:microsoft.com/office/officeart/2005/8/layout/cycle5"/>
    <dgm:cxn modelId="{72069BA8-7B22-4FC1-9407-925FACE6C88F}" type="presOf" srcId="{C43CF8A6-90CE-44FE-89EC-FAD893E79D5F}" destId="{ADA3E9CD-C9F8-40CC-8C67-1F60F735DCF1}" srcOrd="0" destOrd="0" presId="urn:microsoft.com/office/officeart/2005/8/layout/cycle5"/>
    <dgm:cxn modelId="{962782C5-A819-4EBC-B18B-18CC508C98A2}" type="presOf" srcId="{83C02A75-055F-420D-A429-3BD379DB575C}" destId="{EB36E376-BBBA-42FA-B6D9-96E235C1CDFF}" srcOrd="0" destOrd="0" presId="urn:microsoft.com/office/officeart/2005/8/layout/cycle5"/>
    <dgm:cxn modelId="{E5A0BE85-2A52-4341-9850-8F3DFA7703B5}" type="presOf" srcId="{54615121-57DF-4033-9528-0C6CD1AF32D1}" destId="{F97EC208-DD1B-487A-9D1B-92502B23FE0E}" srcOrd="0" destOrd="0" presId="urn:microsoft.com/office/officeart/2005/8/layout/cycle5"/>
    <dgm:cxn modelId="{7287A55B-F7F9-498F-A5B8-19C01CF79230}" type="presOf" srcId="{B6858FD9-789F-4737-AA74-4D6D2EA257D0}" destId="{6169D66A-80EC-40E5-BBFC-05F08FFAD8F8}" srcOrd="0" destOrd="0" presId="urn:microsoft.com/office/officeart/2005/8/layout/cycle5"/>
    <dgm:cxn modelId="{BFE75EB6-8D71-4688-95DF-B2DE9E7CA92C}" srcId="{C43CF8A6-90CE-44FE-89EC-FAD893E79D5F}" destId="{57D6322F-F2D5-4870-A299-E92C67360640}" srcOrd="1" destOrd="0" parTransId="{E8B70021-A4DD-4267-94F8-14E6DF0FE427}" sibTransId="{54615121-57DF-4033-9528-0C6CD1AF32D1}"/>
    <dgm:cxn modelId="{09FF10A3-1412-4F05-B075-C1B3787224F3}" type="presOf" srcId="{EE83FB15-FBF4-4B6E-B371-6979C7229FD6}" destId="{C982E30C-4BAE-482D-8980-A44FE2F69EB3}" srcOrd="0" destOrd="0" presId="urn:microsoft.com/office/officeart/2005/8/layout/cycle5"/>
    <dgm:cxn modelId="{34D1DD69-E445-4A6C-BA02-C6FD8DE681A2}" srcId="{C43CF8A6-90CE-44FE-89EC-FAD893E79D5F}" destId="{B6858FD9-789F-4737-AA74-4D6D2EA257D0}" srcOrd="5" destOrd="0" parTransId="{6DFA7D94-396A-4730-BE11-879F8FB02EF5}" sibTransId="{5F325135-6CFC-43EA-9D06-16743E33170B}"/>
    <dgm:cxn modelId="{23B10B66-B312-4800-85A9-D8D2FB0EC03E}" type="presOf" srcId="{24771F40-5DE3-4105-A5C9-2057D981D668}" destId="{FFB2812A-11E3-4D28-AE7D-E187CFF4B0E9}" srcOrd="0" destOrd="0" presId="urn:microsoft.com/office/officeart/2005/8/layout/cycle5"/>
    <dgm:cxn modelId="{EE632933-03EB-4E8C-93D4-92CB32CFF304}" srcId="{C43CF8A6-90CE-44FE-89EC-FAD893E79D5F}" destId="{BC3BE141-2F4C-49B2-BB84-C252847DBC5D}" srcOrd="2" destOrd="0" parTransId="{7AF05F6A-78D6-4FAD-AE31-C8840EF338C1}" sibTransId="{05E05F33-0618-4A60-9E61-114AB1AE2EDD}"/>
    <dgm:cxn modelId="{7782F6A7-EA5F-4D7F-A948-EC1C8F08B21F}" srcId="{C43CF8A6-90CE-44FE-89EC-FAD893E79D5F}" destId="{24771F40-5DE3-4105-A5C9-2057D981D668}" srcOrd="3" destOrd="0" parTransId="{BDA38FEE-D1E6-41A8-BF89-61CFC79FB813}" sibTransId="{AF0DF56A-CD32-41EA-9A37-EAB63039A8E4}"/>
    <dgm:cxn modelId="{A7FE1806-47A6-4C14-928E-E47976BE4767}" type="presOf" srcId="{5F325135-6CFC-43EA-9D06-16743E33170B}" destId="{49CFE7F2-83CA-4CFB-9E97-F3CE4AEA7364}" srcOrd="0" destOrd="0" presId="urn:microsoft.com/office/officeart/2005/8/layout/cycle5"/>
    <dgm:cxn modelId="{3EF640A0-987F-4276-92BA-D102AA7E25E3}" type="presOf" srcId="{9934AAF9-F94D-4F05-82BC-65640C6A9F77}" destId="{8B31399D-B8A6-42D0-A2B7-816F13714B8A}" srcOrd="0" destOrd="0" presId="urn:microsoft.com/office/officeart/2005/8/layout/cycle5"/>
    <dgm:cxn modelId="{3C817067-512A-4EEE-A570-25B01A06ECDD}" type="presOf" srcId="{05E05F33-0618-4A60-9E61-114AB1AE2EDD}" destId="{7C5ED327-9368-4196-8446-F996FDB417DE}" srcOrd="0" destOrd="0" presId="urn:microsoft.com/office/officeart/2005/8/layout/cycle5"/>
    <dgm:cxn modelId="{3CA6F70E-3360-404C-B5F2-BD6CFC7F9525}" type="presOf" srcId="{57D6322F-F2D5-4870-A299-E92C67360640}" destId="{0187488F-AA58-4E2E-BF3B-4843698B589A}" srcOrd="0" destOrd="0" presId="urn:microsoft.com/office/officeart/2005/8/layout/cycle5"/>
    <dgm:cxn modelId="{D68215AD-9F28-47AD-90A6-AA86BFD47316}" type="presOf" srcId="{BC3BE141-2F4C-49B2-BB84-C252847DBC5D}" destId="{2A9F2010-D230-4CD2-9A3B-559D182A2AD7}" srcOrd="0" destOrd="0" presId="urn:microsoft.com/office/officeart/2005/8/layout/cycle5"/>
    <dgm:cxn modelId="{08E1BF3B-7BB6-40CF-ABC2-D040E82CF106}" srcId="{C43CF8A6-90CE-44FE-89EC-FAD893E79D5F}" destId="{EE83FB15-FBF4-4B6E-B371-6979C7229FD6}" srcOrd="0" destOrd="0" parTransId="{19874308-C64F-4327-B64D-1C641B88EEBB}" sibTransId="{9934AAF9-F94D-4F05-82BC-65640C6A9F77}"/>
    <dgm:cxn modelId="{7876830E-088D-4D8B-9EC2-1DEEB5DDE54B}" type="presParOf" srcId="{ADA3E9CD-C9F8-40CC-8C67-1F60F735DCF1}" destId="{C982E30C-4BAE-482D-8980-A44FE2F69EB3}" srcOrd="0" destOrd="0" presId="urn:microsoft.com/office/officeart/2005/8/layout/cycle5"/>
    <dgm:cxn modelId="{79EE009A-A75F-4F7D-B5D1-D4A3B098C54E}" type="presParOf" srcId="{ADA3E9CD-C9F8-40CC-8C67-1F60F735DCF1}" destId="{5A1BEBB6-4E5F-4CD6-B372-76D3CCDF2361}" srcOrd="1" destOrd="0" presId="urn:microsoft.com/office/officeart/2005/8/layout/cycle5"/>
    <dgm:cxn modelId="{38E617A2-3B09-41FE-924E-8FCE9DAFAA91}" type="presParOf" srcId="{ADA3E9CD-C9F8-40CC-8C67-1F60F735DCF1}" destId="{8B31399D-B8A6-42D0-A2B7-816F13714B8A}" srcOrd="2" destOrd="0" presId="urn:microsoft.com/office/officeart/2005/8/layout/cycle5"/>
    <dgm:cxn modelId="{642C823B-E242-43D2-B0A4-FAF74F8FCCD4}" type="presParOf" srcId="{ADA3E9CD-C9F8-40CC-8C67-1F60F735DCF1}" destId="{0187488F-AA58-4E2E-BF3B-4843698B589A}" srcOrd="3" destOrd="0" presId="urn:microsoft.com/office/officeart/2005/8/layout/cycle5"/>
    <dgm:cxn modelId="{10CE00F8-B4A7-4F2E-8DB7-2F0A7925999E}" type="presParOf" srcId="{ADA3E9CD-C9F8-40CC-8C67-1F60F735DCF1}" destId="{E3B65E61-6F8A-4AFF-97EB-5845CD1ED2D0}" srcOrd="4" destOrd="0" presId="urn:microsoft.com/office/officeart/2005/8/layout/cycle5"/>
    <dgm:cxn modelId="{E4FFC51B-2483-47F1-BDDD-4AD17ECA5D0F}" type="presParOf" srcId="{ADA3E9CD-C9F8-40CC-8C67-1F60F735DCF1}" destId="{F97EC208-DD1B-487A-9D1B-92502B23FE0E}" srcOrd="5" destOrd="0" presId="urn:microsoft.com/office/officeart/2005/8/layout/cycle5"/>
    <dgm:cxn modelId="{5AF02FE3-7BFE-4061-863B-8BEA7AFD8153}" type="presParOf" srcId="{ADA3E9CD-C9F8-40CC-8C67-1F60F735DCF1}" destId="{2A9F2010-D230-4CD2-9A3B-559D182A2AD7}" srcOrd="6" destOrd="0" presId="urn:microsoft.com/office/officeart/2005/8/layout/cycle5"/>
    <dgm:cxn modelId="{C26579F8-56AA-4CC7-842F-C16E9A63047B}" type="presParOf" srcId="{ADA3E9CD-C9F8-40CC-8C67-1F60F735DCF1}" destId="{810A9907-A82F-4486-991C-8DA0D520BE74}" srcOrd="7" destOrd="0" presId="urn:microsoft.com/office/officeart/2005/8/layout/cycle5"/>
    <dgm:cxn modelId="{C183516A-01C1-4A8A-94F7-A24BE748C958}" type="presParOf" srcId="{ADA3E9CD-C9F8-40CC-8C67-1F60F735DCF1}" destId="{7C5ED327-9368-4196-8446-F996FDB417DE}" srcOrd="8" destOrd="0" presId="urn:microsoft.com/office/officeart/2005/8/layout/cycle5"/>
    <dgm:cxn modelId="{0B2CC0B1-D2DC-407F-9FD5-168DCC44DCCC}" type="presParOf" srcId="{ADA3E9CD-C9F8-40CC-8C67-1F60F735DCF1}" destId="{FFB2812A-11E3-4D28-AE7D-E187CFF4B0E9}" srcOrd="9" destOrd="0" presId="urn:microsoft.com/office/officeart/2005/8/layout/cycle5"/>
    <dgm:cxn modelId="{A5BDD162-62BF-49EC-A983-3662072ECA24}" type="presParOf" srcId="{ADA3E9CD-C9F8-40CC-8C67-1F60F735DCF1}" destId="{43A23F5B-B401-4473-8AAE-5CBD9175EF22}" srcOrd="10" destOrd="0" presId="urn:microsoft.com/office/officeart/2005/8/layout/cycle5"/>
    <dgm:cxn modelId="{B63D6D86-D338-4AB3-8674-1CEECC9E9B7E}" type="presParOf" srcId="{ADA3E9CD-C9F8-40CC-8C67-1F60F735DCF1}" destId="{EA8DA5C8-B851-49D4-BD2E-D28532E03834}" srcOrd="11" destOrd="0" presId="urn:microsoft.com/office/officeart/2005/8/layout/cycle5"/>
    <dgm:cxn modelId="{51905F7B-92EF-4487-8634-3AEE8F36800C}" type="presParOf" srcId="{ADA3E9CD-C9F8-40CC-8C67-1F60F735DCF1}" destId="{EB36E376-BBBA-42FA-B6D9-96E235C1CDFF}" srcOrd="12" destOrd="0" presId="urn:microsoft.com/office/officeart/2005/8/layout/cycle5"/>
    <dgm:cxn modelId="{E8ADB915-084F-47F5-A623-3480F173DB02}" type="presParOf" srcId="{ADA3E9CD-C9F8-40CC-8C67-1F60F735DCF1}" destId="{FFE19B9A-839F-4227-B344-DA94F9840C20}" srcOrd="13" destOrd="0" presId="urn:microsoft.com/office/officeart/2005/8/layout/cycle5"/>
    <dgm:cxn modelId="{869757D4-796F-4C05-9745-F8BB4FE03383}" type="presParOf" srcId="{ADA3E9CD-C9F8-40CC-8C67-1F60F735DCF1}" destId="{A03B27DF-E95D-47B0-A312-9EF36062AD9B}" srcOrd="14" destOrd="0" presId="urn:microsoft.com/office/officeart/2005/8/layout/cycle5"/>
    <dgm:cxn modelId="{6706BD65-2165-4B48-BA16-281628A3C406}" type="presParOf" srcId="{ADA3E9CD-C9F8-40CC-8C67-1F60F735DCF1}" destId="{6169D66A-80EC-40E5-BBFC-05F08FFAD8F8}" srcOrd="15" destOrd="0" presId="urn:microsoft.com/office/officeart/2005/8/layout/cycle5"/>
    <dgm:cxn modelId="{3EDA2B77-315C-47F6-8C14-2FDC43480B04}" type="presParOf" srcId="{ADA3E9CD-C9F8-40CC-8C67-1F60F735DCF1}" destId="{5A7B001F-E9F6-43C4-A79B-F6DCC39E85EA}" srcOrd="16" destOrd="0" presId="urn:microsoft.com/office/officeart/2005/8/layout/cycle5"/>
    <dgm:cxn modelId="{4C7E15E4-8BBC-49C2-ACD1-7694FFDFECBF}" type="presParOf" srcId="{ADA3E9CD-C9F8-40CC-8C67-1F60F735DCF1}" destId="{49CFE7F2-83CA-4CFB-9E97-F3CE4AEA7364}" srcOrd="17" destOrd="0" presId="urn:microsoft.com/office/officeart/2005/8/layout/cycle5"/>
  </dgm:cxnLst>
  <dgm:bg/>
  <dgm:whole/>
</dgm:dataModel>
</file>

<file path=ppt/diagrams/data3.xml><?xml version="1.0" encoding="utf-8"?>
<dgm:dataModel xmlns:dgm="http://schemas.openxmlformats.org/drawingml/2006/diagram" xmlns:a="http://schemas.openxmlformats.org/drawingml/2006/main">
  <dgm:ptLst>
    <dgm:pt modelId="{B792471A-29CB-4565-89AB-1DC2455AFF2B}" type="doc">
      <dgm:prSet loTypeId="urn:microsoft.com/office/officeart/2005/8/layout/funnel1" loCatId="process" qsTypeId="urn:microsoft.com/office/officeart/2005/8/quickstyle/3d1" qsCatId="3D" csTypeId="urn:microsoft.com/office/officeart/2005/8/colors/accent1_1" csCatId="accent1" phldr="1"/>
      <dgm:spPr/>
      <dgm:t>
        <a:bodyPr/>
        <a:lstStyle/>
        <a:p>
          <a:endParaRPr lang="zh-CN" altLang="en-US"/>
        </a:p>
      </dgm:t>
    </dgm:pt>
    <dgm:pt modelId="{4B0CFF18-8C39-4DE8-8E4A-EB414094A975}">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职工个人基本信息</a:t>
          </a:r>
          <a:endParaRPr lang="zh-CN" altLang="en-US" sz="1600" dirty="0">
            <a:latin typeface="微软雅黑" panose="020B0503020204020204" pitchFamily="34" charset="-122"/>
            <a:ea typeface="微软雅黑" panose="020B0503020204020204" pitchFamily="34" charset="-122"/>
          </a:endParaRPr>
        </a:p>
      </dgm:t>
    </dgm:pt>
    <dgm:pt modelId="{0C99C261-1B66-46F8-B54A-EB3341FC4F94}" type="parTrans" cxnId="{1464BB9E-F678-4C6E-8CFB-2A8B1BE592E1}">
      <dgm:prSet/>
      <dgm:spPr/>
      <dgm:t>
        <a:bodyPr/>
        <a:lstStyle/>
        <a:p>
          <a:endParaRPr lang="zh-CN" altLang="en-US"/>
        </a:p>
      </dgm:t>
    </dgm:pt>
    <dgm:pt modelId="{153A4DB6-2F06-4C4F-A5DB-24BD5F39B096}" type="sibTrans" cxnId="{1464BB9E-F678-4C6E-8CFB-2A8B1BE592E1}">
      <dgm:prSet/>
      <dgm:spPr/>
      <dgm:t>
        <a:bodyPr/>
        <a:lstStyle/>
        <a:p>
          <a:endParaRPr lang="zh-CN" altLang="en-US"/>
        </a:p>
      </dgm:t>
    </dgm:pt>
    <dgm:pt modelId="{BB00F082-B6FB-410B-B1BF-EE31481E0B33}">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职工银行信息</a:t>
          </a:r>
          <a:endParaRPr lang="zh-CN" altLang="en-US" sz="1600" dirty="0">
            <a:latin typeface="微软雅黑" panose="020B0503020204020204" pitchFamily="34" charset="-122"/>
            <a:ea typeface="微软雅黑" panose="020B0503020204020204" pitchFamily="34" charset="-122"/>
          </a:endParaRPr>
        </a:p>
      </dgm:t>
    </dgm:pt>
    <dgm:pt modelId="{AA47145A-2B63-4EB9-9A3A-8B0301A271AD}" type="parTrans" cxnId="{1F81088D-3070-4640-BE13-104AA249259D}">
      <dgm:prSet/>
      <dgm:spPr/>
      <dgm:t>
        <a:bodyPr/>
        <a:lstStyle/>
        <a:p>
          <a:endParaRPr lang="zh-CN" altLang="en-US"/>
        </a:p>
      </dgm:t>
    </dgm:pt>
    <dgm:pt modelId="{251DB970-D999-4A27-978A-3B1D9AD50D5A}" type="sibTrans" cxnId="{1F81088D-3070-4640-BE13-104AA249259D}">
      <dgm:prSet/>
      <dgm:spPr/>
      <dgm:t>
        <a:bodyPr/>
        <a:lstStyle/>
        <a:p>
          <a:endParaRPr lang="zh-CN" altLang="en-US"/>
        </a:p>
      </dgm:t>
    </dgm:pt>
    <dgm:pt modelId="{27A281A9-00B9-475F-940E-D12F0A5C7164}">
      <dgm:prSet phldrT="[文本]" custT="1"/>
      <dgm:spPr/>
      <dgm:t>
        <a:bodyPr/>
        <a:lstStyle/>
        <a:p>
          <a:r>
            <a:rPr lang="zh-CN" altLang="en-US" sz="1600" dirty="0" smtClean="0">
              <a:latin typeface="微软雅黑" panose="020B0503020204020204" pitchFamily="34" charset="-122"/>
              <a:ea typeface="微软雅黑" panose="020B0503020204020204" pitchFamily="34" charset="-122"/>
            </a:rPr>
            <a:t>职工医疗信息</a:t>
          </a:r>
          <a:endParaRPr lang="zh-CN" altLang="en-US" sz="1600" dirty="0">
            <a:latin typeface="微软雅黑" panose="020B0503020204020204" pitchFamily="34" charset="-122"/>
            <a:ea typeface="微软雅黑" panose="020B0503020204020204" pitchFamily="34" charset="-122"/>
          </a:endParaRPr>
        </a:p>
      </dgm:t>
    </dgm:pt>
    <dgm:pt modelId="{6811B2DD-4898-41F2-91F0-7C32E701CB08}" type="parTrans" cxnId="{55485175-137E-47FF-AF8F-1062BA0A8174}">
      <dgm:prSet/>
      <dgm:spPr/>
      <dgm:t>
        <a:bodyPr/>
        <a:lstStyle/>
        <a:p>
          <a:endParaRPr lang="zh-CN" altLang="en-US"/>
        </a:p>
      </dgm:t>
    </dgm:pt>
    <dgm:pt modelId="{87CE3914-1CD1-4B93-8B6D-4B069F689560}" type="sibTrans" cxnId="{55485175-137E-47FF-AF8F-1062BA0A8174}">
      <dgm:prSet/>
      <dgm:spPr/>
      <dgm:t>
        <a:bodyPr/>
        <a:lstStyle/>
        <a:p>
          <a:endParaRPr lang="zh-CN" altLang="en-US"/>
        </a:p>
      </dgm:t>
    </dgm:pt>
    <dgm:pt modelId="{013196D8-C9BD-427E-9358-8A911BC82FE5}">
      <dgm:prSet phldrT="[文本]"/>
      <dgm:spPr/>
      <dgm:t>
        <a:bodyPr/>
        <a:lstStyle/>
        <a:p>
          <a:r>
            <a:rPr lang="zh-CN" altLang="en-US" dirty="0" smtClean="0">
              <a:latin typeface="微软雅黑" panose="020B0503020204020204" pitchFamily="34" charset="-122"/>
              <a:ea typeface="微软雅黑" panose="020B0503020204020204" pitchFamily="34" charset="-122"/>
            </a:rPr>
            <a:t>基层工会审核内容：</a:t>
          </a:r>
          <a:endParaRPr lang="zh-CN" altLang="en-US" dirty="0">
            <a:latin typeface="微软雅黑" panose="020B0503020204020204" pitchFamily="34" charset="-122"/>
            <a:ea typeface="微软雅黑" panose="020B0503020204020204" pitchFamily="34" charset="-122"/>
          </a:endParaRPr>
        </a:p>
      </dgm:t>
    </dgm:pt>
    <dgm:pt modelId="{4733070E-37C5-4B1D-9502-67C8F0883603}" type="parTrans" cxnId="{7B4FFF17-244B-4AAD-AD94-B19F85A3A34B}">
      <dgm:prSet/>
      <dgm:spPr/>
      <dgm:t>
        <a:bodyPr/>
        <a:lstStyle/>
        <a:p>
          <a:endParaRPr lang="zh-CN" altLang="en-US"/>
        </a:p>
      </dgm:t>
    </dgm:pt>
    <dgm:pt modelId="{BAF6B4B6-8DEE-4743-9560-19D835413CBB}" type="sibTrans" cxnId="{7B4FFF17-244B-4AAD-AD94-B19F85A3A34B}">
      <dgm:prSet/>
      <dgm:spPr/>
      <dgm:t>
        <a:bodyPr/>
        <a:lstStyle/>
        <a:p>
          <a:endParaRPr lang="zh-CN" altLang="en-US"/>
        </a:p>
      </dgm:t>
    </dgm:pt>
    <dgm:pt modelId="{BED52BAE-546C-4028-AA6F-351367C54516}" type="pres">
      <dgm:prSet presAssocID="{B792471A-29CB-4565-89AB-1DC2455AFF2B}" presName="Name0" presStyleCnt="0">
        <dgm:presLayoutVars>
          <dgm:chMax val="4"/>
          <dgm:resizeHandles val="exact"/>
        </dgm:presLayoutVars>
      </dgm:prSet>
      <dgm:spPr/>
      <dgm:t>
        <a:bodyPr/>
        <a:lstStyle/>
        <a:p>
          <a:endParaRPr lang="zh-CN" altLang="en-US"/>
        </a:p>
      </dgm:t>
    </dgm:pt>
    <dgm:pt modelId="{4F39D21D-BE08-426A-8EE9-A9BD40D1487E}" type="pres">
      <dgm:prSet presAssocID="{B792471A-29CB-4565-89AB-1DC2455AFF2B}" presName="ellipse" presStyleLbl="trBgShp" presStyleIdx="0" presStyleCnt="1" custAng="5400000" custLinFactY="19787" custLinFactNeighborX="35455" custLinFactNeighborY="100000"/>
      <dgm:spPr/>
      <dgm:t>
        <a:bodyPr/>
        <a:lstStyle/>
        <a:p>
          <a:endParaRPr lang="zh-CN" altLang="en-US"/>
        </a:p>
      </dgm:t>
    </dgm:pt>
    <dgm:pt modelId="{950C93F9-0015-438E-A43A-A966091414DA}" type="pres">
      <dgm:prSet presAssocID="{B792471A-29CB-4565-89AB-1DC2455AFF2B}" presName="arrow1" presStyleLbl="fgShp" presStyleIdx="0" presStyleCnt="1" custAng="5400000" custFlipVert="1" custScaleY="100001" custLinFactX="-100000" custLinFactY="-100000" custLinFactNeighborX="-141850" custLinFactNeighborY="-172951"/>
      <dgm:spPr/>
      <dgm:t>
        <a:bodyPr/>
        <a:lstStyle/>
        <a:p>
          <a:endParaRPr lang="zh-CN" altLang="en-US"/>
        </a:p>
      </dgm:t>
    </dgm:pt>
    <dgm:pt modelId="{FC214D61-625F-48B3-BB72-D7E2B94B23B0}" type="pres">
      <dgm:prSet presAssocID="{B792471A-29CB-4565-89AB-1DC2455AFF2B}" presName="rectangle" presStyleLbl="revTx" presStyleIdx="0" presStyleCnt="1" custScaleX="93406" custScaleY="101025" custLinFactY="-200000" custLinFactNeighborX="-23220" custLinFactNeighborY="-260060">
        <dgm:presLayoutVars>
          <dgm:bulletEnabled val="1"/>
        </dgm:presLayoutVars>
      </dgm:prSet>
      <dgm:spPr/>
      <dgm:t>
        <a:bodyPr/>
        <a:lstStyle/>
        <a:p>
          <a:endParaRPr lang="zh-CN" altLang="en-US"/>
        </a:p>
      </dgm:t>
    </dgm:pt>
    <dgm:pt modelId="{40377979-BDEA-468E-AB86-55719F14DDF0}" type="pres">
      <dgm:prSet presAssocID="{BB00F082-B6FB-410B-B1BF-EE31481E0B33}" presName="item1" presStyleLbl="node1" presStyleIdx="0" presStyleCnt="3" custScaleX="170097" custScaleY="165547" custLinFactY="1375" custLinFactNeighborX="78323" custLinFactNeighborY="100000">
        <dgm:presLayoutVars>
          <dgm:bulletEnabled val="1"/>
        </dgm:presLayoutVars>
      </dgm:prSet>
      <dgm:spPr/>
      <dgm:t>
        <a:bodyPr/>
        <a:lstStyle/>
        <a:p>
          <a:endParaRPr lang="zh-CN" altLang="en-US"/>
        </a:p>
      </dgm:t>
    </dgm:pt>
    <dgm:pt modelId="{3A6C01E5-B37D-4DD7-A913-4302E91EBA32}" type="pres">
      <dgm:prSet presAssocID="{27A281A9-00B9-475F-940E-D12F0A5C7164}" presName="item2" presStyleLbl="node1" presStyleIdx="1" presStyleCnt="3" custScaleX="142924" custScaleY="155022" custLinFactNeighborX="17376" custLinFactNeighborY="85483">
        <dgm:presLayoutVars>
          <dgm:bulletEnabled val="1"/>
        </dgm:presLayoutVars>
      </dgm:prSet>
      <dgm:spPr/>
      <dgm:t>
        <a:bodyPr/>
        <a:lstStyle/>
        <a:p>
          <a:endParaRPr lang="zh-CN" altLang="en-US"/>
        </a:p>
      </dgm:t>
    </dgm:pt>
    <dgm:pt modelId="{8AF463DD-6668-4EA5-9173-35B07DB30CBD}" type="pres">
      <dgm:prSet presAssocID="{013196D8-C9BD-427E-9358-8A911BC82FE5}" presName="item3" presStyleLbl="node1" presStyleIdx="2" presStyleCnt="3" custScaleX="162574" custScaleY="167705" custLinFactNeighborX="43895" custLinFactNeighborY="23280">
        <dgm:presLayoutVars>
          <dgm:bulletEnabled val="1"/>
        </dgm:presLayoutVars>
      </dgm:prSet>
      <dgm:spPr/>
      <dgm:t>
        <a:bodyPr/>
        <a:lstStyle/>
        <a:p>
          <a:endParaRPr lang="zh-CN" altLang="en-US"/>
        </a:p>
      </dgm:t>
    </dgm:pt>
    <dgm:pt modelId="{17D3DF96-EF98-4977-95EF-317A3F047599}" type="pres">
      <dgm:prSet presAssocID="{B792471A-29CB-4565-89AB-1DC2455AFF2B}" presName="funnel" presStyleLbl="trAlignAcc1" presStyleIdx="0" presStyleCnt="1" custAng="5400000" custScaleX="130539" custScaleY="128328" custLinFactNeighborX="2836" custLinFactNeighborY="21148"/>
      <dgm:spPr/>
      <dgm:t>
        <a:bodyPr/>
        <a:lstStyle/>
        <a:p>
          <a:endParaRPr lang="zh-CN" altLang="en-US"/>
        </a:p>
      </dgm:t>
    </dgm:pt>
  </dgm:ptLst>
  <dgm:cxnLst>
    <dgm:cxn modelId="{1F81088D-3070-4640-BE13-104AA249259D}" srcId="{B792471A-29CB-4565-89AB-1DC2455AFF2B}" destId="{BB00F082-B6FB-410B-B1BF-EE31481E0B33}" srcOrd="1" destOrd="0" parTransId="{AA47145A-2B63-4EB9-9A3A-8B0301A271AD}" sibTransId="{251DB970-D999-4A27-978A-3B1D9AD50D5A}"/>
    <dgm:cxn modelId="{FB79F51A-FC6B-4466-BC65-80B7E6247432}" type="presOf" srcId="{27A281A9-00B9-475F-940E-D12F0A5C7164}" destId="{40377979-BDEA-468E-AB86-55719F14DDF0}" srcOrd="0" destOrd="0" presId="urn:microsoft.com/office/officeart/2005/8/layout/funnel1"/>
    <dgm:cxn modelId="{25D337BE-789D-483F-86CD-DCE43C602546}" type="presOf" srcId="{4B0CFF18-8C39-4DE8-8E4A-EB414094A975}" destId="{8AF463DD-6668-4EA5-9173-35B07DB30CBD}" srcOrd="0" destOrd="0" presId="urn:microsoft.com/office/officeart/2005/8/layout/funnel1"/>
    <dgm:cxn modelId="{7B4FFF17-244B-4AAD-AD94-B19F85A3A34B}" srcId="{B792471A-29CB-4565-89AB-1DC2455AFF2B}" destId="{013196D8-C9BD-427E-9358-8A911BC82FE5}" srcOrd="3" destOrd="0" parTransId="{4733070E-37C5-4B1D-9502-67C8F0883603}" sibTransId="{BAF6B4B6-8DEE-4743-9560-19D835413CBB}"/>
    <dgm:cxn modelId="{55485175-137E-47FF-AF8F-1062BA0A8174}" srcId="{B792471A-29CB-4565-89AB-1DC2455AFF2B}" destId="{27A281A9-00B9-475F-940E-D12F0A5C7164}" srcOrd="2" destOrd="0" parTransId="{6811B2DD-4898-41F2-91F0-7C32E701CB08}" sibTransId="{87CE3914-1CD1-4B93-8B6D-4B069F689560}"/>
    <dgm:cxn modelId="{578E2182-F182-4D0C-9641-BD77C9BE6C9B}" type="presOf" srcId="{013196D8-C9BD-427E-9358-8A911BC82FE5}" destId="{FC214D61-625F-48B3-BB72-D7E2B94B23B0}" srcOrd="0" destOrd="0" presId="urn:microsoft.com/office/officeart/2005/8/layout/funnel1"/>
    <dgm:cxn modelId="{E9223F27-E0D0-4E38-ACB9-0890117EB276}" type="presOf" srcId="{BB00F082-B6FB-410B-B1BF-EE31481E0B33}" destId="{3A6C01E5-B37D-4DD7-A913-4302E91EBA32}" srcOrd="0" destOrd="0" presId="urn:microsoft.com/office/officeart/2005/8/layout/funnel1"/>
    <dgm:cxn modelId="{46A4E3E4-F4D1-419E-A51B-13D6BBF0F4E3}" type="presOf" srcId="{B792471A-29CB-4565-89AB-1DC2455AFF2B}" destId="{BED52BAE-546C-4028-AA6F-351367C54516}" srcOrd="0" destOrd="0" presId="urn:microsoft.com/office/officeart/2005/8/layout/funnel1"/>
    <dgm:cxn modelId="{1464BB9E-F678-4C6E-8CFB-2A8B1BE592E1}" srcId="{B792471A-29CB-4565-89AB-1DC2455AFF2B}" destId="{4B0CFF18-8C39-4DE8-8E4A-EB414094A975}" srcOrd="0" destOrd="0" parTransId="{0C99C261-1B66-46F8-B54A-EB3341FC4F94}" sibTransId="{153A4DB6-2F06-4C4F-A5DB-24BD5F39B096}"/>
    <dgm:cxn modelId="{0A9977C4-A7AE-4E15-A8F1-A2BC64027F38}" type="presParOf" srcId="{BED52BAE-546C-4028-AA6F-351367C54516}" destId="{4F39D21D-BE08-426A-8EE9-A9BD40D1487E}" srcOrd="0" destOrd="0" presId="urn:microsoft.com/office/officeart/2005/8/layout/funnel1"/>
    <dgm:cxn modelId="{605E1B00-A0CC-432C-A692-988EDEC46C9D}" type="presParOf" srcId="{BED52BAE-546C-4028-AA6F-351367C54516}" destId="{950C93F9-0015-438E-A43A-A966091414DA}" srcOrd="1" destOrd="0" presId="urn:microsoft.com/office/officeart/2005/8/layout/funnel1"/>
    <dgm:cxn modelId="{F47C59A7-7EF2-47F3-A08B-504AB150CD67}" type="presParOf" srcId="{BED52BAE-546C-4028-AA6F-351367C54516}" destId="{FC214D61-625F-48B3-BB72-D7E2B94B23B0}" srcOrd="2" destOrd="0" presId="urn:microsoft.com/office/officeart/2005/8/layout/funnel1"/>
    <dgm:cxn modelId="{5788910B-178D-46CA-965A-ADEDF9B1FE30}" type="presParOf" srcId="{BED52BAE-546C-4028-AA6F-351367C54516}" destId="{40377979-BDEA-468E-AB86-55719F14DDF0}" srcOrd="3" destOrd="0" presId="urn:microsoft.com/office/officeart/2005/8/layout/funnel1"/>
    <dgm:cxn modelId="{0BF3E67F-8429-4D3E-9382-9168FA2CA9FB}" type="presParOf" srcId="{BED52BAE-546C-4028-AA6F-351367C54516}" destId="{3A6C01E5-B37D-4DD7-A913-4302E91EBA32}" srcOrd="4" destOrd="0" presId="urn:microsoft.com/office/officeart/2005/8/layout/funnel1"/>
    <dgm:cxn modelId="{0D0418B5-83AC-4C1C-B55A-65B7B831D6FB}" type="presParOf" srcId="{BED52BAE-546C-4028-AA6F-351367C54516}" destId="{8AF463DD-6668-4EA5-9173-35B07DB30CBD}" srcOrd="5" destOrd="0" presId="urn:microsoft.com/office/officeart/2005/8/layout/funnel1"/>
    <dgm:cxn modelId="{2564E084-391B-4724-B845-A1E6E4101894}" type="presParOf" srcId="{BED52BAE-546C-4028-AA6F-351367C54516}" destId="{17D3DF96-EF98-4977-95EF-317A3F047599}" srcOrd="6" destOrd="0" presId="urn:microsoft.com/office/officeart/2005/8/layout/funnel1"/>
  </dgm:cxnLst>
  <dgm:bg/>
  <dgm:whole/>
</dgm:dataModel>
</file>

<file path=ppt/diagrams/layout1.xml><?xml version="1.0" encoding="utf-8"?>
<dgm:layoutDef xmlns:dgm="http://schemas.openxmlformats.org/drawingml/2006/diagram" xmlns:a="http://schemas.openxmlformats.org/drawingml/2006/main" uniqueId="urn:microsoft.com/office/officeart/2008/layout/PictureGrid">
  <dgm:title val=""/>
  <dgm:desc val=""/>
  <dgm:catLst>
    <dgm:cat type="picture" pri="11000"/>
    <dgm:cat type="pictureconvert" pri="11000"/>
  </dgm:catLst>
  <dgm:samp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lte" val="4">
        <dgm:choose name="Name3">
          <dgm:if name="Name4" func="var" arg="dir" op="equ" val="norm">
            <dgm:alg type="snake">
              <dgm:param type="off" val="ctr"/>
              <dgm:param type="bkpt" val="fixed"/>
              <dgm:param type="bkPtFixedVal" val="2"/>
            </dgm:alg>
          </dgm:if>
          <dgm:else name="Name5">
            <dgm:alg type="snake">
              <dgm:param type="off" val="ctr"/>
              <dgm:param type="grDir" val="tR"/>
              <dgm:param type="bkpt" val="fixed"/>
              <dgm:param type="bkPtFixedVal" val="2"/>
            </dgm:alg>
          </dgm:else>
        </dgm:choose>
      </dgm:if>
      <dgm:else name="Name6">
        <dgm:choose name="Name7">
          <dgm:if name="Name8" axis="ch" ptType="node" func="cnt" op="lte" val="9">
            <dgm:choose name="Name9">
              <dgm:if name="Name10" func="var" arg="dir" op="equ" val="norm">
                <dgm:alg type="snake">
                  <dgm:param type="off" val="ctr"/>
                  <dgm:param type="bkpt" val="fixed"/>
                  <dgm:param type="bkPtFixedVal" val="3"/>
                </dgm:alg>
              </dgm:if>
              <dgm:else name="Name11">
                <dgm:alg type="snake">
                  <dgm:param type="off" val="ctr"/>
                  <dgm:param type="grDir" val="tR"/>
                  <dgm:param type="bkpt" val="fixed"/>
                  <dgm:param type="bkPtFixedVal" val="3"/>
                </dgm:alg>
              </dgm:else>
            </dgm:choose>
          </dgm:if>
          <dgm:else name="Name12">
            <dgm:choose name="Name13">
              <dgm:if name="Name14" axis="ch" ptType="node" func="cnt" op="lte" val="16">
                <dgm:choose name="Name15">
                  <dgm:if name="Name16" func="var" arg="dir" op="equ" val="norm">
                    <dgm:alg type="snake">
                      <dgm:param type="off" val="ctr"/>
                      <dgm:param type="bkpt" val="fixed"/>
                      <dgm:param type="bkPtFixedVal" val="4"/>
                    </dgm:alg>
                  </dgm:if>
                  <dgm:else name="Name17">
                    <dgm:alg type="snake">
                      <dgm:param type="off" val="ctr"/>
                      <dgm:param type="grDir" val="tR"/>
                      <dgm:param type="bkpt" val="fixed"/>
                      <dgm:param type="bkPtFixedVal" val="4"/>
                    </dgm:alg>
                  </dgm:else>
                </dgm:choose>
              </dgm:if>
              <dgm:else name="Name18">
                <dgm:choose name="Name19">
                  <dgm:if name="Name20" axis="ch" ptType="node" func="cnt" op="lte" val="25">
                    <dgm:choose name="Name21">
                      <dgm:if name="Name22" func="var" arg="dir" op="equ" val="norm">
                        <dgm:alg type="snake">
                          <dgm:param type="off" val="ctr"/>
                          <dgm:param type="bkpt" val="fixed"/>
                          <dgm:param type="bkPtFixedVal" val="5"/>
                        </dgm:alg>
                      </dgm:if>
                      <dgm:else name="Name23">
                        <dgm:alg type="snake">
                          <dgm:param type="off" val="ctr"/>
                          <dgm:param type="grDir" val="tR"/>
                          <dgm:param type="bkpt" val="fixed"/>
                          <dgm:param type="bkPtFixedVal" val="5"/>
                        </dgm:alg>
                      </dgm:else>
                    </dgm:choose>
                  </dgm:if>
                  <dgm:else name="Name24">
                    <dgm:choose name="Name25">
                      <dgm:if name="Name26" func="var" arg="dir" op="equ" val="norm">
                        <dgm:alg type="snake">
                          <dgm:param type="off" val="ctr"/>
                        </dgm:alg>
                      </dgm:if>
                      <dgm:else name="Name27">
                        <dgm:alg type="snake">
                          <dgm:param type="off" val="ctr"/>
                          <dgm:param type="grDir" val="tR"/>
                        </dgm:alg>
                      </dgm:else>
                    </dgm:choose>
                  </dgm:else>
                </dgm:choose>
              </dgm:else>
            </dgm:choose>
          </dgm:else>
        </dgm:choose>
      </dgm:else>
    </dgm:choose>
    <dgm:shape xmlns:r="http://schemas.openxmlformats.org/officeDocument/2006/relationships" r:blip="">
      <dgm:adjLst/>
    </dgm:shape>
    <dgm:constrLst>
      <dgm:constr type="primFontSz" for="des" ptType="node" op="equ" val="65"/>
      <dgm:constr type="w" for="ch" forName="composite" refType="h" fact="0.8"/>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0.7568"/>
        </dgm:alg>
        <dgm:shape xmlns:r="http://schemas.openxmlformats.org/officeDocument/2006/relationships" r:blip="">
          <dgm:adjLst/>
        </dgm:shape>
        <dgm:constrLst>
          <dgm:constr type="l" for="ch" forName="rect1" refType="w" fact="0"/>
          <dgm:constr type="t" for="ch" forName="rect1" refType="h" fact="0.15"/>
          <dgm:constr type="w" for="ch" forName="rect1" refType="w"/>
          <dgm:constr type="h" for="ch" forName="rect1" refType="w"/>
          <dgm:constr type="l" for="ch" forName="rect2" refType="w" fact="0"/>
          <dgm:constr type="t" for="ch" forName="rect2" refType="h" fact="0"/>
          <dgm:constr type="w" for="ch" forName="rect2" refType="w"/>
          <dgm:constr type="h" for="ch" forName="rect2" refType="w" fact="0.15"/>
        </dgm:constrLst>
        <dgm:layoutNode name="rect2" styleLbl="revTx">
          <dgm:varLst>
            <dgm:bulletEnabled val="1"/>
          </dgm:varLst>
          <dgm:alg type="tx">
            <dgm:param type="stBulletLvl" val="3"/>
            <dgm:param type="parTxLTRAlign" val="l"/>
            <dgm:param type="parTxRTLAlign" val="r"/>
            <dgm:param type="txAnchorVert" val="b"/>
            <dgm:param type="txAnchorVertCh" val="b"/>
          </dgm:alg>
          <dgm:shape xmlns:r="http://schemas.openxmlformats.org/officeDocument/2006/relationships" type="rect" r:blip="">
            <dgm:adjLst/>
          </dgm:shape>
          <dgm:presOf axis="desOrSelf" ptType="node"/>
          <dgm:constrLst>
            <dgm:constr type="lMarg" refType="primFontSz" fact="0"/>
            <dgm:constr type="rMarg" refType="primFontSz" fact="0.3"/>
            <dgm:constr type="tMarg" refType="primFontSz" fact="0.3"/>
            <dgm:constr type="bMarg" refType="primFontSz" fact="0"/>
            <dgm:constr type="secFontSz" refType="primFontSz" fact="0.8"/>
          </dgm:constrLst>
          <dgm:ruleLst>
            <dgm:rule type="primFontSz" val="5" fact="NaN" max="NaN"/>
          </dgm:ruleLst>
        </dgm:layoutNode>
        <dgm:layoutNode name="rect1" styleLbl="align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035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b="0">
                <a:solidFill>
                  <a:schemeClr val="tx1"/>
                </a:solidFill>
              </a:defRPr>
            </a:lvl1pPr>
          </a:lstStyle>
          <a:p>
            <a:pPr>
              <a:defRPr/>
            </a:pPr>
            <a:endParaRPr lang="zh-CN" altLang="en-US"/>
          </a:p>
        </p:txBody>
      </p:sp>
      <p:sp>
        <p:nvSpPr>
          <p:cNvPr id="10035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b="0">
                <a:solidFill>
                  <a:schemeClr val="tx1"/>
                </a:solidFill>
              </a:defRPr>
            </a:lvl1pPr>
          </a:lstStyle>
          <a:p>
            <a:pPr>
              <a:defRPr/>
            </a:pPr>
            <a:endParaRPr lang="en-US" altLang="zh-CN"/>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035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035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b="0">
                <a:solidFill>
                  <a:schemeClr val="tx1"/>
                </a:solidFill>
              </a:defRPr>
            </a:lvl1pPr>
          </a:lstStyle>
          <a:p>
            <a:pPr>
              <a:defRPr/>
            </a:pPr>
            <a:endParaRPr lang="en-US" altLang="zh-CN"/>
          </a:p>
        </p:txBody>
      </p:sp>
      <p:sp>
        <p:nvSpPr>
          <p:cNvPr id="10035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b="0">
                <a:solidFill>
                  <a:schemeClr val="tx1"/>
                </a:solidFill>
              </a:defRPr>
            </a:lvl1pPr>
          </a:lstStyle>
          <a:p>
            <a:pPr>
              <a:defRPr/>
            </a:pPr>
            <a:fld id="{C48A8E5A-DCB8-4992-B257-B6ABD531F079}" type="slidenum">
              <a:rPr lang="zh-CN" altLang="en-US"/>
              <a:pPr>
                <a:defRPr/>
              </a:pPr>
              <a:t>‹#›</a:t>
            </a:fld>
            <a:endParaRPr lang="en-US" altLang="zh-CN"/>
          </a:p>
        </p:txBody>
      </p:sp>
    </p:spTree>
    <p:extLst>
      <p:ext uri="{BB962C8B-B14F-4D97-AF65-F5344CB8AC3E}">
        <p14:creationId xmlns:p14="http://schemas.microsoft.com/office/powerpoint/2010/main" xmlns="" val="6529845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xmlns="" val="463279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76</a:t>
            </a:fld>
            <a:endParaRPr lang="en-US" altLang="zh-CN" smtClean="0">
              <a:latin typeface="Arial" charset="0"/>
              <a:ea typeface="宋体"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77</a:t>
            </a:fld>
            <a:endParaRPr lang="en-US" altLang="zh-CN" smtClean="0">
              <a:latin typeface="Arial" charset="0"/>
              <a:ea typeface="宋体"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78</a:t>
            </a:fld>
            <a:endParaRPr lang="en-US" altLang="zh-CN" smtClean="0">
              <a:latin typeface="Arial" charset="0"/>
              <a:ea typeface="宋体"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它行银行卡：非京卡互助卡，即北京银行、工商银行、建设银行等行银行卡。</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89</a:t>
            </a:fld>
            <a:endParaRPr lang="zh-CN" altLang="en-US"/>
          </a:p>
        </p:txBody>
      </p:sp>
    </p:spTree>
    <p:extLst>
      <p:ext uri="{BB962C8B-B14F-4D97-AF65-F5344CB8AC3E}">
        <p14:creationId xmlns:p14="http://schemas.microsoft.com/office/powerpoint/2010/main" xmlns="" val="24499689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住院类型：根据社保数据分类</a:t>
            </a:r>
            <a:endParaRPr lang="en-US" altLang="zh-CN" dirty="0" smtClean="0"/>
          </a:p>
          <a:p>
            <a:r>
              <a:rPr lang="zh-CN" altLang="en-US" dirty="0" smtClean="0"/>
              <a:t>代办处盖章、经办人签章</a:t>
            </a:r>
            <a:r>
              <a:rPr lang="en-US" altLang="zh-CN" dirty="0" smtClean="0"/>
              <a:t>-</a:t>
            </a:r>
            <a:r>
              <a:rPr lang="zh-CN" altLang="en-US" dirty="0" smtClean="0"/>
              <a:t>取消（申报明细上签章即可）</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91</a:t>
            </a:fld>
            <a:endParaRPr lang="zh-CN" altLang="en-US"/>
          </a:p>
        </p:txBody>
      </p:sp>
    </p:spTree>
    <p:extLst>
      <p:ext uri="{BB962C8B-B14F-4D97-AF65-F5344CB8AC3E}">
        <p14:creationId xmlns:p14="http://schemas.microsoft.com/office/powerpoint/2010/main" xmlns="" val="20733215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住院类型根据社保数据进行选择，选择正确的住院类型后，批量生产电子单。</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92</a:t>
            </a:fld>
            <a:endParaRPr lang="zh-CN" altLang="en-US"/>
          </a:p>
        </p:txBody>
      </p:sp>
    </p:spTree>
    <p:extLst>
      <p:ext uri="{BB962C8B-B14F-4D97-AF65-F5344CB8AC3E}">
        <p14:creationId xmlns:p14="http://schemas.microsoft.com/office/powerpoint/2010/main" xmlns="" val="27800989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新版本互助金申请书除了三个方面信息的增加，更加体现在医保部、理赔部、公益部统一规范互助金申请书，各单位、代办处提交互助金申请书 无需再分别打印、提交申请书。只需新版本互助金申请书即可。</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97</a:t>
            </a:fld>
            <a:endParaRPr lang="zh-CN" altLang="en-US"/>
          </a:p>
        </p:txBody>
      </p:sp>
    </p:spTree>
    <p:extLst>
      <p:ext uri="{BB962C8B-B14F-4D97-AF65-F5344CB8AC3E}">
        <p14:creationId xmlns:p14="http://schemas.microsoft.com/office/powerpoint/2010/main" xmlns="" val="28199551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它行银行卡：非京卡互助卡，即北京银行、工商银行、建设银行等行银行卡。</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104</a:t>
            </a:fld>
            <a:endParaRPr lang="zh-CN" altLang="en-US"/>
          </a:p>
        </p:txBody>
      </p:sp>
    </p:spTree>
    <p:extLst>
      <p:ext uri="{BB962C8B-B14F-4D97-AF65-F5344CB8AC3E}">
        <p14:creationId xmlns:p14="http://schemas.microsoft.com/office/powerpoint/2010/main" xmlns="" val="24499689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住院类型：根据社保数据分类</a:t>
            </a:r>
            <a:endParaRPr lang="en-US" altLang="zh-CN" dirty="0" smtClean="0"/>
          </a:p>
          <a:p>
            <a:r>
              <a:rPr lang="zh-CN" altLang="en-US" dirty="0" smtClean="0"/>
              <a:t>代办处盖章、经办人签章</a:t>
            </a:r>
            <a:r>
              <a:rPr lang="en-US" altLang="zh-CN" dirty="0" smtClean="0"/>
              <a:t>-</a:t>
            </a:r>
            <a:r>
              <a:rPr lang="zh-CN" altLang="en-US" dirty="0" smtClean="0"/>
              <a:t>取消（申报明细上签章即可）</a:t>
            </a:r>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106</a:t>
            </a:fld>
            <a:endParaRPr lang="zh-CN" altLang="en-US"/>
          </a:p>
        </p:txBody>
      </p:sp>
    </p:spTree>
    <p:extLst>
      <p:ext uri="{BB962C8B-B14F-4D97-AF65-F5344CB8AC3E}">
        <p14:creationId xmlns:p14="http://schemas.microsoft.com/office/powerpoint/2010/main" xmlns="" val="20733215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新版本互助金申请书除了三个方面信息的增加，更加体现在医保部、理赔部、公益部统一规范互助金申请书，各单位、代办处提交互助金申请书 无需再分别打印、提交申请书。只需新版本互助金申请书即可。</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108</a:t>
            </a:fld>
            <a:endParaRPr lang="zh-CN" altLang="en-US"/>
          </a:p>
        </p:txBody>
      </p:sp>
    </p:spTree>
    <p:extLst>
      <p:ext uri="{BB962C8B-B14F-4D97-AF65-F5344CB8AC3E}">
        <p14:creationId xmlns:p14="http://schemas.microsoft.com/office/powerpoint/2010/main" xmlns="" val="2819955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FBEB697C-0987-4E41-949F-68C9C476C0AC}" type="slidenum">
              <a:rPr lang="zh-CN" altLang="en-US" smtClean="0"/>
              <a:pPr/>
              <a:t>6</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143000" y="685800"/>
            <a:ext cx="4572000" cy="3429000"/>
          </a:xfrm>
        </p:spPr>
      </p:sp>
      <p:sp>
        <p:nvSpPr>
          <p:cNvPr id="3" name="备注占位符 2"/>
          <p:cNvSpPr>
            <a:spLocks noGrp="1"/>
          </p:cNvSpPr>
          <p:nvPr>
            <p:ph type="body" idx="1"/>
          </p:nvPr>
        </p:nvSpPr>
        <p:spPr/>
        <p:txBody>
          <a:bodyPr/>
          <a:lstStyle/>
          <a:p>
            <a:r>
              <a:rPr lang="en-US" altLang="zh-CN" dirty="0" smtClean="0"/>
              <a:t>1</a:t>
            </a:r>
            <a:r>
              <a:rPr lang="zh-CN" altLang="en-US" dirty="0" smtClean="0"/>
              <a:t>、职工申报</a:t>
            </a:r>
            <a:r>
              <a:rPr lang="en-US" altLang="zh-CN" dirty="0" smtClean="0"/>
              <a:t>--2</a:t>
            </a:r>
            <a:r>
              <a:rPr lang="zh-CN" altLang="en-US" dirty="0" smtClean="0"/>
              <a:t>、基层审核</a:t>
            </a:r>
            <a:r>
              <a:rPr lang="en-US" altLang="zh-CN" dirty="0" smtClean="0"/>
              <a:t>—3</a:t>
            </a:r>
            <a:r>
              <a:rPr lang="zh-CN" altLang="en-US" dirty="0" smtClean="0"/>
              <a:t>、代办处提交</a:t>
            </a:r>
            <a:r>
              <a:rPr lang="en-US" altLang="zh-CN" dirty="0" smtClean="0"/>
              <a:t>—4</a:t>
            </a:r>
            <a:r>
              <a:rPr lang="zh-CN" altLang="en-US" dirty="0" smtClean="0"/>
              <a:t>、医保部受理（办事处）</a:t>
            </a:r>
            <a:r>
              <a:rPr lang="en-US" altLang="zh-CN" dirty="0" smtClean="0"/>
              <a:t>--5</a:t>
            </a:r>
            <a:r>
              <a:rPr lang="zh-CN" altLang="en-US" dirty="0" smtClean="0"/>
              <a:t>、医保部理赔（办事处）</a:t>
            </a:r>
            <a:r>
              <a:rPr lang="en-US" altLang="zh-CN" dirty="0" smtClean="0"/>
              <a:t>--6</a:t>
            </a:r>
            <a:r>
              <a:rPr lang="zh-CN" altLang="en-US" dirty="0" smtClean="0"/>
              <a:t>、医保部支付（办事处）</a:t>
            </a:r>
            <a:r>
              <a:rPr lang="en-US" altLang="zh-CN" dirty="0" smtClean="0"/>
              <a:t>--7</a:t>
            </a:r>
            <a:r>
              <a:rPr lang="zh-CN" altLang="en-US" dirty="0" smtClean="0"/>
              <a:t>、职工收到理赔款</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113</a:t>
            </a:fld>
            <a:endParaRPr lang="zh-CN" altLang="en-US"/>
          </a:p>
        </p:txBody>
      </p:sp>
    </p:spTree>
    <p:extLst>
      <p:ext uri="{BB962C8B-B14F-4D97-AF65-F5344CB8AC3E}">
        <p14:creationId xmlns:p14="http://schemas.microsoft.com/office/powerpoint/2010/main" xmlns="" val="2034284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新版本互助金申请书除了三个方面信息的增加，更加体现在医保部、理赔部、公益部统一规范互助金申请书，各单位、代办处提交互助金申请书 无需再分别打印、提交申请书。只需新版本互助金申请书即可。</a:t>
            </a:r>
            <a:endParaRPr lang="zh-CN" altLang="en-US" dirty="0"/>
          </a:p>
        </p:txBody>
      </p:sp>
      <p:sp>
        <p:nvSpPr>
          <p:cNvPr id="4" name="灯片编号占位符 3"/>
          <p:cNvSpPr>
            <a:spLocks noGrp="1"/>
          </p:cNvSpPr>
          <p:nvPr>
            <p:ph type="sldNum" sz="quarter" idx="10"/>
          </p:nvPr>
        </p:nvSpPr>
        <p:spPr/>
        <p:txBody>
          <a:bodyPr/>
          <a:lstStyle/>
          <a:p>
            <a:fld id="{6BD2AEDC-ACA7-4D4C-83DD-1FB673696918}" type="slidenum">
              <a:rPr lang="en-US" altLang="zh-CN" smtClean="0"/>
              <a:pPr/>
              <a:t>114</a:t>
            </a:fld>
            <a:endParaRPr lang="zh-CN" altLang="en-US"/>
          </a:p>
        </p:txBody>
      </p:sp>
    </p:spTree>
    <p:extLst>
      <p:ext uri="{BB962C8B-B14F-4D97-AF65-F5344CB8AC3E}">
        <p14:creationId xmlns:p14="http://schemas.microsoft.com/office/powerpoint/2010/main" xmlns="" val="28199551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6F0A493F-D9E7-42FC-A259-4F233A2852C9}" type="slidenum">
              <a:rPr lang="zh-CN" altLang="en-US" smtClean="0"/>
              <a:pPr/>
              <a:t>116</a:t>
            </a:fld>
            <a:endParaRPr lang="en-US" altLang="zh-CN"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zh-CN" altLang="en-US" smtClean="0"/>
          </a:p>
        </p:txBody>
      </p:sp>
    </p:spTree>
    <p:extLst>
      <p:ext uri="{BB962C8B-B14F-4D97-AF65-F5344CB8AC3E}">
        <p14:creationId xmlns:p14="http://schemas.microsoft.com/office/powerpoint/2010/main" xmlns="" val="463279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D36217D-DE8F-4EFF-A186-8F28DD623E7A}" type="slidenum">
              <a:rPr lang="zh-CN" altLang="en-US" smtClean="0"/>
              <a:pPr>
                <a:defRPr/>
              </a:pPr>
              <a:t>56</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3D36217D-DE8F-4EFF-A186-8F28DD623E7A}" type="slidenum">
              <a:rPr lang="zh-CN" altLang="en-US" smtClean="0"/>
              <a:pPr>
                <a:defRPr/>
              </a:pPr>
              <a:t>59</a:t>
            </a:fld>
            <a:endParaRPr lang="zh-CN" altLang="en-US"/>
          </a:p>
        </p:txBody>
      </p:sp>
    </p:spTree>
    <p:extLst>
      <p:ext uri="{BB962C8B-B14F-4D97-AF65-F5344CB8AC3E}">
        <p14:creationId xmlns:p14="http://schemas.microsoft.com/office/powerpoint/2010/main" xmlns="" val="4197927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71</a:t>
            </a:fld>
            <a:endParaRPr lang="en-US" altLang="zh-CN" smtClean="0">
              <a:latin typeface="Arial" charset="0"/>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72</a:t>
            </a:fld>
            <a:endParaRPr lang="en-US" altLang="zh-CN" smtClean="0">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73</a:t>
            </a:fld>
            <a:endParaRPr lang="en-US" altLang="zh-CN" smtClean="0">
              <a:latin typeface="Arial" charset="0"/>
              <a:ea typeface="宋体"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74</a:t>
            </a:fld>
            <a:endParaRPr lang="en-US" altLang="zh-CN" smtClean="0">
              <a:latin typeface="Arial" charset="0"/>
              <a:ea typeface="宋体"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7651"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DF1CA61-04E2-4E8A-B838-43113CCF4330}" type="slidenum">
              <a:rPr lang="zh-CN" altLang="en-US" smtClean="0">
                <a:latin typeface="Arial" charset="0"/>
                <a:ea typeface="宋体" charset="-122"/>
              </a:rPr>
              <a:pPr/>
              <a:t>75</a:t>
            </a:fld>
            <a:endParaRPr lang="en-US" altLang="zh-CN" smtClean="0">
              <a:latin typeface="Arial" charset="0"/>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t>www.bjzghzbx.com                                                                                                                                                                      </a:t>
            </a:r>
            <a:r>
              <a:rPr lang="zh-CN" altLang="en-US" dirty="0" smtClean="0"/>
              <a:t> </a:t>
            </a:r>
            <a:endParaRPr lang="en-US" altLang="zh-CN"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DAB7EAD8-5F64-4966-9209-2398F567666B}" type="slidenum">
              <a:rPr lang="zh-CN" altLang="en-US"/>
              <a:pPr>
                <a:defRPr/>
              </a:pPr>
              <a:t>‹#›</a:t>
            </a:fld>
            <a:endParaRPr lang="en-US" altLang="zh-CN"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456F67D-CEA8-4E08-9014-9BF76C4F33C5}" type="slidenum">
              <a:rPr lang="zh-CN" altLang="en-US"/>
              <a:pPr>
                <a:defRPr/>
              </a:pPr>
              <a:t>‹#›</a:t>
            </a:fld>
            <a:endParaRPr lang="en-US" altLang="zh-CN"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47C9B81F-C347-4BEF-BFDF-29C42F48304A}" type="datetimeFigureOut">
              <a:rPr lang="en-US" smtClean="0"/>
              <a:pPr/>
              <a:t>6/15/2015</a:t>
            </a:fld>
            <a:endParaRPr lang="en-US"/>
          </a:p>
        </p:txBody>
      </p:sp>
      <p:sp>
        <p:nvSpPr>
          <p:cNvPr id="19" name="页脚占位符 18"/>
          <p:cNvSpPr>
            <a:spLocks noGrp="1"/>
          </p:cNvSpPr>
          <p:nvPr>
            <p:ph type="ftr" sz="quarter" idx="11"/>
          </p:nvPr>
        </p:nvSpPr>
        <p:spPr/>
        <p:txBody>
          <a:bodyPr/>
          <a:lstStyle/>
          <a:p>
            <a:endParaRPr kumimoji="0" lang="en-US"/>
          </a:p>
        </p:txBody>
      </p:sp>
      <p:sp>
        <p:nvSpPr>
          <p:cNvPr id="27" name="灯片编号占位符 2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6/15/2015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47C9B81F-C347-4BEF-BFDF-29C42F48304A}" type="datetimeFigureOut">
              <a:rPr lang="en-US" smtClean="0"/>
              <a:pPr/>
              <a:t>6/15/2015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6/15/2015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47C9B81F-C347-4BEF-BFDF-29C42F48304A}" type="datetimeFigureOut">
              <a:rPr lang="en-US" smtClean="0"/>
              <a:pPr/>
              <a:t>6/15/2015</a:t>
            </a:fld>
            <a:endParaRPr lang="en-US"/>
          </a:p>
        </p:txBody>
      </p:sp>
      <p:sp>
        <p:nvSpPr>
          <p:cNvPr id="8" name="页脚占位符 7"/>
          <p:cNvSpPr>
            <a:spLocks noGrp="1"/>
          </p:cNvSpPr>
          <p:nvPr>
            <p:ph type="ftr" sz="quarter" idx="11"/>
          </p:nvPr>
        </p:nvSpPr>
        <p:spPr/>
        <p:txBody>
          <a:bodyPr/>
          <a:lstStyle/>
          <a:p>
            <a:endParaRPr kumimoji="0" lang="en-US" dirty="0"/>
          </a:p>
        </p:txBody>
      </p:sp>
      <p:sp>
        <p:nvSpPr>
          <p:cNvPr id="9" name="灯片编号占位符 8"/>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47C9B81F-C347-4BEF-BFDF-29C42F48304A}" type="datetimeFigureOut">
              <a:rPr lang="en-US" smtClean="0"/>
              <a:pPr/>
              <a:t>6/15/2015</a:t>
            </a:fld>
            <a:endParaRPr lang="en-US"/>
          </a:p>
        </p:txBody>
      </p:sp>
      <p:sp>
        <p:nvSpPr>
          <p:cNvPr id="4" name="页脚占位符 3"/>
          <p:cNvSpPr>
            <a:spLocks noGrp="1"/>
          </p:cNvSpPr>
          <p:nvPr>
            <p:ph type="ftr" sz="quarter" idx="11"/>
          </p:nvPr>
        </p:nvSpPr>
        <p:spPr/>
        <p:txBody>
          <a:bodyPr/>
          <a:lstStyle/>
          <a:p>
            <a:endParaRPr kumimoji="0" lang="en-US"/>
          </a:p>
        </p:txBody>
      </p:sp>
      <p:sp>
        <p:nvSpPr>
          <p:cNvPr id="5" name="灯片编号占位符 4"/>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7C9B81F-C347-4BEF-BFDF-29C42F48304A}" type="datetimeFigureOut">
              <a:rPr lang="en-US" smtClean="0"/>
              <a:pPr/>
              <a:t>6/15/2015</a:t>
            </a:fld>
            <a:endParaRPr lang="en-US"/>
          </a:p>
        </p:txBody>
      </p:sp>
      <p:sp>
        <p:nvSpPr>
          <p:cNvPr id="3" name="页脚占位符 2"/>
          <p:cNvSpPr>
            <a:spLocks noGrp="1"/>
          </p:cNvSpPr>
          <p:nvPr>
            <p:ph type="ftr" sz="quarter" idx="11"/>
          </p:nvPr>
        </p:nvSpPr>
        <p:spPr/>
        <p:txBody>
          <a:bodyPr/>
          <a:lstStyle/>
          <a:p>
            <a:endParaRPr kumimoji="0" lang="en-US"/>
          </a:p>
        </p:txBody>
      </p:sp>
      <p:sp>
        <p:nvSpPr>
          <p:cNvPr id="4" name="灯片编号占位符 3"/>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47C9B81F-C347-4BEF-BFDF-29C42F48304A}" type="datetimeFigureOut">
              <a:rPr lang="en-US" smtClean="0"/>
              <a:pPr/>
              <a:t>6/15/2015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0111870-AA90-490C-A807-CED1C565F592}" type="slidenum">
              <a:rPr lang="zh-CN" altLang="en-US"/>
              <a:pPr>
                <a:defRPr/>
              </a:pPr>
              <a:t>‹#›</a:t>
            </a:fld>
            <a:endParaRPr lang="en-US" altLang="zh-CN"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47C9B81F-C347-4BEF-BFDF-29C42F48304A}" type="datetimeFigureOut">
              <a:rPr lang="en-US" smtClean="0"/>
              <a:pPr/>
              <a:t>6/15/2015</a:t>
            </a:fld>
            <a:endParaRPr lang="en-US"/>
          </a:p>
        </p:txBody>
      </p:sp>
      <p:sp>
        <p:nvSpPr>
          <p:cNvPr id="6" name="页脚占位符 5"/>
          <p:cNvSpPr>
            <a:spLocks noGrp="1"/>
          </p:cNvSpPr>
          <p:nvPr>
            <p:ph type="ftr" sz="quarter" idx="11"/>
          </p:nvPr>
        </p:nvSpPr>
        <p:spPr/>
        <p:txBody>
          <a:bodyPr/>
          <a:lstStyle/>
          <a:p>
            <a:endParaRPr kumimoji="0" lang="en-US"/>
          </a:p>
        </p:txBody>
      </p:sp>
      <p:sp>
        <p:nvSpPr>
          <p:cNvPr id="7" name="灯片编号占位符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a:t>
            </a:fld>
            <a:endParaRPr kumimoji="0" 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6/15/2015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47C9B81F-C347-4BEF-BFDF-29C42F48304A}" type="datetimeFigureOut">
              <a:rPr lang="en-US" smtClean="0"/>
              <a:pPr/>
              <a:t>6/15/2015</a:t>
            </a:fld>
            <a:endParaRPr lang="en-US"/>
          </a:p>
        </p:txBody>
      </p:sp>
      <p:sp>
        <p:nvSpPr>
          <p:cNvPr id="5" name="页脚占位符 4"/>
          <p:cNvSpPr>
            <a:spLocks noGrp="1"/>
          </p:cNvSpPr>
          <p:nvPr>
            <p:ph type="ftr" sz="quarter" idx="11"/>
          </p:nvPr>
        </p:nvSpPr>
        <p:spPr/>
        <p:txBody>
          <a:bodyPr/>
          <a:lstStyle/>
          <a:p>
            <a:endParaRPr kumimoji="0" lang="en-US"/>
          </a:p>
        </p:txBody>
      </p:sp>
      <p:sp>
        <p:nvSpPr>
          <p:cNvPr id="6" name="灯片编号占位符 5"/>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730240B-D774-4A5B-975F-8FAC8EEF4EF3}" type="slidenum">
              <a:rPr lang="zh-CN" altLang="en-US"/>
              <a:pPr>
                <a:defRPr/>
              </a:pPr>
              <a:t>‹#›</a:t>
            </a:fld>
            <a:endParaRPr lang="en-US" altLang="zh-CN"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2"/>
          <p:cNvSpPr>
            <a:spLocks noChangeArrowheads="1"/>
          </p:cNvSpPr>
          <p:nvPr/>
        </p:nvSpPr>
        <p:spPr bwMode="ltGray">
          <a:xfrm>
            <a:off x="0" y="6611938"/>
            <a:ext cx="9144000" cy="260350"/>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pic>
        <p:nvPicPr>
          <p:cNvPr id="5" name="Picture 3"/>
          <p:cNvPicPr>
            <a:picLocks noChangeAspect="1" noChangeArrowheads="1"/>
          </p:cNvPicPr>
          <p:nvPr/>
        </p:nvPicPr>
        <p:blipFill>
          <a:blip r:embed="rId2" cstate="print"/>
          <a:srcRect/>
          <a:stretch>
            <a:fillRect/>
          </a:stretch>
        </p:blipFill>
        <p:spPr bwMode="auto">
          <a:xfrm>
            <a:off x="0" y="0"/>
            <a:ext cx="9144000" cy="5373688"/>
          </a:xfrm>
          <a:prstGeom prst="rect">
            <a:avLst/>
          </a:prstGeom>
          <a:noFill/>
          <a:ln w="9525">
            <a:noFill/>
            <a:miter lim="800000"/>
            <a:headEnd/>
            <a:tailEnd/>
          </a:ln>
        </p:spPr>
      </p:pic>
      <p:sp>
        <p:nvSpPr>
          <p:cNvPr id="370692" name="Rectangle 4"/>
          <p:cNvSpPr>
            <a:spLocks noGrp="1" noChangeArrowheads="1"/>
          </p:cNvSpPr>
          <p:nvPr>
            <p:ph type="subTitle" idx="1"/>
          </p:nvPr>
        </p:nvSpPr>
        <p:spPr bwMode="gray">
          <a:xfrm>
            <a:off x="1371600" y="5867400"/>
            <a:ext cx="6553200" cy="533400"/>
          </a:xfrm>
        </p:spPr>
        <p:txBody>
          <a:bodyPr/>
          <a:lstStyle>
            <a:lvl1pPr marL="0" indent="0" algn="ctr">
              <a:buFont typeface="Wingdings" pitchFamily="2" charset="2"/>
              <a:buNone/>
              <a:defRPr/>
            </a:lvl1pPr>
          </a:lstStyle>
          <a:p>
            <a:r>
              <a:rPr lang="en-US" altLang="zh-CN"/>
              <a:t>Click to edit Master subtitle style</a:t>
            </a:r>
          </a:p>
        </p:txBody>
      </p:sp>
      <p:sp>
        <p:nvSpPr>
          <p:cNvPr id="370693" name="Rectangle 5"/>
          <p:cNvSpPr>
            <a:spLocks noGrp="1" noChangeArrowheads="1"/>
          </p:cNvSpPr>
          <p:nvPr>
            <p:ph type="ctrTitle" sz="quarter"/>
          </p:nvPr>
        </p:nvSpPr>
        <p:spPr bwMode="gray">
          <a:xfrm>
            <a:off x="0" y="4868863"/>
            <a:ext cx="9144000" cy="720725"/>
          </a:xfrm>
          <a:gradFill rotWithShape="1">
            <a:gsLst>
              <a:gs pos="0">
                <a:schemeClr val="tx1">
                  <a:gamma/>
                  <a:shade val="46275"/>
                  <a:invGamma/>
                </a:schemeClr>
              </a:gs>
              <a:gs pos="50000">
                <a:schemeClr val="tx1"/>
              </a:gs>
              <a:gs pos="100000">
                <a:schemeClr val="tx1">
                  <a:gamma/>
                  <a:shade val="46275"/>
                  <a:invGamma/>
                </a:schemeClr>
              </a:gs>
            </a:gsLst>
            <a:lin ang="0" scaled="1"/>
          </a:gradFill>
        </p:spPr>
        <p:txBody>
          <a:bodyPr/>
          <a:lstStyle>
            <a:lvl1pPr>
              <a:defRPr/>
            </a:lvl1pPr>
          </a:lstStyle>
          <a:p>
            <a:r>
              <a:rPr lang="en-US" altLang="ko-KR"/>
              <a:t>Click to edit Master title</a:t>
            </a:r>
            <a:br>
              <a:rPr lang="en-US" altLang="ko-KR"/>
            </a:br>
            <a:r>
              <a:rPr lang="en-US" altLang="ko-KR"/>
              <a:t> style</a:t>
            </a:r>
          </a:p>
        </p:txBody>
      </p:sp>
      <p:sp>
        <p:nvSpPr>
          <p:cNvPr id="6" name="Rectangle 6"/>
          <p:cNvSpPr>
            <a:spLocks noGrp="1" noChangeArrowheads="1"/>
          </p:cNvSpPr>
          <p:nvPr>
            <p:ph type="dt" sz="half" idx="10"/>
          </p:nvPr>
        </p:nvSpPr>
        <p:spPr/>
        <p:txBody>
          <a:bodyPr/>
          <a:lstStyle>
            <a:lvl1pPr algn="l">
              <a:defRPr/>
            </a:lvl1pPr>
          </a:lstStyle>
          <a:p>
            <a:pPr>
              <a:defRPr/>
            </a:pPr>
            <a:r>
              <a:rPr lang="en-US" altLang="zh-CN" dirty="0" smtClean="0">
                <a:solidFill>
                  <a:srgbClr val="FFFFFF"/>
                </a:solidFill>
              </a:rPr>
              <a:t>www.bjzghzbx.com                                                                                                                                                                      </a:t>
            </a:r>
            <a:r>
              <a:rPr lang="zh-CN" altLang="en-US" dirty="0" smtClean="0">
                <a:solidFill>
                  <a:srgbClr val="FFFFFF"/>
                </a:solidFill>
              </a:rPr>
              <a:t> </a:t>
            </a:r>
            <a:endParaRPr lang="en-US" altLang="zh-CN" dirty="0">
              <a:solidFill>
                <a:srgbClr val="FFFFFF"/>
              </a:solidFill>
            </a:endParaRPr>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0111870-AA90-490C-A807-CED1C565F59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730240B-D774-4A5B-975F-8FAC8EEF4EF3}"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6845D308-4927-4C9D-974F-FE7CB13F1AFC}"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44EA8452-4BF2-44B9-8931-95287FC37002}"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776247BC-5F02-4B08-8F4E-836E61035D2D}"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52525"/>
            <a:ext cx="4038600" cy="52482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6845D308-4927-4C9D-974F-FE7CB13F1AFC}" type="slidenum">
              <a:rPr lang="zh-CN" altLang="en-US"/>
              <a:pPr>
                <a:defRPr/>
              </a:pPr>
              <a:t>‹#›</a:t>
            </a:fld>
            <a:endParaRPr lang="en-US" altLang="zh-CN"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1A7992A9-8956-46EF-A7A8-17D3B862A68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B8BC9CF6-6902-4CE0-9682-1ADE0A649B9F}"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899E1C8-0E6C-47CB-9C8F-066517D9CE5A}"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DAB7EAD8-5F64-4966-9209-2398F567666B}"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48450" y="152400"/>
            <a:ext cx="2114550" cy="6248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4800" y="152400"/>
            <a:ext cx="6191250" cy="6248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6"/>
          <p:cNvSpPr>
            <a:spLocks noGrp="1" noChangeArrowheads="1"/>
          </p:cNvSpPr>
          <p:nvPr>
            <p:ph type="dt" sz="half" idx="10"/>
          </p:nvPr>
        </p:nvSpPr>
        <p:spPr>
          <a:ln/>
        </p:spPr>
        <p:txBody>
          <a:bodyPr/>
          <a:lstStyle>
            <a:lvl1pPr>
              <a:defRPr/>
            </a:lvl1pPr>
          </a:lstStyle>
          <a:p>
            <a:pPr>
              <a:defRPr/>
            </a:pPr>
            <a:r>
              <a:rPr lang="en-US" altLang="zh-CN" dirty="0" smtClean="0">
                <a:solidFill>
                  <a:srgbClr val="FFFFFF"/>
                </a:solidFill>
              </a:rPr>
              <a:t>www.bjzghzbx.com                                                                                                                                                                      </a:t>
            </a:r>
            <a:fld id="{9456F67D-CEA8-4E08-9014-9BF76C4F33C5}" type="slidenum">
              <a:rPr lang="zh-CN" altLang="en-US">
                <a:solidFill>
                  <a:srgbClr val="FFFFFF"/>
                </a:solidFill>
              </a:rPr>
              <a:pPr>
                <a:defRPr/>
              </a:pPr>
              <a:t>‹#›</a:t>
            </a:fld>
            <a:endParaRPr lang="en-US" altLang="zh-CN" dirty="0">
              <a:solidFill>
                <a:srgbClr val="FFFFFF"/>
              </a:solidFill>
            </a:endParaRPr>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3BC7213-7B73-41E8-B3ED-88C4AB628077}" type="datetimeFigureOut">
              <a:rPr lang="zh-CN" altLang="en-US"/>
              <a:pPr>
                <a:defRPr/>
              </a:pPr>
              <a:t>2015-06-15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8AF01E1-9A97-4166-BFBA-812B616C9C4B}" type="slidenum">
              <a:rPr lang="zh-CN" altLang="en-US"/>
              <a:pPr>
                <a:defRPr/>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F86BEA19-5E0E-4301-9037-0FC2E29C8E43}" type="datetimeFigureOut">
              <a:rPr lang="zh-CN" altLang="en-US"/>
              <a:pPr>
                <a:defRPr/>
              </a:pPr>
              <a:t>2015-06-15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0881C8E-EA20-4719-9846-F011E460C261}" type="slidenum">
              <a:rPr lang="zh-CN" altLang="en-US"/>
              <a:pPr>
                <a:defRPr/>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1E7920A0-EADA-4FE9-97E7-75BE6399D375}" type="datetimeFigureOut">
              <a:rPr lang="zh-CN" altLang="en-US"/>
              <a:pPr>
                <a:defRPr/>
              </a:pPr>
              <a:t>2015-06-15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87B3889-9D89-4EF0-9BF5-3F5922DA81C8}" type="slidenum">
              <a:rPr lang="zh-CN" altLang="en-US"/>
              <a:pPr>
                <a:defRPr/>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6AD53C39-7A84-447C-BB18-FD480DED3CB2}" type="datetimeFigureOut">
              <a:rPr lang="zh-CN" altLang="en-US"/>
              <a:pPr>
                <a:defRPr/>
              </a:pPr>
              <a:t>2015-06-15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77271BA-27AC-48C7-BD4F-A5C7E53F33C7}" type="slidenum">
              <a:rPr lang="zh-CN" altLang="en-US"/>
              <a:pPr>
                <a:defRPr/>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2705B0E-D032-4821-A64A-2E183355F85B}" type="datetimeFigureOut">
              <a:rPr lang="zh-CN" altLang="en-US"/>
              <a:pPr>
                <a:defRPr/>
              </a:pPr>
              <a:t>2015-06-15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0A93BE6-96B5-4957-8063-7C6613CA9F93}"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44EA8452-4BF2-44B9-8931-95287FC37002}" type="slidenum">
              <a:rPr lang="zh-CN" altLang="en-US"/>
              <a:pPr>
                <a:defRPr/>
              </a:pPr>
              <a:t>‹#›</a:t>
            </a:fld>
            <a:endParaRPr lang="en-US" altLang="zh-CN"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5B692752-D1C2-498A-A2B4-30DE80F2CB7B}" type="datetimeFigureOut">
              <a:rPr lang="zh-CN" altLang="en-US"/>
              <a:pPr>
                <a:defRPr/>
              </a:pPr>
              <a:t>2015-06-15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274B733C-BA86-4341-916E-0DBC7D166C9E}" type="slidenum">
              <a:rPr lang="zh-CN" altLang="en-US"/>
              <a:pPr>
                <a:defRPr/>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6B7AA31-26FC-4320-8842-FB7B7EEA6653}" type="datetimeFigureOut">
              <a:rPr lang="zh-CN" altLang="en-US"/>
              <a:pPr>
                <a:defRPr/>
              </a:pPr>
              <a:t>2015-06-15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63B908B-02B9-41DF-8CCF-83D2E1698050}" type="slidenum">
              <a:rPr lang="zh-CN" altLang="en-US"/>
              <a:pPr>
                <a:defRPr/>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1708EEE-E7B3-448C-936B-5157ECB2250A}" type="datetimeFigureOut">
              <a:rPr lang="zh-CN" altLang="en-US"/>
              <a:pPr>
                <a:defRPr/>
              </a:pPr>
              <a:t>2015-06-15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A5A9732-8B8F-468B-83BD-7D7ACFBE37B6}" type="slidenum">
              <a:rPr lang="zh-CN" altLang="en-US"/>
              <a:pPr>
                <a:defRPr/>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C79E538-C5D8-4268-9B7E-C4FBD0A33734}" type="datetimeFigureOut">
              <a:rPr lang="zh-CN" altLang="en-US"/>
              <a:pPr>
                <a:defRPr/>
              </a:pPr>
              <a:t>2015-06-15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CEFC9BA-8040-4F9F-93C7-CC251F5F8EA4}" type="slidenum">
              <a:rPr lang="zh-CN" altLang="en-US"/>
              <a:pPr>
                <a:defRPr/>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3CD0E1F-794D-4C65-B60B-46C103F41F90}" type="datetimeFigureOut">
              <a:rPr lang="zh-CN" altLang="en-US"/>
              <a:pPr>
                <a:defRPr/>
              </a:pPr>
              <a:t>2015-06-15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839D7B4-B3C9-4770-809D-61C15FA7901F}" type="slidenum">
              <a:rPr lang="zh-CN" altLang="en-US"/>
              <a:pPr>
                <a:defRPr/>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63511729-7A18-4057-BA9D-07DB4E00E536}" type="datetimeFigureOut">
              <a:rPr lang="zh-CN" altLang="en-US"/>
              <a:pPr>
                <a:defRPr/>
              </a:pPr>
              <a:t>2015-06-15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3685138-BD3B-45CE-B738-C30F8C947CD3}" type="slidenum">
              <a:rPr lang="zh-CN" altLang="en-US"/>
              <a:pPr>
                <a:defRPr/>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2404534"/>
            <a:ext cx="5825202"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30300" y="4050834"/>
            <a:ext cx="5825202"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2700868"/>
            <a:ext cx="6447501"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527448"/>
            <a:ext cx="6447501"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508001" y="2160589"/>
            <a:ext cx="3138026"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3817477" y="2160590"/>
            <a:ext cx="3138026"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6/15/2015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776247BC-5F02-4B08-8F4E-836E61035D2D}" type="slidenum">
              <a:rPr lang="zh-CN" altLang="en-US"/>
              <a:pPr>
                <a:defRPr/>
              </a:pPr>
              <a:t>‹#›</a:t>
            </a:fld>
            <a:endParaRPr lang="en-US" altLang="zh-CN"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06809" y="2160983"/>
            <a:ext cx="313921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6809" y="2737246"/>
            <a:ext cx="31392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3816287" y="2160983"/>
            <a:ext cx="313921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816288" y="2737246"/>
            <a:ext cx="313921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1498604"/>
            <a:ext cx="2890896"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3570346" y="514925"/>
            <a:ext cx="3385156"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8001" y="2777069"/>
            <a:ext cx="2890896"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pPr/>
              <a:t>6/15/2015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508001" y="4800600"/>
            <a:ext cx="64475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08001" y="609600"/>
            <a:ext cx="6447501"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508001" y="5367338"/>
            <a:ext cx="6447500"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标题和题注">
    <p:spTree>
      <p:nvGrpSpPr>
        <p:cNvPr id="1" name=""/>
        <p:cNvGrpSpPr/>
        <p:nvPr/>
      </p:nvGrpSpPr>
      <p:grpSpPr>
        <a:xfrm>
          <a:off x="0" y="0"/>
          <a:ext cx="0" cy="0"/>
          <a:chOff x="0" y="0"/>
          <a:chExt cx="0" cy="0"/>
        </a:xfrm>
      </p:grpSpPr>
      <p:sp>
        <p:nvSpPr>
          <p:cNvPr id="2" name="Title 1"/>
          <p:cNvSpPr>
            <a:spLocks noGrp="1"/>
          </p:cNvSpPr>
          <p:nvPr>
            <p:ph type="title"/>
          </p:nvPr>
        </p:nvSpPr>
        <p:spPr>
          <a:xfrm>
            <a:off x="508001" y="609600"/>
            <a:ext cx="6447501"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带标题的引述">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024604" y="3632200"/>
            <a:ext cx="5418393"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08001" y="4470400"/>
            <a:ext cx="6447501"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508001" y="1931988"/>
            <a:ext cx="6447501"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名片引述">
    <p:spTree>
      <p:nvGrpSpPr>
        <p:cNvPr id="1" name=""/>
        <p:cNvGrpSpPr/>
        <p:nvPr/>
      </p:nvGrpSpPr>
      <p:grpSpPr>
        <a:xfrm>
          <a:off x="0" y="0"/>
          <a:ext cx="0" cy="0"/>
          <a:chOff x="0" y="0"/>
          <a:chExt cx="0" cy="0"/>
        </a:xfrm>
      </p:grpSpPr>
      <p:sp>
        <p:nvSpPr>
          <p:cNvPr id="2" name="Title 1"/>
          <p:cNvSpPr>
            <a:spLocks noGrp="1"/>
          </p:cNvSpPr>
          <p:nvPr>
            <p:ph type="title"/>
          </p:nvPr>
        </p:nvSpPr>
        <p:spPr>
          <a:xfrm>
            <a:off x="698500" y="609600"/>
            <a:ext cx="6070601"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406403" y="790378"/>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886556"/>
            <a:ext cx="4572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514350" y="609600"/>
            <a:ext cx="6441152"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507999" y="4013200"/>
            <a:ext cx="6447502"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508001" y="4527448"/>
            <a:ext cx="6447501"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1A7992A9-8956-46EF-A7A8-17D3B862A68F}" type="slidenum">
              <a:rPr lang="zh-CN" altLang="en-US"/>
              <a:pPr>
                <a:defRPr/>
              </a:pPr>
              <a:t>‹#›</a:t>
            </a:fld>
            <a:endParaRPr lang="en-US" altLang="zh-CN"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609600"/>
            <a:ext cx="978557"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508001" y="609600"/>
            <a:ext cx="5295113"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6/15/2015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B8BC9CF6-6902-4CE0-9682-1ADE0A649B9F}" type="slidenum">
              <a:rPr lang="zh-CN" altLang="en-US"/>
              <a:pPr>
                <a:defRPr/>
              </a:pPr>
              <a:t>‹#›</a:t>
            </a:fld>
            <a:endParaRPr lang="en-US" altLang="zh-CN" dirty="0"/>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6"/>
          <p:cNvSpPr>
            <a:spLocks noGrp="1" noChangeArrowheads="1"/>
          </p:cNvSpPr>
          <p:nvPr>
            <p:ph type="dt" sz="half" idx="10"/>
          </p:nvPr>
        </p:nvSpPr>
        <p:spPr>
          <a:ln/>
        </p:spPr>
        <p:txBody>
          <a:bodyPr/>
          <a:lstStyle>
            <a:lvl1pPr>
              <a:defRPr/>
            </a:lvl1pPr>
          </a:lstStyle>
          <a:p>
            <a:pPr>
              <a:defRPr/>
            </a:pPr>
            <a:r>
              <a:rPr lang="en-US" altLang="zh-CN" dirty="0" smtClean="0"/>
              <a:t>www.bjzghzbx.com                                                                                                                                                                      </a:t>
            </a:r>
            <a:fld id="{9899E1C8-0E6C-47CB-9C8F-066517D9CE5A}" type="slidenum">
              <a:rPr lang="zh-CN" altLang="en-US"/>
              <a:pPr>
                <a:defRPr/>
              </a:pPr>
              <a:t>‹#›</a:t>
            </a:fld>
            <a:endParaRPr lang="en-US" altLang="zh-CN" dirty="0"/>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3.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theme" Target="../theme/theme6.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chemeClr val="bg1"/>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t>www.bjzghzbx.com                                                                                                                                                                      </a:t>
            </a:r>
            <a:fld id="{393EC639-D994-4716-8FBF-CDE19BF89EBB}"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787" r:id="rId1"/>
    <p:sldLayoutId id="2147483777" r:id="rId2"/>
    <p:sldLayoutId id="2147483778" r:id="rId3"/>
    <p:sldLayoutId id="2147483779" r:id="rId4"/>
    <p:sldLayoutId id="2147483780" r:id="rId5"/>
    <p:sldLayoutId id="2147483781" r:id="rId6"/>
    <p:sldLayoutId id="2147483782" r:id="rId7"/>
    <p:sldLayoutId id="2147483783" r:id="rId8"/>
    <p:sldLayoutId id="2147483784" r:id="rId9"/>
    <p:sldLayoutId id="2147483785" r:id="rId10"/>
    <p:sldLayoutId id="2147483786"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6/15/2015</a:t>
            </a:fld>
            <a:endParaRPr lang="en-US" dirty="0">
              <a:solidFill>
                <a:schemeClr val="tx2">
                  <a:shade val="90000"/>
                </a:schemeClr>
              </a:solidFill>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9666" name="Rectangle 2"/>
          <p:cNvSpPr>
            <a:spLocks noChangeArrowheads="1"/>
          </p:cNvSpPr>
          <p:nvPr/>
        </p:nvSpPr>
        <p:spPr bwMode="ltGray">
          <a:xfrm>
            <a:off x="0" y="0"/>
            <a:ext cx="9144000" cy="836613"/>
          </a:xfrm>
          <a:prstGeom prst="rect">
            <a:avLst/>
          </a:prstGeom>
          <a:gradFill rotWithShape="1">
            <a:gsLst>
              <a:gs pos="0">
                <a:schemeClr val="tx1">
                  <a:gamma/>
                  <a:shade val="46275"/>
                  <a:invGamma/>
                </a:schemeClr>
              </a:gs>
              <a:gs pos="50000">
                <a:schemeClr val="tx1"/>
              </a:gs>
              <a:gs pos="100000">
                <a:schemeClr val="tx1">
                  <a:gamma/>
                  <a:shade val="46275"/>
                  <a:invGamma/>
                </a:schemeClr>
              </a:gs>
            </a:gsLst>
            <a:lin ang="0" scaled="1"/>
          </a:gradFill>
          <a:ln w="9525">
            <a:noFill/>
            <a:miter lim="800000"/>
            <a:headEnd/>
            <a:tailEnd/>
          </a:ln>
          <a:effectLst/>
        </p:spPr>
        <p:txBody>
          <a:bodyPr wrap="none" anchor="ctr"/>
          <a:lstStyle/>
          <a:p>
            <a:pPr>
              <a:defRPr/>
            </a:pPr>
            <a:endParaRPr lang="zh-CN" altLang="en-US">
              <a:solidFill>
                <a:srgbClr val="6699FF"/>
              </a:solidFill>
              <a:ea typeface="宋体" pitchFamily="2" charset="-122"/>
            </a:endParaRPr>
          </a:p>
        </p:txBody>
      </p:sp>
      <p:sp>
        <p:nvSpPr>
          <p:cNvPr id="1027" name="Rectangle 3"/>
          <p:cNvSpPr>
            <a:spLocks noGrp="1" noChangeArrowheads="1"/>
          </p:cNvSpPr>
          <p:nvPr>
            <p:ph type="body" idx="1"/>
          </p:nvPr>
        </p:nvSpPr>
        <p:spPr bwMode="auto">
          <a:xfrm>
            <a:off x="457200" y="1152525"/>
            <a:ext cx="8229600" cy="5248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028" name="Rectangle 4"/>
          <p:cNvSpPr>
            <a:spLocks noGrp="1" noChangeArrowheads="1"/>
          </p:cNvSpPr>
          <p:nvPr>
            <p:ph type="title"/>
          </p:nvPr>
        </p:nvSpPr>
        <p:spPr bwMode="white">
          <a:xfrm>
            <a:off x="304800" y="152400"/>
            <a:ext cx="8458200" cy="563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369669" name="Text Box 5"/>
          <p:cNvSpPr txBox="1">
            <a:spLocks noChangeArrowheads="1"/>
          </p:cNvSpPr>
          <p:nvPr/>
        </p:nvSpPr>
        <p:spPr bwMode="gray">
          <a:xfrm>
            <a:off x="0" y="6613525"/>
            <a:ext cx="9144000" cy="244475"/>
          </a:xfrm>
          <a:prstGeom prst="rect">
            <a:avLst/>
          </a:prstGeom>
          <a:solidFill>
            <a:schemeClr val="accent2"/>
          </a:solidFill>
          <a:ln w="9525">
            <a:noFill/>
            <a:miter lim="800000"/>
            <a:headEnd/>
            <a:tailEnd/>
          </a:ln>
          <a:effectLst/>
        </p:spPr>
        <p:txBody>
          <a:bodyPr>
            <a:spAutoFit/>
          </a:bodyPr>
          <a:lstStyle/>
          <a:p>
            <a:pPr eaLnBrk="1" hangingPunct="1">
              <a:spcBef>
                <a:spcPct val="50000"/>
              </a:spcBef>
              <a:defRPr/>
            </a:pPr>
            <a:endParaRPr lang="zh-CN" altLang="en-US" sz="1000">
              <a:solidFill>
                <a:srgbClr val="FFFFFF"/>
              </a:solidFill>
              <a:latin typeface="Verdana" pitchFamily="34" charset="0"/>
              <a:ea typeface="宋体" pitchFamily="2" charset="-122"/>
            </a:endParaRPr>
          </a:p>
        </p:txBody>
      </p:sp>
      <p:sp>
        <p:nvSpPr>
          <p:cNvPr id="369670" name="Rectangle 6"/>
          <p:cNvSpPr>
            <a:spLocks noGrp="1" noChangeArrowheads="1"/>
          </p:cNvSpPr>
          <p:nvPr>
            <p:ph type="dt" sz="half" idx="2"/>
          </p:nvPr>
        </p:nvSpPr>
        <p:spPr bwMode="gray">
          <a:xfrm>
            <a:off x="0" y="6597650"/>
            <a:ext cx="9109075" cy="2444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solidFill>
                  <a:schemeClr val="bg1"/>
                </a:solidFill>
                <a:latin typeface="+mj-lt"/>
                <a:ea typeface="宋体" pitchFamily="2" charset="-122"/>
              </a:defRPr>
            </a:lvl1pPr>
          </a:lstStyle>
          <a:p>
            <a:pPr>
              <a:defRPr/>
            </a:pPr>
            <a:r>
              <a:rPr lang="en-US" altLang="zh-CN" dirty="0" smtClean="0">
                <a:solidFill>
                  <a:srgbClr val="FFFFFF"/>
                </a:solidFill>
              </a:rPr>
              <a:t>www.bjzghzbx.com                                                                                                                                                                      </a:t>
            </a:r>
            <a:fld id="{393EC639-D994-4716-8FBF-CDE19BF89EBB}" type="slidenum">
              <a:rPr lang="zh-CN" altLang="en-US">
                <a:solidFill>
                  <a:srgbClr val="FFFFFF"/>
                </a:solidFill>
              </a:rPr>
              <a:pPr>
                <a:defRPr/>
              </a:pPr>
              <a:t>‹#›</a:t>
            </a:fld>
            <a:endParaRPr lang="en-US" altLang="zh-CN" dirty="0">
              <a:solidFill>
                <a:srgbClr val="FFFFFF"/>
              </a:solidFill>
            </a:endParaRPr>
          </a:p>
        </p:txBody>
      </p:sp>
    </p:spTree>
  </p:cSld>
  <p:clrMap bg1="lt1" tx1="dk1" bg2="lt2" tx2="dk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Lst>
  <p:transition>
    <p:fade/>
  </p:transition>
  <p:hf sldNum="0" hdr="0" ftr="0"/>
  <p:txStyles>
    <p:titleStyle>
      <a:lvl1pPr algn="ctr" rtl="0" eaLnBrk="0" fontAlgn="base" hangingPunct="0">
        <a:spcBef>
          <a:spcPct val="0"/>
        </a:spcBef>
        <a:spcAft>
          <a:spcPct val="0"/>
        </a:spcAft>
        <a:defRPr sz="3200" b="1">
          <a:solidFill>
            <a:schemeClr val="bg1"/>
          </a:solidFill>
          <a:latin typeface="+mj-lt"/>
          <a:ea typeface="+mj-ea"/>
          <a:cs typeface="+mj-cs"/>
        </a:defRPr>
      </a:lvl1pPr>
      <a:lvl2pPr algn="ctr" rtl="0" eaLnBrk="0" fontAlgn="base" hangingPunct="0">
        <a:spcBef>
          <a:spcPct val="0"/>
        </a:spcBef>
        <a:spcAft>
          <a:spcPct val="0"/>
        </a:spcAft>
        <a:defRPr sz="3200" b="1">
          <a:solidFill>
            <a:schemeClr val="bg1"/>
          </a:solidFill>
          <a:latin typeface="Verdana" pitchFamily="34" charset="0"/>
        </a:defRPr>
      </a:lvl2pPr>
      <a:lvl3pPr algn="ctr" rtl="0" eaLnBrk="0" fontAlgn="base" hangingPunct="0">
        <a:spcBef>
          <a:spcPct val="0"/>
        </a:spcBef>
        <a:spcAft>
          <a:spcPct val="0"/>
        </a:spcAft>
        <a:defRPr sz="3200" b="1">
          <a:solidFill>
            <a:schemeClr val="bg1"/>
          </a:solidFill>
          <a:latin typeface="Verdana" pitchFamily="34" charset="0"/>
        </a:defRPr>
      </a:lvl3pPr>
      <a:lvl4pPr algn="ctr" rtl="0" eaLnBrk="0" fontAlgn="base" hangingPunct="0">
        <a:spcBef>
          <a:spcPct val="0"/>
        </a:spcBef>
        <a:spcAft>
          <a:spcPct val="0"/>
        </a:spcAft>
        <a:defRPr sz="3200" b="1">
          <a:solidFill>
            <a:schemeClr val="bg1"/>
          </a:solidFill>
          <a:latin typeface="Verdana" pitchFamily="34" charset="0"/>
        </a:defRPr>
      </a:lvl4pPr>
      <a:lvl5pPr algn="ctr" rtl="0" eaLnBrk="0" fontAlgn="base" hangingPunct="0">
        <a:spcBef>
          <a:spcPct val="0"/>
        </a:spcBef>
        <a:spcAft>
          <a:spcPct val="0"/>
        </a:spcAft>
        <a:defRPr sz="3200" b="1">
          <a:solidFill>
            <a:schemeClr val="bg1"/>
          </a:solidFill>
          <a:latin typeface="Verdana" pitchFamily="34" charset="0"/>
        </a:defRPr>
      </a:lvl5pPr>
      <a:lvl6pPr marL="457200" algn="ctr" rtl="0" fontAlgn="base">
        <a:spcBef>
          <a:spcPct val="0"/>
        </a:spcBef>
        <a:spcAft>
          <a:spcPct val="0"/>
        </a:spcAft>
        <a:defRPr sz="3200" b="1">
          <a:solidFill>
            <a:schemeClr val="bg1"/>
          </a:solidFill>
          <a:latin typeface="Verdana" pitchFamily="34" charset="0"/>
        </a:defRPr>
      </a:lvl6pPr>
      <a:lvl7pPr marL="914400" algn="ctr" rtl="0" fontAlgn="base">
        <a:spcBef>
          <a:spcPct val="0"/>
        </a:spcBef>
        <a:spcAft>
          <a:spcPct val="0"/>
        </a:spcAft>
        <a:defRPr sz="3200" b="1">
          <a:solidFill>
            <a:schemeClr val="bg1"/>
          </a:solidFill>
          <a:latin typeface="Verdana" pitchFamily="34" charset="0"/>
        </a:defRPr>
      </a:lvl7pPr>
      <a:lvl8pPr marL="1371600" algn="ctr" rtl="0" fontAlgn="base">
        <a:spcBef>
          <a:spcPct val="0"/>
        </a:spcBef>
        <a:spcAft>
          <a:spcPct val="0"/>
        </a:spcAft>
        <a:defRPr sz="3200" b="1">
          <a:solidFill>
            <a:schemeClr val="bg1"/>
          </a:solidFill>
          <a:latin typeface="Verdana" pitchFamily="34" charset="0"/>
        </a:defRPr>
      </a:lvl8pPr>
      <a:lvl9pPr marL="1828800" algn="ctr" rtl="0" fontAlgn="base">
        <a:spcBef>
          <a:spcPct val="0"/>
        </a:spcBef>
        <a:spcAft>
          <a:spcPct val="0"/>
        </a:spcAft>
        <a:defRPr sz="3200" b="1">
          <a:solidFill>
            <a:schemeClr val="bg1"/>
          </a:solidFill>
          <a:latin typeface="Verdana" pitchFamily="34" charset="0"/>
        </a:defRPr>
      </a:lvl9pPr>
    </p:titleStyle>
    <p:bodyStyle>
      <a:lvl1pPr marL="342900" indent="-342900" algn="l" rtl="0" eaLnBrk="0" fontAlgn="base" hangingPunct="0">
        <a:spcBef>
          <a:spcPct val="20000"/>
        </a:spcBef>
        <a:spcAft>
          <a:spcPct val="0"/>
        </a:spcAft>
        <a:buClr>
          <a:schemeClr val="hlink"/>
        </a:buClr>
        <a:buFont typeface="Wingdings" pitchFamily="2" charset="2"/>
        <a:buChar char="v"/>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EF8077D7-078A-450A-B428-C037EE3BAD7A}" type="datetimeFigureOut">
              <a:rPr lang="zh-CN" altLang="en-US"/>
              <a:pPr>
                <a:defRPr/>
              </a:pPr>
              <a:t>2015-06-15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3833829E-DBF4-4CC2-9B25-7363D55262E2}" type="slidenum">
              <a:rPr lang="zh-CN" altLang="en-US"/>
              <a:pPr>
                <a:defRPr/>
              </a:pPr>
              <a:t>‹#›</a:t>
            </a:fld>
            <a:endParaRPr lang="zh-CN" altLang="en-US"/>
          </a:p>
        </p:txBody>
      </p:sp>
      <p:pic>
        <p:nvPicPr>
          <p:cNvPr id="1031" name="图片 6" descr="办事处徽标.jpg"/>
          <p:cNvPicPr>
            <a:picLocks noChangeAspect="1"/>
          </p:cNvPicPr>
          <p:nvPr/>
        </p:nvPicPr>
        <p:blipFill>
          <a:blip r:embed="rId13"/>
          <a:srcRect/>
          <a:stretch>
            <a:fillRect/>
          </a:stretch>
        </p:blipFill>
        <p:spPr bwMode="auto">
          <a:xfrm>
            <a:off x="142875" y="142875"/>
            <a:ext cx="8731250" cy="7143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9144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609600"/>
            <a:ext cx="6447501"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508001" y="2160590"/>
            <a:ext cx="6447501"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403850" y="6041363"/>
            <a:ext cx="683954"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6/15/2015</a:t>
            </a:fld>
            <a:endParaRPr lang="en-US" dirty="0"/>
          </a:p>
        </p:txBody>
      </p:sp>
      <p:sp>
        <p:nvSpPr>
          <p:cNvPr id="5" name="Footer Placeholder 4"/>
          <p:cNvSpPr>
            <a:spLocks noGrp="1"/>
          </p:cNvSpPr>
          <p:nvPr>
            <p:ph type="ftr" sz="quarter" idx="3"/>
          </p:nvPr>
        </p:nvSpPr>
        <p:spPr>
          <a:xfrm>
            <a:off x="508001" y="6041363"/>
            <a:ext cx="472320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2998" y="6041363"/>
            <a:ext cx="512504"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37" r:id="rId1"/>
    <p:sldLayoutId id="2147483838" r:id="rId2"/>
    <p:sldLayoutId id="2147483839" r:id="rId3"/>
    <p:sldLayoutId id="2147483840" r:id="rId4"/>
    <p:sldLayoutId id="2147483841" r:id="rId5"/>
    <p:sldLayoutId id="2147483842" r:id="rId6"/>
    <p:sldLayoutId id="2147483843" r:id="rId7"/>
    <p:sldLayoutId id="2147483844" r:id="rId8"/>
    <p:sldLayoutId id="2147483845" r:id="rId9"/>
    <p:sldLayoutId id="2147483846" r:id="rId10"/>
    <p:sldLayoutId id="2147483847" r:id="rId11"/>
    <p:sldLayoutId id="2147483848" r:id="rId12"/>
    <p:sldLayoutId id="2147483849" r:id="rId13"/>
    <p:sldLayoutId id="2147483850" r:id="rId14"/>
    <p:sldLayoutId id="2147483851" r:id="rId15"/>
    <p:sldLayoutId id="214748385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04.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7.xml"/><Relationship Id="rId1" Type="http://schemas.openxmlformats.org/officeDocument/2006/relationships/slideLayout" Target="../slideLayouts/slideLayout57.xml"/><Relationship Id="rId4" Type="http://schemas.openxmlformats.org/officeDocument/2006/relationships/image" Target="../media/image91.jpeg"/></Relationships>
</file>

<file path=ppt/slides/_rels/slide105.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57.xml"/><Relationship Id="rId4" Type="http://schemas.openxmlformats.org/officeDocument/2006/relationships/image" Target="../media/image106.jpeg"/></Relationships>
</file>

<file path=ppt/slides/_rels/slide10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18.xml"/><Relationship Id="rId1" Type="http://schemas.openxmlformats.org/officeDocument/2006/relationships/slideLayout" Target="../slideLayouts/slideLayout5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08.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9.xml"/><Relationship Id="rId1" Type="http://schemas.openxmlformats.org/officeDocument/2006/relationships/slideLayout" Target="../slideLayouts/slideLayout60.xml"/></Relationships>
</file>

<file path=ppt/slides/_rels/slide10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5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jpeg"/><Relationship Id="rId1" Type="http://schemas.openxmlformats.org/officeDocument/2006/relationships/slideLayout" Target="../slideLayouts/slideLayout57.xml"/><Relationship Id="rId4" Type="http://schemas.openxmlformats.org/officeDocument/2006/relationships/image" Target="../media/image92.gif"/></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11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Data" Target="../diagrams/data2.xml"/><Relationship Id="rId7" Type="http://schemas.openxmlformats.org/officeDocument/2006/relationships/diagramData" Target="../diagrams/data3.xml"/><Relationship Id="rId2" Type="http://schemas.openxmlformats.org/officeDocument/2006/relationships/notesSlide" Target="../notesSlides/notesSlide20.xml"/><Relationship Id="rId1" Type="http://schemas.openxmlformats.org/officeDocument/2006/relationships/slideLayout" Target="../slideLayouts/slideLayout62.xml"/><Relationship Id="rId6" Type="http://schemas.openxmlformats.org/officeDocument/2006/relationships/diagramColors" Target="../diagrams/colors2.xml"/><Relationship Id="rId5" Type="http://schemas.openxmlformats.org/officeDocument/2006/relationships/diagramQuickStyle" Target="../diagrams/quickStyle2.xml"/><Relationship Id="rId10" Type="http://schemas.openxmlformats.org/officeDocument/2006/relationships/diagramColors" Target="../diagrams/colors3.xml"/><Relationship Id="rId4" Type="http://schemas.openxmlformats.org/officeDocument/2006/relationships/diagramLayout" Target="../diagrams/layout2.xml"/><Relationship Id="rId9" Type="http://schemas.openxmlformats.org/officeDocument/2006/relationships/diagramQuickStyle" Target="../diagrams/quickStyle3.xml"/></Relationships>
</file>

<file path=ppt/slides/_rels/slide114.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21.xml"/><Relationship Id="rId1" Type="http://schemas.openxmlformats.org/officeDocument/2006/relationships/slideLayout" Target="../slideLayouts/slideLayout60.xml"/></Relationships>
</file>

<file path=ppt/slides/_rels/slide115.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57.xml"/></Relationships>
</file>

<file path=ppt/slides/_rels/slide1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slide" Target="slide7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 Target="slide47.xml"/><Relationship Id="rId2" Type="http://schemas.openxmlformats.org/officeDocument/2006/relationships/tags" Target="../tags/tag3.xml"/><Relationship Id="rId16" Type="http://schemas.openxmlformats.org/officeDocument/2006/relationships/slide" Target="slide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12.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2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36.png"/><Relationship Id="rId4" Type="http://schemas.openxmlformats.org/officeDocument/2006/relationships/image" Target="../media/image7.emf"/></Relationships>
</file>

<file path=ppt/slides/_rels/slide3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emf"/><Relationship Id="rId4" Type="http://schemas.openxmlformats.org/officeDocument/2006/relationships/image" Target="../media/image8.emf"/></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4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46.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62.png"/></Relationships>
</file>

<file path=ppt/slides/_rels/slide5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6.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5.jpeg"/><Relationship Id="rId4" Type="http://schemas.openxmlformats.org/officeDocument/2006/relationships/image" Target="../media/image59.png"/><Relationship Id="rId9" Type="http://schemas.openxmlformats.org/officeDocument/2006/relationships/image" Target="../media/image64.jpeg"/></Relationships>
</file>

<file path=ppt/slides/_rels/slide5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6.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8.png"/></Relationships>
</file>

<file path=ppt/slides/_rels/slide55.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image" Target="../media/image57.png"/><Relationship Id="rId1" Type="http://schemas.openxmlformats.org/officeDocument/2006/relationships/slideLayout" Target="../slideLayouts/slideLayout46.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9" Type="http://schemas.openxmlformats.org/officeDocument/2006/relationships/image" Target="../media/image69.jpeg"/></Relationships>
</file>

<file path=ppt/slides/_rels/slide56.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3.xml"/><Relationship Id="rId1" Type="http://schemas.openxmlformats.org/officeDocument/2006/relationships/slideLayout" Target="../slideLayouts/slideLayout46.xml"/><Relationship Id="rId6" Type="http://schemas.openxmlformats.org/officeDocument/2006/relationships/image" Target="../media/image60.png"/><Relationship Id="rId11" Type="http://schemas.openxmlformats.org/officeDocument/2006/relationships/image" Target="../media/image72.jpeg"/><Relationship Id="rId5" Type="http://schemas.openxmlformats.org/officeDocument/2006/relationships/image" Target="../media/image59.png"/><Relationship Id="rId10" Type="http://schemas.openxmlformats.org/officeDocument/2006/relationships/image" Target="../media/image71.jpeg"/><Relationship Id="rId4" Type="http://schemas.openxmlformats.org/officeDocument/2006/relationships/image" Target="../media/image58.png"/><Relationship Id="rId9" Type="http://schemas.openxmlformats.org/officeDocument/2006/relationships/image" Target="../media/image70.png"/></Relationships>
</file>

<file path=ppt/slides/_rels/slide5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xml"/><Relationship Id="rId1" Type="http://schemas.openxmlformats.org/officeDocument/2006/relationships/slideLayout" Target="../slideLayouts/slideLayout46.xml"/><Relationship Id="rId4" Type="http://schemas.openxmlformats.org/officeDocument/2006/relationships/image" Target="../media/image74.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6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46.xml"/></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5.xml"/><Relationship Id="rId1" Type="http://schemas.openxmlformats.org/officeDocument/2006/relationships/slideLayout" Target="../slideLayouts/slideLayout51.xml"/><Relationship Id="rId5" Type="http://schemas.openxmlformats.org/officeDocument/2006/relationships/image" Target="../media/image81.png"/><Relationship Id="rId4" Type="http://schemas.openxmlformats.org/officeDocument/2006/relationships/image" Target="../media/image80.png"/></Relationships>
</file>

<file path=ppt/slides/_rels/slide72.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xml"/><Relationship Id="rId1" Type="http://schemas.openxmlformats.org/officeDocument/2006/relationships/slideLayout" Target="../slideLayouts/slideLayout51.xml"/></Relationships>
</file>

<file path=ppt/slides/_rels/slide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51.xml"/><Relationship Id="rId5" Type="http://schemas.openxmlformats.org/officeDocument/2006/relationships/image" Target="../media/image85.png"/><Relationship Id="rId4" Type="http://schemas.openxmlformats.org/officeDocument/2006/relationships/image" Target="../media/image84.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1.xml"/></Relationships>
</file>

<file path=ppt/slides/_rels/slide7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2.xml"/><Relationship Id="rId1" Type="http://schemas.openxmlformats.org/officeDocument/2006/relationships/slideLayout" Target="../slideLayouts/slideLayout51.xml"/><Relationship Id="rId4" Type="http://schemas.openxmlformats.org/officeDocument/2006/relationships/image" Target="../media/image87.png"/></Relationships>
</file>

<file path=ppt/slides/_rels/slide7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57.xml"/></Relationships>
</file>

<file path=ppt/slides/_rels/slide81.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5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5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89.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3.xml"/><Relationship Id="rId1" Type="http://schemas.openxmlformats.org/officeDocument/2006/relationships/slideLayout" Target="../slideLayouts/slideLayout57.xml"/><Relationship Id="rId4" Type="http://schemas.openxmlformats.org/officeDocument/2006/relationships/image" Target="../media/image91.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9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gif"/><Relationship Id="rId1" Type="http://schemas.openxmlformats.org/officeDocument/2006/relationships/slideLayout" Target="../slideLayouts/slideLayout57.xml"/><Relationship Id="rId4" Type="http://schemas.openxmlformats.org/officeDocument/2006/relationships/image" Target="../media/image94.jpeg"/></Relationships>
</file>

<file path=ppt/slides/_rels/slide9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4.xml"/><Relationship Id="rId1" Type="http://schemas.openxmlformats.org/officeDocument/2006/relationships/slideLayout" Target="../slideLayouts/slideLayout57.xml"/></Relationships>
</file>

<file path=ppt/slides/_rels/slide92.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5.xml"/><Relationship Id="rId1" Type="http://schemas.openxmlformats.org/officeDocument/2006/relationships/slideLayout" Target="../slideLayouts/slideLayout59.xml"/></Relationships>
</file>

<file path=ppt/slides/_rels/slide93.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59.xml"/></Relationships>
</file>

<file path=ppt/slides/_rels/slide94.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5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7.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6.xml"/><Relationship Id="rId1" Type="http://schemas.openxmlformats.org/officeDocument/2006/relationships/slideLayout" Target="../slideLayouts/slideLayout60.xml"/></Relationships>
</file>

<file path=ppt/slides/_rels/slide9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7.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99.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5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00034" y="1643050"/>
            <a:ext cx="8143932" cy="1143008"/>
          </a:xfrm>
          <a:effectLst>
            <a:outerShdw blurRad="50800" dist="38100" dir="5400000" algn="t" rotWithShape="0">
              <a:prstClr val="black">
                <a:alpha val="40000"/>
              </a:prstClr>
            </a:outerShdw>
          </a:effectLst>
        </p:spPr>
        <p:txBody>
          <a:bodyPr>
            <a:normAutofit/>
            <a:scene3d>
              <a:camera prst="orthographicFront"/>
              <a:lightRig rig="freezing" dir="t">
                <a:rot lat="0" lon="0" rev="5640000"/>
              </a:lightRig>
            </a:scene3d>
            <a:sp3d prstMaterial="flat">
              <a:bevelT w="38100" h="38100"/>
              <a:contourClr>
                <a:schemeClr val="tx2"/>
              </a:contourClr>
            </a:sp3d>
          </a:bodyPr>
          <a:lstStyle/>
          <a:p>
            <a:pPr lvl="0" algn="ctr"/>
            <a:r>
              <a:rPr lang="zh-CN" altLang="en-US" sz="4400" dirty="0" smtClean="0">
                <a:latin typeface="微软雅黑" pitchFamily="34" charset="-122"/>
                <a:ea typeface="微软雅黑" pitchFamily="34" charset="-122"/>
              </a:rPr>
              <a:t>中国职工保险互助会北京办事处</a:t>
            </a:r>
            <a:endParaRPr lang="zh-CN" altLang="en-US" sz="4400" dirty="0" smtClean="0"/>
          </a:p>
        </p:txBody>
      </p:sp>
      <p:sp>
        <p:nvSpPr>
          <p:cNvPr id="5" name="副标题 4"/>
          <p:cNvSpPr>
            <a:spLocks noGrp="1"/>
          </p:cNvSpPr>
          <p:nvPr>
            <p:ph type="subTitle" idx="1"/>
          </p:nvPr>
        </p:nvSpPr>
        <p:spPr>
          <a:xfrm>
            <a:off x="714348" y="4929198"/>
            <a:ext cx="7854696" cy="843406"/>
          </a:xfrm>
          <a:effectLst>
            <a:outerShdw blurRad="50800" dist="38100" dir="5400000" algn="t" rotWithShape="0">
              <a:prstClr val="black">
                <a:alpha val="40000"/>
              </a:prstClr>
            </a:outerShdw>
          </a:effectLst>
        </p:spPr>
        <p:txBody>
          <a:bodyPr>
            <a:normAutofit/>
          </a:bodyPr>
          <a:lstStyle/>
          <a:p>
            <a:pPr algn="ctr"/>
            <a:r>
              <a:rPr lang="en-US" altLang="zh-CN" sz="2800" b="1" dirty="0" smtClean="0">
                <a:solidFill>
                  <a:srgbClr val="FFC000"/>
                </a:solidFill>
                <a:effectLst>
                  <a:outerShdw blurRad="50800" dist="38100" dir="8100000" algn="tr" rotWithShape="0">
                    <a:prstClr val="black">
                      <a:alpha val="40000"/>
                    </a:prstClr>
                  </a:outerShdw>
                </a:effectLst>
                <a:latin typeface="+mn-ea"/>
              </a:rPr>
              <a:t>2015</a:t>
            </a:r>
            <a:r>
              <a:rPr lang="zh-CN" altLang="en-US" sz="2800" b="1" dirty="0" smtClean="0">
                <a:solidFill>
                  <a:srgbClr val="FFC000"/>
                </a:solidFill>
                <a:effectLst>
                  <a:outerShdw blurRad="50800" dist="38100" dir="8100000" algn="tr" rotWithShape="0">
                    <a:prstClr val="black">
                      <a:alpha val="40000"/>
                    </a:prstClr>
                  </a:outerShdw>
                </a:effectLst>
                <a:latin typeface="+mn-ea"/>
              </a:rPr>
              <a:t>年</a:t>
            </a:r>
            <a:r>
              <a:rPr lang="en-US" altLang="zh-CN" sz="2800" b="1" dirty="0" smtClean="0">
                <a:solidFill>
                  <a:srgbClr val="FFC000"/>
                </a:solidFill>
                <a:effectLst>
                  <a:outerShdw blurRad="50800" dist="38100" dir="8100000" algn="tr" rotWithShape="0">
                    <a:prstClr val="black">
                      <a:alpha val="40000"/>
                    </a:prstClr>
                  </a:outerShdw>
                </a:effectLst>
                <a:latin typeface="+mn-ea"/>
              </a:rPr>
              <a:t>6</a:t>
            </a:r>
            <a:r>
              <a:rPr lang="zh-CN" altLang="en-US" sz="2800" b="1" dirty="0" smtClean="0">
                <a:solidFill>
                  <a:srgbClr val="FFC000"/>
                </a:solidFill>
                <a:effectLst>
                  <a:outerShdw blurRad="50800" dist="38100" dir="8100000" algn="tr" rotWithShape="0">
                    <a:prstClr val="black">
                      <a:alpha val="40000"/>
                    </a:prstClr>
                  </a:outerShdw>
                </a:effectLst>
                <a:latin typeface="+mn-ea"/>
              </a:rPr>
              <a:t>月培训</a:t>
            </a:r>
            <a:r>
              <a:rPr lang="en-US" altLang="zh-CN" sz="2800" b="1" dirty="0" smtClean="0">
                <a:solidFill>
                  <a:srgbClr val="FFC000"/>
                </a:solidFill>
                <a:effectLst>
                  <a:outerShdw blurRad="50800" dist="38100" dir="8100000" algn="tr" rotWithShape="0">
                    <a:prstClr val="black">
                      <a:alpha val="40000"/>
                    </a:prstClr>
                  </a:outerShdw>
                </a:effectLst>
                <a:latin typeface="+mn-ea"/>
              </a:rPr>
              <a:t>PPT</a:t>
            </a:r>
          </a:p>
        </p:txBody>
      </p:sp>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6" name="矩形 5"/>
          <p:cNvSpPr/>
          <p:nvPr/>
        </p:nvSpPr>
        <p:spPr>
          <a:xfrm>
            <a:off x="1142976" y="3105835"/>
            <a:ext cx="6715172" cy="1077218"/>
          </a:xfrm>
          <a:prstGeom prst="rect">
            <a:avLst/>
          </a:prstGeom>
        </p:spPr>
        <p:txBody>
          <a:bodyPr wrap="square">
            <a:spAutoFit/>
          </a:bodyPr>
          <a:lstStyle/>
          <a:p>
            <a:pPr algn="ctr"/>
            <a:r>
              <a:rPr lang="zh-CN" altLang="en-US" sz="3200" dirty="0" smtClean="0">
                <a:solidFill>
                  <a:schemeClr val="accent3">
                    <a:tint val="90000"/>
                    <a:satMod val="120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直赔流程、三项保障活动调整、理赔申报材料调整说明</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285860"/>
            <a:ext cx="8712968" cy="4682347"/>
          </a:xfrm>
        </p:spPr>
        <p:txBody>
          <a:bodyPr/>
          <a:lstStyle/>
          <a:p>
            <a:pPr marL="0" indent="0">
              <a:buClrTx/>
              <a:buNone/>
            </a:pPr>
            <a:endParaRPr lang="en-US" altLang="zh-CN" sz="2800" b="1" dirty="0" smtClean="0">
              <a:solidFill>
                <a:schemeClr val="tx1">
                  <a:lumMod val="50000"/>
                </a:schemeClr>
              </a:solidFill>
              <a:latin typeface="宋体" pitchFamily="2" charset="-122"/>
              <a:ea typeface="宋体" pitchFamily="2" charset="-122"/>
            </a:endParaRPr>
          </a:p>
          <a:p>
            <a:pPr>
              <a:buClrTx/>
              <a:buNone/>
            </a:pPr>
            <a:r>
              <a:rPr lang="en-US" altLang="zh-CN" sz="2800" b="1" dirty="0" smtClean="0">
                <a:solidFill>
                  <a:schemeClr val="tx1">
                    <a:lumMod val="50000"/>
                  </a:schemeClr>
                </a:solidFill>
                <a:latin typeface="宋体" pitchFamily="2" charset="-122"/>
                <a:ea typeface="宋体" pitchFamily="2" charset="-122"/>
              </a:rPr>
              <a:t> 1.</a:t>
            </a:r>
            <a:r>
              <a:rPr lang="zh-CN" altLang="en-US" sz="2800" b="1" dirty="0" smtClean="0">
                <a:solidFill>
                  <a:schemeClr val="tx1">
                    <a:lumMod val="50000"/>
                  </a:schemeClr>
                </a:solidFill>
                <a:latin typeface="宋体" pitchFamily="2" charset="-122"/>
                <a:ea typeface="宋体" pitchFamily="2" charset="-122"/>
              </a:rPr>
              <a:t>理赔单中银行信息的自动提取或手工录入的操作：</a:t>
            </a:r>
            <a:endParaRPr lang="en-US" altLang="zh-CN" sz="2800" b="1" dirty="0" smtClean="0">
              <a:solidFill>
                <a:schemeClr val="tx1">
                  <a:lumMod val="50000"/>
                </a:schemeClr>
              </a:solidFill>
              <a:latin typeface="宋体" pitchFamily="2" charset="-122"/>
              <a:ea typeface="宋体" pitchFamily="2" charset="-122"/>
            </a:endParaRPr>
          </a:p>
          <a:p>
            <a:pPr>
              <a:buClrTx/>
              <a:buNone/>
            </a:pPr>
            <a:r>
              <a:rPr lang="en-US" altLang="zh-CN" sz="2800" b="1" dirty="0" smtClean="0">
                <a:solidFill>
                  <a:schemeClr val="tx1">
                    <a:lumMod val="50000"/>
                  </a:schemeClr>
                </a:solidFill>
                <a:latin typeface="宋体" pitchFamily="2" charset="-122"/>
                <a:ea typeface="宋体" pitchFamily="2" charset="-122"/>
              </a:rPr>
              <a:t>		</a:t>
            </a:r>
            <a:r>
              <a:rPr lang="zh-CN" altLang="en-US" sz="2800" dirty="0" smtClean="0">
                <a:solidFill>
                  <a:schemeClr val="tx1">
                    <a:lumMod val="50000"/>
                  </a:schemeClr>
                </a:solidFill>
                <a:latin typeface="宋体" pitchFamily="2" charset="-122"/>
                <a:ea typeface="宋体" pitchFamily="2" charset="-122"/>
              </a:rPr>
              <a:t>出险职工</a:t>
            </a:r>
            <a:r>
              <a:rPr lang="en-US" altLang="zh-CN" sz="2800" dirty="0" smtClean="0">
                <a:solidFill>
                  <a:schemeClr val="tx1">
                    <a:lumMod val="50000"/>
                  </a:schemeClr>
                </a:solidFill>
                <a:latin typeface="宋体" pitchFamily="2" charset="-122"/>
                <a:ea typeface="宋体" pitchFamily="2" charset="-122"/>
              </a:rPr>
              <a:t>:</a:t>
            </a:r>
          </a:p>
          <a:p>
            <a:pPr>
              <a:buClrTx/>
              <a:buNone/>
            </a:pPr>
            <a:r>
              <a:rPr lang="en-US" altLang="zh-CN" sz="2800" dirty="0" smtClean="0">
                <a:solidFill>
                  <a:schemeClr val="tx1">
                    <a:lumMod val="50000"/>
                  </a:schemeClr>
                </a:solidFill>
                <a:latin typeface="宋体" pitchFamily="2" charset="-122"/>
                <a:ea typeface="宋体" pitchFamily="2" charset="-122"/>
              </a:rPr>
              <a:t>				1)</a:t>
            </a:r>
            <a:r>
              <a:rPr lang="zh-CN" altLang="en-US" sz="2800" dirty="0" smtClean="0">
                <a:solidFill>
                  <a:srgbClr val="FF0000"/>
                </a:solidFill>
                <a:latin typeface="宋体" pitchFamily="2" charset="-122"/>
                <a:ea typeface="宋体" pitchFamily="2" charset="-122"/>
              </a:rPr>
              <a:t>持有京卡</a:t>
            </a:r>
            <a:r>
              <a:rPr lang="zh-CN" altLang="en-US" sz="2800" dirty="0" smtClean="0">
                <a:solidFill>
                  <a:schemeClr val="tx1">
                    <a:lumMod val="50000"/>
                  </a:schemeClr>
                </a:solidFill>
                <a:latin typeface="宋体" pitchFamily="2" charset="-122"/>
                <a:ea typeface="宋体" pitchFamily="2" charset="-122"/>
              </a:rPr>
              <a:t>的系统会自动提取京卡会员库中的京卡信息和移动电话</a:t>
            </a:r>
            <a:r>
              <a:rPr lang="en-US" altLang="zh-CN" sz="2800" dirty="0" smtClean="0">
                <a:solidFill>
                  <a:schemeClr val="tx1">
                    <a:lumMod val="50000"/>
                  </a:schemeClr>
                </a:solidFill>
                <a:latin typeface="宋体" pitchFamily="2" charset="-122"/>
                <a:ea typeface="宋体" pitchFamily="2" charset="-122"/>
              </a:rPr>
              <a:t>;</a:t>
            </a:r>
          </a:p>
          <a:p>
            <a:pPr>
              <a:buClrTx/>
              <a:buNone/>
            </a:pPr>
            <a:r>
              <a:rPr lang="en-US" altLang="zh-CN" sz="2800" dirty="0" smtClean="0">
                <a:solidFill>
                  <a:schemeClr val="tx1">
                    <a:lumMod val="50000"/>
                  </a:schemeClr>
                </a:solidFill>
                <a:latin typeface="宋体" pitchFamily="2" charset="-122"/>
                <a:ea typeface="宋体" pitchFamily="2" charset="-122"/>
              </a:rPr>
              <a:t>				2)</a:t>
            </a:r>
            <a:r>
              <a:rPr lang="zh-CN" altLang="en-US" sz="2800" dirty="0" smtClean="0">
                <a:solidFill>
                  <a:srgbClr val="FF0000"/>
                </a:solidFill>
                <a:latin typeface="宋体" pitchFamily="2" charset="-122"/>
                <a:ea typeface="宋体" pitchFamily="2" charset="-122"/>
              </a:rPr>
              <a:t>未持有京卡</a:t>
            </a:r>
            <a:r>
              <a:rPr lang="zh-CN" altLang="en-US" sz="2800" dirty="0" smtClean="0">
                <a:solidFill>
                  <a:schemeClr val="tx1">
                    <a:lumMod val="50000"/>
                  </a:schemeClr>
                </a:solidFill>
                <a:latin typeface="宋体" pitchFamily="2" charset="-122"/>
                <a:ea typeface="宋体" pitchFamily="2" charset="-122"/>
              </a:rPr>
              <a:t>或无移动电话号码，需要基层经办人员在理赔单中手工录入银行信息和移动电话（新建、打回状态）。</a:t>
            </a:r>
            <a:endParaRPr lang="en-US" altLang="zh-CN" sz="2800" dirty="0" smtClean="0">
              <a:solidFill>
                <a:schemeClr val="tx1">
                  <a:lumMod val="50000"/>
                </a:schemeClr>
              </a:solidFill>
              <a:latin typeface="宋体" pitchFamily="2" charset="-122"/>
              <a:ea typeface="宋体" pitchFamily="2" charset="-122"/>
            </a:endParaRPr>
          </a:p>
          <a:p>
            <a:pPr marL="0" indent="0">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10</a:t>
            </a:fld>
            <a:endParaRPr lang="en-US" altLang="zh-CN" dirty="0"/>
          </a:p>
        </p:txBody>
      </p:sp>
    </p:spTree>
    <p:extLst>
      <p:ext uri="{BB962C8B-B14F-4D97-AF65-F5344CB8AC3E}">
        <p14:creationId xmlns:p14="http://schemas.microsoft.com/office/powerpoint/2010/main" xmlns="" val="3245257350"/>
      </p:ext>
    </p:extLst>
  </p:cSld>
  <p:clrMapOvr>
    <a:masterClrMapping/>
  </p:clrMapOvr>
  <p:transition>
    <p:wheel spokes="8"/>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itchFamily="34" charset="-122"/>
                <a:ea typeface="微软雅黑" pitchFamily="34" charset="-122"/>
              </a:rPr>
              <a:t>其他附加申报材料：</a:t>
            </a:r>
            <a:r>
              <a:rPr lang="en-US" altLang="zh-CN" b="1" i="1" dirty="0">
                <a:latin typeface="微软雅黑" pitchFamily="34" charset="-122"/>
                <a:ea typeface="微软雅黑" pitchFamily="34" charset="-122"/>
              </a:rPr>
              <a:t/>
            </a:r>
            <a:br>
              <a:rPr lang="en-US" altLang="zh-CN" b="1" i="1" dirty="0">
                <a:latin typeface="微软雅黑" pitchFamily="34" charset="-122"/>
                <a:ea typeface="微软雅黑" pitchFamily="34" charset="-122"/>
              </a:rPr>
            </a:br>
            <a:endParaRPr lang="zh-CN" altLang="en-US" dirty="0"/>
          </a:p>
        </p:txBody>
      </p:sp>
      <p:sp>
        <p:nvSpPr>
          <p:cNvPr id="3" name="内容占位符 2"/>
          <p:cNvSpPr>
            <a:spLocks noGrp="1"/>
          </p:cNvSpPr>
          <p:nvPr>
            <p:ph idx="1"/>
          </p:nvPr>
        </p:nvSpPr>
        <p:spPr>
          <a:xfrm>
            <a:off x="508001" y="1556793"/>
            <a:ext cx="6447501" cy="4484570"/>
          </a:xfrm>
        </p:spPr>
        <p:txBody>
          <a:bodyPr/>
          <a:lstStyle/>
          <a:p>
            <a:pPr marL="0" lvl="0" indent="88900" defTabSz="914400" eaLnBrk="0" fontAlgn="base" hangingPunct="0">
              <a:spcBef>
                <a:spcPct val="0"/>
              </a:spcBef>
              <a:spcAft>
                <a:spcPct val="0"/>
              </a:spcAft>
              <a:buClrTx/>
              <a:buSzTx/>
              <a:buNone/>
            </a:pPr>
            <a:endParaRPr lang="en-US" altLang="zh-CN" sz="2400" b="1" dirty="0">
              <a:ln w="17780" cmpd="sng">
                <a:solidFill>
                  <a:srgbClr val="FFFFFF"/>
                </a:solidFill>
                <a:prstDash val="solid"/>
                <a:miter lim="800000"/>
              </a:ln>
              <a:solidFill>
                <a:schemeClr val="tx1"/>
              </a:solidFill>
              <a:effectLst>
                <a:innerShdw blurRad="114300">
                  <a:prstClr val="black"/>
                </a:innerShdw>
              </a:effectLst>
              <a:latin typeface="微软雅黑" pitchFamily="34" charset="-122"/>
              <a:ea typeface="微软雅黑" pitchFamily="34" charset="-122"/>
              <a:cs typeface="Times New Roman" pitchFamily="18" charset="0"/>
            </a:endParaRPr>
          </a:p>
          <a:p>
            <a:pPr marL="0" lvl="0" indent="88900" defTabSz="914400" eaLnBrk="0" fontAlgn="base" hangingPunct="0">
              <a:spcBef>
                <a:spcPct val="0"/>
              </a:spcBef>
              <a:spcAft>
                <a:spcPct val="0"/>
              </a:spcAft>
              <a:buClrTx/>
              <a:buSzTx/>
              <a:buNone/>
            </a:pP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1</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对</a:t>
            </a:r>
            <a:r>
              <a:rPr lang="zh-CN"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住院期间因病情需要在</a:t>
            </a: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24</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小时内转诊的，须提供医保正规格式的</a:t>
            </a: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北京市医疗保险转诊单</a:t>
            </a: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endParaRPr>
          </a:p>
          <a:p>
            <a:pPr marL="0" lvl="0" indent="88900" defTabSz="914400" eaLnBrk="0" fontAlgn="base" hangingPunct="0">
              <a:spcBef>
                <a:spcPct val="0"/>
              </a:spcBef>
              <a:spcAft>
                <a:spcPct val="0"/>
              </a:spcAft>
              <a:buClrTx/>
              <a:buSzTx/>
              <a:buNone/>
            </a:pPr>
            <a:endPar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endParaRPr>
          </a:p>
          <a:p>
            <a:pPr marL="0" lv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2</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、急诊</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抢救留观的费用，须出具加注“急诊留观” 字样的专用收费收据或</a:t>
            </a: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北京市医疗保险手工报销费用审批表</a:t>
            </a: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a:t>
            </a:r>
            <a:endPar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endParaRPr>
          </a:p>
          <a:p>
            <a:pPr marL="0" lvl="0" indent="88900" defTabSz="914400" eaLnBrk="0" fontAlgn="base" hangingPunct="0">
              <a:spcBef>
                <a:spcPct val="0"/>
              </a:spcBef>
              <a:spcAft>
                <a:spcPct val="0"/>
              </a:spcAft>
              <a:buClrTx/>
              <a:buSzTx/>
              <a:buNone/>
            </a:pPr>
            <a:r>
              <a:rPr lang="en-US" altLang="zh-CN"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   </a:t>
            </a:r>
          </a:p>
          <a:p>
            <a:pPr marL="0" lvl="0" indent="88900" defTabSz="914400" eaLnBrk="0" fontAlgn="base" hangingPunct="0">
              <a:spcBef>
                <a:spcPct val="0"/>
              </a:spcBef>
              <a:spcAft>
                <a:spcPct val="0"/>
              </a:spcAft>
              <a:buClrTx/>
              <a:buSzTx/>
              <a:buNone/>
            </a:pPr>
            <a:r>
              <a:rPr lang="en-US" altLang="zh-CN"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3</a:t>
            </a:r>
            <a:r>
              <a:rPr lang="zh-CN" altLang="en-US" sz="2400" b="1" dirty="0" smtClean="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、退休</a:t>
            </a:r>
            <a:r>
              <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cs typeface="Times New Roman" pitchFamily="18" charset="0"/>
              </a:rPr>
              <a:t>人员和低保人员须提供相关证明材料。</a:t>
            </a:r>
            <a:endParaRPr lang="zh-CN" altLang="en-US" sz="2400" b="1" dirty="0">
              <a:ln w="17780" cmpd="sng">
                <a:solidFill>
                  <a:srgbClr val="FFFFFF"/>
                </a:solidFill>
                <a:prstDash val="solid"/>
                <a:miter lim="800000"/>
              </a:ln>
              <a:solidFill>
                <a:schemeClr val="tx1"/>
              </a:solidFill>
              <a:latin typeface="微软雅黑" pitchFamily="34" charset="-122"/>
              <a:ea typeface="微软雅黑" pitchFamily="34" charset="-122"/>
            </a:endParaRPr>
          </a:p>
          <a:p>
            <a:endParaRPr lang="zh-CN" altLang="en-US" b="1" dirty="0">
              <a:ln w="17780" cmpd="sng">
                <a:solidFill>
                  <a:srgbClr val="FFFFFF"/>
                </a:solidFill>
                <a:prstDash val="solid"/>
                <a:miter lim="800000"/>
              </a:ln>
              <a:solidFill>
                <a:schemeClr val="tx1"/>
              </a:solidFill>
              <a:effectLst>
                <a:innerShdw blurRad="114300">
                  <a:prstClr val="black"/>
                </a:innerShdw>
              </a:effectLst>
            </a:endParaRPr>
          </a:p>
        </p:txBody>
      </p:sp>
    </p:spTree>
    <p:extLst>
      <p:ext uri="{BB962C8B-B14F-4D97-AF65-F5344CB8AC3E}">
        <p14:creationId xmlns:p14="http://schemas.microsoft.com/office/powerpoint/2010/main" xmlns="" val="197048931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0117" y="1628803"/>
            <a:ext cx="6447501" cy="1826581"/>
          </a:xfrm>
        </p:spPr>
        <p:txBody>
          <a:bodyPr>
            <a:normAutofit/>
          </a:bodyPr>
          <a:lstStyle/>
          <a:p>
            <a:r>
              <a:rPr lang="en-US" altLang="zh-CN" dirty="0" smtClean="0"/>
              <a:t>2</a:t>
            </a:r>
            <a:r>
              <a:rPr lang="zh-CN" altLang="en-US" dirty="0" smtClean="0"/>
              <a:t>、</a:t>
            </a:r>
            <a:r>
              <a:rPr lang="en-US" altLang="zh-CN" dirty="0"/>
              <a:t>《</a:t>
            </a:r>
            <a:r>
              <a:rPr lang="zh-CN" altLang="en-US" dirty="0"/>
              <a:t>在职职工</a:t>
            </a:r>
            <a:r>
              <a:rPr lang="zh-CN" altLang="en-US" dirty="0" smtClean="0"/>
              <a:t>住院津贴互助</a:t>
            </a:r>
            <a:r>
              <a:rPr lang="zh-CN" altLang="en-US" dirty="0"/>
              <a:t>保障活动</a:t>
            </a:r>
            <a:r>
              <a:rPr lang="en-US" altLang="zh-CN" dirty="0" smtClean="0"/>
              <a:t>》</a:t>
            </a:r>
            <a:endParaRPr lang="zh-CN" altLang="en-US" dirty="0"/>
          </a:p>
        </p:txBody>
      </p:sp>
    </p:spTree>
    <p:extLst>
      <p:ext uri="{BB962C8B-B14F-4D97-AF65-F5344CB8AC3E}">
        <p14:creationId xmlns:p14="http://schemas.microsoft.com/office/powerpoint/2010/main" xmlns="" val="164673039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116632"/>
            <a:ext cx="6447501" cy="587152"/>
          </a:xfrm>
        </p:spPr>
        <p:txBody>
          <a:bodyPr>
            <a:normAutofit fontScale="90000"/>
          </a:bodyPr>
          <a:lstStyle/>
          <a:p>
            <a:r>
              <a:rPr lang="zh-CN" altLang="zh-CN" sz="2400" b="1" dirty="0"/>
              <a:t>《在职职工住院津贴互助保障活动》申报材料调整</a:t>
            </a:r>
            <a:r>
              <a:rPr lang="zh-CN" altLang="en-US" sz="2400" b="1" dirty="0"/>
              <a:t>情况 </a:t>
            </a:r>
            <a:r>
              <a:rPr lang="zh-CN" altLang="zh-CN" sz="2400" b="1" dirty="0"/>
              <a:t>对比：</a:t>
            </a:r>
            <a:endParaRPr lang="zh-CN" altLang="en-US" sz="2400" dirty="0"/>
          </a:p>
        </p:txBody>
      </p:sp>
      <p:graphicFrame>
        <p:nvGraphicFramePr>
          <p:cNvPr id="5" name="内容占位符 4"/>
          <p:cNvGraphicFramePr>
            <a:graphicFrameLocks/>
          </p:cNvGraphicFramePr>
          <p:nvPr>
            <p:extLst>
              <p:ext uri="{D42A27DB-BD31-4B8C-83A1-F6EECF244321}">
                <p14:modId xmlns:p14="http://schemas.microsoft.com/office/powerpoint/2010/main" xmlns="" val="875026948"/>
              </p:ext>
            </p:extLst>
          </p:nvPr>
        </p:nvGraphicFramePr>
        <p:xfrm>
          <a:off x="197514" y="620688"/>
          <a:ext cx="3618402" cy="6247592"/>
        </p:xfrm>
        <a:graphic>
          <a:graphicData uri="http://schemas.openxmlformats.org/drawingml/2006/table">
            <a:tbl>
              <a:tblPr firstRow="1" firstCol="1" bandRow="1">
                <a:tableStyleId>{BC89EF96-8CEA-46FF-86C4-4CE0E7609802}</a:tableStyleId>
              </a:tblPr>
              <a:tblGrid>
                <a:gridCol w="3618402"/>
              </a:tblGrid>
              <a:tr h="360040">
                <a:tc>
                  <a:txBody>
                    <a:bodyPr/>
                    <a:lstStyle/>
                    <a:p>
                      <a:pPr algn="ctr">
                        <a:spcAft>
                          <a:spcPts val="0"/>
                        </a:spcAft>
                      </a:pPr>
                      <a:r>
                        <a:rPr lang="zh-CN" sz="1800" kern="100" dirty="0">
                          <a:effectLst/>
                        </a:rPr>
                        <a:t>原申报材料</a:t>
                      </a:r>
                      <a:endParaRPr lang="zh-CN" sz="1800" kern="100" dirty="0">
                        <a:effectLst/>
                        <a:latin typeface="Calibri"/>
                        <a:ea typeface="宋体"/>
                        <a:cs typeface="Times New Roman"/>
                      </a:endParaRPr>
                    </a:p>
                  </a:txBody>
                  <a:tcPr marL="40235" marR="40235" marT="0" marB="0" anchor="ctr"/>
                </a:tc>
              </a:tr>
              <a:tr h="576064">
                <a:tc>
                  <a:txBody>
                    <a:bodyPr/>
                    <a:lstStyle/>
                    <a:p>
                      <a:pPr algn="just">
                        <a:spcAft>
                          <a:spcPts val="0"/>
                        </a:spcAft>
                      </a:pPr>
                      <a:r>
                        <a:rPr lang="zh-CN" sz="1800" kern="100" dirty="0">
                          <a:effectLst/>
                        </a:rPr>
                        <a:t>经参保单位加盖公章的《在职职工住院津贴互助保障计划给付申请表》</a:t>
                      </a:r>
                      <a:endParaRPr lang="zh-CN" sz="1800" kern="100" dirty="0">
                        <a:effectLst/>
                        <a:latin typeface="Calibri"/>
                        <a:ea typeface="宋体"/>
                        <a:cs typeface="Times New Roman"/>
                      </a:endParaRPr>
                    </a:p>
                  </a:txBody>
                  <a:tcPr marL="40235" marR="40235" marT="0" marB="0" anchor="ctr"/>
                </a:tc>
              </a:tr>
              <a:tr h="288032">
                <a:tc>
                  <a:txBody>
                    <a:bodyPr/>
                    <a:lstStyle/>
                    <a:p>
                      <a:pPr algn="just">
                        <a:spcBef>
                          <a:spcPts val="600"/>
                        </a:spcBef>
                        <a:spcAft>
                          <a:spcPts val="600"/>
                        </a:spcAft>
                      </a:pPr>
                      <a:r>
                        <a:rPr lang="zh-CN" sz="1800" kern="100" dirty="0">
                          <a:effectLst/>
                        </a:rPr>
                        <a:t>职工身份证</a:t>
                      </a:r>
                      <a:endParaRPr lang="zh-CN" sz="1800" kern="100" dirty="0">
                        <a:effectLst/>
                        <a:latin typeface="Calibri"/>
                        <a:ea typeface="宋体"/>
                        <a:cs typeface="Times New Roman"/>
                      </a:endParaRPr>
                    </a:p>
                  </a:txBody>
                  <a:tcPr marL="40235" marR="40235" marT="0" marB="0" anchor="ctr"/>
                </a:tc>
              </a:tr>
              <a:tr h="288032">
                <a:tc>
                  <a:txBody>
                    <a:bodyPr/>
                    <a:lstStyle/>
                    <a:p>
                      <a:pPr algn="just">
                        <a:spcBef>
                          <a:spcPts val="600"/>
                        </a:spcBef>
                        <a:spcAft>
                          <a:spcPts val="600"/>
                        </a:spcAft>
                      </a:pPr>
                      <a:r>
                        <a:rPr lang="zh-CN" sz="1800" kern="100">
                          <a:effectLst/>
                        </a:rPr>
                        <a:t>住院费用清单</a:t>
                      </a:r>
                      <a:endParaRPr lang="zh-CN" sz="1800" kern="100">
                        <a:effectLst/>
                        <a:latin typeface="Calibri"/>
                        <a:ea typeface="宋体"/>
                        <a:cs typeface="Times New Roman"/>
                      </a:endParaRPr>
                    </a:p>
                  </a:txBody>
                  <a:tcPr marL="40235" marR="40235" marT="0" marB="0" anchor="ctr"/>
                </a:tc>
              </a:tr>
              <a:tr h="307289">
                <a:tc>
                  <a:txBody>
                    <a:bodyPr/>
                    <a:lstStyle/>
                    <a:p>
                      <a:pPr algn="just">
                        <a:spcBef>
                          <a:spcPts val="600"/>
                        </a:spcBef>
                        <a:spcAft>
                          <a:spcPts val="600"/>
                        </a:spcAft>
                      </a:pPr>
                      <a:r>
                        <a:rPr lang="zh-CN" sz="1800" kern="100">
                          <a:effectLst/>
                        </a:rPr>
                        <a:t>本市二级及以上医疗机构出具的住院病案首页</a:t>
                      </a:r>
                      <a:endParaRPr lang="zh-CN" sz="1800" kern="100">
                        <a:effectLst/>
                        <a:latin typeface="Calibri"/>
                        <a:ea typeface="宋体"/>
                        <a:cs typeface="Times New Roman"/>
                      </a:endParaRPr>
                    </a:p>
                  </a:txBody>
                  <a:tcPr marL="40235" marR="40235" marT="0" marB="0" anchor="ctr"/>
                </a:tc>
              </a:tr>
              <a:tr h="268775">
                <a:tc>
                  <a:txBody>
                    <a:bodyPr/>
                    <a:lstStyle/>
                    <a:p>
                      <a:pPr algn="just">
                        <a:spcBef>
                          <a:spcPts val="600"/>
                        </a:spcBef>
                        <a:spcAft>
                          <a:spcPts val="600"/>
                        </a:spcAft>
                      </a:pPr>
                      <a:r>
                        <a:rPr lang="zh-CN" sz="1800" kern="100" dirty="0">
                          <a:effectLst/>
                        </a:rPr>
                        <a:t>入院、出院记录（需加盖医院病案室专用章）</a:t>
                      </a:r>
                      <a:endParaRPr lang="zh-CN" sz="1800" kern="100" dirty="0">
                        <a:effectLst/>
                        <a:latin typeface="Calibri"/>
                        <a:ea typeface="宋体"/>
                        <a:cs typeface="Times New Roman"/>
                      </a:endParaRPr>
                    </a:p>
                  </a:txBody>
                  <a:tcPr marL="40235" marR="40235" marT="0" marB="0" anchor="ctr"/>
                </a:tc>
              </a:tr>
              <a:tr h="1056120">
                <a:tc>
                  <a:txBody>
                    <a:bodyPr/>
                    <a:lstStyle/>
                    <a:p>
                      <a:pPr algn="ctr">
                        <a:spcBef>
                          <a:spcPts val="2400"/>
                        </a:spcBef>
                        <a:spcAft>
                          <a:spcPts val="2400"/>
                        </a:spcAft>
                      </a:pPr>
                      <a:r>
                        <a:rPr lang="en-US" sz="1800" kern="100" dirty="0">
                          <a:effectLst/>
                        </a:rPr>
                        <a:t>---</a:t>
                      </a:r>
                      <a:endParaRPr lang="zh-CN" sz="1800" kern="100" dirty="0">
                        <a:effectLst/>
                        <a:latin typeface="Calibri"/>
                        <a:ea typeface="宋体"/>
                        <a:cs typeface="Times New Roman"/>
                      </a:endParaRPr>
                    </a:p>
                  </a:txBody>
                  <a:tcPr marL="40235" marR="40235" marT="0" marB="0" anchor="ctr"/>
                </a:tc>
              </a:tr>
              <a:tr h="288032">
                <a:tc>
                  <a:txBody>
                    <a:bodyPr/>
                    <a:lstStyle/>
                    <a:p>
                      <a:pPr algn="just">
                        <a:spcBef>
                          <a:spcPts val="600"/>
                        </a:spcBef>
                        <a:spcAft>
                          <a:spcPts val="600"/>
                        </a:spcAft>
                      </a:pPr>
                      <a:r>
                        <a:rPr lang="zh-CN" sz="1800" kern="100">
                          <a:effectLst/>
                        </a:rPr>
                        <a:t>本会认为提供的其他证明材料</a:t>
                      </a:r>
                      <a:endParaRPr lang="zh-CN" sz="1800" kern="100">
                        <a:effectLst/>
                        <a:latin typeface="Calibri"/>
                        <a:ea typeface="宋体"/>
                        <a:cs typeface="Times New Roman"/>
                      </a:endParaRPr>
                    </a:p>
                  </a:txBody>
                  <a:tcPr marL="40235" marR="40235" marT="0" marB="0" anchor="ctr"/>
                </a:tc>
              </a:tr>
              <a:tr h="792088">
                <a:tc>
                  <a:txBody>
                    <a:bodyPr/>
                    <a:lstStyle/>
                    <a:p>
                      <a:pPr algn="just">
                        <a:spcBef>
                          <a:spcPts val="600"/>
                        </a:spcBef>
                        <a:spcAft>
                          <a:spcPts val="600"/>
                        </a:spcAft>
                      </a:pPr>
                      <a:r>
                        <a:rPr lang="zh-CN" sz="1800" kern="100" dirty="0">
                          <a:effectLst/>
                        </a:rPr>
                        <a:t>对住院期间因病情需要在</a:t>
                      </a:r>
                      <a:r>
                        <a:rPr lang="en-US" sz="1800" kern="100" dirty="0">
                          <a:effectLst/>
                        </a:rPr>
                        <a:t>24</a:t>
                      </a:r>
                      <a:r>
                        <a:rPr lang="zh-CN" sz="1800" kern="100" dirty="0">
                          <a:effectLst/>
                        </a:rPr>
                        <a:t>小时内转诊的，须提供医保正规格式的</a:t>
                      </a:r>
                      <a:r>
                        <a:rPr lang="zh-CN" sz="1800" kern="100" dirty="0" smtClean="0">
                          <a:effectLst/>
                        </a:rPr>
                        <a:t>《北京市医疗保险转诊单》</a:t>
                      </a:r>
                      <a:endParaRPr lang="zh-CN" sz="1800" kern="100" dirty="0">
                        <a:effectLst/>
                        <a:latin typeface="Calibri"/>
                        <a:ea typeface="宋体"/>
                        <a:cs typeface="Times New Roman"/>
                      </a:endParaRPr>
                    </a:p>
                  </a:txBody>
                  <a:tcPr marL="40235" marR="40235" marT="0" marB="0" anchor="ctr"/>
                </a:tc>
              </a:tr>
              <a:tr h="360040">
                <a:tc>
                  <a:txBody>
                    <a:bodyPr/>
                    <a:lstStyle/>
                    <a:p>
                      <a:pPr algn="just">
                        <a:spcBef>
                          <a:spcPts val="600"/>
                        </a:spcBef>
                        <a:spcAft>
                          <a:spcPts val="600"/>
                        </a:spcAft>
                      </a:pPr>
                      <a:r>
                        <a:rPr lang="zh-CN" sz="1800" kern="100">
                          <a:effectLst/>
                        </a:rPr>
                        <a:t>退休人员须提供相关证明材料</a:t>
                      </a:r>
                      <a:endParaRPr lang="zh-CN" sz="1800" kern="100">
                        <a:effectLst/>
                        <a:latin typeface="Calibri"/>
                        <a:ea typeface="宋体"/>
                        <a:cs typeface="Times New Roman"/>
                      </a:endParaRPr>
                    </a:p>
                  </a:txBody>
                  <a:tcPr marL="40235" marR="40235" marT="0" marB="0" anchor="ctr"/>
                </a:tc>
              </a:tr>
              <a:tr h="576064">
                <a:tc>
                  <a:txBody>
                    <a:bodyPr/>
                    <a:lstStyle/>
                    <a:p>
                      <a:pPr algn="just">
                        <a:spcAft>
                          <a:spcPts val="0"/>
                        </a:spcAft>
                      </a:pPr>
                      <a:r>
                        <a:rPr lang="zh-CN" sz="1800" kern="100" dirty="0">
                          <a:effectLst/>
                        </a:rPr>
                        <a:t>与意外伤害事故的发生日期、性质、原因、伤害程度等有关的证明和资料</a:t>
                      </a:r>
                      <a:endParaRPr lang="zh-CN" sz="1800" kern="100" dirty="0">
                        <a:effectLst/>
                        <a:latin typeface="Calibri"/>
                        <a:ea typeface="宋体"/>
                        <a:cs typeface="Times New Roman"/>
                      </a:endParaRPr>
                    </a:p>
                  </a:txBody>
                  <a:tcPr marL="40235" marR="40235" marT="0" marB="0" anchor="ctr"/>
                </a:tc>
              </a:tr>
              <a:tr h="288032">
                <a:tc>
                  <a:txBody>
                    <a:bodyPr/>
                    <a:lstStyle/>
                    <a:p>
                      <a:pPr algn="just">
                        <a:spcBef>
                          <a:spcPts val="600"/>
                        </a:spcBef>
                        <a:spcAft>
                          <a:spcPts val="600"/>
                        </a:spcAft>
                      </a:pPr>
                      <a:r>
                        <a:rPr lang="zh-CN" sz="1800" kern="100" dirty="0">
                          <a:effectLst/>
                        </a:rPr>
                        <a:t>以上申报材料需提供</a:t>
                      </a:r>
                      <a:r>
                        <a:rPr lang="en-US" sz="1800" kern="100" dirty="0">
                          <a:effectLst/>
                        </a:rPr>
                        <a:t>A4</a:t>
                      </a:r>
                      <a:r>
                        <a:rPr lang="zh-CN" sz="1800" kern="100" dirty="0">
                          <a:effectLst/>
                        </a:rPr>
                        <a:t>纸复印件</a:t>
                      </a:r>
                      <a:endParaRPr lang="zh-CN" sz="1800" kern="100" dirty="0">
                        <a:effectLst/>
                        <a:latin typeface="Calibri"/>
                        <a:ea typeface="宋体"/>
                        <a:cs typeface="Times New Roman"/>
                      </a:endParaRPr>
                    </a:p>
                  </a:txBody>
                  <a:tcPr marL="40235" marR="40235" marT="0" marB="0" anchor="ctr"/>
                </a:tc>
              </a:tr>
            </a:tbl>
          </a:graphicData>
        </a:graphic>
      </p:graphicFrame>
      <p:graphicFrame>
        <p:nvGraphicFramePr>
          <p:cNvPr id="6" name="内容占位符 5"/>
          <p:cNvGraphicFramePr>
            <a:graphicFrameLocks/>
          </p:cNvGraphicFramePr>
          <p:nvPr>
            <p:extLst>
              <p:ext uri="{D42A27DB-BD31-4B8C-83A1-F6EECF244321}">
                <p14:modId xmlns:p14="http://schemas.microsoft.com/office/powerpoint/2010/main" xmlns="" val="2764992912"/>
              </p:ext>
            </p:extLst>
          </p:nvPr>
        </p:nvGraphicFramePr>
        <p:xfrm>
          <a:off x="3857620" y="649036"/>
          <a:ext cx="3827917" cy="6208964"/>
        </p:xfrm>
        <a:graphic>
          <a:graphicData uri="http://schemas.openxmlformats.org/drawingml/2006/table">
            <a:tbl>
              <a:tblPr firstRow="1" firstCol="1" bandRow="1">
                <a:tableStyleId>{BC89EF96-8CEA-46FF-86C4-4CE0E7609802}</a:tableStyleId>
              </a:tblPr>
              <a:tblGrid>
                <a:gridCol w="3827917"/>
              </a:tblGrid>
              <a:tr h="360038">
                <a:tc>
                  <a:txBody>
                    <a:bodyPr/>
                    <a:lstStyle/>
                    <a:p>
                      <a:pPr algn="ctr">
                        <a:spcAft>
                          <a:spcPts val="0"/>
                        </a:spcAft>
                      </a:pPr>
                      <a:r>
                        <a:rPr lang="zh-CN" sz="1800" kern="100" dirty="0">
                          <a:effectLst/>
                        </a:rPr>
                        <a:t>现申报材料</a:t>
                      </a:r>
                      <a:endParaRPr lang="zh-CN" sz="1800" kern="100" dirty="0">
                        <a:effectLst/>
                        <a:latin typeface="Calibri"/>
                        <a:ea typeface="宋体"/>
                        <a:cs typeface="Times New Roman"/>
                      </a:endParaRPr>
                    </a:p>
                  </a:txBody>
                  <a:tcPr marL="40235" marR="40235" marT="0" marB="0" anchor="ctr"/>
                </a:tc>
              </a:tr>
              <a:tr h="576064">
                <a:tc>
                  <a:txBody>
                    <a:bodyPr/>
                    <a:lstStyle/>
                    <a:p>
                      <a:pPr algn="just">
                        <a:spcAft>
                          <a:spcPts val="0"/>
                        </a:spcAft>
                      </a:pPr>
                      <a:r>
                        <a:rPr lang="zh-CN" sz="1800" kern="100" dirty="0">
                          <a:effectLst/>
                        </a:rPr>
                        <a:t>《在职职工住院津贴互助保障活动互助金申请书》</a:t>
                      </a:r>
                      <a:endParaRPr lang="zh-CN" sz="1800" kern="100" dirty="0">
                        <a:effectLst/>
                        <a:latin typeface="Calibri"/>
                        <a:ea typeface="宋体"/>
                        <a:cs typeface="Times New Roman"/>
                      </a:endParaRPr>
                    </a:p>
                  </a:txBody>
                  <a:tcPr marL="40235" marR="40235" marT="0" marB="0" anchor="ctr"/>
                </a:tc>
              </a:tr>
              <a:tr h="443448">
                <a:tc>
                  <a:txBody>
                    <a:bodyPr/>
                    <a:lstStyle/>
                    <a:p>
                      <a:pPr algn="just">
                        <a:spcBef>
                          <a:spcPts val="600"/>
                        </a:spcBef>
                        <a:spcAft>
                          <a:spcPts val="600"/>
                        </a:spcAft>
                      </a:pPr>
                      <a:r>
                        <a:rPr lang="zh-CN" sz="1800" kern="100">
                          <a:effectLst/>
                        </a:rPr>
                        <a:t>本人医疗保障卡、京卡或银行卡正面</a:t>
                      </a:r>
                      <a:endParaRPr lang="zh-CN" sz="1800" kern="100">
                        <a:effectLst/>
                        <a:latin typeface="Calibri"/>
                        <a:ea typeface="宋体"/>
                        <a:cs typeface="Times New Roman"/>
                      </a:endParaRPr>
                    </a:p>
                  </a:txBody>
                  <a:tcPr marL="40235" marR="40235" marT="0" marB="0" anchor="ctr"/>
                </a:tc>
              </a:tr>
              <a:tr h="292357">
                <a:tc>
                  <a:txBody>
                    <a:bodyPr/>
                    <a:lstStyle/>
                    <a:p>
                      <a:pPr algn="just">
                        <a:spcBef>
                          <a:spcPts val="600"/>
                        </a:spcBef>
                        <a:spcAft>
                          <a:spcPts val="600"/>
                        </a:spcAft>
                      </a:pPr>
                      <a:r>
                        <a:rPr lang="zh-CN" sz="1800" kern="100" dirty="0">
                          <a:effectLst/>
                        </a:rPr>
                        <a:t>医院《住院费用清单》</a:t>
                      </a:r>
                      <a:endParaRPr lang="zh-CN" sz="1800" kern="100" dirty="0">
                        <a:effectLst/>
                        <a:latin typeface="Calibri"/>
                        <a:ea typeface="宋体"/>
                        <a:cs typeface="Times New Roman"/>
                      </a:endParaRPr>
                    </a:p>
                  </a:txBody>
                  <a:tcPr marL="40235" marR="40235" marT="0" marB="0" anchor="ctr"/>
                </a:tc>
              </a:tr>
              <a:tr h="173955">
                <a:tc>
                  <a:txBody>
                    <a:bodyPr/>
                    <a:lstStyle/>
                    <a:p>
                      <a:pPr algn="ctr">
                        <a:spcBef>
                          <a:spcPts val="600"/>
                        </a:spcBef>
                        <a:spcAft>
                          <a:spcPts val="600"/>
                        </a:spcAft>
                      </a:pPr>
                      <a:r>
                        <a:rPr lang="en-US" sz="1800" kern="100" dirty="0">
                          <a:effectLst/>
                        </a:rPr>
                        <a:t>---</a:t>
                      </a:r>
                      <a:endParaRPr lang="zh-CN" sz="1800" kern="100" dirty="0">
                        <a:effectLst/>
                        <a:latin typeface="Calibri"/>
                        <a:ea typeface="宋体"/>
                        <a:cs typeface="Times New Roman"/>
                      </a:endParaRPr>
                    </a:p>
                  </a:txBody>
                  <a:tcPr marL="40235" marR="40235" marT="0" marB="0" anchor="ctr"/>
                </a:tc>
              </a:tr>
              <a:tr h="256825">
                <a:tc>
                  <a:txBody>
                    <a:bodyPr/>
                    <a:lstStyle/>
                    <a:p>
                      <a:pPr algn="ctr">
                        <a:spcBef>
                          <a:spcPts val="600"/>
                        </a:spcBef>
                        <a:spcAft>
                          <a:spcPts val="600"/>
                        </a:spcAft>
                      </a:pPr>
                      <a:r>
                        <a:rPr lang="en-US" sz="1800" kern="100" dirty="0">
                          <a:effectLst/>
                        </a:rPr>
                        <a:t>---</a:t>
                      </a:r>
                      <a:endParaRPr lang="zh-CN" sz="1800" kern="100" dirty="0">
                        <a:effectLst/>
                        <a:latin typeface="Calibri"/>
                        <a:ea typeface="宋体"/>
                        <a:cs typeface="Times New Roman"/>
                      </a:endParaRPr>
                    </a:p>
                  </a:txBody>
                  <a:tcPr marL="40235" marR="40235" marT="0" marB="0" anchor="ctr"/>
                </a:tc>
              </a:tr>
              <a:tr h="964616">
                <a:tc>
                  <a:txBody>
                    <a:bodyPr/>
                    <a:lstStyle/>
                    <a:p>
                      <a:pPr algn="just">
                        <a:spcAft>
                          <a:spcPts val="0"/>
                        </a:spcAft>
                      </a:pPr>
                      <a:r>
                        <a:rPr lang="zh-CN" sz="1800" kern="100" dirty="0">
                          <a:effectLst/>
                        </a:rPr>
                        <a:t>不享受北京市医疗保险待遇的人员，须提供本人身份证正面、北京市医疗住院收费收据（带有财政监制章及加盖医院收费专用章）；及本市二级及以上医疗机构出具的住院病案首页（需加盖医院病案室专用章）</a:t>
                      </a:r>
                      <a:endParaRPr lang="zh-CN" sz="1800" kern="100" dirty="0">
                        <a:effectLst/>
                        <a:latin typeface="Calibri"/>
                        <a:ea typeface="宋体"/>
                        <a:cs typeface="Times New Roman"/>
                      </a:endParaRPr>
                    </a:p>
                  </a:txBody>
                  <a:tcPr marL="40235" marR="40235" marT="0" marB="0" anchor="ctr"/>
                </a:tc>
              </a:tr>
              <a:tr h="292101">
                <a:tc>
                  <a:txBody>
                    <a:bodyPr/>
                    <a:lstStyle/>
                    <a:p>
                      <a:pPr algn="just">
                        <a:spcBef>
                          <a:spcPts val="600"/>
                        </a:spcBef>
                        <a:spcAft>
                          <a:spcPts val="600"/>
                        </a:spcAft>
                      </a:pPr>
                      <a:r>
                        <a:rPr lang="zh-CN" sz="1800" kern="100">
                          <a:effectLst/>
                        </a:rPr>
                        <a:t>其他附加材料</a:t>
                      </a:r>
                      <a:endParaRPr lang="zh-CN" sz="1800" kern="100">
                        <a:effectLst/>
                        <a:latin typeface="Calibri"/>
                        <a:ea typeface="宋体"/>
                        <a:cs typeface="Times New Roman"/>
                      </a:endParaRPr>
                    </a:p>
                  </a:txBody>
                  <a:tcPr marL="40235" marR="40235" marT="0" marB="0" anchor="ctr"/>
                </a:tc>
              </a:tr>
              <a:tr h="784571">
                <a:tc>
                  <a:txBody>
                    <a:bodyPr/>
                    <a:lstStyle/>
                    <a:p>
                      <a:pPr algn="just">
                        <a:spcAft>
                          <a:spcPts val="0"/>
                        </a:spcAft>
                      </a:pPr>
                      <a:r>
                        <a:rPr lang="zh-CN" sz="1800" kern="100">
                          <a:effectLst/>
                        </a:rPr>
                        <a:t>对住院期间因病情需要在</a:t>
                      </a:r>
                      <a:r>
                        <a:rPr lang="en-US" sz="1800" kern="100">
                          <a:effectLst/>
                        </a:rPr>
                        <a:t>24</a:t>
                      </a:r>
                      <a:r>
                        <a:rPr lang="zh-CN" sz="1800" kern="100">
                          <a:effectLst/>
                        </a:rPr>
                        <a:t>小时内转诊的，须提供医保正规格式的《北京市医疗保险转诊单》</a:t>
                      </a:r>
                      <a:endParaRPr lang="zh-CN" sz="1800" kern="100">
                        <a:effectLst/>
                        <a:latin typeface="Calibri"/>
                        <a:ea typeface="宋体"/>
                        <a:cs typeface="Times New Roman"/>
                      </a:endParaRPr>
                    </a:p>
                  </a:txBody>
                  <a:tcPr marL="40235" marR="40235" marT="0" marB="0" anchor="ctr"/>
                </a:tc>
              </a:tr>
              <a:tr h="360040">
                <a:tc>
                  <a:txBody>
                    <a:bodyPr/>
                    <a:lstStyle/>
                    <a:p>
                      <a:pPr algn="just">
                        <a:spcBef>
                          <a:spcPts val="600"/>
                        </a:spcBef>
                        <a:spcAft>
                          <a:spcPts val="600"/>
                        </a:spcAft>
                      </a:pPr>
                      <a:r>
                        <a:rPr lang="zh-CN" sz="1800" kern="100" dirty="0">
                          <a:effectLst/>
                        </a:rPr>
                        <a:t>退休人员须提供相关证明材料</a:t>
                      </a:r>
                      <a:endParaRPr lang="zh-CN" sz="1800" kern="100" dirty="0">
                        <a:effectLst/>
                        <a:latin typeface="Calibri"/>
                        <a:ea typeface="宋体"/>
                        <a:cs typeface="Times New Roman"/>
                      </a:endParaRPr>
                    </a:p>
                  </a:txBody>
                  <a:tcPr marL="40235" marR="40235" marT="0" marB="0" anchor="ctr"/>
                </a:tc>
              </a:tr>
              <a:tr h="576064">
                <a:tc>
                  <a:txBody>
                    <a:bodyPr/>
                    <a:lstStyle/>
                    <a:p>
                      <a:pPr algn="just">
                        <a:spcAft>
                          <a:spcPts val="0"/>
                        </a:spcAft>
                      </a:pPr>
                      <a:r>
                        <a:rPr lang="zh-CN" sz="1800" kern="100">
                          <a:effectLst/>
                        </a:rPr>
                        <a:t>意外伤害事故的发生日期、性质、原因、伤害程度等有关的证明资料</a:t>
                      </a:r>
                      <a:endParaRPr lang="zh-CN" sz="1800" kern="100">
                        <a:effectLst/>
                        <a:latin typeface="Calibri"/>
                        <a:ea typeface="宋体"/>
                        <a:cs typeface="Times New Roman"/>
                      </a:endParaRPr>
                    </a:p>
                  </a:txBody>
                  <a:tcPr marL="40235" marR="40235" marT="0" marB="0" anchor="ctr"/>
                </a:tc>
              </a:tr>
              <a:tr h="291332">
                <a:tc>
                  <a:txBody>
                    <a:bodyPr/>
                    <a:lstStyle/>
                    <a:p>
                      <a:pPr algn="just">
                        <a:spcBef>
                          <a:spcPts val="600"/>
                        </a:spcBef>
                        <a:spcAft>
                          <a:spcPts val="600"/>
                        </a:spcAft>
                      </a:pPr>
                      <a:r>
                        <a:rPr lang="zh-CN" sz="1800" kern="100" dirty="0">
                          <a:effectLst/>
                        </a:rPr>
                        <a:t>以上申报材料须提供</a:t>
                      </a:r>
                      <a:r>
                        <a:rPr lang="en-US" sz="1800" kern="100" dirty="0">
                          <a:effectLst/>
                        </a:rPr>
                        <a:t>A4</a:t>
                      </a:r>
                      <a:r>
                        <a:rPr lang="zh-CN" sz="1800" kern="100" dirty="0">
                          <a:effectLst/>
                        </a:rPr>
                        <a:t>纸复印件</a:t>
                      </a:r>
                      <a:endParaRPr lang="zh-CN" sz="1800" kern="100" dirty="0">
                        <a:effectLst/>
                        <a:latin typeface="Calibri"/>
                        <a:ea typeface="宋体"/>
                        <a:cs typeface="Times New Roman"/>
                      </a:endParaRPr>
                    </a:p>
                  </a:txBody>
                  <a:tcPr marL="40235" marR="40235" marT="0" marB="0" anchor="ctr"/>
                </a:tc>
              </a:tr>
            </a:tbl>
          </a:graphicData>
        </a:graphic>
      </p:graphicFrame>
    </p:spTree>
    <p:extLst>
      <p:ext uri="{BB962C8B-B14F-4D97-AF65-F5344CB8AC3E}">
        <p14:creationId xmlns:p14="http://schemas.microsoft.com/office/powerpoint/2010/main" xmlns="" val="165119955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smtClean="0"/>
              <a:t>2</a:t>
            </a:r>
            <a:r>
              <a:rPr lang="zh-CN" altLang="en-US" sz="4000" dirty="0" smtClean="0"/>
              <a:t>、</a:t>
            </a:r>
            <a:r>
              <a:rPr lang="en-US" altLang="zh-CN" sz="4000" dirty="0"/>
              <a:t>《</a:t>
            </a:r>
            <a:r>
              <a:rPr lang="zh-CN" altLang="en-US" sz="4000" dirty="0"/>
              <a:t>在职职工</a:t>
            </a:r>
            <a:r>
              <a:rPr lang="zh-CN" altLang="en-US" sz="4000" dirty="0" smtClean="0"/>
              <a:t>住院津贴互助</a:t>
            </a:r>
            <a:r>
              <a:rPr lang="zh-CN" altLang="en-US" sz="4000" dirty="0"/>
              <a:t>保障活动</a:t>
            </a:r>
            <a:r>
              <a:rPr lang="en-US" altLang="zh-CN" sz="4000" dirty="0"/>
              <a:t>》</a:t>
            </a:r>
            <a:endParaRPr lang="zh-CN" altLang="en-US" sz="4000" dirty="0"/>
          </a:p>
        </p:txBody>
      </p:sp>
      <p:sp>
        <p:nvSpPr>
          <p:cNvPr id="3" name="内容占位符 2"/>
          <p:cNvSpPr>
            <a:spLocks noGrp="1"/>
          </p:cNvSpPr>
          <p:nvPr>
            <p:ph idx="1"/>
          </p:nvPr>
        </p:nvSpPr>
        <p:spPr>
          <a:xfrm>
            <a:off x="508001" y="1772817"/>
            <a:ext cx="6447501" cy="4268546"/>
          </a:xfrm>
        </p:spPr>
        <p:txBody>
          <a:bodyPr>
            <a:normAutofit fontScale="92500" lnSpcReduction="10000"/>
            <a:scene3d>
              <a:camera prst="perspectiveFront"/>
              <a:lightRig rig="threePt" dir="t"/>
            </a:scene3d>
          </a:bodyPr>
          <a:lstStyle/>
          <a:p>
            <a:pPr>
              <a:lnSpc>
                <a:spcPct val="150000"/>
              </a:lnSpc>
            </a:pPr>
            <a:r>
              <a:rPr lang="en-US" altLang="zh-CN"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1)</a:t>
            </a:r>
            <a:r>
              <a:rPr lang="zh-CN" altLang="en-US"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、增加</a:t>
            </a:r>
            <a:r>
              <a:rPr lang="zh-CN" altLang="en-US" sz="3200" b="1" dirty="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资料：京卡或银行卡复印件</a:t>
            </a:r>
            <a:endParaRPr lang="en-US" altLang="zh-CN" sz="3200" b="1" dirty="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2)</a:t>
            </a:r>
            <a:r>
              <a:rPr lang="zh-CN" altLang="en-US"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、减少</a:t>
            </a:r>
            <a:r>
              <a:rPr lang="zh-CN" altLang="en-US" sz="3200" b="1" dirty="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资料</a:t>
            </a:r>
            <a:r>
              <a:rPr lang="zh-CN" altLang="en-US"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：住院病案首页、入院记录、出院记录</a:t>
            </a:r>
            <a:endParaRPr lang="en-US" altLang="zh-CN"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endParaRPr>
          </a:p>
          <a:p>
            <a:pPr>
              <a:lnSpc>
                <a:spcPct val="150000"/>
              </a:lnSpc>
            </a:pPr>
            <a:r>
              <a:rPr lang="en-US" altLang="zh-CN"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3)</a:t>
            </a:r>
            <a:r>
              <a:rPr lang="zh-CN" altLang="en-US" sz="3200" b="1" dirty="0" smtClean="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、调整</a:t>
            </a:r>
            <a:r>
              <a:rPr lang="zh-CN" altLang="en-US" sz="3200" b="1" dirty="0">
                <a:ln w="17780" cmpd="sng">
                  <a:solidFill>
                    <a:srgbClr val="FFFFFF"/>
                  </a:solidFill>
                  <a:prstDash val="solid"/>
                  <a:miter lim="800000"/>
                </a:ln>
                <a:solidFill>
                  <a:schemeClr val="tx1"/>
                </a:solidFill>
                <a:latin typeface="微软雅黑" panose="020B0503020204020204" pitchFamily="34" charset="-122"/>
                <a:ea typeface="微软雅黑" panose="020B0503020204020204" pitchFamily="34" charset="-122"/>
              </a:rPr>
              <a:t>资料：互助保障活动互助金申请书</a:t>
            </a:r>
          </a:p>
          <a:p>
            <a:endParaRPr lang="zh-CN" altLang="en-US" dirty="0"/>
          </a:p>
        </p:txBody>
      </p:sp>
    </p:spTree>
    <p:extLst>
      <p:ext uri="{BB962C8B-B14F-4D97-AF65-F5344CB8AC3E}">
        <p14:creationId xmlns:p14="http://schemas.microsoft.com/office/powerpoint/2010/main" xmlns="" val="613050162"/>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a:t>
            </a:r>
            <a:r>
              <a:rPr lang="zh-CN" altLang="en-US" dirty="0"/>
              <a:t>、增加资料：京卡</a:t>
            </a:r>
            <a:r>
              <a:rPr lang="zh-CN" altLang="en-US" dirty="0" smtClean="0"/>
              <a:t>或</a:t>
            </a:r>
            <a:r>
              <a:rPr lang="zh-CN" altLang="en-US" dirty="0"/>
              <a:t>它行</a:t>
            </a:r>
            <a:r>
              <a:rPr lang="zh-CN" altLang="en-US" dirty="0" smtClean="0"/>
              <a:t>银行</a:t>
            </a:r>
            <a:r>
              <a:rPr lang="zh-CN" altLang="en-US" dirty="0"/>
              <a:t>卡复印件</a:t>
            </a:r>
            <a:r>
              <a:rPr lang="en-US" altLang="zh-CN" dirty="0"/>
              <a:t/>
            </a:r>
            <a:br>
              <a:rPr lang="en-US" altLang="zh-CN" dirty="0"/>
            </a:br>
            <a:endParaRPr lang="zh-CN" altLang="en-US" dirty="0"/>
          </a:p>
        </p:txBody>
      </p:sp>
      <p:pic>
        <p:nvPicPr>
          <p:cNvPr id="4" name="图片 3" descr="京卡.jpg"/>
          <p:cNvPicPr>
            <a:picLocks noChangeAspect="1"/>
          </p:cNvPicPr>
          <p:nvPr/>
        </p:nvPicPr>
        <p:blipFill>
          <a:blip r:embed="rId3"/>
          <a:stretch>
            <a:fillRect/>
          </a:stretch>
        </p:blipFill>
        <p:spPr>
          <a:xfrm>
            <a:off x="512933" y="2172098"/>
            <a:ext cx="2831610" cy="2428892"/>
          </a:xfrm>
          <a:prstGeom prst="rect">
            <a:avLst/>
          </a:prstGeom>
        </p:spPr>
      </p:pic>
      <p:pic>
        <p:nvPicPr>
          <p:cNvPr id="1026" name="Picture 2" descr="C:\Users\Administrator\Desktop\IMG_1616.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0868" b="4536"/>
          <a:stretch/>
        </p:blipFill>
        <p:spPr bwMode="auto">
          <a:xfrm>
            <a:off x="3707904" y="2160592"/>
            <a:ext cx="2862318" cy="23711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0702089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4990" y="116632"/>
            <a:ext cx="6447501" cy="1080120"/>
          </a:xfrm>
        </p:spPr>
        <p:txBody>
          <a:bodyPr>
            <a:normAutofit fontScale="90000"/>
          </a:bodyPr>
          <a:lstStyle/>
          <a:p>
            <a:r>
              <a:rPr lang="en-US" altLang="zh-CN" dirty="0"/>
              <a:t>2)</a:t>
            </a:r>
            <a:r>
              <a:rPr lang="zh-CN" altLang="en-US" dirty="0"/>
              <a:t>、减少资料</a:t>
            </a:r>
            <a:r>
              <a:rPr lang="zh-CN" altLang="en-US" dirty="0" smtClean="0"/>
              <a:t>：住院病案首页、入院记录、出院记录 </a:t>
            </a:r>
            <a:r>
              <a:rPr lang="en-US" altLang="zh-CN" dirty="0"/>
              <a:t/>
            </a:r>
            <a:br>
              <a:rPr lang="en-US" altLang="zh-CN" dirty="0"/>
            </a:br>
            <a:endParaRPr lang="zh-CN" altLang="en-US" dirty="0"/>
          </a:p>
        </p:txBody>
      </p:sp>
      <p:pic>
        <p:nvPicPr>
          <p:cNvPr id="7" name="Picture 2" descr="C:\Users\Administrator\Desktop\IMG_164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744" t="329" r="12695" b="-329"/>
          <a:stretch/>
        </p:blipFill>
        <p:spPr bwMode="auto">
          <a:xfrm>
            <a:off x="251520" y="1301361"/>
            <a:ext cx="2322258" cy="43816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6" name="TextBox 5"/>
          <p:cNvSpPr txBox="1"/>
          <p:nvPr/>
        </p:nvSpPr>
        <p:spPr>
          <a:xfrm>
            <a:off x="467544" y="5805264"/>
            <a:ext cx="1674186" cy="369332"/>
          </a:xfrm>
          <a:prstGeom prst="rect">
            <a:avLst/>
          </a:prstGeom>
          <a:noFill/>
        </p:spPr>
        <p:txBody>
          <a:bodyPr wrap="square" rtlCol="0">
            <a:spAutoFit/>
          </a:bodyPr>
          <a:lstStyle/>
          <a:p>
            <a:pPr algn="ctr"/>
            <a:r>
              <a:rPr lang="zh-CN" altLang="en-US" dirty="0" smtClean="0"/>
              <a:t>住院病案首页</a:t>
            </a:r>
            <a:endParaRPr lang="zh-CN" altLang="en-US" dirty="0"/>
          </a:p>
        </p:txBody>
      </p:sp>
      <p:sp>
        <p:nvSpPr>
          <p:cNvPr id="8" name="TextBox 7"/>
          <p:cNvSpPr txBox="1"/>
          <p:nvPr/>
        </p:nvSpPr>
        <p:spPr>
          <a:xfrm>
            <a:off x="3221850" y="5805264"/>
            <a:ext cx="1350150" cy="369332"/>
          </a:xfrm>
          <a:prstGeom prst="rect">
            <a:avLst/>
          </a:prstGeom>
          <a:noFill/>
        </p:spPr>
        <p:txBody>
          <a:bodyPr wrap="square" rtlCol="0">
            <a:spAutoFit/>
          </a:bodyPr>
          <a:lstStyle/>
          <a:p>
            <a:pPr algn="ctr"/>
            <a:r>
              <a:rPr lang="zh-CN" altLang="en-US" dirty="0" smtClean="0"/>
              <a:t>入院记录</a:t>
            </a:r>
            <a:endParaRPr lang="zh-CN" altLang="en-US" dirty="0"/>
          </a:p>
        </p:txBody>
      </p:sp>
      <p:sp>
        <p:nvSpPr>
          <p:cNvPr id="9" name="TextBox 8"/>
          <p:cNvSpPr txBox="1"/>
          <p:nvPr/>
        </p:nvSpPr>
        <p:spPr>
          <a:xfrm>
            <a:off x="5598114" y="5805264"/>
            <a:ext cx="1188132" cy="369332"/>
          </a:xfrm>
          <a:prstGeom prst="rect">
            <a:avLst/>
          </a:prstGeom>
          <a:noFill/>
        </p:spPr>
        <p:txBody>
          <a:bodyPr wrap="square" rtlCol="0">
            <a:spAutoFit/>
          </a:bodyPr>
          <a:lstStyle/>
          <a:p>
            <a:pPr algn="ctr"/>
            <a:r>
              <a:rPr lang="zh-CN" altLang="en-US" dirty="0" smtClean="0"/>
              <a:t>出院记录</a:t>
            </a:r>
            <a:endParaRPr lang="zh-CN" altLang="en-US" dirty="0"/>
          </a:p>
        </p:txBody>
      </p:sp>
      <p:pic>
        <p:nvPicPr>
          <p:cNvPr id="3076" name="Picture 4" descr="C:\Users\Administrator\Desktop\IMG_1642.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6132" r="9931"/>
          <a:stretch/>
        </p:blipFill>
        <p:spPr bwMode="auto">
          <a:xfrm>
            <a:off x="2656736" y="1318343"/>
            <a:ext cx="2322258" cy="441781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3077" name="Picture 5" descr="C:\Users\Administrator\Desktop\IMG_1643.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5849" r="9688"/>
          <a:stretch/>
        </p:blipFill>
        <p:spPr bwMode="auto">
          <a:xfrm>
            <a:off x="5058054" y="1308240"/>
            <a:ext cx="2268252" cy="4396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xmlns="" val="2796079109"/>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3)</a:t>
            </a:r>
            <a:r>
              <a:rPr lang="zh-CN" altLang="en-US" dirty="0"/>
              <a:t>、调整资料：互助保障活动互助金申请书</a:t>
            </a:r>
            <a:br>
              <a:rPr lang="zh-CN" altLang="en-US" dirty="0"/>
            </a:br>
            <a:endParaRPr lang="zh-CN" altLang="en-US" dirty="0"/>
          </a:p>
        </p:txBody>
      </p:sp>
      <p:pic>
        <p:nvPicPr>
          <p:cNvPr id="4" name="内容占位符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791580" y="1412776"/>
            <a:ext cx="5724636" cy="4968552"/>
          </a:xfrm>
        </p:spPr>
      </p:pic>
    </p:spTree>
    <p:extLst>
      <p:ext uri="{BB962C8B-B14F-4D97-AF65-F5344CB8AC3E}">
        <p14:creationId xmlns:p14="http://schemas.microsoft.com/office/powerpoint/2010/main" xmlns="" val="21212078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9567" y="1412779"/>
            <a:ext cx="6447501" cy="1826581"/>
          </a:xfrm>
        </p:spPr>
        <p:txBody>
          <a:bodyPr/>
          <a:lstStyle/>
          <a:p>
            <a:pPr algn="ctr"/>
            <a:r>
              <a:rPr lang="zh-CN" altLang="en-US" dirty="0" smtClean="0"/>
              <a:t>调整后申报材料样例</a:t>
            </a:r>
            <a:endParaRPr lang="zh-CN" altLang="en-US" dirty="0"/>
          </a:p>
        </p:txBody>
      </p:sp>
    </p:spTree>
    <p:extLst>
      <p:ext uri="{BB962C8B-B14F-4D97-AF65-F5344CB8AC3E}">
        <p14:creationId xmlns:p14="http://schemas.microsoft.com/office/powerpoint/2010/main" xmlns="" val="2686515515"/>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1168"/>
          </a:xfrm>
        </p:spPr>
        <p:txBody>
          <a:bodyPr/>
          <a:lstStyle/>
          <a:p>
            <a:r>
              <a:rPr lang="zh-CN" altLang="en-US" dirty="0" smtClean="0"/>
              <a:t>互助金申请书：</a:t>
            </a:r>
            <a:endParaRPr lang="zh-CN" altLang="en-US" dirty="0"/>
          </a:p>
        </p:txBody>
      </p:sp>
      <p:pic>
        <p:nvPicPr>
          <p:cNvPr id="8" name="内容占位符 7"/>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359532" y="1340771"/>
            <a:ext cx="5940660" cy="47012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0833991"/>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244016"/>
            <a:ext cx="6447501" cy="731168"/>
          </a:xfrm>
        </p:spPr>
        <p:txBody>
          <a:bodyPr/>
          <a:lstStyle/>
          <a:p>
            <a:r>
              <a:rPr lang="zh-CN" altLang="en-US" dirty="0" smtClean="0"/>
              <a:t>理赔所需资料：</a:t>
            </a:r>
            <a:endParaRPr lang="zh-CN" altLang="en-US" dirty="0"/>
          </a:p>
        </p:txBody>
      </p:sp>
      <p:pic>
        <p:nvPicPr>
          <p:cNvPr id="8" name="内容占位符 5"/>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1035820" y="975184"/>
            <a:ext cx="5947214" cy="53827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理赔金直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285860"/>
            <a:ext cx="9036496" cy="4682347"/>
          </a:xfrm>
        </p:spPr>
        <p:txBody>
          <a:bodyPr/>
          <a:lstStyle/>
          <a:p>
            <a:pPr marL="0" indent="0">
              <a:buClrTx/>
              <a:buNone/>
            </a:pPr>
            <a:endParaRPr lang="en-US" altLang="zh-CN" sz="2800" b="1" dirty="0" smtClean="0">
              <a:solidFill>
                <a:schemeClr val="tx1">
                  <a:lumMod val="50000"/>
                </a:schemeClr>
              </a:solidFill>
              <a:latin typeface="宋体" pitchFamily="2" charset="-122"/>
              <a:ea typeface="宋体" pitchFamily="2" charset="-122"/>
            </a:endParaRPr>
          </a:p>
          <a:p>
            <a:pPr>
              <a:buClrTx/>
              <a:buNone/>
            </a:pPr>
            <a:r>
              <a:rPr lang="en-US" altLang="zh-CN" sz="2800" b="1" dirty="0" smtClean="0">
                <a:solidFill>
                  <a:schemeClr val="tx1">
                    <a:lumMod val="50000"/>
                  </a:schemeClr>
                </a:solidFill>
                <a:latin typeface="宋体" pitchFamily="2" charset="-122"/>
                <a:ea typeface="宋体" pitchFamily="2" charset="-122"/>
              </a:rPr>
              <a:t> </a:t>
            </a:r>
            <a:r>
              <a:rPr lang="zh-CN" altLang="en-US" sz="2800" b="1" dirty="0" smtClean="0">
                <a:solidFill>
                  <a:schemeClr val="tx1">
                    <a:lumMod val="50000"/>
                  </a:schemeClr>
                </a:solidFill>
                <a:latin typeface="宋体" pitchFamily="2" charset="-122"/>
                <a:ea typeface="宋体" pitchFamily="2" charset="-122"/>
              </a:rPr>
              <a:t>直赔流程中系统增加了京卡（银行卡）核对功能：</a:t>
            </a:r>
            <a:endParaRPr lang="en-US" altLang="zh-CN" sz="2800" b="1" dirty="0" smtClean="0">
              <a:solidFill>
                <a:schemeClr val="tx1">
                  <a:lumMod val="50000"/>
                </a:schemeClr>
              </a:solidFill>
              <a:latin typeface="宋体" pitchFamily="2" charset="-122"/>
              <a:ea typeface="宋体" pitchFamily="2" charset="-122"/>
            </a:endParaRPr>
          </a:p>
          <a:p>
            <a:pPr>
              <a:buClrTx/>
              <a:buNone/>
            </a:pPr>
            <a:endParaRPr lang="en-US" altLang="zh-CN" sz="2800" b="1" dirty="0" smtClean="0">
              <a:solidFill>
                <a:schemeClr val="tx1">
                  <a:lumMod val="50000"/>
                </a:schemeClr>
              </a:solidFill>
              <a:latin typeface="宋体" pitchFamily="2" charset="-122"/>
              <a:ea typeface="宋体" pitchFamily="2" charset="-122"/>
            </a:endParaRPr>
          </a:p>
          <a:p>
            <a:pPr>
              <a:buClrTx/>
              <a:buNone/>
            </a:pPr>
            <a:r>
              <a:rPr lang="en-US" altLang="zh-CN" sz="2800" b="1" dirty="0" smtClean="0">
                <a:solidFill>
                  <a:schemeClr val="tx1">
                    <a:lumMod val="50000"/>
                  </a:schemeClr>
                </a:solidFill>
                <a:latin typeface="宋体" pitchFamily="2" charset="-122"/>
                <a:ea typeface="宋体" pitchFamily="2" charset="-122"/>
              </a:rPr>
              <a:t>		 </a:t>
            </a:r>
            <a:r>
              <a:rPr lang="zh-CN" altLang="en-US" sz="2800" dirty="0" smtClean="0">
                <a:solidFill>
                  <a:schemeClr val="tx1">
                    <a:lumMod val="50000"/>
                  </a:schemeClr>
                </a:solidFill>
                <a:latin typeface="宋体" pitchFamily="2" charset="-122"/>
                <a:ea typeface="宋体" pitchFamily="2" charset="-122"/>
              </a:rPr>
              <a:t>目的是为了保证系统中的京卡（银行卡）与出险职工提供的京卡（银行卡）一致，避免打款环节发生问题，也是为了减轻经办人员的核对工作量和提高核对的正确率。</a:t>
            </a:r>
            <a:endParaRPr lang="en-US" altLang="zh-CN" sz="2800"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11</a:t>
            </a:fld>
            <a:endParaRPr lang="en-US" altLang="zh-CN" dirty="0"/>
          </a:p>
        </p:txBody>
      </p:sp>
    </p:spTree>
    <p:extLst>
      <p:ext uri="{BB962C8B-B14F-4D97-AF65-F5344CB8AC3E}">
        <p14:creationId xmlns:p14="http://schemas.microsoft.com/office/powerpoint/2010/main" xmlns="" val="3245257350"/>
      </p:ext>
    </p:extLst>
  </p:cSld>
  <p:clrMapOvr>
    <a:masterClrMapping/>
  </p:clrMapOvr>
  <p:transition>
    <p:wheel spokes="8"/>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无医保信息申报材料</a:t>
            </a:r>
            <a:r>
              <a:rPr lang="en-US" altLang="zh-CN" dirty="0" smtClean="0"/>
              <a:t>:</a:t>
            </a:r>
            <a:endParaRPr lang="zh-CN" altLang="en-US" dirty="0"/>
          </a:p>
        </p:txBody>
      </p:sp>
      <p:sp>
        <p:nvSpPr>
          <p:cNvPr id="3" name="内容占位符 2"/>
          <p:cNvSpPr>
            <a:spLocks noGrp="1"/>
          </p:cNvSpPr>
          <p:nvPr>
            <p:ph idx="1"/>
          </p:nvPr>
        </p:nvSpPr>
        <p:spPr>
          <a:xfrm>
            <a:off x="508001" y="1268760"/>
            <a:ext cx="6447501" cy="4340554"/>
          </a:xfrm>
        </p:spPr>
        <p:txBody>
          <a:bodyPr>
            <a:normAutofit fontScale="77500" lnSpcReduction="20000"/>
          </a:bodyPr>
          <a:lstStyle/>
          <a:p>
            <a:pPr lvl="0" indent="88900" fontAlgn="base">
              <a:lnSpc>
                <a:spcPct val="200000"/>
              </a:lnSpc>
              <a:spcBef>
                <a:spcPct val="0"/>
              </a:spcBef>
              <a:spcAft>
                <a:spcPct val="0"/>
              </a:spcAft>
            </a:pP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不享受北京市医疗保险待遇的人员，须提供：</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endParaRPr>
          </a:p>
          <a:p>
            <a:pPr lvl="0" indent="88900" fontAlgn="base">
              <a:lnSpc>
                <a:spcPct val="200000"/>
              </a:lnSpc>
              <a:spcBef>
                <a:spcPct val="0"/>
              </a:spcBef>
              <a:spcAft>
                <a:spcPct val="0"/>
              </a:spcAft>
            </a:pP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1</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、本人身份证正面复印件</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endParaRPr>
          </a:p>
          <a:p>
            <a:pPr lvl="0" indent="88900" fontAlgn="base">
              <a:lnSpc>
                <a:spcPct val="200000"/>
              </a:lnSpc>
              <a:spcBef>
                <a:spcPct val="0"/>
              </a:spcBef>
              <a:spcAft>
                <a:spcPct val="0"/>
              </a:spcAft>
            </a:pP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2</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、北京市医疗住院收费收据（带有财政监制章及加盖医院收费专用章）复印件</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endParaRPr>
          </a:p>
          <a:p>
            <a:pPr lvl="0" indent="88900" fontAlgn="base">
              <a:lnSpc>
                <a:spcPct val="200000"/>
              </a:lnSpc>
              <a:spcBef>
                <a:spcPct val="0"/>
              </a:spcBef>
              <a:spcAft>
                <a:spcPct val="0"/>
              </a:spcAft>
            </a:pP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3</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、及本市二级及以上医疗机构出具的住院病案首页（需加盖医院病案室专用章）复印件</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endParaRPr>
          </a:p>
          <a:p>
            <a:endParaRPr lang="zh-CN" altLang="en-US" dirty="0"/>
          </a:p>
        </p:txBody>
      </p:sp>
    </p:spTree>
    <p:extLst>
      <p:ext uri="{BB962C8B-B14F-4D97-AF65-F5344CB8AC3E}">
        <p14:creationId xmlns:p14="http://schemas.microsoft.com/office/powerpoint/2010/main" xmlns="" val="187004034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404664"/>
            <a:ext cx="6447501" cy="731168"/>
          </a:xfrm>
        </p:spPr>
        <p:txBody>
          <a:bodyPr/>
          <a:lstStyle/>
          <a:p>
            <a:r>
              <a:rPr lang="zh-CN" altLang="en-US" dirty="0" smtClean="0"/>
              <a:t>所需资料样例：</a:t>
            </a:r>
            <a:endParaRPr lang="zh-CN" altLang="en-US" dirty="0"/>
          </a:p>
        </p:txBody>
      </p:sp>
      <p:pic>
        <p:nvPicPr>
          <p:cNvPr id="2050" name="Picture 2" descr="C:\Users\Administrator\Desktop\IMG_1641.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3966" r="3523"/>
          <a:stretch/>
        </p:blipFill>
        <p:spPr bwMode="auto">
          <a:xfrm>
            <a:off x="3491881" y="1412776"/>
            <a:ext cx="3176990" cy="5067320"/>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417373" y="1412776"/>
            <a:ext cx="2983880" cy="2232248"/>
          </a:xfrm>
          <a:prstGeom prst="rect">
            <a:avLst/>
          </a:prstGeom>
          <a:blipFill rotWithShape="1">
            <a:blip r:embed="rId3"/>
            <a:stretch>
              <a:fillRect/>
            </a:stretch>
          </a:blipFill>
        </p:spPr>
        <p:style>
          <a:lnRef idx="2">
            <a:schemeClr val="lt1">
              <a:hueOff val="0"/>
              <a:satOff val="0"/>
              <a:lumOff val="0"/>
              <a:alphaOff val="0"/>
            </a:schemeClr>
          </a:lnRef>
          <a:fillRef idx="1">
            <a:scrgbClr r="0" g="0" b="0"/>
          </a:fillRef>
          <a:effectRef idx="0">
            <a:schemeClr val="accent1">
              <a:tint val="50000"/>
              <a:hueOff val="0"/>
              <a:satOff val="0"/>
              <a:lumOff val="0"/>
              <a:alphaOff val="0"/>
            </a:schemeClr>
          </a:effectRef>
          <a:fontRef idx="minor">
            <a:schemeClr val="lt1">
              <a:hueOff val="0"/>
              <a:satOff val="0"/>
              <a:lumOff val="0"/>
              <a:alphaOff val="0"/>
            </a:schemeClr>
          </a:fontRef>
        </p:style>
      </p:sp>
      <p:pic>
        <p:nvPicPr>
          <p:cNvPr id="10" name="内容占位符 3" descr="收据.gif"/>
          <p:cNvPicPr>
            <a:picLocks noGrp="1" noChangeAspect="1"/>
          </p:cNvPicPr>
          <p:nvPr>
            <p:ph idx="1"/>
          </p:nvPr>
        </p:nvPicPr>
        <p:blipFill rotWithShape="1">
          <a:blip r:embed="rId4"/>
          <a:srcRect b="9600"/>
          <a:stretch/>
        </p:blipFill>
        <p:spPr>
          <a:xfrm>
            <a:off x="417373" y="3789040"/>
            <a:ext cx="2983880" cy="2691056"/>
          </a:xfrm>
          <a:prstGeom prst="rect">
            <a:avLst/>
          </a:prstGeom>
          <a:ln>
            <a:noFill/>
          </a:ln>
          <a:effectLst/>
        </p:spPr>
      </p:pic>
    </p:spTree>
    <p:extLst>
      <p:ext uri="{BB962C8B-B14F-4D97-AF65-F5344CB8AC3E}">
        <p14:creationId xmlns:p14="http://schemas.microsoft.com/office/powerpoint/2010/main" xmlns="" val="3214606368"/>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mj-ea"/>
              </a:rPr>
              <a:t>其他附加申报材料：</a:t>
            </a:r>
            <a:r>
              <a:rPr lang="en-US" altLang="zh-CN" b="1" i="1" dirty="0">
                <a:latin typeface="微软雅黑" pitchFamily="34" charset="-122"/>
                <a:ea typeface="微软雅黑" pitchFamily="34" charset="-122"/>
              </a:rPr>
              <a:t/>
            </a:r>
            <a:br>
              <a:rPr lang="en-US" altLang="zh-CN" b="1" i="1" dirty="0">
                <a:latin typeface="微软雅黑" pitchFamily="34" charset="-122"/>
                <a:ea typeface="微软雅黑" pitchFamily="34" charset="-122"/>
              </a:rPr>
            </a:br>
            <a:endParaRPr lang="zh-CN" altLang="en-US" dirty="0"/>
          </a:p>
        </p:txBody>
      </p:sp>
      <p:sp>
        <p:nvSpPr>
          <p:cNvPr id="3" name="内容占位符 2"/>
          <p:cNvSpPr>
            <a:spLocks noGrp="1"/>
          </p:cNvSpPr>
          <p:nvPr>
            <p:ph idx="1"/>
          </p:nvPr>
        </p:nvSpPr>
        <p:spPr>
          <a:xfrm>
            <a:off x="499013" y="1556794"/>
            <a:ext cx="6447501" cy="3880773"/>
          </a:xfrm>
        </p:spPr>
        <p:txBody>
          <a:bodyPr>
            <a:normAutofit fontScale="77500" lnSpcReduction="20000"/>
          </a:bodyPr>
          <a:lstStyle/>
          <a:p>
            <a:pPr lvl="0" indent="88900" fontAlgn="base">
              <a:lnSpc>
                <a:spcPct val="200000"/>
              </a:lnSpc>
              <a:spcBef>
                <a:spcPts val="0"/>
              </a:spcBef>
              <a:spcAft>
                <a:spcPct val="0"/>
              </a:spcAft>
            </a:pP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1</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、对</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住院期间因病情需要在</a:t>
            </a: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24</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小时内转诊的，须提供医保正规格式的</a:t>
            </a: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北京市医疗保险转诊单</a:t>
            </a: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a:t>
            </a: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  </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endParaRPr>
          </a:p>
          <a:p>
            <a:pPr lvl="0" indent="88900" fontAlgn="base">
              <a:lnSpc>
                <a:spcPct val="200000"/>
              </a:lnSpc>
              <a:spcBef>
                <a:spcPts val="0"/>
              </a:spcBef>
              <a:spcAft>
                <a:spcPct val="0"/>
              </a:spcAft>
            </a:pP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2</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、退休</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人员须提供相关证明材料</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endParaRPr>
          </a:p>
          <a:p>
            <a:pPr lvl="0" indent="88900" fontAlgn="base">
              <a:lnSpc>
                <a:spcPct val="200000"/>
              </a:lnSpc>
              <a:spcBef>
                <a:spcPts val="0"/>
              </a:spcBef>
              <a:spcAft>
                <a:spcPct val="0"/>
              </a:spcAft>
            </a:pP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3</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、与</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rPr>
              <a:t>意外伤害事故的发生日期、性质、原因、伤害程度等有关的证明资料；</a:t>
            </a:r>
            <a:endPar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cs typeface="Times New Roman" pitchFamily="18" charset="0"/>
            </a:endParaRPr>
          </a:p>
          <a:p>
            <a:endParaRPr lang="zh-CN" altLang="en-US" sz="2800" dirty="0"/>
          </a:p>
        </p:txBody>
      </p:sp>
    </p:spTree>
    <p:extLst>
      <p:ext uri="{BB962C8B-B14F-4D97-AF65-F5344CB8AC3E}">
        <p14:creationId xmlns:p14="http://schemas.microsoft.com/office/powerpoint/2010/main" xmlns="" val="880184422"/>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xmlns="" val="3079961291"/>
              </p:ext>
            </p:extLst>
          </p:nvPr>
        </p:nvGraphicFramePr>
        <p:xfrm>
          <a:off x="89502" y="930938"/>
          <a:ext cx="6666402" cy="57336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图示 5"/>
          <p:cNvGraphicFramePr/>
          <p:nvPr>
            <p:extLst>
              <p:ext uri="{D42A27DB-BD31-4B8C-83A1-F6EECF244321}">
                <p14:modId xmlns:p14="http://schemas.microsoft.com/office/powerpoint/2010/main" xmlns="" val="483615697"/>
              </p:ext>
            </p:extLst>
          </p:nvPr>
        </p:nvGraphicFramePr>
        <p:xfrm>
          <a:off x="6143636" y="1285860"/>
          <a:ext cx="2669958" cy="306896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矩形 9"/>
          <p:cNvSpPr/>
          <p:nvPr/>
        </p:nvSpPr>
        <p:spPr>
          <a:xfrm>
            <a:off x="0" y="0"/>
            <a:ext cx="3275856" cy="1754326"/>
          </a:xfrm>
          <a:prstGeom prst="rect">
            <a:avLst/>
          </a:prstGeom>
          <a:noFill/>
        </p:spPr>
        <p:txBody>
          <a:bodyPr wrap="square" lIns="91440" tIns="45720" rIns="91440" bIns="45720">
            <a:spAutoFit/>
          </a:bodyPr>
          <a:lstStyle/>
          <a:p>
            <a:pPr algn="ctr"/>
            <a:r>
              <a:rPr lang="zh-CN" altLang="en-US"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rPr>
              <a:t>二、申报流程</a:t>
            </a:r>
            <a:endParaRPr lang="zh-CN" altLang="en-US" sz="5400" b="1"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outerShdw blurRad="55000" dist="50800" dir="5400000" algn="tl">
                  <a:srgbClr val="000000">
                    <a:alpha val="33000"/>
                  </a:srgbClr>
                </a:outerShdw>
              </a:effectLst>
            </a:endParaRPr>
          </a:p>
        </p:txBody>
      </p:sp>
      <p:sp>
        <p:nvSpPr>
          <p:cNvPr id="8" name="五角星 7"/>
          <p:cNvSpPr/>
          <p:nvPr/>
        </p:nvSpPr>
        <p:spPr>
          <a:xfrm>
            <a:off x="2465766" y="930938"/>
            <a:ext cx="216024" cy="337825"/>
          </a:xfrm>
          <a:prstGeom prst="star5">
            <a:avLst/>
          </a:prstGeom>
          <a:solidFill>
            <a:srgbClr val="C00000"/>
          </a:solidFill>
          <a:ln>
            <a:solidFill>
              <a:srgbClr val="FF0000"/>
            </a:solidFill>
          </a:ln>
          <a:scene3d>
            <a:camera prst="perspective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24443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1168"/>
          </a:xfrm>
        </p:spPr>
        <p:txBody>
          <a:bodyPr/>
          <a:lstStyle/>
          <a:p>
            <a:r>
              <a:rPr lang="zh-CN" altLang="en-US" dirty="0" smtClean="0"/>
              <a:t>互助金申请书：</a:t>
            </a:r>
            <a:endParaRPr lang="zh-CN" altLang="en-US" dirty="0"/>
          </a:p>
        </p:txBody>
      </p:sp>
      <p:pic>
        <p:nvPicPr>
          <p:cNvPr id="8" name="内容占位符 7"/>
          <p:cNvPicPr>
            <a:picLocks noGrp="1" noChangeAspect="1"/>
          </p:cNvPicPr>
          <p:nvPr>
            <p:ph sz="half" idx="2"/>
          </p:nvPr>
        </p:nvPicPr>
        <p:blipFill>
          <a:blip r:embed="rId3" cstate="print">
            <a:extLst>
              <a:ext uri="{28A0092B-C50C-407E-A947-70E740481C1C}">
                <a14:useLocalDpi xmlns:a14="http://schemas.microsoft.com/office/drawing/2010/main" xmlns="" val="0"/>
              </a:ext>
            </a:extLst>
          </a:blip>
          <a:stretch>
            <a:fillRect/>
          </a:stretch>
        </p:blipFill>
        <p:spPr>
          <a:xfrm>
            <a:off x="359532" y="1340771"/>
            <a:ext cx="5940660" cy="4701257"/>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xmlns="" val="2083399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7701" y="332656"/>
            <a:ext cx="6447501" cy="803176"/>
          </a:xfrm>
        </p:spPr>
        <p:txBody>
          <a:bodyPr/>
          <a:lstStyle/>
          <a:p>
            <a:r>
              <a:rPr lang="zh-CN" altLang="en-US" dirty="0" smtClean="0"/>
              <a:t>申报明细单：</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1026" name="Picture 2" descr="C:\Users\Administrator\Desktop\IMG_1633.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8455" b="40405"/>
          <a:stretch/>
        </p:blipFill>
        <p:spPr bwMode="auto">
          <a:xfrm>
            <a:off x="413539" y="1412776"/>
            <a:ext cx="6649976" cy="46285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xmlns="" val="210847511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5" descr="tp"/>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85720" y="571480"/>
            <a:ext cx="1071570" cy="985131"/>
          </a:xfrm>
          <a:prstGeom prst="rect">
            <a:avLst/>
          </a:prstGeom>
          <a:noFill/>
          <a:ln w="9525">
            <a:noFill/>
            <a:miter lim="800000"/>
            <a:headEnd/>
            <a:tailEnd/>
          </a:ln>
        </p:spPr>
      </p:pic>
      <p:sp>
        <p:nvSpPr>
          <p:cNvPr id="13" name="矩形 12"/>
          <p:cNvSpPr/>
          <p:nvPr/>
        </p:nvSpPr>
        <p:spPr>
          <a:xfrm>
            <a:off x="1214414" y="2357430"/>
            <a:ext cx="6929486" cy="1446550"/>
          </a:xfrm>
          <a:prstGeom prst="rect">
            <a:avLst/>
          </a:prstGeom>
        </p:spPr>
        <p:txBody>
          <a:bodyPr wrap="square">
            <a:spAutoFit/>
          </a:bodyPr>
          <a:lstStyle/>
          <a:p>
            <a:pPr algn="ctr"/>
            <a:r>
              <a:rPr lang="zh-CN" altLang="en-US" sz="4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感谢您对职工</a:t>
            </a:r>
            <a:br>
              <a:rPr lang="zh-CN" altLang="en-US" sz="4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br>
            <a:r>
              <a:rPr lang="zh-CN" altLang="en-US" sz="4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互助保障事业的大力支持！</a:t>
            </a:r>
            <a:endParaRPr lang="zh-CN" altLang="en-US" dirty="0">
              <a:solidFill>
                <a:srgbClr val="FF0000"/>
              </a:solidFill>
            </a:endParaRPr>
          </a:p>
        </p:txBody>
      </p:sp>
      <p:sp>
        <p:nvSpPr>
          <p:cNvPr id="14" name="矩形 13"/>
          <p:cNvSpPr/>
          <p:nvPr/>
        </p:nvSpPr>
        <p:spPr>
          <a:xfrm>
            <a:off x="3643306" y="4572008"/>
            <a:ext cx="1745991" cy="461665"/>
          </a:xfrm>
          <a:prstGeom prst="rect">
            <a:avLst/>
          </a:prstGeom>
        </p:spPr>
        <p:txBody>
          <a:bodyPr wrap="none">
            <a:spAutoFit/>
          </a:bodyPr>
          <a:lstStyle/>
          <a:p>
            <a:pPr lvl="0" algn="ctr" eaLnBrk="1" fontAlgn="auto" hangingPunct="1">
              <a:spcAft>
                <a:spcPts val="0"/>
              </a:spcAft>
              <a:defRPr/>
            </a:pPr>
            <a:r>
              <a:rPr lang="en-US" altLang="zh-CN" sz="2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rPr>
              <a:t>2015</a:t>
            </a:r>
            <a:r>
              <a:rPr lang="zh-CN" altLang="en-US" sz="2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rPr>
              <a:t>年</a:t>
            </a:r>
            <a:r>
              <a:rPr lang="en-US" altLang="zh-CN" sz="2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rPr>
              <a:t>6</a:t>
            </a:r>
            <a:r>
              <a:rPr lang="zh-CN" altLang="en-US" sz="240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rPr>
              <a:t>月</a:t>
            </a:r>
            <a:endParaRPr lang="zh-CN" altLang="en-US" sz="2400" dirty="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47724"/>
            <a:ext cx="9143999" cy="5101556"/>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12</a:t>
            </a:fld>
            <a:endParaRPr lang="en-US" altLang="zh-CN" dirty="0"/>
          </a:p>
        </p:txBody>
      </p:sp>
      <p:sp>
        <p:nvSpPr>
          <p:cNvPr id="10" name="TextBox 9"/>
          <p:cNvSpPr txBox="1"/>
          <p:nvPr/>
        </p:nvSpPr>
        <p:spPr>
          <a:xfrm>
            <a:off x="357158" y="2786058"/>
            <a:ext cx="8501122" cy="186204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US" altLang="zh-CN" sz="4000" dirty="0" smtClean="0"/>
          </a:p>
          <a:p>
            <a:pPr algn="ctr"/>
            <a:r>
              <a:rPr lang="zh-CN" altLang="en-US" sz="3500" dirty="0" smtClean="0">
                <a:solidFill>
                  <a:srgbClr val="FF0000"/>
                </a:solidFill>
              </a:rPr>
              <a:t>下面以女工重疾意外类理赔申请举例演示</a:t>
            </a:r>
            <a:endParaRPr lang="en-US" altLang="zh-CN" sz="3500" dirty="0" smtClean="0">
              <a:solidFill>
                <a:srgbClr val="FF0000"/>
              </a:solidFill>
            </a:endParaRPr>
          </a:p>
          <a:p>
            <a:endParaRPr lang="zh-CN" altLang="en-US" sz="4000" dirty="0"/>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1" y="836712"/>
            <a:ext cx="9144001" cy="4824536"/>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13</a:t>
            </a:fld>
            <a:endParaRPr lang="en-US" altLang="zh-CN" dirty="0"/>
          </a:p>
        </p:txBody>
      </p:sp>
      <p:sp>
        <p:nvSpPr>
          <p:cNvPr id="8" name="圆角矩形标注 4"/>
          <p:cNvSpPr>
            <a:spLocks noChangeArrowheads="1"/>
          </p:cNvSpPr>
          <p:nvPr/>
        </p:nvSpPr>
        <p:spPr bwMode="auto">
          <a:xfrm>
            <a:off x="4211960" y="1052736"/>
            <a:ext cx="3096344" cy="648072"/>
          </a:xfrm>
          <a:prstGeom prst="wedgeRectCallout">
            <a:avLst>
              <a:gd name="adj1" fmla="val -78956"/>
              <a:gd name="adj2" fmla="val 1731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3419872" y="2924944"/>
            <a:ext cx="4248472" cy="648072"/>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1"/>
            <a:ext cx="9144000" cy="4429157"/>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14</a:t>
            </a:fld>
            <a:endParaRPr lang="en-US" altLang="zh-CN" dirty="0"/>
          </a:p>
        </p:txBody>
      </p:sp>
      <p:sp>
        <p:nvSpPr>
          <p:cNvPr id="8" name="圆角矩形标注 4"/>
          <p:cNvSpPr>
            <a:spLocks noChangeArrowheads="1"/>
          </p:cNvSpPr>
          <p:nvPr/>
        </p:nvSpPr>
        <p:spPr bwMode="auto">
          <a:xfrm>
            <a:off x="3491880" y="2492896"/>
            <a:ext cx="2357454" cy="571504"/>
          </a:xfrm>
          <a:prstGeom prst="wedgeRectCallout">
            <a:avLst>
              <a:gd name="adj1" fmla="val 40355"/>
              <a:gd name="adj2" fmla="val -11985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添加</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836712"/>
            <a:ext cx="9144000" cy="4176464"/>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15</a:t>
            </a:fld>
            <a:endParaRPr lang="en-US" altLang="zh-CN" dirty="0"/>
          </a:p>
        </p:txBody>
      </p:sp>
      <p:sp>
        <p:nvSpPr>
          <p:cNvPr id="11" name="矩形 10"/>
          <p:cNvSpPr/>
          <p:nvPr/>
        </p:nvSpPr>
        <p:spPr bwMode="auto">
          <a:xfrm>
            <a:off x="971600" y="1988840"/>
            <a:ext cx="5904656" cy="504056"/>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4" name="矩形标注 13"/>
          <p:cNvSpPr>
            <a:spLocks noChangeArrowheads="1"/>
          </p:cNvSpPr>
          <p:nvPr/>
        </p:nvSpPr>
        <p:spPr bwMode="auto">
          <a:xfrm>
            <a:off x="467544" y="2924944"/>
            <a:ext cx="3357562" cy="1296144"/>
          </a:xfrm>
          <a:prstGeom prst="wedgeRectCallout">
            <a:avLst>
              <a:gd name="adj1" fmla="val 35337"/>
              <a:gd name="adj2" fmla="val -939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a:solidFill>
                  <a:schemeClr val="tx2">
                    <a:lumMod val="95000"/>
                    <a:lumOff val="5000"/>
                  </a:schemeClr>
                </a:solidFill>
                <a:latin typeface="华文中宋" pitchFamily="2" charset="-122"/>
                <a:ea typeface="华文中宋" pitchFamily="2" charset="-122"/>
              </a:rPr>
              <a:t>输入产品名称、会员编码、证件号码或正式生效</a:t>
            </a:r>
            <a:r>
              <a:rPr lang="zh-CN" altLang="en-US" sz="2400" b="0" dirty="0" smtClean="0">
                <a:solidFill>
                  <a:schemeClr val="tx2">
                    <a:lumMod val="95000"/>
                    <a:lumOff val="5000"/>
                  </a:schemeClr>
                </a:solidFill>
                <a:latin typeface="华文中宋" pitchFamily="2" charset="-122"/>
                <a:ea typeface="华文中宋" pitchFamily="2" charset="-122"/>
              </a:rPr>
              <a:t>时间查询条件</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5" name="矩形标注 14"/>
          <p:cNvSpPr>
            <a:spLocks noChangeArrowheads="1"/>
          </p:cNvSpPr>
          <p:nvPr/>
        </p:nvSpPr>
        <p:spPr bwMode="auto">
          <a:xfrm>
            <a:off x="5000628" y="3000372"/>
            <a:ext cx="3854232" cy="2076262"/>
          </a:xfrm>
          <a:prstGeom prst="wedgeRectCallout">
            <a:avLst>
              <a:gd name="adj1" fmla="val 20743"/>
              <a:gd name="adj2" fmla="val -10243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a:solidFill>
                  <a:schemeClr val="tx2">
                    <a:lumMod val="95000"/>
                    <a:lumOff val="5000"/>
                  </a:schemeClr>
                </a:solidFill>
                <a:latin typeface="华文中宋" pitchFamily="2" charset="-122"/>
                <a:ea typeface="华文中宋" pitchFamily="2" charset="-122"/>
              </a:rPr>
              <a:t>点击</a:t>
            </a:r>
            <a:r>
              <a:rPr lang="zh-CN" altLang="en-US" sz="2400" b="0" dirty="0">
                <a:solidFill>
                  <a:schemeClr val="accent4">
                    <a:lumMod val="60000"/>
                    <a:lumOff val="40000"/>
                  </a:schemeClr>
                </a:solidFill>
                <a:latin typeface="华文中宋" pitchFamily="2" charset="-122"/>
                <a:ea typeface="华文中宋" pitchFamily="2" charset="-122"/>
              </a:rPr>
              <a:t>搜索</a:t>
            </a:r>
            <a:r>
              <a:rPr lang="zh-CN" altLang="en-US" sz="2400" b="0" dirty="0">
                <a:solidFill>
                  <a:schemeClr val="tx2">
                    <a:lumMod val="95000"/>
                    <a:lumOff val="5000"/>
                  </a:schemeClr>
                </a:solidFill>
                <a:latin typeface="华文中宋" pitchFamily="2" charset="-122"/>
                <a:ea typeface="华文中宋" pitchFamily="2" charset="-122"/>
              </a:rPr>
              <a:t>按钮系统会</a:t>
            </a:r>
            <a:r>
              <a:rPr lang="zh-CN" altLang="en-US" sz="2400" b="0" dirty="0" smtClean="0">
                <a:solidFill>
                  <a:schemeClr val="tx2">
                    <a:lumMod val="95000"/>
                    <a:lumOff val="5000"/>
                  </a:schemeClr>
                </a:solidFill>
                <a:latin typeface="华文中宋" pitchFamily="2" charset="-122"/>
                <a:ea typeface="华文中宋" pitchFamily="2" charset="-122"/>
              </a:rPr>
              <a:t>搜索出符合查询条件</a:t>
            </a:r>
            <a:r>
              <a:rPr lang="zh-CN" altLang="en-US" sz="2400" b="0" dirty="0">
                <a:solidFill>
                  <a:schemeClr val="tx2">
                    <a:lumMod val="95000"/>
                    <a:lumOff val="5000"/>
                  </a:schemeClr>
                </a:solidFill>
                <a:latin typeface="华文中宋" pitchFamily="2" charset="-122"/>
                <a:ea typeface="华文中宋" pitchFamily="2" charset="-122"/>
              </a:rPr>
              <a:t>的保单</a:t>
            </a:r>
            <a:r>
              <a:rPr lang="zh-CN" altLang="en-US" sz="2400" b="0" dirty="0" smtClean="0">
                <a:solidFill>
                  <a:schemeClr val="tx2">
                    <a:lumMod val="95000"/>
                    <a:lumOff val="5000"/>
                  </a:schemeClr>
                </a:solidFill>
                <a:latin typeface="华文中宋" pitchFamily="2" charset="-122"/>
                <a:ea typeface="华文中宋" pitchFamily="2" charset="-122"/>
              </a:rPr>
              <a:t>信息，同时将协助经办人员核对京卡（银行卡）信息是否一致，</a:t>
            </a:r>
            <a:r>
              <a:rPr lang="zh-CN" altLang="en-US" sz="2400" b="0" dirty="0" smtClean="0">
                <a:solidFill>
                  <a:srgbClr val="FF0000"/>
                </a:solidFill>
                <a:latin typeface="华文中宋" pitchFamily="2" charset="-122"/>
                <a:ea typeface="华文中宋" pitchFamily="2" charset="-122"/>
              </a:rPr>
              <a:t>有三种情况</a:t>
            </a:r>
            <a:endParaRPr lang="zh-CN" altLang="en-US" sz="2400" b="0" dirty="0">
              <a:solidFill>
                <a:srgbClr val="FF0000"/>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3" presetClass="entr" presetSubtype="1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linds(horizont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blinds(horizontal)">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836712"/>
            <a:ext cx="9144000" cy="4032448"/>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16</a:t>
            </a:fld>
            <a:endParaRPr lang="en-US" altLang="zh-CN" dirty="0"/>
          </a:p>
        </p:txBody>
      </p:sp>
      <p:sp>
        <p:nvSpPr>
          <p:cNvPr id="11" name="矩形 10"/>
          <p:cNvSpPr/>
          <p:nvPr/>
        </p:nvSpPr>
        <p:spPr bwMode="auto">
          <a:xfrm>
            <a:off x="971600" y="2564904"/>
            <a:ext cx="2520280" cy="28803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AutoShape 4"/>
          <p:cNvSpPr>
            <a:spLocks noChangeArrowheads="1"/>
          </p:cNvSpPr>
          <p:nvPr/>
        </p:nvSpPr>
        <p:spPr bwMode="auto">
          <a:xfrm>
            <a:off x="3995936" y="1196752"/>
            <a:ext cx="4968552" cy="3046988"/>
          </a:xfrm>
          <a:prstGeom prst="wedgeRectCallout">
            <a:avLst>
              <a:gd name="adj1" fmla="val -76763"/>
              <a:gd name="adj2" fmla="val 2926"/>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持有京卡</a:t>
            </a:r>
            <a:r>
              <a:rPr lang="zh-CN" altLang="en-US" sz="2400" dirty="0" smtClean="0">
                <a:solidFill>
                  <a:schemeClr val="tx1">
                    <a:lumMod val="50000"/>
                  </a:schemeClr>
                </a:solidFill>
                <a:latin typeface="宋体" pitchFamily="2" charset="-122"/>
                <a:ea typeface="宋体" pitchFamily="2" charset="-122"/>
              </a:rPr>
              <a:t>的系统将</a:t>
            </a:r>
            <a:r>
              <a:rPr lang="zh-CN" altLang="en-US" sz="2400" b="0" kern="0" dirty="0" smtClean="0">
                <a:solidFill>
                  <a:schemeClr val="tx2">
                    <a:lumMod val="95000"/>
                    <a:lumOff val="5000"/>
                  </a:schemeClr>
                </a:solidFill>
                <a:latin typeface="华文中宋" pitchFamily="2" charset="-122"/>
                <a:ea typeface="华文中宋" pitchFamily="2" charset="-122"/>
              </a:rPr>
              <a:t>自动实时取得京卡信息，隐藏掉后两位后自动填入，经办人员需要根据会员提供的京卡，输入隐藏掉的后两位，只有京卡卡号校验正确后，才可以生成理赔单</a:t>
            </a:r>
            <a:r>
              <a:rPr lang="zh-CN" altLang="en-US" sz="2400" b="0" kern="0" dirty="0" smtClean="0">
                <a:solidFill>
                  <a:srgbClr val="0070C0"/>
                </a:solidFill>
                <a:latin typeface="华文中宋" pitchFamily="2" charset="-122"/>
                <a:ea typeface="华文中宋" pitchFamily="2" charset="-122"/>
              </a:rPr>
              <a:t>（</a:t>
            </a:r>
            <a:r>
              <a:rPr lang="zh-CN" altLang="en-US" sz="2400" kern="0" dirty="0" smtClean="0">
                <a:solidFill>
                  <a:srgbClr val="0070C0"/>
                </a:solidFill>
                <a:latin typeface="华文中宋" pitchFamily="2" charset="-122"/>
                <a:ea typeface="华文中宋" pitchFamily="2" charset="-122"/>
              </a:rPr>
              <a:t>目的</a:t>
            </a:r>
            <a:r>
              <a:rPr lang="zh-CN" altLang="en-US" sz="2400" b="0" kern="0" dirty="0" smtClean="0">
                <a:solidFill>
                  <a:srgbClr val="0070C0"/>
                </a:solidFill>
                <a:latin typeface="华文中宋" pitchFamily="2" charset="-122"/>
                <a:ea typeface="华文中宋" pitchFamily="2" charset="-122"/>
              </a:rPr>
              <a:t>在于校验提取的京卡和职工提供的京卡是否一致，从而避免打款环节发生问题）</a:t>
            </a:r>
            <a:r>
              <a:rPr lang="zh-CN" altLang="en-US" sz="2400" b="0" kern="0" dirty="0" smtClean="0">
                <a:solidFill>
                  <a:schemeClr val="tx2">
                    <a:lumMod val="95000"/>
                    <a:lumOff val="5000"/>
                  </a:schemeClr>
                </a:solidFill>
                <a:latin typeface="华文中宋" pitchFamily="2" charset="-122"/>
                <a:ea typeface="华文中宋" pitchFamily="2" charset="-122"/>
              </a:rPr>
              <a:t>。</a:t>
            </a:r>
          </a:p>
        </p:txBody>
      </p:sp>
      <p:sp>
        <p:nvSpPr>
          <p:cNvPr id="12" name="矩形标注 11"/>
          <p:cNvSpPr>
            <a:spLocks noChangeArrowheads="1"/>
          </p:cNvSpPr>
          <p:nvPr/>
        </p:nvSpPr>
        <p:spPr bwMode="auto">
          <a:xfrm>
            <a:off x="323528" y="3933056"/>
            <a:ext cx="3312368" cy="1584176"/>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点击查询出的保单</a:t>
            </a:r>
            <a:r>
              <a:rPr lang="zh-CN" altLang="en-US" sz="2400" b="0" dirty="0">
                <a:solidFill>
                  <a:schemeClr val="tx2">
                    <a:lumMod val="95000"/>
                    <a:lumOff val="5000"/>
                  </a:schemeClr>
                </a:solidFill>
                <a:latin typeface="华文中宋" pitchFamily="2" charset="-122"/>
                <a:ea typeface="华文中宋" pitchFamily="2" charset="-122"/>
              </a:rPr>
              <a:t>信息</a:t>
            </a:r>
            <a:r>
              <a:rPr lang="zh-CN" altLang="en-US" sz="2400" b="0" dirty="0" smtClean="0">
                <a:solidFill>
                  <a:schemeClr val="tx2">
                    <a:lumMod val="95000"/>
                    <a:lumOff val="5000"/>
                  </a:schemeClr>
                </a:solidFill>
                <a:latin typeface="华文中宋" pitchFamily="2" charset="-122"/>
                <a:ea typeface="华文中宋" pitchFamily="2" charset="-122"/>
              </a:rPr>
              <a:t>中</a:t>
            </a:r>
            <a:r>
              <a:rPr lang="zh-CN" altLang="en-US" sz="2400" b="0" dirty="0" smtClean="0">
                <a:solidFill>
                  <a:schemeClr val="accent4">
                    <a:lumMod val="60000"/>
                    <a:lumOff val="40000"/>
                  </a:schemeClr>
                </a:solidFill>
                <a:latin typeface="华文中宋" pitchFamily="2" charset="-122"/>
                <a:ea typeface="华文中宋" pitchFamily="2" charset="-122"/>
              </a:rPr>
              <a:t>会员</a:t>
            </a:r>
            <a:r>
              <a:rPr lang="zh-CN" altLang="en-US" sz="2400" b="0" dirty="0">
                <a:solidFill>
                  <a:schemeClr val="accent4">
                    <a:lumMod val="60000"/>
                    <a:lumOff val="40000"/>
                  </a:schemeClr>
                </a:solidFill>
                <a:latin typeface="华文中宋" pitchFamily="2" charset="-122"/>
                <a:ea typeface="华文中宋" pitchFamily="2" charset="-122"/>
              </a:rPr>
              <a:t>编码</a:t>
            </a:r>
            <a:r>
              <a:rPr lang="zh-CN" altLang="en-US" sz="2400" b="0" dirty="0">
                <a:solidFill>
                  <a:schemeClr val="tx2">
                    <a:lumMod val="95000"/>
                    <a:lumOff val="5000"/>
                  </a:schemeClr>
                </a:solidFill>
                <a:latin typeface="华文中宋" pitchFamily="2" charset="-122"/>
                <a:ea typeface="华文中宋" pitchFamily="2" charset="-122"/>
              </a:rPr>
              <a:t>，系统会弹出理赔信息</a:t>
            </a:r>
            <a:r>
              <a:rPr lang="zh-CN" altLang="en-US" sz="2400" b="0" dirty="0" smtClean="0">
                <a:solidFill>
                  <a:schemeClr val="tx2">
                    <a:lumMod val="95000"/>
                    <a:lumOff val="5000"/>
                  </a:schemeClr>
                </a:solidFill>
                <a:latin typeface="华文中宋" pitchFamily="2" charset="-122"/>
                <a:ea typeface="华文中宋" pitchFamily="2" charset="-122"/>
              </a:rPr>
              <a:t>申报填写界面</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圆角矩形 13"/>
          <p:cNvSpPr/>
          <p:nvPr/>
        </p:nvSpPr>
        <p:spPr>
          <a:xfrm>
            <a:off x="142844" y="928670"/>
            <a:ext cx="1785950" cy="928694"/>
          </a:xfrm>
          <a:prstGeom prst="roundRect">
            <a:avLst/>
          </a:prstGeom>
          <a:solidFill>
            <a:srgbClr val="FFFF00"/>
          </a:solidFill>
          <a:ln>
            <a:solidFill>
              <a:schemeClr val="tx2">
                <a:lumMod val="95000"/>
                <a:lumOff val="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2">
                    <a:lumMod val="60000"/>
                    <a:lumOff val="40000"/>
                  </a:schemeClr>
                </a:solidFill>
                <a:latin typeface="微软雅黑" pitchFamily="34" charset="-122"/>
                <a:ea typeface="微软雅黑" pitchFamily="34" charset="-122"/>
              </a:rPr>
              <a:t>情况一</a:t>
            </a:r>
            <a:endParaRPr lang="zh-CN" altLang="en-US" dirty="0">
              <a:solidFill>
                <a:schemeClr val="accent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2"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836712"/>
            <a:ext cx="9144000" cy="4032448"/>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17</a:t>
            </a:fld>
            <a:endParaRPr lang="en-US" altLang="zh-CN" dirty="0"/>
          </a:p>
        </p:txBody>
      </p:sp>
      <p:sp>
        <p:nvSpPr>
          <p:cNvPr id="11" name="矩形 10"/>
          <p:cNvSpPr/>
          <p:nvPr/>
        </p:nvSpPr>
        <p:spPr bwMode="auto">
          <a:xfrm>
            <a:off x="971600" y="2564904"/>
            <a:ext cx="2520280" cy="28803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AutoShape 4"/>
          <p:cNvSpPr>
            <a:spLocks noChangeArrowheads="1"/>
          </p:cNvSpPr>
          <p:nvPr/>
        </p:nvSpPr>
        <p:spPr bwMode="auto">
          <a:xfrm>
            <a:off x="4000496" y="1000108"/>
            <a:ext cx="4968552" cy="3416320"/>
          </a:xfrm>
          <a:prstGeom prst="wedgeRectCallout">
            <a:avLst>
              <a:gd name="adj1" fmla="val -77903"/>
              <a:gd name="adj2" fmla="val 2020"/>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chemeClr val="accent2">
                    <a:lumMod val="60000"/>
                    <a:lumOff val="40000"/>
                  </a:schemeClr>
                </a:solidFill>
                <a:latin typeface="宋体" pitchFamily="2" charset="-122"/>
                <a:ea typeface="宋体" pitchFamily="2" charset="-122"/>
              </a:rPr>
              <a:t>无</a:t>
            </a:r>
            <a:r>
              <a:rPr lang="zh-CN" altLang="en-US" sz="2400" dirty="0" smtClean="0">
                <a:solidFill>
                  <a:srgbClr val="FF0000"/>
                </a:solidFill>
                <a:latin typeface="宋体" pitchFamily="2" charset="-122"/>
                <a:ea typeface="宋体" pitchFamily="2" charset="-122"/>
              </a:rPr>
              <a:t>京卡</a:t>
            </a:r>
            <a:r>
              <a:rPr lang="zh-CN" altLang="en-US" sz="2400" dirty="0" smtClean="0">
                <a:solidFill>
                  <a:schemeClr val="tx1"/>
                </a:solidFill>
                <a:latin typeface="宋体" pitchFamily="2" charset="-122"/>
                <a:ea typeface="宋体" pitchFamily="2" charset="-122"/>
              </a:rPr>
              <a:t>，</a:t>
            </a:r>
            <a:r>
              <a:rPr lang="zh-CN" altLang="en-US" sz="2400" dirty="0" smtClean="0">
                <a:solidFill>
                  <a:schemeClr val="tx2">
                    <a:lumMod val="95000"/>
                    <a:lumOff val="5000"/>
                  </a:schemeClr>
                </a:solidFill>
                <a:latin typeface="宋体" pitchFamily="2" charset="-122"/>
                <a:ea typeface="宋体" pitchFamily="2" charset="-122"/>
              </a:rPr>
              <a:t>但曾经</a:t>
            </a:r>
            <a:r>
              <a:rPr lang="zh-CN" altLang="en-US" sz="2400" dirty="0" smtClean="0">
                <a:solidFill>
                  <a:srgbClr val="FF0000"/>
                </a:solidFill>
                <a:latin typeface="宋体" pitchFamily="2" charset="-122"/>
                <a:ea typeface="宋体" pitchFamily="2" charset="-122"/>
              </a:rPr>
              <a:t>使用过</a:t>
            </a:r>
            <a:r>
              <a:rPr lang="zh-CN" altLang="en-US" sz="2400" dirty="0" smtClean="0">
                <a:solidFill>
                  <a:schemeClr val="accent2">
                    <a:lumMod val="60000"/>
                    <a:lumOff val="40000"/>
                  </a:schemeClr>
                </a:solidFill>
                <a:latin typeface="宋体" pitchFamily="2" charset="-122"/>
                <a:ea typeface="宋体" pitchFamily="2" charset="-122"/>
              </a:rPr>
              <a:t>其他银行卡</a:t>
            </a:r>
            <a:r>
              <a:rPr lang="zh-CN" altLang="en-US" sz="2400" dirty="0" smtClean="0">
                <a:solidFill>
                  <a:schemeClr val="tx2">
                    <a:lumMod val="95000"/>
                    <a:lumOff val="5000"/>
                  </a:schemeClr>
                </a:solidFill>
                <a:latin typeface="宋体" pitchFamily="2" charset="-122"/>
                <a:ea typeface="宋体" pitchFamily="2" charset="-122"/>
              </a:rPr>
              <a:t>理赔过的</a:t>
            </a:r>
            <a:r>
              <a:rPr lang="zh-CN" altLang="en-US" sz="2400" dirty="0" smtClean="0">
                <a:solidFill>
                  <a:schemeClr val="tx1">
                    <a:lumMod val="50000"/>
                  </a:schemeClr>
                </a:solidFill>
                <a:latin typeface="宋体" pitchFamily="2" charset="-122"/>
                <a:ea typeface="宋体" pitchFamily="2" charset="-122"/>
              </a:rPr>
              <a:t>系统将</a:t>
            </a:r>
            <a:r>
              <a:rPr lang="zh-CN" altLang="en-US" sz="2400" b="0" kern="0" dirty="0" smtClean="0">
                <a:solidFill>
                  <a:schemeClr val="tx2">
                    <a:lumMod val="95000"/>
                    <a:lumOff val="5000"/>
                  </a:schemeClr>
                </a:solidFill>
                <a:latin typeface="华文中宋" pitchFamily="2" charset="-122"/>
                <a:ea typeface="华文中宋" pitchFamily="2" charset="-122"/>
              </a:rPr>
              <a:t>自动取得该银行卡信息，隐藏掉后两位后自动填入，经办人员需要根据会员提供的银行卡，输入隐藏掉的后两位，如果校验失败，提示“</a:t>
            </a:r>
            <a:r>
              <a:rPr lang="zh-CN" altLang="en-US" sz="2400" dirty="0" smtClean="0">
                <a:solidFill>
                  <a:schemeClr val="tx2">
                    <a:lumMod val="95000"/>
                    <a:lumOff val="5000"/>
                  </a:schemeClr>
                </a:solidFill>
              </a:rPr>
              <a:t>银行卡不一致，是否继续”</a:t>
            </a:r>
            <a:r>
              <a:rPr lang="zh-CN" altLang="en-US" sz="2400" b="0" kern="0" dirty="0" smtClean="0">
                <a:solidFill>
                  <a:srgbClr val="0070C0"/>
                </a:solidFill>
                <a:latin typeface="华文中宋" pitchFamily="2" charset="-122"/>
                <a:ea typeface="华文中宋" pitchFamily="2" charset="-122"/>
              </a:rPr>
              <a:t>（</a:t>
            </a:r>
            <a:r>
              <a:rPr lang="zh-CN" altLang="en-US" sz="2400" kern="0" dirty="0" smtClean="0">
                <a:solidFill>
                  <a:srgbClr val="0070C0"/>
                </a:solidFill>
                <a:latin typeface="华文中宋" pitchFamily="2" charset="-122"/>
                <a:ea typeface="华文中宋" pitchFamily="2" charset="-122"/>
              </a:rPr>
              <a:t>目的</a:t>
            </a:r>
            <a:r>
              <a:rPr lang="zh-CN" altLang="en-US" sz="2400" b="0" kern="0" dirty="0" smtClean="0">
                <a:solidFill>
                  <a:srgbClr val="0070C0"/>
                </a:solidFill>
                <a:latin typeface="华文中宋" pitchFamily="2" charset="-122"/>
                <a:ea typeface="华文中宋" pitchFamily="2" charset="-122"/>
              </a:rPr>
              <a:t>在于校验提取的银行卡和职工提供的是否一致，从而避免打款环节发生问题）</a:t>
            </a:r>
            <a:r>
              <a:rPr lang="zh-CN" altLang="en-US" sz="2400" b="0" kern="0" dirty="0" smtClean="0">
                <a:solidFill>
                  <a:schemeClr val="tx2">
                    <a:lumMod val="95000"/>
                    <a:lumOff val="5000"/>
                  </a:schemeClr>
                </a:solidFill>
                <a:latin typeface="华文中宋" pitchFamily="2" charset="-122"/>
                <a:ea typeface="华文中宋" pitchFamily="2" charset="-122"/>
              </a:rPr>
              <a:t>。</a:t>
            </a:r>
          </a:p>
        </p:txBody>
      </p:sp>
      <p:sp>
        <p:nvSpPr>
          <p:cNvPr id="12" name="矩形标注 11"/>
          <p:cNvSpPr>
            <a:spLocks noChangeArrowheads="1"/>
          </p:cNvSpPr>
          <p:nvPr/>
        </p:nvSpPr>
        <p:spPr bwMode="auto">
          <a:xfrm>
            <a:off x="323528" y="3933056"/>
            <a:ext cx="3312368" cy="1584176"/>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点击查询出的保单</a:t>
            </a:r>
            <a:r>
              <a:rPr lang="zh-CN" altLang="en-US" sz="2400" b="0" dirty="0">
                <a:solidFill>
                  <a:schemeClr val="tx2">
                    <a:lumMod val="95000"/>
                    <a:lumOff val="5000"/>
                  </a:schemeClr>
                </a:solidFill>
                <a:latin typeface="华文中宋" pitchFamily="2" charset="-122"/>
                <a:ea typeface="华文中宋" pitchFamily="2" charset="-122"/>
              </a:rPr>
              <a:t>信息</a:t>
            </a:r>
            <a:r>
              <a:rPr lang="zh-CN" altLang="en-US" sz="2400" b="0" dirty="0" smtClean="0">
                <a:solidFill>
                  <a:schemeClr val="tx2">
                    <a:lumMod val="95000"/>
                    <a:lumOff val="5000"/>
                  </a:schemeClr>
                </a:solidFill>
                <a:latin typeface="华文中宋" pitchFamily="2" charset="-122"/>
                <a:ea typeface="华文中宋" pitchFamily="2" charset="-122"/>
              </a:rPr>
              <a:t>中</a:t>
            </a:r>
            <a:r>
              <a:rPr lang="zh-CN" altLang="en-US" sz="2400" b="0" dirty="0" smtClean="0">
                <a:solidFill>
                  <a:schemeClr val="accent4">
                    <a:lumMod val="60000"/>
                    <a:lumOff val="40000"/>
                  </a:schemeClr>
                </a:solidFill>
                <a:latin typeface="华文中宋" pitchFamily="2" charset="-122"/>
                <a:ea typeface="华文中宋" pitchFamily="2" charset="-122"/>
              </a:rPr>
              <a:t>会员</a:t>
            </a:r>
            <a:r>
              <a:rPr lang="zh-CN" altLang="en-US" sz="2400" b="0" dirty="0">
                <a:solidFill>
                  <a:schemeClr val="accent4">
                    <a:lumMod val="60000"/>
                    <a:lumOff val="40000"/>
                  </a:schemeClr>
                </a:solidFill>
                <a:latin typeface="华文中宋" pitchFamily="2" charset="-122"/>
                <a:ea typeface="华文中宋" pitchFamily="2" charset="-122"/>
              </a:rPr>
              <a:t>编码</a:t>
            </a:r>
            <a:r>
              <a:rPr lang="zh-CN" altLang="en-US" sz="2400" b="0" dirty="0">
                <a:solidFill>
                  <a:schemeClr val="tx2">
                    <a:lumMod val="95000"/>
                    <a:lumOff val="5000"/>
                  </a:schemeClr>
                </a:solidFill>
                <a:latin typeface="华文中宋" pitchFamily="2" charset="-122"/>
                <a:ea typeface="华文中宋" pitchFamily="2" charset="-122"/>
              </a:rPr>
              <a:t>，系统会弹出理赔信息</a:t>
            </a:r>
            <a:r>
              <a:rPr lang="zh-CN" altLang="en-US" sz="2400" b="0" dirty="0" smtClean="0">
                <a:solidFill>
                  <a:schemeClr val="tx2">
                    <a:lumMod val="95000"/>
                    <a:lumOff val="5000"/>
                  </a:schemeClr>
                </a:solidFill>
                <a:latin typeface="华文中宋" pitchFamily="2" charset="-122"/>
                <a:ea typeface="华文中宋" pitchFamily="2" charset="-122"/>
              </a:rPr>
              <a:t>申报填写界面</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圆角矩形 13"/>
          <p:cNvSpPr/>
          <p:nvPr/>
        </p:nvSpPr>
        <p:spPr>
          <a:xfrm>
            <a:off x="142844" y="928670"/>
            <a:ext cx="1785950" cy="928694"/>
          </a:xfrm>
          <a:prstGeom prst="roundRect">
            <a:avLst/>
          </a:prstGeom>
          <a:solidFill>
            <a:srgbClr val="FFFF00"/>
          </a:solidFill>
          <a:ln>
            <a:solidFill>
              <a:schemeClr val="tx2">
                <a:lumMod val="95000"/>
                <a:lumOff val="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2">
                    <a:lumMod val="60000"/>
                    <a:lumOff val="40000"/>
                  </a:schemeClr>
                </a:solidFill>
                <a:latin typeface="微软雅黑" pitchFamily="34" charset="-122"/>
                <a:ea typeface="微软雅黑" pitchFamily="34" charset="-122"/>
              </a:rPr>
              <a:t>情况二</a:t>
            </a:r>
            <a:endParaRPr lang="zh-CN" altLang="en-US" dirty="0">
              <a:solidFill>
                <a:schemeClr val="accent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2" grpId="0" animBg="1"/>
      <p:bldP spid="1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1" y="836712"/>
            <a:ext cx="9144001" cy="3888432"/>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18</a:t>
            </a:fld>
            <a:endParaRPr lang="en-US" altLang="zh-CN" dirty="0"/>
          </a:p>
        </p:txBody>
      </p:sp>
      <p:sp>
        <p:nvSpPr>
          <p:cNvPr id="11" name="矩形 10"/>
          <p:cNvSpPr/>
          <p:nvPr/>
        </p:nvSpPr>
        <p:spPr bwMode="auto">
          <a:xfrm>
            <a:off x="971600" y="2564904"/>
            <a:ext cx="1872208" cy="28803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AutoShape 4"/>
          <p:cNvSpPr>
            <a:spLocks noChangeArrowheads="1"/>
          </p:cNvSpPr>
          <p:nvPr/>
        </p:nvSpPr>
        <p:spPr bwMode="auto">
          <a:xfrm>
            <a:off x="3643306" y="1142984"/>
            <a:ext cx="4968552" cy="1569660"/>
          </a:xfrm>
          <a:prstGeom prst="wedgeRectCallout">
            <a:avLst>
              <a:gd name="adj1" fmla="val -69990"/>
              <a:gd name="adj2" fmla="val 50858"/>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无京卡</a:t>
            </a:r>
            <a:r>
              <a:rPr lang="zh-CN" altLang="en-US" sz="2400" dirty="0" smtClean="0">
                <a:solidFill>
                  <a:schemeClr val="tx1"/>
                </a:solidFill>
                <a:latin typeface="宋体" pitchFamily="2" charset="-122"/>
                <a:ea typeface="宋体" pitchFamily="2" charset="-122"/>
              </a:rPr>
              <a:t>，</a:t>
            </a:r>
            <a:r>
              <a:rPr lang="zh-CN" altLang="en-US" sz="2400" dirty="0" smtClean="0">
                <a:solidFill>
                  <a:schemeClr val="tx2">
                    <a:lumMod val="95000"/>
                    <a:lumOff val="5000"/>
                  </a:schemeClr>
                </a:solidFill>
                <a:latin typeface="宋体" pitchFamily="2" charset="-122"/>
                <a:ea typeface="宋体" pitchFamily="2" charset="-122"/>
              </a:rPr>
              <a:t>也从</a:t>
            </a:r>
            <a:r>
              <a:rPr lang="zh-CN" altLang="en-US" sz="2400" dirty="0" smtClean="0">
                <a:solidFill>
                  <a:srgbClr val="FF0000"/>
                </a:solidFill>
                <a:latin typeface="宋体" pitchFamily="2" charset="-122"/>
                <a:ea typeface="宋体" pitchFamily="2" charset="-122"/>
              </a:rPr>
              <a:t>未使用过</a:t>
            </a:r>
            <a:r>
              <a:rPr lang="zh-CN" altLang="en-US" sz="2400" dirty="0" smtClean="0">
                <a:solidFill>
                  <a:schemeClr val="accent2">
                    <a:lumMod val="60000"/>
                    <a:lumOff val="40000"/>
                  </a:schemeClr>
                </a:solidFill>
                <a:latin typeface="宋体" pitchFamily="2" charset="-122"/>
                <a:ea typeface="宋体" pitchFamily="2" charset="-122"/>
              </a:rPr>
              <a:t>其他银行卡</a:t>
            </a:r>
            <a:r>
              <a:rPr lang="zh-CN" altLang="en-US" sz="2400" dirty="0" smtClean="0">
                <a:solidFill>
                  <a:schemeClr val="tx2">
                    <a:lumMod val="95000"/>
                    <a:lumOff val="5000"/>
                  </a:schemeClr>
                </a:solidFill>
                <a:latin typeface="宋体" pitchFamily="2" charset="-122"/>
                <a:ea typeface="宋体" pitchFamily="2" charset="-122"/>
              </a:rPr>
              <a:t>理赔过</a:t>
            </a:r>
            <a:r>
              <a:rPr lang="zh-CN" altLang="en-US" sz="2400" dirty="0" smtClean="0">
                <a:solidFill>
                  <a:schemeClr val="tx1">
                    <a:lumMod val="50000"/>
                  </a:schemeClr>
                </a:solidFill>
                <a:latin typeface="宋体" pitchFamily="2" charset="-122"/>
                <a:ea typeface="宋体" pitchFamily="2" charset="-122"/>
              </a:rPr>
              <a:t>的此处系统自动填入空值，经办人员无需在此录入任何银行卡号核对。</a:t>
            </a:r>
            <a:endParaRPr lang="zh-CN" altLang="en-US" sz="2400" b="0" kern="0" dirty="0" smtClean="0">
              <a:solidFill>
                <a:schemeClr val="tx2">
                  <a:lumMod val="95000"/>
                  <a:lumOff val="5000"/>
                </a:schemeClr>
              </a:solidFill>
              <a:latin typeface="华文中宋" pitchFamily="2" charset="-122"/>
              <a:ea typeface="华文中宋" pitchFamily="2" charset="-122"/>
            </a:endParaRPr>
          </a:p>
        </p:txBody>
      </p:sp>
      <p:sp>
        <p:nvSpPr>
          <p:cNvPr id="12" name="矩形标注 11"/>
          <p:cNvSpPr>
            <a:spLocks noChangeArrowheads="1"/>
          </p:cNvSpPr>
          <p:nvPr/>
        </p:nvSpPr>
        <p:spPr bwMode="auto">
          <a:xfrm>
            <a:off x="323528" y="4005064"/>
            <a:ext cx="3312368" cy="1584176"/>
          </a:xfrm>
          <a:prstGeom prst="wedgeRectCallout">
            <a:avLst>
              <a:gd name="adj1" fmla="val -45404"/>
              <a:gd name="adj2" fmla="val -934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algn="just"/>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点击查询出的保单</a:t>
            </a:r>
            <a:r>
              <a:rPr lang="zh-CN" altLang="en-US" sz="2400" b="0" dirty="0">
                <a:solidFill>
                  <a:schemeClr val="tx2">
                    <a:lumMod val="95000"/>
                    <a:lumOff val="5000"/>
                  </a:schemeClr>
                </a:solidFill>
                <a:latin typeface="华文中宋" pitchFamily="2" charset="-122"/>
                <a:ea typeface="华文中宋" pitchFamily="2" charset="-122"/>
              </a:rPr>
              <a:t>信息</a:t>
            </a:r>
            <a:r>
              <a:rPr lang="zh-CN" altLang="en-US" sz="2400" b="0" dirty="0" smtClean="0">
                <a:solidFill>
                  <a:schemeClr val="tx2">
                    <a:lumMod val="95000"/>
                    <a:lumOff val="5000"/>
                  </a:schemeClr>
                </a:solidFill>
                <a:latin typeface="华文中宋" pitchFamily="2" charset="-122"/>
                <a:ea typeface="华文中宋" pitchFamily="2" charset="-122"/>
              </a:rPr>
              <a:t>中</a:t>
            </a:r>
            <a:r>
              <a:rPr lang="zh-CN" altLang="en-US" sz="2400" b="0" dirty="0" smtClean="0">
                <a:solidFill>
                  <a:schemeClr val="accent4">
                    <a:lumMod val="60000"/>
                    <a:lumOff val="40000"/>
                  </a:schemeClr>
                </a:solidFill>
                <a:latin typeface="华文中宋" pitchFamily="2" charset="-122"/>
                <a:ea typeface="华文中宋" pitchFamily="2" charset="-122"/>
              </a:rPr>
              <a:t>会员</a:t>
            </a:r>
            <a:r>
              <a:rPr lang="zh-CN" altLang="en-US" sz="2400" b="0" dirty="0">
                <a:solidFill>
                  <a:schemeClr val="accent4">
                    <a:lumMod val="60000"/>
                    <a:lumOff val="40000"/>
                  </a:schemeClr>
                </a:solidFill>
                <a:latin typeface="华文中宋" pitchFamily="2" charset="-122"/>
                <a:ea typeface="华文中宋" pitchFamily="2" charset="-122"/>
              </a:rPr>
              <a:t>编码</a:t>
            </a:r>
            <a:r>
              <a:rPr lang="zh-CN" altLang="en-US" sz="2400" b="0" dirty="0">
                <a:solidFill>
                  <a:schemeClr val="tx2">
                    <a:lumMod val="95000"/>
                    <a:lumOff val="5000"/>
                  </a:schemeClr>
                </a:solidFill>
                <a:latin typeface="华文中宋" pitchFamily="2" charset="-122"/>
                <a:ea typeface="华文中宋" pitchFamily="2" charset="-122"/>
              </a:rPr>
              <a:t>，系统会弹出理赔信息</a:t>
            </a:r>
            <a:r>
              <a:rPr lang="zh-CN" altLang="en-US" sz="2400" b="0" dirty="0" smtClean="0">
                <a:solidFill>
                  <a:schemeClr val="tx2">
                    <a:lumMod val="95000"/>
                    <a:lumOff val="5000"/>
                  </a:schemeClr>
                </a:solidFill>
                <a:latin typeface="华文中宋" pitchFamily="2" charset="-122"/>
                <a:ea typeface="华文中宋" pitchFamily="2" charset="-122"/>
              </a:rPr>
              <a:t>申报填写界面</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4" name="圆角矩形 13"/>
          <p:cNvSpPr/>
          <p:nvPr/>
        </p:nvSpPr>
        <p:spPr>
          <a:xfrm>
            <a:off x="142844" y="928670"/>
            <a:ext cx="1785950" cy="928694"/>
          </a:xfrm>
          <a:prstGeom prst="roundRect">
            <a:avLst/>
          </a:prstGeom>
          <a:solidFill>
            <a:srgbClr val="FFFF00"/>
          </a:solidFill>
          <a:ln>
            <a:solidFill>
              <a:schemeClr val="tx2">
                <a:lumMod val="95000"/>
                <a:lumOff val="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accent2">
                    <a:lumMod val="60000"/>
                    <a:lumOff val="40000"/>
                  </a:schemeClr>
                </a:solidFill>
                <a:latin typeface="微软雅黑" pitchFamily="34" charset="-122"/>
                <a:ea typeface="微软雅黑" pitchFamily="34" charset="-122"/>
              </a:rPr>
              <a:t>情况三</a:t>
            </a:r>
            <a:endParaRPr lang="zh-CN" altLang="en-US" dirty="0">
              <a:solidFill>
                <a:schemeClr val="accent2">
                  <a:lumMod val="60000"/>
                  <a:lumOff val="40000"/>
                </a:schemeClr>
              </a:solidFill>
              <a:latin typeface="微软雅黑" pitchFamily="34" charset="-122"/>
              <a:ea typeface="微软雅黑" pitchFamily="34" charset="-122"/>
            </a:endParaRPr>
          </a:p>
        </p:txBody>
      </p:sp>
      <p:sp>
        <p:nvSpPr>
          <p:cNvPr id="13" name="Text Box 3"/>
          <p:cNvSpPr txBox="1">
            <a:spLocks noChangeArrowheads="1"/>
          </p:cNvSpPr>
          <p:nvPr/>
        </p:nvSpPr>
        <p:spPr bwMode="auto">
          <a:xfrm>
            <a:off x="4357686" y="4714884"/>
            <a:ext cx="4637200" cy="1754326"/>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lang="zh-CN" altLang="en-US" sz="2400" kern="0" dirty="0" smtClean="0">
                <a:solidFill>
                  <a:schemeClr val="tx2">
                    <a:lumMod val="95000"/>
                    <a:lumOff val="5000"/>
                  </a:schemeClr>
                </a:solidFill>
                <a:latin typeface="宋体" pitchFamily="2" charset="-122"/>
                <a:ea typeface="宋体" pitchFamily="2" charset="-122"/>
              </a:rPr>
              <a:t>说明：</a:t>
            </a:r>
            <a:endParaRPr lang="en-US" altLang="zh-CN" sz="24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a:t>
            </a:r>
            <a:r>
              <a:rPr lang="zh-CN" altLang="en-US" sz="2400" kern="0" dirty="0" smtClean="0">
                <a:solidFill>
                  <a:schemeClr val="tx2">
                    <a:lumMod val="95000"/>
                    <a:lumOff val="5000"/>
                  </a:schemeClr>
                </a:solidFill>
                <a:latin typeface="宋体" pitchFamily="2" charset="-122"/>
                <a:ea typeface="宋体" pitchFamily="2" charset="-122"/>
              </a:rPr>
              <a:t>这里只是不核对京卡（银行卡），但在理赔单中还是要填入其他银行卡。</a:t>
            </a:r>
            <a:endParaRPr kumimoji="0" lang="zh-CN" altLang="en-US" sz="2400" i="0" u="none" strike="noStrike" kern="0" cap="none" spc="0" normalizeH="0" baseline="0" noProof="0" dirty="0">
              <a:ln>
                <a:noFill/>
              </a:ln>
              <a:solidFill>
                <a:schemeClr val="tx2">
                  <a:lumMod val="95000"/>
                  <a:lumOff val="5000"/>
                </a:schemeClr>
              </a:solidFill>
              <a:effectLst/>
              <a:uLnTx/>
              <a:uFillTx/>
              <a:latin typeface="宋体" pitchFamily="2" charset="-122"/>
              <a:ea typeface="宋体"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dissolv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linds(horizontal)">
                                      <p:cBhvr>
                                        <p:cTn id="19" dur="500"/>
                                        <p:tgtEl>
                                          <p:spTgt spid="12"/>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12" grpId="0" animBg="1"/>
      <p:bldP spid="14"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19</a:t>
            </a:fld>
            <a:endParaRPr lang="en-US" altLang="zh-CN" dirty="0"/>
          </a:p>
        </p:txBody>
      </p:sp>
      <p:pic>
        <p:nvPicPr>
          <p:cNvPr id="3" name="Picture 3"/>
          <p:cNvPicPr>
            <a:picLocks noChangeAspect="1" noChangeArrowheads="1"/>
          </p:cNvPicPr>
          <p:nvPr/>
        </p:nvPicPr>
        <p:blipFill>
          <a:blip r:embed="rId2" cstate="print"/>
          <a:srcRect/>
          <a:stretch>
            <a:fillRect/>
          </a:stretch>
        </p:blipFill>
        <p:spPr bwMode="auto">
          <a:xfrm>
            <a:off x="0" y="857232"/>
            <a:ext cx="9127189" cy="5715040"/>
          </a:xfrm>
          <a:prstGeom prst="rect">
            <a:avLst/>
          </a:prstGeom>
          <a:noFill/>
          <a:ln w="9525">
            <a:noFill/>
            <a:miter lim="800000"/>
            <a:headEnd/>
            <a:tailEnd/>
          </a:ln>
          <a:effectLst/>
        </p:spPr>
      </p:pic>
      <p:sp>
        <p:nvSpPr>
          <p:cNvPr id="39" name="L 形 38"/>
          <p:cNvSpPr/>
          <p:nvPr/>
        </p:nvSpPr>
        <p:spPr bwMode="auto">
          <a:xfrm rot="10800000" flipV="1">
            <a:off x="1928794" y="4929198"/>
            <a:ext cx="5214974" cy="1143008"/>
          </a:xfrm>
          <a:prstGeom prst="corner">
            <a:avLst>
              <a:gd name="adj1" fmla="val 75219"/>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3643306" y="3071810"/>
            <a:ext cx="3736981" cy="1569660"/>
          </a:xfrm>
          <a:prstGeom prst="wedgeRectCallout">
            <a:avLst>
              <a:gd name="adj1" fmla="val -35048"/>
              <a:gd name="adj2" fmla="val 98057"/>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持有京卡</a:t>
            </a:r>
            <a:r>
              <a:rPr lang="zh-CN" altLang="en-US" sz="2400" dirty="0" smtClean="0">
                <a:solidFill>
                  <a:schemeClr val="tx1">
                    <a:lumMod val="50000"/>
                  </a:schemeClr>
                </a:solidFill>
                <a:latin typeface="宋体" pitchFamily="2" charset="-122"/>
                <a:ea typeface="宋体" pitchFamily="2" charset="-122"/>
              </a:rPr>
              <a:t>的系统将</a:t>
            </a:r>
            <a:r>
              <a:rPr lang="zh-CN" altLang="en-US" sz="2400" b="0" kern="0" dirty="0" smtClean="0">
                <a:solidFill>
                  <a:schemeClr val="tx2">
                    <a:lumMod val="95000"/>
                    <a:lumOff val="5000"/>
                  </a:schemeClr>
                </a:solidFill>
                <a:latin typeface="华文中宋" pitchFamily="2" charset="-122"/>
                <a:ea typeface="华文中宋" pitchFamily="2" charset="-122"/>
              </a:rPr>
              <a:t>自动实时取得京卡信息，自动填入，只能修改手机号（必填项）。</a:t>
            </a:r>
          </a:p>
        </p:txBody>
      </p:sp>
      <p:sp>
        <p:nvSpPr>
          <p:cNvPr id="8" name="圆角矩形 7"/>
          <p:cNvSpPr/>
          <p:nvPr/>
        </p:nvSpPr>
        <p:spPr>
          <a:xfrm>
            <a:off x="142844" y="928670"/>
            <a:ext cx="1785950" cy="928694"/>
          </a:xfrm>
          <a:prstGeom prst="roundRect">
            <a:avLst/>
          </a:prstGeom>
          <a:solidFill>
            <a:srgbClr val="FFFF00"/>
          </a:solidFill>
          <a:ln>
            <a:solidFill>
              <a:schemeClr val="tx2">
                <a:lumMod val="95000"/>
                <a:lumOff val="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accent2">
                    <a:lumMod val="60000"/>
                    <a:lumOff val="40000"/>
                  </a:schemeClr>
                </a:solidFill>
                <a:latin typeface="微软雅黑" pitchFamily="34" charset="-122"/>
                <a:ea typeface="微软雅黑" pitchFamily="34" charset="-122"/>
              </a:rPr>
              <a:t>进入理赔信息填写界面后</a:t>
            </a:r>
            <a:endParaRPr lang="zh-CN" altLang="en-US" dirty="0">
              <a:solidFill>
                <a:schemeClr val="accent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dissolve">
                                      <p:cBhvr>
                                        <p:cTn id="11" dur="500"/>
                                        <p:tgtEl>
                                          <p:spTgt spid="3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 name="MH_Others_1"/>
          <p:cNvCxnSpPr/>
          <p:nvPr>
            <p:custDataLst>
              <p:tags r:id="rId2"/>
            </p:custDataLst>
          </p:nvPr>
        </p:nvCxnSpPr>
        <p:spPr>
          <a:xfrm>
            <a:off x="1889578" y="3226304"/>
            <a:ext cx="5364843" cy="0"/>
          </a:xfrm>
          <a:prstGeom prst="line">
            <a:avLst/>
          </a:prstGeom>
          <a:ln>
            <a:solidFill>
              <a:srgbClr val="FFBBAB"/>
            </a:solidFill>
            <a:prstDash val="solid"/>
          </a:ln>
        </p:spPr>
        <p:style>
          <a:lnRef idx="1">
            <a:schemeClr val="accent1"/>
          </a:lnRef>
          <a:fillRef idx="0">
            <a:schemeClr val="accent1"/>
          </a:fillRef>
          <a:effectRef idx="0">
            <a:schemeClr val="accent1"/>
          </a:effectRef>
          <a:fontRef idx="minor">
            <a:schemeClr val="tx1"/>
          </a:fontRef>
        </p:style>
      </p:cxnSp>
      <p:sp>
        <p:nvSpPr>
          <p:cNvPr id="9" name="MH_Entry_1"/>
          <p:cNvSpPr txBox="1"/>
          <p:nvPr>
            <p:custDataLst>
              <p:tags r:id="rId3"/>
            </p:custDataLst>
          </p:nvPr>
        </p:nvSpPr>
        <p:spPr>
          <a:xfrm>
            <a:off x="2565894" y="2780782"/>
            <a:ext cx="4688528" cy="445522"/>
          </a:xfrm>
          <a:prstGeom prst="rect">
            <a:avLst/>
          </a:prstGeom>
          <a:noFill/>
        </p:spPr>
        <p:txBody>
          <a:bodyPr wrap="square" lIns="72000" tIns="0" rIns="0" bIns="0" rtlCol="0" anchor="ctr" anchorCtr="0">
            <a:normAutofit/>
          </a:bodyPr>
          <a:lstStyle/>
          <a:p>
            <a:pPr lvl="0">
              <a:defRPr/>
            </a:pPr>
            <a:r>
              <a:rPr lang="zh-CN" altLang="en-US" sz="2000" spc="200" dirty="0" smtClean="0">
                <a:solidFill>
                  <a:srgbClr val="000000"/>
                </a:solidFill>
                <a:latin typeface="华文细黑" panose="02010600040101010101" pitchFamily="2" charset="-122"/>
                <a:ea typeface="华文细黑" panose="02010600040101010101" pitchFamily="2" charset="-122"/>
                <a:hlinkClick r:id="rId16" action="ppaction://hlinksldjump"/>
              </a:rPr>
              <a:t>互助金直赔流程培训教程</a:t>
            </a:r>
            <a:endParaRPr lang="zh-CN" altLang="en-US" sz="2000" spc="200" dirty="0">
              <a:solidFill>
                <a:srgbClr val="000000"/>
              </a:solidFill>
              <a:latin typeface="华文细黑" panose="02010600040101010101" pitchFamily="2" charset="-122"/>
              <a:ea typeface="华文细黑" panose="02010600040101010101" pitchFamily="2" charset="-122"/>
            </a:endParaRPr>
          </a:p>
        </p:txBody>
      </p:sp>
      <p:cxnSp>
        <p:nvCxnSpPr>
          <p:cNvPr id="3" name="MH_Others_2"/>
          <p:cNvCxnSpPr/>
          <p:nvPr>
            <p:custDataLst>
              <p:tags r:id="rId4"/>
            </p:custDataLst>
          </p:nvPr>
        </p:nvCxnSpPr>
        <p:spPr>
          <a:xfrm flipH="1">
            <a:off x="2366132" y="2848113"/>
            <a:ext cx="185248" cy="328778"/>
          </a:xfrm>
          <a:prstGeom prst="line">
            <a:avLst/>
          </a:prstGeom>
          <a:ln>
            <a:solidFill>
              <a:srgbClr val="FFBBAB"/>
            </a:solidFill>
          </a:ln>
        </p:spPr>
        <p:style>
          <a:lnRef idx="1">
            <a:schemeClr val="accent1"/>
          </a:lnRef>
          <a:fillRef idx="0">
            <a:schemeClr val="accent1"/>
          </a:fillRef>
          <a:effectRef idx="0">
            <a:schemeClr val="accent1"/>
          </a:effectRef>
          <a:fontRef idx="minor">
            <a:schemeClr val="tx1"/>
          </a:fontRef>
        </p:style>
      </p:cxnSp>
      <p:sp>
        <p:nvSpPr>
          <p:cNvPr id="7" name="MH_Number_1"/>
          <p:cNvSpPr txBox="1"/>
          <p:nvPr>
            <p:custDataLst>
              <p:tags r:id="rId5"/>
            </p:custDataLst>
          </p:nvPr>
        </p:nvSpPr>
        <p:spPr>
          <a:xfrm>
            <a:off x="1889578" y="2745253"/>
            <a:ext cx="534424" cy="541829"/>
          </a:xfrm>
          <a:prstGeom prst="rect">
            <a:avLst/>
          </a:prstGeom>
          <a:noFill/>
        </p:spPr>
        <p:txBody>
          <a:bodyPr wrap="square" lIns="0" tIns="0" rIns="0" bIns="0" rtlCol="0" anchor="b" anchorCtr="0">
            <a:noAutofit/>
          </a:bodyPr>
          <a:lstStyle/>
          <a:p>
            <a:pPr algn="ctr">
              <a:lnSpc>
                <a:spcPct val="130000"/>
              </a:lnSpc>
            </a:pPr>
            <a:r>
              <a:rPr lang="en-US" altLang="zh-CN" sz="2800" dirty="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rPr>
              <a:t>1</a:t>
            </a:r>
            <a:endParaRPr lang="zh-CN" altLang="en-US" sz="2800" dirty="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3" name="MH_Others_3"/>
          <p:cNvCxnSpPr/>
          <p:nvPr>
            <p:custDataLst>
              <p:tags r:id="rId6"/>
            </p:custDataLst>
          </p:nvPr>
        </p:nvCxnSpPr>
        <p:spPr>
          <a:xfrm>
            <a:off x="1889578" y="4255292"/>
            <a:ext cx="5364843" cy="0"/>
          </a:xfrm>
          <a:prstGeom prst="line">
            <a:avLst/>
          </a:prstGeom>
          <a:ln>
            <a:solidFill>
              <a:srgbClr val="FFBBAB"/>
            </a:solidFill>
            <a:prstDash val="solid"/>
          </a:ln>
        </p:spPr>
        <p:style>
          <a:lnRef idx="1">
            <a:schemeClr val="accent1"/>
          </a:lnRef>
          <a:fillRef idx="0">
            <a:schemeClr val="accent1"/>
          </a:fillRef>
          <a:effectRef idx="0">
            <a:schemeClr val="accent1"/>
          </a:effectRef>
          <a:fontRef idx="minor">
            <a:schemeClr val="tx1"/>
          </a:fontRef>
        </p:style>
      </p:cxnSp>
      <p:sp>
        <p:nvSpPr>
          <p:cNvPr id="35" name="MH_Entry_2"/>
          <p:cNvSpPr txBox="1"/>
          <p:nvPr>
            <p:custDataLst>
              <p:tags r:id="rId7"/>
            </p:custDataLst>
          </p:nvPr>
        </p:nvSpPr>
        <p:spPr>
          <a:xfrm>
            <a:off x="2565894" y="3809770"/>
            <a:ext cx="4688528" cy="445522"/>
          </a:xfrm>
          <a:prstGeom prst="rect">
            <a:avLst/>
          </a:prstGeom>
          <a:noFill/>
        </p:spPr>
        <p:txBody>
          <a:bodyPr wrap="square" lIns="72000" tIns="0" rIns="0" bIns="0" rtlCol="0" anchor="ctr" anchorCtr="0">
            <a:normAutofit/>
          </a:bodyPr>
          <a:lstStyle/>
          <a:p>
            <a:pPr lvl="0">
              <a:defRPr/>
            </a:pPr>
            <a:r>
              <a:rPr lang="zh-CN" altLang="en-US" sz="2000" spc="200" dirty="0" smtClean="0">
                <a:solidFill>
                  <a:srgbClr val="000000"/>
                </a:solidFill>
                <a:latin typeface="华文细黑" panose="02010600040101010101" pitchFamily="2" charset="-122"/>
                <a:ea typeface="华文细黑" panose="02010600040101010101" pitchFamily="2" charset="-122"/>
                <a:hlinkClick r:id="rId17" action="ppaction://hlinksldjump"/>
              </a:rPr>
              <a:t>三项保障活动调整说明</a:t>
            </a:r>
            <a:endParaRPr lang="zh-CN" altLang="en-US" sz="2000" spc="200" dirty="0">
              <a:solidFill>
                <a:srgbClr val="000000"/>
              </a:solidFill>
              <a:latin typeface="华文细黑" panose="02010600040101010101" pitchFamily="2" charset="-122"/>
              <a:ea typeface="华文细黑" panose="02010600040101010101" pitchFamily="2" charset="-122"/>
            </a:endParaRPr>
          </a:p>
        </p:txBody>
      </p:sp>
      <p:cxnSp>
        <p:nvCxnSpPr>
          <p:cNvPr id="37" name="MH_Others_4"/>
          <p:cNvCxnSpPr/>
          <p:nvPr>
            <p:custDataLst>
              <p:tags r:id="rId8"/>
            </p:custDataLst>
          </p:nvPr>
        </p:nvCxnSpPr>
        <p:spPr>
          <a:xfrm flipH="1">
            <a:off x="2366132" y="3877101"/>
            <a:ext cx="185248" cy="328778"/>
          </a:xfrm>
          <a:prstGeom prst="line">
            <a:avLst/>
          </a:prstGeom>
          <a:ln>
            <a:solidFill>
              <a:srgbClr val="FFBBAB"/>
            </a:solidFill>
          </a:ln>
        </p:spPr>
        <p:style>
          <a:lnRef idx="1">
            <a:schemeClr val="accent1"/>
          </a:lnRef>
          <a:fillRef idx="0">
            <a:schemeClr val="accent1"/>
          </a:fillRef>
          <a:effectRef idx="0">
            <a:schemeClr val="accent1"/>
          </a:effectRef>
          <a:fontRef idx="minor">
            <a:schemeClr val="tx1"/>
          </a:fontRef>
        </p:style>
      </p:cxnSp>
      <p:sp>
        <p:nvSpPr>
          <p:cNvPr id="38" name="MH_Number_2"/>
          <p:cNvSpPr txBox="1"/>
          <p:nvPr>
            <p:custDataLst>
              <p:tags r:id="rId9"/>
            </p:custDataLst>
          </p:nvPr>
        </p:nvSpPr>
        <p:spPr>
          <a:xfrm>
            <a:off x="1889578" y="3774241"/>
            <a:ext cx="534424" cy="541829"/>
          </a:xfrm>
          <a:prstGeom prst="rect">
            <a:avLst/>
          </a:prstGeom>
          <a:noFill/>
        </p:spPr>
        <p:txBody>
          <a:bodyPr wrap="square" lIns="0" tIns="0" rIns="0" bIns="0" rtlCol="0" anchor="b" anchorCtr="0">
            <a:noAutofit/>
          </a:bodyPr>
          <a:lstStyle/>
          <a:p>
            <a:pPr algn="ctr">
              <a:lnSpc>
                <a:spcPct val="130000"/>
              </a:lnSpc>
            </a:pPr>
            <a:r>
              <a:rPr lang="en-US" altLang="zh-CN" sz="280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rPr>
              <a:t>2</a:t>
            </a:r>
            <a:endParaRPr lang="zh-CN" altLang="en-US" sz="2800" dirty="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0" name="MH_Others_5"/>
          <p:cNvCxnSpPr/>
          <p:nvPr>
            <p:custDataLst>
              <p:tags r:id="rId10"/>
            </p:custDataLst>
          </p:nvPr>
        </p:nvCxnSpPr>
        <p:spPr>
          <a:xfrm>
            <a:off x="1889578" y="5284280"/>
            <a:ext cx="5364843" cy="0"/>
          </a:xfrm>
          <a:prstGeom prst="line">
            <a:avLst/>
          </a:prstGeom>
          <a:ln>
            <a:solidFill>
              <a:srgbClr val="FFBBAB"/>
            </a:solidFill>
            <a:prstDash val="solid"/>
          </a:ln>
        </p:spPr>
        <p:style>
          <a:lnRef idx="1">
            <a:schemeClr val="accent1"/>
          </a:lnRef>
          <a:fillRef idx="0">
            <a:schemeClr val="accent1"/>
          </a:fillRef>
          <a:effectRef idx="0">
            <a:schemeClr val="accent1"/>
          </a:effectRef>
          <a:fontRef idx="minor">
            <a:schemeClr val="tx1"/>
          </a:fontRef>
        </p:style>
      </p:cxnSp>
      <p:sp>
        <p:nvSpPr>
          <p:cNvPr id="42" name="MH_Entry_3"/>
          <p:cNvSpPr txBox="1"/>
          <p:nvPr>
            <p:custDataLst>
              <p:tags r:id="rId11"/>
            </p:custDataLst>
          </p:nvPr>
        </p:nvSpPr>
        <p:spPr>
          <a:xfrm>
            <a:off x="2565894" y="4838758"/>
            <a:ext cx="4688528" cy="445522"/>
          </a:xfrm>
          <a:prstGeom prst="rect">
            <a:avLst/>
          </a:prstGeom>
          <a:noFill/>
        </p:spPr>
        <p:txBody>
          <a:bodyPr wrap="square" lIns="72000" tIns="0" rIns="0" bIns="0" rtlCol="0" anchor="ctr" anchorCtr="0">
            <a:normAutofit/>
          </a:bodyPr>
          <a:lstStyle/>
          <a:p>
            <a:pPr lvl="0">
              <a:defRPr/>
            </a:pPr>
            <a:r>
              <a:rPr lang="zh-CN" altLang="en-US" sz="2000" dirty="0" smtClean="0">
                <a:hlinkClick r:id="rId18" action="ppaction://hlinksldjump"/>
              </a:rPr>
              <a:t>理赔申报材料调整说明</a:t>
            </a:r>
            <a:endParaRPr lang="zh-CN" altLang="en-US" sz="2000" spc="200" dirty="0">
              <a:solidFill>
                <a:srgbClr val="000000"/>
              </a:solidFill>
              <a:latin typeface="华文细黑" panose="02010600040101010101" pitchFamily="2" charset="-122"/>
              <a:ea typeface="华文细黑" panose="02010600040101010101" pitchFamily="2" charset="-122"/>
            </a:endParaRPr>
          </a:p>
        </p:txBody>
      </p:sp>
      <p:cxnSp>
        <p:nvCxnSpPr>
          <p:cNvPr id="43" name="MH_Others_6"/>
          <p:cNvCxnSpPr/>
          <p:nvPr>
            <p:custDataLst>
              <p:tags r:id="rId12"/>
            </p:custDataLst>
          </p:nvPr>
        </p:nvCxnSpPr>
        <p:spPr>
          <a:xfrm flipH="1">
            <a:off x="2366132" y="4906089"/>
            <a:ext cx="185248" cy="328778"/>
          </a:xfrm>
          <a:prstGeom prst="line">
            <a:avLst/>
          </a:prstGeom>
          <a:ln>
            <a:solidFill>
              <a:srgbClr val="FFBBAB"/>
            </a:solidFill>
          </a:ln>
        </p:spPr>
        <p:style>
          <a:lnRef idx="1">
            <a:schemeClr val="accent1"/>
          </a:lnRef>
          <a:fillRef idx="0">
            <a:schemeClr val="accent1"/>
          </a:fillRef>
          <a:effectRef idx="0">
            <a:schemeClr val="accent1"/>
          </a:effectRef>
          <a:fontRef idx="minor">
            <a:schemeClr val="tx1"/>
          </a:fontRef>
        </p:style>
      </p:cxnSp>
      <p:sp>
        <p:nvSpPr>
          <p:cNvPr id="47" name="MH_Number_3"/>
          <p:cNvSpPr txBox="1"/>
          <p:nvPr>
            <p:custDataLst>
              <p:tags r:id="rId13"/>
            </p:custDataLst>
          </p:nvPr>
        </p:nvSpPr>
        <p:spPr>
          <a:xfrm>
            <a:off x="1889578" y="4803229"/>
            <a:ext cx="534424" cy="541829"/>
          </a:xfrm>
          <a:prstGeom prst="rect">
            <a:avLst/>
          </a:prstGeom>
          <a:noFill/>
        </p:spPr>
        <p:txBody>
          <a:bodyPr wrap="square" lIns="0" tIns="0" rIns="0" bIns="0" rtlCol="0" anchor="b" anchorCtr="0">
            <a:noAutofit/>
          </a:bodyPr>
          <a:lstStyle/>
          <a:p>
            <a:pPr algn="ctr">
              <a:lnSpc>
                <a:spcPct val="130000"/>
              </a:lnSpc>
            </a:pPr>
            <a:r>
              <a:rPr lang="en-US" altLang="zh-CN" sz="280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rPr>
              <a:t>3</a:t>
            </a:r>
            <a:endParaRPr lang="zh-CN" altLang="en-US" sz="2800" dirty="0" smtClean="0">
              <a:solidFill>
                <a:srgbClr val="FF3B0D"/>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3" name="MH_Others_7"/>
          <p:cNvSpPr txBox="1"/>
          <p:nvPr>
            <p:custDataLst>
              <p:tags r:id="rId14"/>
            </p:custDataLst>
          </p:nvPr>
        </p:nvSpPr>
        <p:spPr>
          <a:xfrm>
            <a:off x="3798106" y="759729"/>
            <a:ext cx="1547788" cy="667006"/>
          </a:xfrm>
          <a:prstGeom prst="rect">
            <a:avLst/>
          </a:prstGeom>
          <a:noFill/>
        </p:spPr>
        <p:txBody>
          <a:bodyPr wrap="square" lIns="0" tIns="0" rIns="0" bIns="0" rtlCol="0" anchor="ctr" anchorCtr="0">
            <a:noAutofit/>
          </a:bodyPr>
          <a:lstStyle/>
          <a:p>
            <a:pPr algn="ctr"/>
            <a:r>
              <a:rPr lang="zh-CN" altLang="en-US" sz="4400" smtClean="0">
                <a:solidFill>
                  <a:srgbClr val="FF3B0D"/>
                </a:solidFill>
                <a:latin typeface="微软雅黑" panose="020B0503020204020204" pitchFamily="34" charset="-122"/>
                <a:ea typeface="微软雅黑" panose="020B0503020204020204" pitchFamily="34" charset="-122"/>
              </a:rPr>
              <a:t>目 录</a:t>
            </a:r>
            <a:endParaRPr lang="zh-CN" altLang="en-US" sz="4400">
              <a:solidFill>
                <a:srgbClr val="FF3B0D"/>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 xmlns:p14="http://schemas.microsoft.com/office/powerpoint/2010/main" val="57917941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2" cstate="print"/>
          <a:srcRect/>
          <a:stretch>
            <a:fillRect/>
          </a:stretch>
        </p:blipFill>
        <p:spPr bwMode="auto">
          <a:xfrm>
            <a:off x="1" y="857232"/>
            <a:ext cx="9117210"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20</a:t>
            </a:fld>
            <a:endParaRPr lang="en-US" altLang="zh-CN" dirty="0"/>
          </a:p>
        </p:txBody>
      </p:sp>
      <p:sp>
        <p:nvSpPr>
          <p:cNvPr id="39" name="L 形 38"/>
          <p:cNvSpPr/>
          <p:nvPr/>
        </p:nvSpPr>
        <p:spPr bwMode="auto">
          <a:xfrm rot="10800000" flipV="1">
            <a:off x="1928794" y="4929198"/>
            <a:ext cx="5214974" cy="1214446"/>
          </a:xfrm>
          <a:prstGeom prst="corner">
            <a:avLst>
              <a:gd name="adj1" fmla="val 79701"/>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40" name="AutoShape 4"/>
          <p:cNvSpPr>
            <a:spLocks noChangeArrowheads="1"/>
          </p:cNvSpPr>
          <p:nvPr/>
        </p:nvSpPr>
        <p:spPr bwMode="auto">
          <a:xfrm>
            <a:off x="571472" y="3643314"/>
            <a:ext cx="5143536" cy="1200329"/>
          </a:xfrm>
          <a:prstGeom prst="wedgeRectCallout">
            <a:avLst>
              <a:gd name="adj1" fmla="val 38359"/>
              <a:gd name="adj2" fmla="val 89629"/>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wrap="square">
            <a:spAutoFit/>
          </a:bodyPr>
          <a:lstStyle/>
          <a:p>
            <a:pPr eaLnBrk="1" fontAlgn="auto" hangingPunct="1">
              <a:spcBef>
                <a:spcPts val="0"/>
              </a:spcBef>
              <a:spcAft>
                <a:spcPts val="0"/>
              </a:spcAft>
              <a:defRPr/>
            </a:pPr>
            <a:r>
              <a:rPr lang="zh-CN" altLang="en-US" sz="2400" dirty="0" smtClean="0">
                <a:solidFill>
                  <a:schemeClr val="tx1">
                    <a:lumMod val="50000"/>
                  </a:schemeClr>
                </a:solidFill>
                <a:latin typeface="宋体" pitchFamily="2" charset="-122"/>
                <a:ea typeface="宋体" pitchFamily="2" charset="-122"/>
              </a:rPr>
              <a:t>出险职工</a:t>
            </a:r>
            <a:r>
              <a:rPr lang="zh-CN" altLang="en-US" sz="2400" dirty="0" smtClean="0">
                <a:solidFill>
                  <a:srgbClr val="FF0000"/>
                </a:solidFill>
                <a:latin typeface="宋体" pitchFamily="2" charset="-122"/>
                <a:ea typeface="宋体" pitchFamily="2" charset="-122"/>
              </a:rPr>
              <a:t>无京卡</a:t>
            </a:r>
            <a:r>
              <a:rPr lang="zh-CN" altLang="en-US" sz="2400" dirty="0" smtClean="0">
                <a:solidFill>
                  <a:schemeClr val="tx1">
                    <a:lumMod val="50000"/>
                  </a:schemeClr>
                </a:solidFill>
                <a:latin typeface="宋体" pitchFamily="2" charset="-122"/>
                <a:ea typeface="宋体" pitchFamily="2" charset="-122"/>
              </a:rPr>
              <a:t>的需要经办人员在银行卡类型中选择其他银行卡后填入其他银行信息（都为必填项）</a:t>
            </a:r>
            <a:r>
              <a:rPr lang="zh-CN" altLang="en-US" sz="2400" b="0" kern="0" dirty="0" smtClean="0">
                <a:solidFill>
                  <a:schemeClr val="tx2">
                    <a:lumMod val="95000"/>
                    <a:lumOff val="5000"/>
                  </a:schemeClr>
                </a:solidFill>
                <a:latin typeface="华文中宋" pitchFamily="2" charset="-122"/>
                <a:ea typeface="华文中宋" pitchFamily="2" charset="-122"/>
              </a:rPr>
              <a:t>。</a:t>
            </a:r>
          </a:p>
        </p:txBody>
      </p:sp>
      <p:sp>
        <p:nvSpPr>
          <p:cNvPr id="11" name="Text Box 3"/>
          <p:cNvSpPr txBox="1">
            <a:spLocks noChangeArrowheads="1"/>
          </p:cNvSpPr>
          <p:nvPr/>
        </p:nvSpPr>
        <p:spPr bwMode="auto">
          <a:xfrm>
            <a:off x="2786050" y="1142984"/>
            <a:ext cx="6215106" cy="1384995"/>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lang="zh-CN" altLang="en-US" sz="2400" kern="0" dirty="0" smtClean="0">
                <a:solidFill>
                  <a:schemeClr val="tx2">
                    <a:lumMod val="95000"/>
                    <a:lumOff val="5000"/>
                  </a:schemeClr>
                </a:solidFill>
                <a:latin typeface="宋体" pitchFamily="2" charset="-122"/>
                <a:ea typeface="宋体" pitchFamily="2" charset="-122"/>
              </a:rPr>
              <a:t>说明：</a:t>
            </a:r>
            <a:endParaRPr lang="en-US" altLang="zh-CN" sz="24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a:t>
            </a:r>
            <a:r>
              <a:rPr lang="zh-CN" altLang="en-US" sz="2400" kern="0" dirty="0" smtClean="0">
                <a:solidFill>
                  <a:schemeClr val="tx2">
                    <a:lumMod val="95000"/>
                    <a:lumOff val="5000"/>
                  </a:schemeClr>
                </a:solidFill>
                <a:latin typeface="宋体" pitchFamily="2" charset="-122"/>
                <a:ea typeface="宋体" pitchFamily="2" charset="-122"/>
              </a:rPr>
              <a:t>银行信息的填写注意事项将在后面详细说明。</a:t>
            </a:r>
            <a:endParaRPr lang="zh-CN" altLang="en-US" sz="2400" kern="0" dirty="0">
              <a:solidFill>
                <a:schemeClr val="tx2">
                  <a:lumMod val="95000"/>
                  <a:lumOff val="5000"/>
                </a:schemeClr>
              </a:solidFill>
              <a:latin typeface="宋体" pitchFamily="2" charset="-122"/>
              <a:ea typeface="宋体" pitchFamily="2" charset="-122"/>
            </a:endParaRPr>
          </a:p>
        </p:txBody>
      </p:sp>
      <p:sp>
        <p:nvSpPr>
          <p:cNvPr id="9" name="圆角矩形 8"/>
          <p:cNvSpPr/>
          <p:nvPr/>
        </p:nvSpPr>
        <p:spPr>
          <a:xfrm>
            <a:off x="142844" y="928670"/>
            <a:ext cx="1785950" cy="928694"/>
          </a:xfrm>
          <a:prstGeom prst="roundRect">
            <a:avLst/>
          </a:prstGeom>
          <a:solidFill>
            <a:srgbClr val="FFFF00"/>
          </a:solidFill>
          <a:ln>
            <a:solidFill>
              <a:schemeClr val="tx2">
                <a:lumMod val="95000"/>
                <a:lumOff val="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accent2">
                    <a:lumMod val="60000"/>
                    <a:lumOff val="40000"/>
                  </a:schemeClr>
                </a:solidFill>
                <a:latin typeface="微软雅黑" pitchFamily="34" charset="-122"/>
                <a:ea typeface="微软雅黑" pitchFamily="34" charset="-122"/>
              </a:rPr>
              <a:t>进入理赔信息填写界面后</a:t>
            </a:r>
            <a:endParaRPr lang="zh-CN" altLang="en-US" dirty="0">
              <a:solidFill>
                <a:schemeClr val="accent2">
                  <a:lumMod val="60000"/>
                  <a:lumOff val="4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dissolve">
                                      <p:cBhvr>
                                        <p:cTn id="11" dur="500"/>
                                        <p:tgtEl>
                                          <p:spTgt spid="3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11"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5248275"/>
          </a:xfrm>
        </p:spPr>
        <p:txBody>
          <a:bodyPr/>
          <a:lstStyle/>
          <a:p>
            <a:pPr marL="0" indent="0">
              <a:buClrTx/>
              <a:buNone/>
            </a:pPr>
            <a:endParaRPr lang="en-US" altLang="zh-CN" b="1" dirty="0" smtClean="0">
              <a:solidFill>
                <a:schemeClr val="tx1">
                  <a:lumMod val="50000"/>
                </a:schemeClr>
              </a:solidFill>
              <a:latin typeface="宋体" pitchFamily="2" charset="-122"/>
              <a:ea typeface="宋体" pitchFamily="2" charset="-122"/>
            </a:endParaRPr>
          </a:p>
          <a:p>
            <a:pPr>
              <a:buClrTx/>
              <a:buNone/>
            </a:pPr>
            <a:r>
              <a:rPr lang="en-US" altLang="zh-CN" b="1" dirty="0" smtClean="0">
                <a:solidFill>
                  <a:schemeClr val="tx1">
                    <a:lumMod val="50000"/>
                  </a:schemeClr>
                </a:solidFill>
                <a:latin typeface="宋体" pitchFamily="2" charset="-122"/>
                <a:ea typeface="宋体" pitchFamily="2" charset="-122"/>
              </a:rPr>
              <a:t>	</a:t>
            </a:r>
            <a:r>
              <a:rPr lang="en-US" altLang="zh-CN" sz="2800" b="1" dirty="0" smtClean="0">
                <a:solidFill>
                  <a:schemeClr val="tx1">
                    <a:lumMod val="50000"/>
                  </a:schemeClr>
                </a:solidFill>
                <a:latin typeface="宋体" pitchFamily="2" charset="-122"/>
                <a:ea typeface="宋体" pitchFamily="2" charset="-122"/>
              </a:rPr>
              <a:t>2.</a:t>
            </a:r>
            <a:r>
              <a:rPr lang="zh-CN" altLang="en-US" sz="2800" b="1" dirty="0" smtClean="0">
                <a:solidFill>
                  <a:schemeClr val="tx1">
                    <a:lumMod val="50000"/>
                  </a:schemeClr>
                </a:solidFill>
                <a:latin typeface="宋体" pitchFamily="2" charset="-122"/>
                <a:ea typeface="宋体" pitchFamily="2" charset="-122"/>
              </a:rPr>
              <a:t>银行打款失败后，基层修改银行信息的操作：</a:t>
            </a:r>
            <a:endParaRPr lang="en-US" altLang="zh-CN" sz="2800" b="1" dirty="0" smtClean="0">
              <a:solidFill>
                <a:schemeClr val="tx1">
                  <a:lumMod val="50000"/>
                </a:schemeClr>
              </a:solidFill>
              <a:latin typeface="宋体" pitchFamily="2" charset="-122"/>
              <a:ea typeface="宋体" pitchFamily="2" charset="-122"/>
            </a:endParaRPr>
          </a:p>
          <a:p>
            <a:pPr>
              <a:buClrTx/>
              <a:buNone/>
            </a:pPr>
            <a:r>
              <a:rPr lang="en-US" altLang="zh-CN" sz="2800" b="1" dirty="0" smtClean="0">
                <a:solidFill>
                  <a:schemeClr val="tx1">
                    <a:lumMod val="50000"/>
                  </a:schemeClr>
                </a:solidFill>
                <a:latin typeface="宋体" pitchFamily="2" charset="-122"/>
                <a:ea typeface="宋体" pitchFamily="2" charset="-122"/>
              </a:rPr>
              <a:t>		</a:t>
            </a:r>
            <a:r>
              <a:rPr lang="zh-CN" altLang="en-US" sz="2800" dirty="0" smtClean="0">
                <a:solidFill>
                  <a:schemeClr val="tx1">
                    <a:lumMod val="50000"/>
                  </a:schemeClr>
                </a:solidFill>
                <a:latin typeface="宋体" pitchFamily="2" charset="-122"/>
                <a:ea typeface="宋体" pitchFamily="2" charset="-122"/>
              </a:rPr>
              <a:t>基层经办人员可以在理赔申报界面中搜索出“支付失败</a:t>
            </a:r>
            <a:r>
              <a:rPr lang="en-US" altLang="zh-CN" sz="2800" dirty="0" smtClean="0">
                <a:solidFill>
                  <a:schemeClr val="tx1">
                    <a:lumMod val="50000"/>
                  </a:schemeClr>
                </a:solidFill>
                <a:latin typeface="宋体" pitchFamily="2" charset="-122"/>
                <a:ea typeface="宋体" pitchFamily="2" charset="-122"/>
              </a:rPr>
              <a:t>—</a:t>
            </a:r>
            <a:r>
              <a:rPr lang="zh-CN" altLang="en-US" sz="2800" dirty="0" smtClean="0">
                <a:solidFill>
                  <a:schemeClr val="tx1">
                    <a:lumMod val="50000"/>
                  </a:schemeClr>
                </a:solidFill>
                <a:latin typeface="宋体" pitchFamily="2" charset="-122"/>
                <a:ea typeface="宋体" pitchFamily="2" charset="-122"/>
              </a:rPr>
              <a:t>未修改”状态的理赔单，搜索出后可以修改理赔单中的银行信息</a:t>
            </a:r>
            <a:r>
              <a:rPr lang="zh-CN" altLang="en-US" sz="2800" dirty="0" smtClean="0">
                <a:solidFill>
                  <a:srgbClr val="FF0000"/>
                </a:solidFill>
                <a:latin typeface="宋体" pitchFamily="2" charset="-122"/>
                <a:ea typeface="宋体" pitchFamily="2" charset="-122"/>
              </a:rPr>
              <a:t>（只能修改银行信息）</a:t>
            </a:r>
            <a:r>
              <a:rPr lang="zh-CN" altLang="en-US" sz="2800" dirty="0" smtClean="0">
                <a:solidFill>
                  <a:schemeClr val="tx1">
                    <a:lumMod val="50000"/>
                  </a:schemeClr>
                </a:solidFill>
                <a:latin typeface="宋体" pitchFamily="2" charset="-122"/>
                <a:ea typeface="宋体" pitchFamily="2" charset="-122"/>
              </a:rPr>
              <a:t>，修改后由办事处重新支付</a:t>
            </a:r>
            <a:r>
              <a:rPr lang="zh-CN" altLang="en-US" dirty="0" smtClean="0">
                <a:solidFill>
                  <a:schemeClr val="tx1">
                    <a:lumMod val="50000"/>
                  </a:schemeClr>
                </a:solidFill>
                <a:latin typeface="宋体" pitchFamily="2" charset="-122"/>
                <a:ea typeface="宋体" pitchFamily="2" charset="-122"/>
              </a:rPr>
              <a:t>。</a:t>
            </a:r>
            <a:endParaRPr lang="en-US" altLang="zh-CN" dirty="0" smtClean="0">
              <a:solidFill>
                <a:schemeClr val="tx1">
                  <a:lumMod val="50000"/>
                </a:schemeClr>
              </a:solidFill>
              <a:latin typeface="宋体" pitchFamily="2" charset="-122"/>
              <a:ea typeface="宋体" pitchFamily="2" charset="-122"/>
            </a:endParaRPr>
          </a:p>
          <a:p>
            <a:pPr marL="0" indent="0">
              <a:buClrTx/>
              <a:buNone/>
            </a:pPr>
            <a:r>
              <a:rPr lang="en-US" altLang="zh-CN" dirty="0">
                <a:solidFill>
                  <a:schemeClr val="tx1">
                    <a:lumMod val="50000"/>
                  </a:schemeClr>
                </a:solidFill>
                <a:latin typeface="宋体" pitchFamily="2" charset="-122"/>
                <a:ea typeface="宋体" pitchFamily="2" charset="-122"/>
              </a:rPr>
              <a:t> </a:t>
            </a:r>
            <a:r>
              <a:rPr lang="en-US" altLang="zh-CN" dirty="0" smtClean="0">
                <a:solidFill>
                  <a:schemeClr val="tx1">
                    <a:lumMod val="50000"/>
                  </a:schemeClr>
                </a:solidFill>
                <a:latin typeface="宋体" pitchFamily="2" charset="-122"/>
                <a:ea typeface="宋体" pitchFamily="2" charset="-122"/>
              </a:rPr>
              <a:t> </a:t>
            </a:r>
            <a:endParaRPr lang="en-US" altLang="zh-CN" sz="2800"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21</a:t>
            </a:fld>
            <a:endParaRPr lang="en-US" altLang="zh-CN" dirty="0"/>
          </a:p>
        </p:txBody>
      </p:sp>
    </p:spTree>
    <p:extLst>
      <p:ext uri="{BB962C8B-B14F-4D97-AF65-F5344CB8AC3E}">
        <p14:creationId xmlns:p14="http://schemas.microsoft.com/office/powerpoint/2010/main" xmlns="" val="3245257350"/>
      </p:ext>
    </p:extLst>
  </p:cSld>
  <p:clrMapOvr>
    <a:masterClrMapping/>
  </p:clrMapOvr>
  <p:transition>
    <p:wheel spokes="8"/>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 y="847724"/>
            <a:ext cx="9143999" cy="5101556"/>
          </a:xfrm>
          <a:prstGeom prst="rect">
            <a:avLst/>
          </a:prstGeom>
          <a:noFill/>
          <a:ln w="9525">
            <a:noFill/>
            <a:miter lim="800000"/>
            <a:headEnd/>
            <a:tailEnd/>
          </a:ln>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22</a:t>
            </a:fld>
            <a:endParaRPr lang="en-US" altLang="zh-CN" dirty="0"/>
          </a:p>
        </p:txBody>
      </p:sp>
      <p:sp>
        <p:nvSpPr>
          <p:cNvPr id="10" name="TextBox 9"/>
          <p:cNvSpPr txBox="1"/>
          <p:nvPr/>
        </p:nvSpPr>
        <p:spPr>
          <a:xfrm>
            <a:off x="357158" y="2786058"/>
            <a:ext cx="8501122" cy="1862048"/>
          </a:xfrm>
          <a:prstGeom prst="rect">
            <a:avLst/>
          </a:prstGeom>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rtlCol="0">
            <a:spAutoFit/>
          </a:bodyPr>
          <a:lstStyle/>
          <a:p>
            <a:endParaRPr lang="en-US" altLang="zh-CN" sz="4000" dirty="0" smtClean="0"/>
          </a:p>
          <a:p>
            <a:pPr algn="ctr"/>
            <a:r>
              <a:rPr lang="zh-CN" altLang="en-US" sz="3500" dirty="0" smtClean="0">
                <a:solidFill>
                  <a:srgbClr val="FF0000"/>
                </a:solidFill>
              </a:rPr>
              <a:t>下面以女工重疾意外类理赔举例演示</a:t>
            </a:r>
            <a:endParaRPr lang="en-US" altLang="zh-CN" sz="3500" dirty="0" smtClean="0">
              <a:solidFill>
                <a:srgbClr val="FF0000"/>
              </a:solidFill>
            </a:endParaRPr>
          </a:p>
          <a:p>
            <a:endParaRPr lang="zh-CN" altLang="en-US" sz="4000" dirty="0"/>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857232"/>
            <a:ext cx="9143999" cy="4714908"/>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23</a:t>
            </a:fld>
            <a:endParaRPr lang="en-US" altLang="zh-CN" dirty="0"/>
          </a:p>
        </p:txBody>
      </p:sp>
      <p:sp>
        <p:nvSpPr>
          <p:cNvPr id="8" name="圆角矩形标注 4"/>
          <p:cNvSpPr>
            <a:spLocks noChangeArrowheads="1"/>
          </p:cNvSpPr>
          <p:nvPr/>
        </p:nvSpPr>
        <p:spPr bwMode="auto">
          <a:xfrm>
            <a:off x="4714876" y="1214422"/>
            <a:ext cx="2448271" cy="1008111"/>
          </a:xfrm>
          <a:prstGeom prst="wedgeRectCallout">
            <a:avLst>
              <a:gd name="adj1" fmla="val -86532"/>
              <a:gd name="adj2" fmla="val -724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accent4">
                    <a:lumMod val="60000"/>
                    <a:lumOff val="40000"/>
                  </a:schemeClr>
                </a:solidFill>
                <a:latin typeface="华文中宋" pitchFamily="2" charset="-122"/>
                <a:ea typeface="华文中宋" pitchFamily="2" charset="-122"/>
              </a:rPr>
              <a:t>理赔</a:t>
            </a:r>
            <a:r>
              <a:rPr lang="zh-CN" altLang="en-US" sz="2400" b="0" dirty="0" smtClean="0">
                <a:solidFill>
                  <a:schemeClr val="tx1">
                    <a:lumMod val="60000"/>
                    <a:lumOff val="40000"/>
                  </a:schemeClr>
                </a:solidFill>
                <a:latin typeface="华文中宋" pitchFamily="2" charset="-122"/>
                <a:ea typeface="华文中宋" pitchFamily="2" charset="-122"/>
              </a:rPr>
              <a:t>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9" name="圆角矩形标注 4"/>
          <p:cNvSpPr>
            <a:spLocks noChangeArrowheads="1"/>
          </p:cNvSpPr>
          <p:nvPr/>
        </p:nvSpPr>
        <p:spPr bwMode="auto">
          <a:xfrm>
            <a:off x="4214810" y="3071810"/>
            <a:ext cx="2949478" cy="928694"/>
          </a:xfrm>
          <a:prstGeom prst="wedgeRectCallout">
            <a:avLst>
              <a:gd name="adj1" fmla="val -41302"/>
              <a:gd name="adj2" fmla="val -13717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女工重疾意外理赔</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accent4">
                  <a:lumMod val="60000"/>
                  <a:lumOff val="40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857232"/>
            <a:ext cx="9144001" cy="4071966"/>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24</a:t>
            </a:fld>
            <a:endParaRPr lang="en-US" altLang="zh-CN" dirty="0"/>
          </a:p>
        </p:txBody>
      </p:sp>
      <p:sp>
        <p:nvSpPr>
          <p:cNvPr id="10" name="圆角矩形标注 4"/>
          <p:cNvSpPr>
            <a:spLocks noChangeArrowheads="1"/>
          </p:cNvSpPr>
          <p:nvPr/>
        </p:nvSpPr>
        <p:spPr bwMode="auto">
          <a:xfrm>
            <a:off x="5072066" y="1000108"/>
            <a:ext cx="3071834" cy="1204756"/>
          </a:xfrm>
          <a:prstGeom prst="wedgeRectCallout">
            <a:avLst>
              <a:gd name="adj1" fmla="val -64658"/>
              <a:gd name="adj2" fmla="val 44911"/>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按钮，列出支付失败还未修改过银行信息的理赔单</a:t>
            </a:r>
            <a:endParaRPr lang="zh-CN" altLang="en-US" sz="2400" b="0" dirty="0">
              <a:solidFill>
                <a:schemeClr val="tx1">
                  <a:lumMod val="60000"/>
                  <a:lumOff val="40000"/>
                </a:schemeClr>
              </a:solidFill>
              <a:latin typeface="华文中宋" pitchFamily="2" charset="-122"/>
              <a:ea typeface="华文中宋" pitchFamily="2" charset="-122"/>
            </a:endParaRPr>
          </a:p>
        </p:txBody>
      </p:sp>
      <p:pic>
        <p:nvPicPr>
          <p:cNvPr id="2" name="Picture 2"/>
          <p:cNvPicPr>
            <a:picLocks noChangeAspect="1" noChangeArrowheads="1"/>
          </p:cNvPicPr>
          <p:nvPr/>
        </p:nvPicPr>
        <p:blipFill>
          <a:blip r:embed="rId3" cstate="print"/>
          <a:srcRect/>
          <a:stretch>
            <a:fillRect/>
          </a:stretch>
        </p:blipFill>
        <p:spPr bwMode="auto">
          <a:xfrm>
            <a:off x="899592" y="4293096"/>
            <a:ext cx="1419225" cy="1200150"/>
          </a:xfrm>
          <a:prstGeom prst="rect">
            <a:avLst/>
          </a:prstGeom>
          <a:noFill/>
          <a:ln w="9525">
            <a:noFill/>
            <a:miter lim="800000"/>
            <a:headEnd/>
            <a:tailEnd/>
          </a:ln>
        </p:spPr>
      </p:pic>
      <p:sp>
        <p:nvSpPr>
          <p:cNvPr id="9" name="圆角矩形标注 4"/>
          <p:cNvSpPr>
            <a:spLocks noChangeArrowheads="1"/>
          </p:cNvSpPr>
          <p:nvPr/>
        </p:nvSpPr>
        <p:spPr bwMode="auto">
          <a:xfrm>
            <a:off x="2843808" y="5229200"/>
            <a:ext cx="2714644" cy="1214446"/>
          </a:xfrm>
          <a:prstGeom prst="wedgeRectCallout">
            <a:avLst>
              <a:gd name="adj1" fmla="val -75403"/>
              <a:gd name="adj2" fmla="val -514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支付状态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支付失败</a:t>
            </a:r>
            <a:r>
              <a:rPr lang="en-US" altLang="zh-CN" sz="2400" b="0" dirty="0" smtClean="0">
                <a:solidFill>
                  <a:schemeClr val="tx1">
                    <a:lumMod val="60000"/>
                    <a:lumOff val="40000"/>
                  </a:schemeClr>
                </a:solidFill>
                <a:latin typeface="华文中宋" pitchFamily="2" charset="-122"/>
                <a:ea typeface="华文中宋" pitchFamily="2" charset="-122"/>
              </a:rPr>
              <a:t>—</a:t>
            </a:r>
            <a:r>
              <a:rPr lang="zh-CN" altLang="en-US" sz="2400" dirty="0" smtClean="0">
                <a:solidFill>
                  <a:schemeClr val="tx1">
                    <a:lumMod val="60000"/>
                    <a:lumOff val="40000"/>
                  </a:schemeClr>
                </a:solidFill>
                <a:latin typeface="宋体" pitchFamily="2" charset="-122"/>
                <a:ea typeface="宋体" pitchFamily="2" charset="-122"/>
              </a:rPr>
              <a:t>未修改</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pic>
        <p:nvPicPr>
          <p:cNvPr id="1027" name="Picture 3"/>
          <p:cNvPicPr>
            <a:picLocks noChangeAspect="1" noChangeArrowheads="1"/>
          </p:cNvPicPr>
          <p:nvPr/>
        </p:nvPicPr>
        <p:blipFill>
          <a:blip r:embed="rId4" cstate="print"/>
          <a:srcRect/>
          <a:stretch>
            <a:fillRect/>
          </a:stretch>
        </p:blipFill>
        <p:spPr bwMode="auto">
          <a:xfrm>
            <a:off x="899592" y="2492896"/>
            <a:ext cx="1419225" cy="1333500"/>
          </a:xfrm>
          <a:prstGeom prst="rect">
            <a:avLst/>
          </a:prstGeom>
          <a:noFill/>
          <a:ln w="9525">
            <a:noFill/>
            <a:miter lim="800000"/>
            <a:headEnd/>
            <a:tailEnd/>
          </a:ln>
        </p:spPr>
      </p:pic>
      <p:sp>
        <p:nvSpPr>
          <p:cNvPr id="8" name="圆角矩形标注 4"/>
          <p:cNvSpPr>
            <a:spLocks noChangeArrowheads="1"/>
          </p:cNvSpPr>
          <p:nvPr/>
        </p:nvSpPr>
        <p:spPr bwMode="auto">
          <a:xfrm>
            <a:off x="2843808" y="3212976"/>
            <a:ext cx="2448271" cy="1285884"/>
          </a:xfrm>
          <a:prstGeom prst="wedgeRectCallout">
            <a:avLst>
              <a:gd name="adj1" fmla="val -79704"/>
              <a:gd name="adj2" fmla="val -4376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选择状态</a:t>
            </a:r>
            <a:r>
              <a:rPr lang="zh-CN" altLang="en-US" sz="2400" b="0" dirty="0" smtClean="0">
                <a:solidFill>
                  <a:schemeClr val="tx2">
                    <a:lumMod val="95000"/>
                    <a:lumOff val="5000"/>
                  </a:schemeClr>
                </a:solidFill>
                <a:latin typeface="华文中宋" pitchFamily="2" charset="-122"/>
                <a:ea typeface="华文中宋" pitchFamily="2" charset="-122"/>
              </a:rPr>
              <a:t>下拉列表选择</a:t>
            </a:r>
            <a:r>
              <a:rPr lang="zh-CN" altLang="en-US" sz="2400" b="0" dirty="0" smtClean="0">
                <a:solidFill>
                  <a:schemeClr val="tx1">
                    <a:lumMod val="60000"/>
                    <a:lumOff val="40000"/>
                  </a:schemeClr>
                </a:solidFill>
                <a:latin typeface="华文中宋" pitchFamily="2" charset="-122"/>
                <a:ea typeface="华文中宋" pitchFamily="2" charset="-122"/>
              </a:rPr>
              <a:t>财务确认</a:t>
            </a:r>
            <a:r>
              <a:rPr lang="zh-CN" altLang="en-US" sz="2400" b="0" dirty="0" smtClean="0">
                <a:solidFill>
                  <a:schemeClr val="tx2">
                    <a:lumMod val="95000"/>
                    <a:lumOff val="5000"/>
                  </a:schemeClr>
                </a:solidFill>
                <a:latin typeface="华文中宋" pitchFamily="2" charset="-122"/>
                <a:ea typeface="华文中宋" pitchFamily="2" charset="-122"/>
              </a:rPr>
              <a:t>状态</a:t>
            </a:r>
            <a:endParaRPr lang="zh-CN" altLang="en-US" sz="2400" b="0" dirty="0">
              <a:solidFill>
                <a:schemeClr val="tx2">
                  <a:lumMod val="95000"/>
                  <a:lumOff val="5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slide(fromTop)">
                                      <p:cBhvr>
                                        <p:cTn id="7" dur="500"/>
                                        <p:tgtEl>
                                          <p:spTgt spid="102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1"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lide(fromTop)">
                                      <p:cBhvr>
                                        <p:cTn id="16" dur="500"/>
                                        <p:tgtEl>
                                          <p:spTgt spid="2"/>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linds(horizont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linds(horizontal)">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cstate="print"/>
          <a:srcRect/>
          <a:stretch>
            <a:fillRect/>
          </a:stretch>
        </p:blipFill>
        <p:spPr bwMode="auto">
          <a:xfrm>
            <a:off x="0" y="857232"/>
            <a:ext cx="9163050" cy="430530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25</a:t>
            </a:fld>
            <a:endParaRPr lang="en-US" altLang="zh-CN" dirty="0"/>
          </a:p>
        </p:txBody>
      </p:sp>
      <p:sp>
        <p:nvSpPr>
          <p:cNvPr id="8" name="圆角矩形标注 4"/>
          <p:cNvSpPr>
            <a:spLocks noChangeArrowheads="1"/>
          </p:cNvSpPr>
          <p:nvPr/>
        </p:nvSpPr>
        <p:spPr bwMode="auto">
          <a:xfrm>
            <a:off x="1500166" y="4643446"/>
            <a:ext cx="2448271" cy="1285884"/>
          </a:xfrm>
          <a:prstGeom prst="wedgeRectCallout">
            <a:avLst>
              <a:gd name="adj1" fmla="val -79419"/>
              <a:gd name="adj2" fmla="val -585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sz="2400" b="0" kern="0" dirty="0" smtClean="0">
                <a:solidFill>
                  <a:schemeClr val="tx2">
                    <a:lumMod val="95000"/>
                    <a:lumOff val="5000"/>
                  </a:schemeClr>
                </a:solidFill>
                <a:latin typeface="华文中宋" pitchFamily="2" charset="-122"/>
                <a:ea typeface="华文中宋" pitchFamily="2" charset="-122"/>
              </a:rPr>
              <a:t>点击将要</a:t>
            </a:r>
            <a:r>
              <a:rPr lang="zh-CN" altLang="en-US" sz="2400" dirty="0" smtClean="0">
                <a:solidFill>
                  <a:schemeClr val="tx2">
                    <a:lumMod val="95000"/>
                    <a:lumOff val="5000"/>
                  </a:schemeClr>
                </a:solidFill>
                <a:latin typeface="宋体" pitchFamily="2" charset="-122"/>
                <a:ea typeface="宋体" pitchFamily="2" charset="-122"/>
              </a:rPr>
              <a:t>修改银行信息的理赔单</a:t>
            </a:r>
            <a:r>
              <a:rPr lang="zh-CN" altLang="en-US" sz="2400" dirty="0" smtClean="0">
                <a:solidFill>
                  <a:schemeClr val="tx1">
                    <a:lumMod val="60000"/>
                    <a:lumOff val="40000"/>
                  </a:schemeClr>
                </a:solidFill>
                <a:latin typeface="宋体" pitchFamily="2" charset="-122"/>
                <a:ea typeface="宋体" pitchFamily="2" charset="-122"/>
              </a:rPr>
              <a:t>会员编码</a:t>
            </a:r>
            <a:endParaRPr lang="zh-CN" altLang="en-US" sz="2400" b="0" kern="0" dirty="0">
              <a:solidFill>
                <a:schemeClr val="tx1">
                  <a:lumMod val="60000"/>
                  <a:lumOff val="40000"/>
                </a:schemeClr>
              </a:solidFill>
              <a:latin typeface="华文中宋" pitchFamily="2" charset="-122"/>
              <a:ea typeface="华文中宋"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a:stretch>
            <a:fillRect/>
          </a:stretch>
        </p:blipFill>
        <p:spPr bwMode="auto">
          <a:xfrm>
            <a:off x="0" y="857232"/>
            <a:ext cx="9135322" cy="5715040"/>
          </a:xfrm>
          <a:prstGeom prst="rect">
            <a:avLst/>
          </a:prstGeom>
          <a:noFill/>
          <a:ln w="9525">
            <a:noFill/>
            <a:miter lim="800000"/>
            <a:headEnd/>
            <a:tailEnd/>
          </a:ln>
          <a:effectLst/>
        </p:spPr>
      </p:pic>
      <p:sp>
        <p:nvSpPr>
          <p:cNvPr id="4098" name="标题 1"/>
          <p:cNvSpPr>
            <a:spLocks noGrp="1"/>
          </p:cNvSpPr>
          <p:nvPr>
            <p:ph type="title"/>
          </p:nvPr>
        </p:nvSpPr>
        <p:spPr>
          <a:xfrm>
            <a:off x="142844" y="152400"/>
            <a:ext cx="8858312" cy="563563"/>
          </a:xfrm>
        </p:spPr>
        <p:txBody>
          <a:bodyPr/>
          <a:lstStyle/>
          <a:p>
            <a:r>
              <a:rPr lang="en-US" altLang="zh-CN" dirty="0" smtClean="0">
                <a:latin typeface="宋体" pitchFamily="2" charset="-122"/>
                <a:ea typeface="宋体" pitchFamily="2" charset="-122"/>
              </a:rPr>
              <a:t>2.</a:t>
            </a:r>
            <a:r>
              <a:rPr lang="zh-CN" altLang="en-US" dirty="0" smtClean="0">
                <a:latin typeface="宋体" pitchFamily="2" charset="-122"/>
                <a:ea typeface="宋体" pitchFamily="2" charset="-122"/>
              </a:rPr>
              <a:t>互助金直</a:t>
            </a:r>
            <a:r>
              <a:rPr lang="zh-CN" altLang="en-US" dirty="0" smtClean="0">
                <a:ea typeface="宋体" pitchFamily="2" charset="-122"/>
              </a:rPr>
              <a:t>赔到个人京卡（银行卡）的网上操作</a:t>
            </a:r>
          </a:p>
        </p:txBody>
      </p:sp>
      <p:sp>
        <p:nvSpPr>
          <p:cNvPr id="4099" name="内容占位符 2"/>
          <p:cNvSpPr>
            <a:spLocks noGrp="1"/>
          </p:cNvSpPr>
          <p:nvPr>
            <p:ph idx="1"/>
          </p:nvPr>
        </p:nvSpPr>
        <p:spPr>
          <a:xfrm>
            <a:off x="107504" y="1032669"/>
            <a:ext cx="9036496" cy="2824959"/>
          </a:xfrm>
        </p:spPr>
        <p:txBody>
          <a:bodyPr/>
          <a:lstStyle/>
          <a:p>
            <a:pPr>
              <a:buClrTx/>
              <a:buNone/>
            </a:pPr>
            <a:r>
              <a:rPr lang="en-US" altLang="zh-CN" b="1" dirty="0" smtClean="0">
                <a:solidFill>
                  <a:schemeClr val="tx1">
                    <a:lumMod val="50000"/>
                  </a:schemeClr>
                </a:solidFill>
                <a:latin typeface="宋体" pitchFamily="2" charset="-122"/>
                <a:ea typeface="宋体" pitchFamily="2" charset="-122"/>
              </a:rPr>
              <a:t>	</a:t>
            </a:r>
            <a:endParaRPr lang="en-US" altLang="zh-CN" sz="2800" b="1" dirty="0" smtClean="0">
              <a:solidFill>
                <a:schemeClr val="tx1">
                  <a:lumMod val="50000"/>
                </a:schemeClr>
              </a:solidFill>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26</a:t>
            </a:fld>
            <a:endParaRPr lang="en-US" altLang="zh-CN" dirty="0"/>
          </a:p>
        </p:txBody>
      </p:sp>
      <p:sp>
        <p:nvSpPr>
          <p:cNvPr id="9" name="L 形 8"/>
          <p:cNvSpPr/>
          <p:nvPr/>
        </p:nvSpPr>
        <p:spPr bwMode="auto">
          <a:xfrm rot="10800000" flipV="1">
            <a:off x="1500166" y="4643446"/>
            <a:ext cx="5857916" cy="1071570"/>
          </a:xfrm>
          <a:prstGeom prst="corner">
            <a:avLst>
              <a:gd name="adj1" fmla="val 79701"/>
              <a:gd name="adj2" fmla="val 213266"/>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8" name="圆角矩形标注 4"/>
          <p:cNvSpPr>
            <a:spLocks noChangeArrowheads="1"/>
          </p:cNvSpPr>
          <p:nvPr/>
        </p:nvSpPr>
        <p:spPr bwMode="auto">
          <a:xfrm>
            <a:off x="4499992" y="3140968"/>
            <a:ext cx="3786214" cy="1000132"/>
          </a:xfrm>
          <a:prstGeom prst="wedgeRectCallout">
            <a:avLst>
              <a:gd name="adj1" fmla="val -45395"/>
              <a:gd name="adj2" fmla="val 14698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1.</a:t>
            </a:r>
            <a:r>
              <a:rPr lang="zh-CN" altLang="en-US" sz="2400" dirty="0" smtClean="0">
                <a:solidFill>
                  <a:schemeClr val="tx1">
                    <a:lumMod val="50000"/>
                  </a:schemeClr>
                </a:solidFill>
                <a:latin typeface="宋体" pitchFamily="2" charset="-122"/>
                <a:ea typeface="宋体" pitchFamily="2" charset="-122"/>
              </a:rPr>
              <a:t>修改理赔单中的银行信息</a:t>
            </a:r>
            <a:r>
              <a:rPr lang="zh-CN" altLang="en-US" sz="2400" dirty="0" smtClean="0">
                <a:solidFill>
                  <a:srgbClr val="FF0000"/>
                </a:solidFill>
                <a:latin typeface="宋体" pitchFamily="2" charset="-122"/>
                <a:ea typeface="宋体" pitchFamily="2" charset="-122"/>
              </a:rPr>
              <a:t>（只能修改银行信息）</a:t>
            </a:r>
            <a:endParaRPr lang="zh-CN" altLang="en-US" sz="2400" b="0" kern="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3635896" y="980728"/>
            <a:ext cx="5184576" cy="1224136"/>
          </a:xfrm>
          <a:prstGeom prst="wedgeRectCallout">
            <a:avLst>
              <a:gd name="adj1" fmla="val -3348"/>
              <a:gd name="adj2" fmla="val 7297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2400" dirty="0" smtClean="0">
                <a:solidFill>
                  <a:schemeClr val="tx1">
                    <a:lumMod val="50000"/>
                  </a:schemeClr>
                </a:solidFill>
                <a:latin typeface="宋体" pitchFamily="2" charset="-122"/>
                <a:ea typeface="宋体" pitchFamily="2" charset="-122"/>
              </a:rPr>
              <a:t>2.</a:t>
            </a:r>
            <a:r>
              <a:rPr lang="zh-CN" altLang="en-US" sz="2400" dirty="0" smtClean="0">
                <a:solidFill>
                  <a:schemeClr val="tx1">
                    <a:lumMod val="50000"/>
                  </a:schemeClr>
                </a:solidFill>
                <a:latin typeface="宋体" pitchFamily="2" charset="-122"/>
                <a:ea typeface="宋体" pitchFamily="2" charset="-122"/>
              </a:rPr>
              <a:t>点击</a:t>
            </a:r>
            <a:r>
              <a:rPr lang="zh-CN" altLang="en-US" sz="2400" dirty="0" smtClean="0">
                <a:solidFill>
                  <a:schemeClr val="tx1">
                    <a:lumMod val="60000"/>
                    <a:lumOff val="40000"/>
                  </a:schemeClr>
                </a:solidFill>
                <a:latin typeface="宋体" pitchFamily="2" charset="-122"/>
                <a:ea typeface="宋体" pitchFamily="2" charset="-122"/>
              </a:rPr>
              <a:t>保存</a:t>
            </a:r>
            <a:r>
              <a:rPr lang="zh-CN" altLang="en-US" sz="2400" dirty="0" smtClean="0">
                <a:solidFill>
                  <a:schemeClr val="tx1">
                    <a:lumMod val="50000"/>
                  </a:schemeClr>
                </a:solidFill>
                <a:latin typeface="宋体" pitchFamily="2" charset="-122"/>
                <a:ea typeface="宋体" pitchFamily="2" charset="-122"/>
              </a:rPr>
              <a:t>按钮，保存修改后的银行信息，等待办事处重新打款（支付失败</a:t>
            </a:r>
            <a:r>
              <a:rPr lang="en-US" altLang="zh-CN" sz="2400" dirty="0" smtClean="0">
                <a:solidFill>
                  <a:schemeClr val="tx1">
                    <a:lumMod val="50000"/>
                  </a:schemeClr>
                </a:solidFill>
                <a:latin typeface="宋体" pitchFamily="2" charset="-122"/>
                <a:ea typeface="宋体" pitchFamily="2" charset="-122"/>
              </a:rPr>
              <a:t>—</a:t>
            </a:r>
            <a:r>
              <a:rPr lang="zh-CN" altLang="en-US" sz="2400" dirty="0" smtClean="0">
                <a:solidFill>
                  <a:schemeClr val="tx1">
                    <a:lumMod val="50000"/>
                  </a:schemeClr>
                </a:solidFill>
                <a:latin typeface="宋体" pitchFamily="2" charset="-122"/>
                <a:ea typeface="宋体" pitchFamily="2" charset="-122"/>
              </a:rPr>
              <a:t>未修改→已修改）</a:t>
            </a:r>
            <a:endParaRPr lang="zh-CN" altLang="en-US" sz="2400" b="0" kern="0" dirty="0">
              <a:solidFill>
                <a:schemeClr val="tx2">
                  <a:lumMod val="95000"/>
                  <a:lumOff val="5000"/>
                </a:schemeClr>
              </a:solidFill>
              <a:latin typeface="华文中宋" pitchFamily="2" charset="-122"/>
              <a:ea typeface="华文中宋" pitchFamily="2" charset="-122"/>
            </a:endParaRPr>
          </a:p>
        </p:txBody>
      </p:sp>
      <p:sp>
        <p:nvSpPr>
          <p:cNvPr id="11" name="Text Box 3"/>
          <p:cNvSpPr txBox="1">
            <a:spLocks noChangeArrowheads="1"/>
          </p:cNvSpPr>
          <p:nvPr/>
        </p:nvSpPr>
        <p:spPr bwMode="auto">
          <a:xfrm>
            <a:off x="107504" y="980728"/>
            <a:ext cx="3240360" cy="2123658"/>
          </a:xfrm>
          <a:prstGeom prst="rect">
            <a:avLst/>
          </a:prstGeom>
          <a:ln>
            <a:headEnd/>
            <a:tailEnd/>
          </a:ln>
          <a:effectLst>
            <a:outerShdw blurRad="50800" dist="38100" dir="5400000" algn="t" rotWithShape="0">
              <a:prstClr val="black">
                <a:alpha val="40000"/>
              </a:prstClr>
            </a:outerShdw>
          </a:effectLst>
        </p:spPr>
        <p:style>
          <a:lnRef idx="1">
            <a:schemeClr val="accent4"/>
          </a:lnRef>
          <a:fillRef idx="2">
            <a:schemeClr val="accent4"/>
          </a:fillRef>
          <a:effectRef idx="1">
            <a:schemeClr val="accent4"/>
          </a:effectRef>
          <a:fontRef idx="minor">
            <a:schemeClr val="dk1"/>
          </a:fontRef>
        </p:style>
        <p:txBody>
          <a:bodyPr wrap="square">
            <a:spAutoFit/>
          </a:bodyPr>
          <a:lstStyle/>
          <a:p>
            <a:pPr eaLnBrk="1" hangingPunct="1">
              <a:spcBef>
                <a:spcPct val="50000"/>
              </a:spcBef>
              <a:spcAft>
                <a:spcPts val="0"/>
              </a:spcAft>
              <a:defRPr/>
            </a:pPr>
            <a:r>
              <a:rPr lang="zh-CN" altLang="en-US" sz="2400" kern="0" dirty="0" smtClean="0">
                <a:solidFill>
                  <a:schemeClr val="tx2">
                    <a:lumMod val="95000"/>
                    <a:lumOff val="5000"/>
                  </a:schemeClr>
                </a:solidFill>
                <a:latin typeface="宋体" pitchFamily="2" charset="-122"/>
                <a:ea typeface="宋体" pitchFamily="2" charset="-122"/>
              </a:rPr>
              <a:t>说明：</a:t>
            </a:r>
            <a:endParaRPr lang="en-US" altLang="zh-CN" sz="2400" kern="0" dirty="0" smtClean="0">
              <a:solidFill>
                <a:schemeClr val="tx2">
                  <a:lumMod val="95000"/>
                  <a:lumOff val="5000"/>
                </a:schemeClr>
              </a:solidFill>
              <a:latin typeface="宋体" pitchFamily="2" charset="-122"/>
              <a:ea typeface="宋体" pitchFamily="2" charset="-122"/>
            </a:endParaRPr>
          </a:p>
          <a:p>
            <a:pPr eaLnBrk="1" hangingPunct="1">
              <a:spcBef>
                <a:spcPct val="50000"/>
              </a:spcBef>
              <a:spcAft>
                <a:spcPts val="0"/>
              </a:spcAft>
              <a:defRPr/>
            </a:pPr>
            <a:r>
              <a:rPr lang="en-US" altLang="zh-CN" sz="2400" kern="0" dirty="0" smtClean="0">
                <a:solidFill>
                  <a:schemeClr val="tx2">
                    <a:lumMod val="95000"/>
                    <a:lumOff val="5000"/>
                  </a:schemeClr>
                </a:solidFill>
                <a:latin typeface="宋体" pitchFamily="2" charset="-122"/>
                <a:ea typeface="宋体" pitchFamily="2" charset="-122"/>
              </a:rPr>
              <a:t>	</a:t>
            </a:r>
            <a:r>
              <a:rPr lang="zh-CN" altLang="en-US" sz="2400" kern="0" dirty="0" smtClean="0">
                <a:solidFill>
                  <a:schemeClr val="tx2">
                    <a:lumMod val="95000"/>
                    <a:lumOff val="5000"/>
                  </a:schemeClr>
                </a:solidFill>
                <a:latin typeface="宋体" pitchFamily="2" charset="-122"/>
                <a:ea typeface="宋体" pitchFamily="2" charset="-122"/>
              </a:rPr>
              <a:t>如果原来是京卡的，现在也可以选择其他银行卡，进行其他银行卡信息输入。</a:t>
            </a:r>
            <a:endParaRPr lang="zh-CN" altLang="en-US" sz="2400" kern="0" dirty="0">
              <a:solidFill>
                <a:schemeClr val="tx2">
                  <a:lumMod val="95000"/>
                  <a:lumOff val="5000"/>
                </a:schemeClr>
              </a:solidFill>
              <a:latin typeface="宋体" pitchFamily="2" charset="-122"/>
              <a:ea typeface="宋体" pitchFamily="2" charset="-122"/>
            </a:endParaRPr>
          </a:p>
        </p:txBody>
      </p:sp>
    </p:spTree>
    <p:extLst>
      <p:ext uri="{BB962C8B-B14F-4D97-AF65-F5344CB8AC3E}">
        <p14:creationId xmlns:p14="http://schemas.microsoft.com/office/powerpoint/2010/main" xmlns="" val="32452573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linds(horizontal)">
                                      <p:cBhvr>
                                        <p:cTn id="16" dur="500"/>
                                        <p:tgtEl>
                                          <p:spTgt spid="10"/>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cstate="print"/>
          <a:srcRect/>
          <a:stretch>
            <a:fillRect/>
          </a:stretch>
        </p:blipFill>
        <p:spPr bwMode="auto">
          <a:xfrm flipH="1">
            <a:off x="6975586" y="5143512"/>
            <a:ext cx="1916020" cy="1486265"/>
          </a:xfrm>
          <a:prstGeom prst="rect">
            <a:avLst/>
          </a:prstGeom>
          <a:noFill/>
          <a:ln w="9525">
            <a:noFill/>
            <a:miter lim="800000"/>
            <a:headEnd/>
            <a:tailEnd/>
          </a:ln>
          <a:effectLst/>
        </p:spPr>
      </p:pic>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27</a:t>
            </a:fld>
            <a:endParaRPr lang="en-US" altLang="zh-CN" dirty="0"/>
          </a:p>
        </p:txBody>
      </p:sp>
      <p:grpSp>
        <p:nvGrpSpPr>
          <p:cNvPr id="13" name="Group 11"/>
          <p:cNvGrpSpPr>
            <a:grpSpLocks/>
          </p:cNvGrpSpPr>
          <p:nvPr/>
        </p:nvGrpSpPr>
        <p:grpSpPr bwMode="auto">
          <a:xfrm>
            <a:off x="1714480" y="2786058"/>
            <a:ext cx="5929354" cy="1152527"/>
            <a:chOff x="0" y="0"/>
            <a:chExt cx="7402" cy="1815"/>
          </a:xfrm>
        </p:grpSpPr>
        <p:pic>
          <p:nvPicPr>
            <p:cNvPr id="14" name="Picture 12"/>
            <p:cNvPicPr>
              <a:picLocks noChangeAspect="1" noChangeArrowheads="1"/>
            </p:cNvPicPr>
            <p:nvPr/>
          </p:nvPicPr>
          <p:blipFill>
            <a:blip r:embed="rId4" cstate="print"/>
            <a:srcRect/>
            <a:stretch>
              <a:fillRect/>
            </a:stretch>
          </p:blipFill>
          <p:spPr bwMode="auto">
            <a:xfrm>
              <a:off x="0" y="0"/>
              <a:ext cx="7402" cy="1815"/>
            </a:xfrm>
            <a:prstGeom prst="rect">
              <a:avLst/>
            </a:prstGeom>
            <a:noFill/>
            <a:ln w="9525">
              <a:noFill/>
              <a:miter lim="800000"/>
              <a:headEnd/>
              <a:tailEnd/>
            </a:ln>
          </p:spPr>
        </p:pic>
        <p:sp>
          <p:nvSpPr>
            <p:cNvPr id="15" name="Text Box 13"/>
            <p:cNvSpPr txBox="1">
              <a:spLocks noChangeArrowheads="1"/>
            </p:cNvSpPr>
            <p:nvPr/>
          </p:nvSpPr>
          <p:spPr bwMode="auto">
            <a:xfrm>
              <a:off x="1592" y="550"/>
              <a:ext cx="5576" cy="582"/>
            </a:xfrm>
            <a:prstGeom prst="rect">
              <a:avLst/>
            </a:prstGeom>
            <a:noFill/>
            <a:ln w="9525">
              <a:noFill/>
              <a:miter lim="800000"/>
              <a:headEnd/>
              <a:tailEnd/>
            </a:ln>
          </p:spPr>
          <p:txBody>
            <a:bodyPr>
              <a:spAutoFit/>
            </a:bodyPr>
            <a:lstStyle/>
            <a:p>
              <a:pPr lvl="0"/>
              <a:r>
                <a:rPr lang="zh-CN" altLang="en-US" dirty="0" smtClean="0">
                  <a:solidFill>
                    <a:schemeClr val="tx2">
                      <a:lumMod val="95000"/>
                      <a:lumOff val="5000"/>
                    </a:schemeClr>
                  </a:solidFill>
                </a:rPr>
                <a:t>互助金直赔到京卡（银行卡）的注意事项</a:t>
              </a:r>
              <a:endParaRPr lang="zh-CN" altLang="en-US" dirty="0">
                <a:solidFill>
                  <a:schemeClr val="tx2">
                    <a:lumMod val="95000"/>
                    <a:lumOff val="5000"/>
                  </a:schemeClr>
                </a:solidFill>
              </a:endParaRPr>
            </a:p>
          </p:txBody>
        </p:sp>
        <p:sp>
          <p:nvSpPr>
            <p:cNvPr id="16" name="WordArt 14"/>
            <p:cNvSpPr>
              <a:spLocks noChangeArrowheads="1" noChangeShapeType="1"/>
            </p:cNvSpPr>
            <p:nvPr/>
          </p:nvSpPr>
          <p:spPr bwMode="auto">
            <a:xfrm>
              <a:off x="624" y="45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3</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Tree>
  </p:cSld>
  <p:clrMapOvr>
    <a:masterClrMapping/>
  </p:clrMapOvr>
  <p:transition>
    <p:strips dir="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28</a:t>
            </a:fld>
            <a:endParaRPr lang="en-US" altLang="zh-CN" dirty="0">
              <a:solidFill>
                <a:srgbClr val="FFFFFF"/>
              </a:solidFill>
            </a:endParaRPr>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eaLnBrk="1" fontAlgn="auto" hangingPunct="1">
              <a:spcAft>
                <a:spcPts val="0"/>
              </a:spcAft>
              <a:defRPr/>
            </a:pPr>
            <a:r>
              <a:rPr lang="en-US" altLang="zh-CN"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  1.</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认真核实京卡（银行卡）信息</a:t>
            </a:r>
          </a:p>
        </p:txBody>
      </p:sp>
      <p:sp>
        <p:nvSpPr>
          <p:cNvPr id="10" name="TextBox 9"/>
          <p:cNvSpPr txBox="1"/>
          <p:nvPr/>
        </p:nvSpPr>
        <p:spPr>
          <a:xfrm>
            <a:off x="683568" y="1772816"/>
            <a:ext cx="7960398" cy="4524315"/>
          </a:xfrm>
          <a:prstGeom prst="rect">
            <a:avLst/>
          </a:prstGeom>
          <a:noFill/>
        </p:spPr>
        <p:txBody>
          <a:bodyPr wrap="square" rtlCol="0">
            <a:spAutoFit/>
          </a:bodyPr>
          <a:lstStyle/>
          <a:p>
            <a:r>
              <a:rPr lang="en-US" altLang="zh-CN" b="0" dirty="0" smtClean="0">
                <a:solidFill>
                  <a:srgbClr val="000000"/>
                </a:solidFill>
                <a:latin typeface="微软雅黑" pitchFamily="34" charset="-122"/>
                <a:ea typeface="微软雅黑" pitchFamily="34" charset="-122"/>
              </a:rPr>
              <a:t>1</a:t>
            </a:r>
            <a:r>
              <a:rPr lang="zh-CN" altLang="en-US" b="0" dirty="0" smtClean="0">
                <a:solidFill>
                  <a:srgbClr val="000000"/>
                </a:solidFill>
                <a:latin typeface="微软雅黑" pitchFamily="34" charset="-122"/>
                <a:ea typeface="微软雅黑" pitchFamily="34" charset="-122"/>
              </a:rPr>
              <a:t>）直赔过程中，一定要核实系统自动提取的京卡卡号与职工提供的京卡复印件上的卡号是否一致，如果发现不一致，要停止理赔申报，等待京卡信息更新后再次申报；</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2</a:t>
            </a:r>
            <a:r>
              <a:rPr lang="zh-CN" altLang="en-US" b="0" dirty="0" smtClean="0">
                <a:solidFill>
                  <a:srgbClr val="000000"/>
                </a:solidFill>
                <a:latin typeface="微软雅黑" pitchFamily="34" charset="-122"/>
                <a:ea typeface="微软雅黑" pitchFamily="34" charset="-122"/>
              </a:rPr>
              <a:t>）直赔过程中，提供的银行卡只允许是出险职工本人的，不得使用他人银行卡；</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3</a:t>
            </a:r>
            <a:r>
              <a:rPr lang="zh-CN" altLang="en-US" b="0" dirty="0" smtClean="0">
                <a:solidFill>
                  <a:srgbClr val="000000"/>
                </a:solidFill>
                <a:latin typeface="微软雅黑" pitchFamily="34" charset="-122"/>
                <a:ea typeface="微软雅黑" pitchFamily="34" charset="-122"/>
              </a:rPr>
              <a:t>）直赔过程中， 职工不要去银行进行银行卡注销操作；（挂失除外）</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4</a:t>
            </a:r>
            <a:r>
              <a:rPr lang="zh-CN" altLang="en-US" b="0" dirty="0" smtClean="0">
                <a:solidFill>
                  <a:srgbClr val="000000"/>
                </a:solidFill>
                <a:latin typeface="微软雅黑" pitchFamily="34" charset="-122"/>
                <a:ea typeface="微软雅黑" pitchFamily="34" charset="-122"/>
              </a:rPr>
              <a:t>）直赔过程中， 其他银行信息录入</a:t>
            </a:r>
            <a:r>
              <a:rPr lang="zh-CN" altLang="en-US" b="0" dirty="0" smtClean="0">
                <a:solidFill>
                  <a:schemeClr val="tx2">
                    <a:lumMod val="95000"/>
                    <a:lumOff val="5000"/>
                  </a:schemeClr>
                </a:solidFill>
                <a:latin typeface="微软雅黑" pitchFamily="34" charset="-122"/>
                <a:ea typeface="微软雅黑" pitchFamily="34" charset="-122"/>
              </a:rPr>
              <a:t>还有要避免三个不符：</a:t>
            </a:r>
            <a:endParaRPr lang="en-US" altLang="zh-CN" b="0" dirty="0" smtClean="0">
              <a:solidFill>
                <a:schemeClr val="tx2">
                  <a:lumMod val="95000"/>
                  <a:lumOff val="5000"/>
                </a:schemeClr>
              </a:solidFill>
              <a:latin typeface="微软雅黑" pitchFamily="34" charset="-122"/>
              <a:ea typeface="微软雅黑" pitchFamily="34" charset="-122"/>
            </a:endParaRPr>
          </a:p>
          <a:p>
            <a:pPr marL="0" lvl="0" indent="0">
              <a:buNone/>
            </a:pPr>
            <a:r>
              <a:rPr lang="en-US" altLang="zh-CN" b="0" dirty="0" smtClean="0">
                <a:solidFill>
                  <a:schemeClr val="tx2">
                    <a:lumMod val="95000"/>
                    <a:lumOff val="5000"/>
                  </a:schemeClr>
                </a:solidFill>
                <a:latin typeface="微软雅黑" pitchFamily="34" charset="-122"/>
                <a:ea typeface="微软雅黑" pitchFamily="34" charset="-122"/>
              </a:rPr>
              <a:t>	a.</a:t>
            </a:r>
            <a:r>
              <a:rPr lang="zh-CN" altLang="en-US" b="0" dirty="0" smtClean="0">
                <a:solidFill>
                  <a:schemeClr val="tx2">
                    <a:lumMod val="95000"/>
                    <a:lumOff val="5000"/>
                  </a:schemeClr>
                </a:solidFill>
                <a:latin typeface="微软雅黑" pitchFamily="34" charset="-122"/>
                <a:ea typeface="微软雅黑" pitchFamily="34" charset="-122"/>
              </a:rPr>
              <a:t>业务系统录入的</a:t>
            </a:r>
            <a:r>
              <a:rPr lang="zh-CN" altLang="zh-CN" b="0" dirty="0" smtClean="0">
                <a:solidFill>
                  <a:schemeClr val="tx2">
                    <a:lumMod val="95000"/>
                    <a:lumOff val="5000"/>
                  </a:schemeClr>
                </a:solidFill>
                <a:latin typeface="微软雅黑" pitchFamily="34" charset="-122"/>
                <a:ea typeface="微软雅黑" pitchFamily="34" charset="-122"/>
              </a:rPr>
              <a:t>开户行与实际开户行不符；</a:t>
            </a:r>
          </a:p>
          <a:p>
            <a:pPr marL="0" lvl="0" indent="0">
              <a:buNone/>
            </a:pPr>
            <a:r>
              <a:rPr lang="en-US" altLang="zh-CN" b="0" dirty="0" smtClean="0">
                <a:solidFill>
                  <a:schemeClr val="tx2">
                    <a:lumMod val="95000"/>
                    <a:lumOff val="5000"/>
                  </a:schemeClr>
                </a:solidFill>
                <a:latin typeface="微软雅黑" pitchFamily="34" charset="-122"/>
                <a:ea typeface="微软雅黑" pitchFamily="34" charset="-122"/>
              </a:rPr>
              <a:t>   	b.</a:t>
            </a:r>
            <a:r>
              <a:rPr lang="zh-CN" altLang="en-US" b="0" dirty="0" smtClean="0">
                <a:solidFill>
                  <a:schemeClr val="tx2">
                    <a:lumMod val="95000"/>
                    <a:lumOff val="5000"/>
                  </a:schemeClr>
                </a:solidFill>
                <a:latin typeface="微软雅黑" pitchFamily="34" charset="-122"/>
                <a:ea typeface="微软雅黑" pitchFamily="34" charset="-122"/>
              </a:rPr>
              <a:t>业务系统录入的</a:t>
            </a:r>
            <a:r>
              <a:rPr lang="zh-CN" altLang="zh-CN" b="0" dirty="0" smtClean="0">
                <a:solidFill>
                  <a:schemeClr val="tx2">
                    <a:lumMod val="95000"/>
                    <a:lumOff val="5000"/>
                  </a:schemeClr>
                </a:solidFill>
                <a:latin typeface="微软雅黑" pitchFamily="34" charset="-122"/>
                <a:ea typeface="微软雅黑" pitchFamily="34" charset="-122"/>
              </a:rPr>
              <a:t>开户地与实际开户地不符；</a:t>
            </a:r>
          </a:p>
          <a:p>
            <a:pPr marL="0" lvl="0" indent="0">
              <a:buNone/>
            </a:pPr>
            <a:r>
              <a:rPr lang="en-US" altLang="zh-CN" b="0" dirty="0" smtClean="0">
                <a:solidFill>
                  <a:schemeClr val="tx2">
                    <a:lumMod val="95000"/>
                    <a:lumOff val="5000"/>
                  </a:schemeClr>
                </a:solidFill>
                <a:latin typeface="微软雅黑" pitchFamily="34" charset="-122"/>
                <a:ea typeface="微软雅黑" pitchFamily="34" charset="-122"/>
              </a:rPr>
              <a:t>  	c.</a:t>
            </a:r>
            <a:r>
              <a:rPr lang="zh-CN" altLang="en-US" b="0" dirty="0" smtClean="0">
                <a:solidFill>
                  <a:schemeClr val="tx2">
                    <a:lumMod val="95000"/>
                    <a:lumOff val="5000"/>
                  </a:schemeClr>
                </a:solidFill>
                <a:latin typeface="微软雅黑" pitchFamily="34" charset="-122"/>
                <a:ea typeface="微软雅黑" pitchFamily="34" charset="-122"/>
              </a:rPr>
              <a:t>业务系统中的</a:t>
            </a:r>
            <a:r>
              <a:rPr lang="zh-CN" altLang="zh-CN" b="0" dirty="0" smtClean="0">
                <a:solidFill>
                  <a:schemeClr val="tx2">
                    <a:lumMod val="95000"/>
                    <a:lumOff val="5000"/>
                  </a:schemeClr>
                </a:solidFill>
                <a:latin typeface="微软雅黑" pitchFamily="34" charset="-122"/>
                <a:ea typeface="微软雅黑" pitchFamily="34" charset="-122"/>
              </a:rPr>
              <a:t>职工姓名账号与</a:t>
            </a:r>
            <a:r>
              <a:rPr lang="zh-CN" altLang="en-US" b="0" dirty="0" smtClean="0">
                <a:solidFill>
                  <a:schemeClr val="tx2">
                    <a:lumMod val="95000"/>
                    <a:lumOff val="5000"/>
                  </a:schemeClr>
                </a:solidFill>
                <a:latin typeface="微软雅黑" pitchFamily="34" charset="-122"/>
                <a:ea typeface="微软雅黑" pitchFamily="34" charset="-122"/>
              </a:rPr>
              <a:t>实际</a:t>
            </a:r>
            <a:r>
              <a:rPr lang="zh-CN" altLang="zh-CN" b="0" dirty="0" smtClean="0">
                <a:solidFill>
                  <a:schemeClr val="tx2">
                    <a:lumMod val="95000"/>
                    <a:lumOff val="5000"/>
                  </a:schemeClr>
                </a:solidFill>
                <a:latin typeface="微软雅黑" pitchFamily="34" charset="-122"/>
                <a:ea typeface="微软雅黑" pitchFamily="34" charset="-122"/>
              </a:rPr>
              <a:t>银行</a:t>
            </a:r>
            <a:r>
              <a:rPr lang="zh-CN" altLang="en-US" b="0" dirty="0" smtClean="0">
                <a:solidFill>
                  <a:schemeClr val="tx2">
                    <a:lumMod val="95000"/>
                    <a:lumOff val="5000"/>
                  </a:schemeClr>
                </a:solidFill>
                <a:latin typeface="微软雅黑" pitchFamily="34" charset="-122"/>
                <a:ea typeface="微软雅黑" pitchFamily="34" charset="-122"/>
              </a:rPr>
              <a:t>开卡时</a:t>
            </a:r>
            <a:r>
              <a:rPr lang="zh-CN" altLang="zh-CN" b="0" dirty="0" smtClean="0">
                <a:solidFill>
                  <a:schemeClr val="tx2">
                    <a:lumMod val="95000"/>
                    <a:lumOff val="5000"/>
                  </a:schemeClr>
                </a:solidFill>
                <a:latin typeface="微软雅黑" pitchFamily="34" charset="-122"/>
                <a:ea typeface="微软雅黑" pitchFamily="34" charset="-122"/>
              </a:rPr>
              <a:t>不符</a:t>
            </a:r>
            <a:r>
              <a:rPr lang="zh-CN" altLang="en-US" b="0" dirty="0" smtClean="0">
                <a:solidFill>
                  <a:schemeClr val="tx2">
                    <a:lumMod val="95000"/>
                    <a:lumOff val="5000"/>
                  </a:schemeClr>
                </a:solidFill>
                <a:latin typeface="微软雅黑" pitchFamily="34" charset="-122"/>
                <a:ea typeface="微软雅黑" pitchFamily="34" charset="-122"/>
              </a:rPr>
              <a:t>。</a:t>
            </a:r>
            <a:endParaRPr lang="en-US" altLang="zh-CN" b="0" dirty="0" smtClean="0">
              <a:solidFill>
                <a:srgbClr val="000000"/>
              </a:solidFill>
              <a:latin typeface="微软雅黑" pitchFamily="34" charset="-122"/>
              <a:ea typeface="微软雅黑" pitchFamily="34" charset="-122"/>
            </a:endParaRPr>
          </a:p>
          <a:p>
            <a:endParaRPr lang="en-US" altLang="zh-CN" b="0"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5</a:t>
            </a:r>
            <a:r>
              <a:rPr lang="zh-CN" altLang="en-US" b="0" kern="0" dirty="0" smtClean="0">
                <a:solidFill>
                  <a:srgbClr val="000000"/>
                </a:solidFill>
                <a:latin typeface="微软雅黑" pitchFamily="34" charset="-122"/>
                <a:ea typeface="微软雅黑" pitchFamily="34" charset="-122"/>
              </a:rPr>
              <a:t>）直赔过程中，银行信息必须是“一单二纸”一致。即：理赔申报电子单、互助金申请书（纸质）、银行卡复印件（纸质）中的银行信息一致。</a:t>
            </a:r>
            <a:endParaRPr lang="en-US" altLang="zh-CN" b="0" kern="0" dirty="0" smtClean="0">
              <a:solidFill>
                <a:schemeClr val="tx2">
                  <a:lumMod val="95000"/>
                  <a:lumOff val="5000"/>
                </a:schemeClr>
              </a:solidFill>
              <a:latin typeface="微软雅黑" pitchFamily="34" charset="-122"/>
              <a:ea typeface="微软雅黑" pitchFamily="34" charset="-122"/>
            </a:endParaRPr>
          </a:p>
        </p:txBody>
      </p:sp>
    </p:spTree>
  </p:cSld>
  <p:clrMapOvr>
    <a:masterClrMapping/>
  </p:clrMapOvr>
  <p:transition>
    <p:strips dir="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29</a:t>
            </a:fld>
            <a:endParaRPr lang="en-US" altLang="zh-CN" dirty="0">
              <a:solidFill>
                <a:srgbClr val="FFFFFF"/>
              </a:solidFill>
            </a:endParaRPr>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eaLnBrk="1" fontAlgn="auto" hangingPunct="1">
              <a:spcAft>
                <a:spcPts val="0"/>
              </a:spcAft>
              <a:defRPr/>
            </a:pPr>
            <a:r>
              <a:rPr lang="en-US" altLang="zh-CN"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  2.</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互助金直赔</a:t>
            </a:r>
            <a:r>
              <a:rPr lang="zh-CN" altLang="en-US" sz="2400" kern="0" dirty="0" smtClean="0">
                <a:ln w="635">
                  <a:noFill/>
                </a:ln>
                <a:solidFill>
                  <a:srgbClr val="FF0000"/>
                </a:solidFill>
                <a:effectLst>
                  <a:outerShdw blurRad="38100" dist="25400" dir="5400000" algn="tl" rotWithShape="0">
                    <a:srgbClr val="000000">
                      <a:alpha val="43000"/>
                    </a:srgbClr>
                  </a:outerShdw>
                </a:effectLst>
                <a:latin typeface="微软雅黑" pitchFamily="34" charset="-122"/>
                <a:ea typeface="微软雅黑" pitchFamily="34" charset="-122"/>
              </a:rPr>
              <a:t>京卡</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注意事项</a:t>
            </a:r>
          </a:p>
        </p:txBody>
      </p:sp>
      <p:sp>
        <p:nvSpPr>
          <p:cNvPr id="10" name="TextBox 9"/>
          <p:cNvSpPr txBox="1"/>
          <p:nvPr/>
        </p:nvSpPr>
        <p:spPr>
          <a:xfrm>
            <a:off x="642910" y="1772816"/>
            <a:ext cx="8286808" cy="3970318"/>
          </a:xfrm>
          <a:prstGeom prst="rect">
            <a:avLst/>
          </a:prstGeom>
          <a:noFill/>
        </p:spPr>
        <p:txBody>
          <a:bodyPr wrap="square" rtlCol="0">
            <a:spAutoFit/>
          </a:bodyPr>
          <a:lstStyle/>
          <a:p>
            <a:r>
              <a:rPr lang="en-US" altLang="zh-CN" dirty="0" smtClean="0">
                <a:solidFill>
                  <a:srgbClr val="000000"/>
                </a:solidFill>
                <a:latin typeface="微软雅黑" pitchFamily="34" charset="-122"/>
                <a:ea typeface="微软雅黑" pitchFamily="34" charset="-122"/>
              </a:rPr>
              <a:t>1</a:t>
            </a:r>
            <a:r>
              <a:rPr lang="zh-CN" altLang="en-US" dirty="0" smtClean="0">
                <a:solidFill>
                  <a:srgbClr val="000000"/>
                </a:solidFill>
                <a:latin typeface="微软雅黑" pitchFamily="34" charset="-122"/>
                <a:ea typeface="微软雅黑" pitchFamily="34" charset="-122"/>
              </a:rPr>
              <a:t>）直赔过程中，职工手中持有京卡，但系统显示无京卡</a:t>
            </a:r>
            <a:endParaRPr lang="en-US" altLang="zh-CN"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a:t>
            </a:r>
            <a:r>
              <a:rPr lang="zh-CN" altLang="en-US" b="0" dirty="0" smtClean="0">
                <a:solidFill>
                  <a:srgbClr val="000000"/>
                </a:solidFill>
                <a:latin typeface="微软雅黑" pitchFamily="34" charset="-122"/>
                <a:ea typeface="微软雅黑" pitchFamily="34" charset="-122"/>
              </a:rPr>
              <a:t>原因：</a:t>
            </a:r>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a.</a:t>
            </a:r>
            <a:r>
              <a:rPr lang="zh-CN" altLang="en-US" b="0" dirty="0" smtClean="0">
                <a:solidFill>
                  <a:srgbClr val="000000"/>
                </a:solidFill>
                <a:latin typeface="微软雅黑" pitchFamily="34" charset="-122"/>
                <a:ea typeface="微软雅黑" pitchFamily="34" charset="-122"/>
              </a:rPr>
              <a:t>职工在市总京卡信息库中无接受单位；</a:t>
            </a:r>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b.</a:t>
            </a:r>
            <a:r>
              <a:rPr lang="zh-CN" altLang="en-US" b="0" dirty="0" smtClean="0">
                <a:solidFill>
                  <a:srgbClr val="000000"/>
                </a:solidFill>
                <a:latin typeface="微软雅黑" pitchFamily="34" charset="-122"/>
                <a:ea typeface="微软雅黑" pitchFamily="34" charset="-122"/>
              </a:rPr>
              <a:t>职工信息在市总京卡信息库中标注为错误类；</a:t>
            </a:r>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c.</a:t>
            </a:r>
            <a:r>
              <a:rPr lang="zh-CN" altLang="en-US" b="0" dirty="0" smtClean="0">
                <a:solidFill>
                  <a:srgbClr val="000000"/>
                </a:solidFill>
                <a:latin typeface="微软雅黑" pitchFamily="34" charset="-122"/>
                <a:ea typeface="微软雅黑" pitchFamily="34" charset="-122"/>
              </a:rPr>
              <a:t>职工的身份证号或姓名在互助会信息库中的和在市总京卡信息库的中不一致；</a:t>
            </a:r>
            <a:endParaRPr lang="en-US" altLang="zh-CN" b="0" dirty="0" smtClean="0">
              <a:solidFill>
                <a:srgbClr val="000000"/>
              </a:solidFill>
              <a:latin typeface="微软雅黑" pitchFamily="34" charset="-122"/>
              <a:ea typeface="微软雅黑" pitchFamily="34" charset="-122"/>
            </a:endParaRPr>
          </a:p>
          <a:p>
            <a:r>
              <a:rPr lang="en-US" altLang="zh-CN" b="0" dirty="0" smtClean="0">
                <a:solidFill>
                  <a:srgbClr val="000000"/>
                </a:solidFill>
                <a:latin typeface="微软雅黑" pitchFamily="34" charset="-122"/>
                <a:ea typeface="微软雅黑" pitchFamily="34" charset="-122"/>
              </a:rPr>
              <a:t>	     d.</a:t>
            </a:r>
            <a:r>
              <a:rPr lang="zh-CN" altLang="en-US" b="0" dirty="0" smtClean="0">
                <a:solidFill>
                  <a:srgbClr val="000000"/>
                </a:solidFill>
                <a:latin typeface="微软雅黑" pitchFamily="34" charset="-122"/>
                <a:ea typeface="微软雅黑" pitchFamily="34" charset="-122"/>
              </a:rPr>
              <a:t>职工的京卡银行信息与市总京卡信息库传递延时或发生传递问题。</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kern="0" dirty="0" smtClean="0">
                <a:solidFill>
                  <a:srgbClr val="000000"/>
                </a:solidFill>
                <a:latin typeface="微软雅黑" pitchFamily="34" charset="-122"/>
                <a:ea typeface="微软雅黑" pitchFamily="34" charset="-122"/>
              </a:rPr>
              <a:t>2</a:t>
            </a:r>
            <a:r>
              <a:rPr lang="zh-CN" altLang="en-US" kern="0" dirty="0" smtClean="0">
                <a:solidFill>
                  <a:srgbClr val="000000"/>
                </a:solidFill>
                <a:latin typeface="微软雅黑" pitchFamily="34" charset="-122"/>
                <a:ea typeface="微软雅黑" pitchFamily="34" charset="-122"/>
              </a:rPr>
              <a:t>）直赔过程中，职工持有的京卡与系统显示的京卡不一致</a:t>
            </a:r>
            <a:endParaRPr lang="en-US" altLang="zh-CN"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a:t>
            </a:r>
            <a:r>
              <a:rPr lang="zh-CN" altLang="en-US" b="0" kern="0" dirty="0" smtClean="0">
                <a:solidFill>
                  <a:srgbClr val="000000"/>
                </a:solidFill>
                <a:latin typeface="微软雅黑" pitchFamily="34" charset="-122"/>
                <a:ea typeface="微软雅黑" pitchFamily="34" charset="-122"/>
              </a:rPr>
              <a:t>原因：</a:t>
            </a:r>
            <a:endParaRPr lang="en-US" altLang="zh-CN" b="0"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a.</a:t>
            </a:r>
            <a:r>
              <a:rPr lang="zh-CN" altLang="en-US" b="0" kern="0" dirty="0" smtClean="0">
                <a:solidFill>
                  <a:srgbClr val="000000"/>
                </a:solidFill>
                <a:latin typeface="微软雅黑" pitchFamily="34" charset="-122"/>
                <a:ea typeface="微软雅黑" pitchFamily="34" charset="-122"/>
              </a:rPr>
              <a:t>职工可能存在办理了多张京卡的情况；</a:t>
            </a:r>
            <a:endParaRPr lang="en-US" altLang="zh-CN" b="0"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b.</a:t>
            </a:r>
            <a:r>
              <a:rPr lang="zh-CN" altLang="en-US" b="0" kern="0" dirty="0" smtClean="0">
                <a:solidFill>
                  <a:srgbClr val="000000"/>
                </a:solidFill>
                <a:latin typeface="微软雅黑" pitchFamily="34" charset="-122"/>
                <a:ea typeface="微软雅黑" pitchFamily="34" charset="-122"/>
              </a:rPr>
              <a:t>职工的京卡</a:t>
            </a:r>
            <a:r>
              <a:rPr lang="zh-CN" altLang="en-US" b="0" dirty="0" smtClean="0">
                <a:solidFill>
                  <a:srgbClr val="000000"/>
                </a:solidFill>
                <a:latin typeface="微软雅黑" pitchFamily="34" charset="-122"/>
                <a:ea typeface="微软雅黑" pitchFamily="34" charset="-122"/>
              </a:rPr>
              <a:t>变更银行信息与市总京卡信息库传递延时或发生传递问题。</a:t>
            </a:r>
            <a:endParaRPr lang="en-US" altLang="zh-CN" b="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c.</a:t>
            </a:r>
            <a:r>
              <a:rPr lang="zh-CN" altLang="en-US" b="0" kern="0" dirty="0" smtClean="0">
                <a:solidFill>
                  <a:srgbClr val="000000"/>
                </a:solidFill>
                <a:latin typeface="微软雅黑" pitchFamily="34" charset="-122"/>
                <a:ea typeface="微软雅黑" pitchFamily="34" charset="-122"/>
              </a:rPr>
              <a:t>职工持有的京卡非本人的。</a:t>
            </a:r>
            <a:endParaRPr lang="en-US" altLang="zh-CN" b="0" kern="0" dirty="0" smtClean="0">
              <a:solidFill>
                <a:srgbClr val="000000"/>
              </a:solidFill>
              <a:latin typeface="微软雅黑" pitchFamily="34" charset="-122"/>
              <a:ea typeface="微软雅黑" pitchFamily="34" charset="-122"/>
            </a:endParaRPr>
          </a:p>
        </p:txBody>
      </p:sp>
      <p:sp>
        <p:nvSpPr>
          <p:cNvPr id="5" name="TextBox 4"/>
          <p:cNvSpPr txBox="1"/>
          <p:nvPr/>
        </p:nvSpPr>
        <p:spPr>
          <a:xfrm>
            <a:off x="571472" y="5857892"/>
            <a:ext cx="8215370" cy="923330"/>
          </a:xfrm>
          <a:prstGeom prst="rect">
            <a:avLst/>
          </a:prstGeom>
          <a:noFill/>
        </p:spPr>
        <p:txBody>
          <a:bodyPr wrap="square" rtlCol="0">
            <a:spAutoFit/>
          </a:bodyPr>
          <a:lstStyle/>
          <a:p>
            <a:pPr>
              <a:buFont typeface="Wingdings" pitchFamily="2" charset="2"/>
              <a:buChar char="l"/>
            </a:pPr>
            <a:r>
              <a:rPr lang="zh-CN" altLang="en-US" b="0" dirty="0" smtClean="0">
                <a:solidFill>
                  <a:srgbClr val="FF0000"/>
                </a:solidFill>
                <a:latin typeface="微软雅黑" pitchFamily="34" charset="-122"/>
                <a:ea typeface="微软雅黑" pitchFamily="34" charset="-122"/>
              </a:rPr>
              <a:t>以上问题需要在市总京卡信息管理系统中解决或职工前往银行解决，如需操作</a:t>
            </a:r>
            <a:r>
              <a:rPr lang="en-US" altLang="zh-CN" b="0" dirty="0" smtClean="0">
                <a:solidFill>
                  <a:srgbClr val="FF0000"/>
                </a:solidFill>
                <a:latin typeface="微软雅黑" pitchFamily="34" charset="-122"/>
                <a:ea typeface="微软雅黑" pitchFamily="34" charset="-122"/>
              </a:rPr>
              <a:t/>
            </a:r>
            <a:br>
              <a:rPr lang="en-US" altLang="zh-CN" b="0" dirty="0" smtClean="0">
                <a:solidFill>
                  <a:srgbClr val="FF0000"/>
                </a:solidFill>
                <a:latin typeface="微软雅黑" pitchFamily="34" charset="-122"/>
                <a:ea typeface="微软雅黑" pitchFamily="34" charset="-122"/>
              </a:rPr>
            </a:br>
            <a:r>
              <a:rPr lang="en-US" altLang="zh-CN" b="0" dirty="0" smtClean="0">
                <a:solidFill>
                  <a:srgbClr val="FF0000"/>
                </a:solidFill>
                <a:latin typeface="微软雅黑" pitchFamily="34" charset="-122"/>
                <a:ea typeface="微软雅黑" pitchFamily="34" charset="-122"/>
              </a:rPr>
              <a:t>   </a:t>
            </a:r>
            <a:r>
              <a:rPr lang="zh-CN" altLang="en-US" b="0" dirty="0" smtClean="0">
                <a:solidFill>
                  <a:srgbClr val="FF0000"/>
                </a:solidFill>
                <a:latin typeface="微软雅黑" pitchFamily="34" charset="-122"/>
                <a:ea typeface="微软雅黑" pitchFamily="34" charset="-122"/>
              </a:rPr>
              <a:t>指导或咨询京卡相关问题请拨打</a:t>
            </a:r>
            <a:r>
              <a:rPr lang="en-US" altLang="zh-CN" b="0" dirty="0" smtClean="0">
                <a:solidFill>
                  <a:srgbClr val="FF0000"/>
                </a:solidFill>
                <a:latin typeface="微软雅黑" pitchFamily="34" charset="-122"/>
                <a:ea typeface="微软雅黑" pitchFamily="34" charset="-122"/>
              </a:rPr>
              <a:t>12351</a:t>
            </a:r>
            <a:r>
              <a:rPr lang="zh-CN" altLang="en-US" b="0" dirty="0" smtClean="0">
                <a:solidFill>
                  <a:srgbClr val="FF0000"/>
                </a:solidFill>
                <a:latin typeface="微软雅黑" pitchFamily="34" charset="-122"/>
                <a:ea typeface="微软雅黑" pitchFamily="34" charset="-122"/>
              </a:rPr>
              <a:t>职工服务热线获取帮助。</a:t>
            </a:r>
            <a:endParaRPr lang="en-US" altLang="zh-CN" b="0" dirty="0" smtClean="0">
              <a:solidFill>
                <a:srgbClr val="FF0000"/>
              </a:solidFill>
              <a:latin typeface="微软雅黑" pitchFamily="34" charset="-122"/>
              <a:ea typeface="微软雅黑" pitchFamily="34" charset="-122"/>
            </a:endParaRPr>
          </a:p>
          <a:p>
            <a:pPr>
              <a:buFont typeface="Wingdings" pitchFamily="2" charset="2"/>
              <a:buChar char="l"/>
            </a:pPr>
            <a:r>
              <a:rPr lang="zh-CN" altLang="en-US" b="0" dirty="0" smtClean="0">
                <a:solidFill>
                  <a:srgbClr val="FF0000"/>
                </a:solidFill>
                <a:latin typeface="微软雅黑" pitchFamily="34" charset="-122"/>
                <a:ea typeface="微软雅黑" pitchFamily="34" charset="-122"/>
              </a:rPr>
              <a:t>市总京卡信息库每天凌晨更新给北京办事处，即今天修改明天使用。</a:t>
            </a:r>
            <a:endParaRPr lang="zh-CN" altLang="en-US" b="0" dirty="0">
              <a:solidFill>
                <a:srgbClr val="FF0000"/>
              </a:solidFill>
              <a:latin typeface="微软雅黑" pitchFamily="34" charset="-122"/>
              <a:ea typeface="微软雅黑" pitchFamily="34" charset="-122"/>
            </a:endParaRPr>
          </a:p>
        </p:txBody>
      </p:sp>
    </p:spTree>
  </p:cSld>
  <p:clrMapOvr>
    <a:masterClrMapping/>
  </p:clrMapOvr>
  <p:transition>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639562" y="3717032"/>
            <a:ext cx="2504439" cy="3140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0" y="1857364"/>
            <a:ext cx="8858280" cy="2123658"/>
          </a:xfrm>
          <a:prstGeom prst="rect">
            <a:avLst/>
          </a:prstGeom>
          <a:noFill/>
        </p:spPr>
        <p:txBody>
          <a:bodyPr wrap="square" rtlCol="0">
            <a:spAutoFit/>
          </a:bodyPr>
          <a:lstStyle/>
          <a:p>
            <a:pPr>
              <a:lnSpc>
                <a:spcPct val="150000"/>
              </a:lnSpc>
            </a:pPr>
            <a:r>
              <a:rPr lang="zh-CN" altLang="en-US" sz="4400" dirty="0" smtClean="0">
                <a:solidFill>
                  <a:srgbClr val="FFC000"/>
                </a:solidFill>
                <a:effectLst>
                  <a:outerShdw blurRad="50800" dist="38100" dir="8100000" algn="tr" rotWithShape="0">
                    <a:prstClr val="black">
                      <a:alpha val="40000"/>
                    </a:prstClr>
                  </a:outerShdw>
                </a:effectLst>
                <a:latin typeface="+mj-lt"/>
                <a:ea typeface="+mj-ea"/>
                <a:cs typeface="+mj-cs"/>
              </a:rPr>
              <a:t>（</a:t>
            </a:r>
            <a:r>
              <a:rPr lang="zh-CN" altLang="en-US" sz="4400" dirty="0" smtClean="0">
                <a:solidFill>
                  <a:srgbClr val="FFC000"/>
                </a:solidFill>
                <a:effectLst>
                  <a:outerShdw blurRad="50800" dist="38100" dir="8100000" algn="tr" rotWithShape="0">
                    <a:prstClr val="black">
                      <a:alpha val="40000"/>
                    </a:prstClr>
                  </a:outerShdw>
                </a:effectLst>
                <a:latin typeface="+mj-lt"/>
                <a:ea typeface="+mj-ea"/>
                <a:cs typeface="+mj-cs"/>
              </a:rPr>
              <a:t>一</a:t>
            </a:r>
            <a:r>
              <a:rPr lang="zh-CN" altLang="en-US" sz="4400" dirty="0" smtClean="0">
                <a:solidFill>
                  <a:srgbClr val="FFC000"/>
                </a:solidFill>
                <a:effectLst>
                  <a:outerShdw blurRad="50800" dist="38100" dir="8100000" algn="tr" rotWithShape="0">
                    <a:prstClr val="black">
                      <a:alpha val="40000"/>
                    </a:prstClr>
                  </a:outerShdw>
                </a:effectLst>
                <a:latin typeface="+mj-lt"/>
                <a:ea typeface="+mj-ea"/>
                <a:cs typeface="+mj-cs"/>
              </a:rPr>
              <a:t>）、</a:t>
            </a:r>
            <a:endParaRPr lang="en-US" altLang="zh-CN" sz="4400" dirty="0" smtClean="0">
              <a:solidFill>
                <a:srgbClr val="FFC000"/>
              </a:solidFill>
              <a:effectLst>
                <a:outerShdw blurRad="50800" dist="38100" dir="8100000" algn="tr" rotWithShape="0">
                  <a:prstClr val="black">
                    <a:alpha val="40000"/>
                  </a:prstClr>
                </a:outerShdw>
              </a:effectLst>
              <a:latin typeface="+mj-lt"/>
              <a:ea typeface="+mj-ea"/>
              <a:cs typeface="+mj-cs"/>
            </a:endParaRPr>
          </a:p>
          <a:p>
            <a:pPr algn="ctr">
              <a:lnSpc>
                <a:spcPct val="150000"/>
              </a:lnSpc>
            </a:pPr>
            <a:r>
              <a:rPr lang="zh-CN" altLang="en-US" sz="4400" dirty="0" smtClean="0">
                <a:solidFill>
                  <a:srgbClr val="FFC000"/>
                </a:solidFill>
                <a:effectLst>
                  <a:outerShdw blurRad="50800" dist="38100" dir="8100000" algn="tr" rotWithShape="0">
                    <a:prstClr val="black">
                      <a:alpha val="40000"/>
                    </a:prstClr>
                  </a:outerShdw>
                </a:effectLst>
              </a:rPr>
              <a:t>互助金直赔流程培训教程</a:t>
            </a:r>
            <a:endParaRPr lang="zh-CN" altLang="en-US" sz="4400" dirty="0">
              <a:solidFill>
                <a:srgbClr val="FFC000"/>
              </a:solidFill>
              <a:effectLst>
                <a:outerShdw blurRad="50800" dist="38100" dir="8100000" algn="tr" rotWithShape="0">
                  <a:prstClr val="black">
                    <a:alpha val="40000"/>
                  </a:prstClr>
                </a:outerShdw>
              </a:effectLst>
              <a:latin typeface="+mj-lt"/>
              <a:ea typeface="+mj-ea"/>
              <a:cs typeface="+mj-cs"/>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30</a:t>
            </a:fld>
            <a:endParaRPr lang="en-US" altLang="zh-CN" dirty="0"/>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altLang="zh-CN" sz="2400" b="1" i="0" u="none" strike="noStrike" kern="0" cap="none" spc="0" normalizeH="0" baseline="0" noProof="0" dirty="0" smtClean="0">
                <a:ln w="635">
                  <a:noFill/>
                </a:ln>
                <a:solidFill>
                  <a:srgbClr val="10CF9B">
                    <a:tint val="90000"/>
                    <a:satMod val="125000"/>
                  </a:srgb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  3.</a:t>
            </a:r>
            <a:r>
              <a:rPr kumimoji="0" lang="zh-CN" altLang="en-US" sz="2400" b="1" i="0" u="none" strike="noStrike" kern="0" cap="none" spc="0" normalizeH="0" baseline="0" noProof="0" dirty="0" smtClean="0">
                <a:ln w="635">
                  <a:noFill/>
                </a:ln>
                <a:solidFill>
                  <a:srgbClr val="10CF9B">
                    <a:tint val="90000"/>
                    <a:satMod val="125000"/>
                  </a:srgbClr>
                </a:solidFill>
                <a:effectLst>
                  <a:outerShdw blurRad="38100" dist="25400" dir="5400000" algn="tl" rotWithShape="0">
                    <a:srgbClr val="000000">
                      <a:alpha val="43000"/>
                    </a:srgbClr>
                  </a:outerShdw>
                </a:effectLst>
                <a:uLnTx/>
                <a:uFillTx/>
                <a:latin typeface="微软雅黑" pitchFamily="34" charset="-122"/>
                <a:ea typeface="微软雅黑" pitchFamily="34" charset="-122"/>
                <a:cs typeface="+mj-cs"/>
              </a:rPr>
              <a:t>其他银行信息的填写说明和注意事项</a:t>
            </a:r>
          </a:p>
        </p:txBody>
      </p:sp>
      <p:sp>
        <p:nvSpPr>
          <p:cNvPr id="10" name="TextBox 9"/>
          <p:cNvSpPr txBox="1"/>
          <p:nvPr/>
        </p:nvSpPr>
        <p:spPr>
          <a:xfrm>
            <a:off x="683568" y="1772816"/>
            <a:ext cx="7890100" cy="3206006"/>
          </a:xfrm>
          <a:prstGeom prst="rect">
            <a:avLst/>
          </a:prstGeom>
          <a:noFill/>
        </p:spPr>
        <p:txBody>
          <a:bodyPr wrap="square" rtlCol="0">
            <a:spAutoFit/>
          </a:bodyPr>
          <a:lstStyle/>
          <a:p>
            <a:pPr>
              <a:spcBef>
                <a:spcPts val="0"/>
              </a:spcBef>
              <a:spcAft>
                <a:spcPts val="1400"/>
              </a:spcAft>
            </a:pPr>
            <a:r>
              <a:rPr lang="en-US" altLang="zh-CN" b="0" dirty="0" smtClean="0">
                <a:solidFill>
                  <a:schemeClr val="tx2"/>
                </a:solidFill>
                <a:latin typeface="微软雅黑" pitchFamily="34" charset="-122"/>
                <a:ea typeface="微软雅黑" pitchFamily="34" charset="-122"/>
              </a:rPr>
              <a:t>1</a:t>
            </a:r>
            <a:r>
              <a:rPr lang="zh-CN" altLang="en-US" b="0" dirty="0" smtClean="0">
                <a:solidFill>
                  <a:schemeClr val="tx2"/>
                </a:solidFill>
                <a:latin typeface="微软雅黑" pitchFamily="34" charset="-122"/>
                <a:ea typeface="微软雅黑" pitchFamily="34" charset="-122"/>
              </a:rPr>
              <a:t>）其他银行特指北京银行、招商银行、工商银行、建设银行、中国银行；</a:t>
            </a:r>
            <a:endParaRPr lang="en-US" altLang="zh-CN" b="0" dirty="0" smtClean="0">
              <a:solidFill>
                <a:schemeClr val="tx2"/>
              </a:solidFill>
              <a:latin typeface="微软雅黑" pitchFamily="34" charset="-122"/>
              <a:ea typeface="微软雅黑" pitchFamily="34" charset="-122"/>
            </a:endParaRPr>
          </a:p>
          <a:p>
            <a:pPr>
              <a:spcBef>
                <a:spcPts val="0"/>
              </a:spcBef>
              <a:spcAft>
                <a:spcPts val="1400"/>
              </a:spcAft>
            </a:pPr>
            <a:r>
              <a:rPr lang="en-US" altLang="zh-CN" b="0" kern="0" dirty="0" smtClean="0">
                <a:solidFill>
                  <a:schemeClr val="tx2"/>
                </a:solidFill>
                <a:latin typeface="微软雅黑" pitchFamily="34" charset="-122"/>
                <a:ea typeface="微软雅黑" pitchFamily="34" charset="-122"/>
              </a:rPr>
              <a:t>2</a:t>
            </a:r>
            <a:r>
              <a:rPr lang="zh-CN" altLang="en-US" b="0" kern="0" dirty="0" smtClean="0">
                <a:solidFill>
                  <a:schemeClr val="tx2"/>
                </a:solidFill>
                <a:latin typeface="微软雅黑" pitchFamily="34" charset="-122"/>
                <a:ea typeface="微软雅黑" pitchFamily="34" charset="-122"/>
              </a:rPr>
              <a:t>）同一个单位除了京卡外，只能选用以上一家银行作为本单位其他银行卡直</a:t>
            </a:r>
            <a:r>
              <a:rPr lang="en-US" altLang="zh-CN" b="0" kern="0" dirty="0" smtClean="0">
                <a:solidFill>
                  <a:schemeClr val="tx2"/>
                </a:solidFill>
                <a:latin typeface="微软雅黑" pitchFamily="34" charset="-122"/>
                <a:ea typeface="微软雅黑" pitchFamily="34" charset="-122"/>
              </a:rPr>
              <a:t/>
            </a:r>
            <a:br>
              <a:rPr lang="en-US" altLang="zh-CN" b="0" kern="0" dirty="0" smtClean="0">
                <a:solidFill>
                  <a:schemeClr val="tx2"/>
                </a:solidFill>
                <a:latin typeface="微软雅黑" pitchFamily="34" charset="-122"/>
                <a:ea typeface="微软雅黑" pitchFamily="34" charset="-122"/>
              </a:rPr>
            </a:br>
            <a:r>
              <a:rPr lang="en-US" altLang="zh-CN" b="0" kern="0" dirty="0" smtClean="0">
                <a:solidFill>
                  <a:schemeClr val="tx2"/>
                </a:solidFill>
                <a:latin typeface="微软雅黑" pitchFamily="34" charset="-122"/>
                <a:ea typeface="微软雅黑" pitchFamily="34" charset="-122"/>
              </a:rPr>
              <a:t>     </a:t>
            </a:r>
            <a:r>
              <a:rPr lang="zh-CN" altLang="en-US" b="0" kern="0" dirty="0" smtClean="0">
                <a:solidFill>
                  <a:schemeClr val="tx2"/>
                </a:solidFill>
                <a:latin typeface="微软雅黑" pitchFamily="34" charset="-122"/>
                <a:ea typeface="微软雅黑" pitchFamily="34" charset="-122"/>
              </a:rPr>
              <a:t>赔使用；</a:t>
            </a:r>
            <a:endParaRPr lang="en-US" altLang="zh-CN" b="0" kern="0" dirty="0" smtClean="0">
              <a:solidFill>
                <a:schemeClr val="tx2"/>
              </a:solidFill>
              <a:latin typeface="微软雅黑" pitchFamily="34" charset="-122"/>
              <a:ea typeface="微软雅黑" pitchFamily="34" charset="-122"/>
            </a:endParaRPr>
          </a:p>
          <a:p>
            <a:pPr>
              <a:spcBef>
                <a:spcPts val="0"/>
              </a:spcBef>
              <a:spcAft>
                <a:spcPts val="1400"/>
              </a:spcAft>
            </a:pPr>
            <a:r>
              <a:rPr lang="en-US" altLang="zh-CN" b="0" kern="0" dirty="0" smtClean="0">
                <a:solidFill>
                  <a:schemeClr val="tx2"/>
                </a:solidFill>
                <a:latin typeface="微软雅黑" pitchFamily="34" charset="-122"/>
                <a:ea typeface="微软雅黑" pitchFamily="34" charset="-122"/>
              </a:rPr>
              <a:t>3</a:t>
            </a:r>
            <a:r>
              <a:rPr lang="zh-CN" altLang="en-US" b="0" kern="0" dirty="0" smtClean="0">
                <a:solidFill>
                  <a:schemeClr val="tx2"/>
                </a:solidFill>
                <a:latin typeface="微软雅黑" pitchFamily="34" charset="-122"/>
                <a:ea typeface="微软雅黑" pitchFamily="34" charset="-122"/>
              </a:rPr>
              <a:t>）银行卡类型只要选择了其他银行卡，银行信息和手机号这</a:t>
            </a:r>
            <a:r>
              <a:rPr lang="en-US" altLang="zh-CN" b="0" kern="0" dirty="0" smtClean="0">
                <a:solidFill>
                  <a:schemeClr val="tx2"/>
                </a:solidFill>
                <a:latin typeface="微软雅黑" pitchFamily="34" charset="-122"/>
                <a:ea typeface="微软雅黑" pitchFamily="34" charset="-122"/>
              </a:rPr>
              <a:t>4</a:t>
            </a:r>
            <a:r>
              <a:rPr lang="zh-CN" altLang="en-US" b="0" kern="0" dirty="0" smtClean="0">
                <a:solidFill>
                  <a:schemeClr val="tx2"/>
                </a:solidFill>
                <a:latin typeface="微软雅黑" pitchFamily="34" charset="-122"/>
                <a:ea typeface="微软雅黑" pitchFamily="34" charset="-122"/>
              </a:rPr>
              <a:t>项内容就都为</a:t>
            </a:r>
            <a:r>
              <a:rPr lang="en-US" altLang="zh-CN" b="0" kern="0" dirty="0" smtClean="0">
                <a:solidFill>
                  <a:schemeClr val="tx2"/>
                </a:solidFill>
                <a:latin typeface="微软雅黑" pitchFamily="34" charset="-122"/>
                <a:ea typeface="微软雅黑" pitchFamily="34" charset="-122"/>
              </a:rPr>
              <a:t/>
            </a:r>
            <a:br>
              <a:rPr lang="en-US" altLang="zh-CN" b="0" kern="0" dirty="0" smtClean="0">
                <a:solidFill>
                  <a:schemeClr val="tx2"/>
                </a:solidFill>
                <a:latin typeface="微软雅黑" pitchFamily="34" charset="-122"/>
                <a:ea typeface="微软雅黑" pitchFamily="34" charset="-122"/>
              </a:rPr>
            </a:br>
            <a:r>
              <a:rPr lang="en-US" altLang="zh-CN" b="0" kern="0" dirty="0" smtClean="0">
                <a:solidFill>
                  <a:schemeClr val="tx2"/>
                </a:solidFill>
                <a:latin typeface="微软雅黑" pitchFamily="34" charset="-122"/>
                <a:ea typeface="微软雅黑" pitchFamily="34" charset="-122"/>
              </a:rPr>
              <a:t>     </a:t>
            </a:r>
            <a:r>
              <a:rPr lang="zh-CN" altLang="en-US" b="0" kern="0" dirty="0" smtClean="0">
                <a:solidFill>
                  <a:schemeClr val="tx2"/>
                </a:solidFill>
                <a:latin typeface="微软雅黑" pitchFamily="34" charset="-122"/>
                <a:ea typeface="微软雅黑" pitchFamily="34" charset="-122"/>
              </a:rPr>
              <a:t>必填项。</a:t>
            </a:r>
            <a:endParaRPr lang="zh-CN" altLang="en-US" b="0" dirty="0" smtClean="0"/>
          </a:p>
          <a:p>
            <a:pPr>
              <a:spcBef>
                <a:spcPts val="0"/>
              </a:spcBef>
              <a:spcAft>
                <a:spcPts val="1400"/>
              </a:spcAft>
            </a:pPr>
            <a:r>
              <a:rPr lang="en-US" altLang="zh-CN" b="0" kern="0" dirty="0" smtClean="0">
                <a:solidFill>
                  <a:schemeClr val="tx2"/>
                </a:solidFill>
                <a:latin typeface="微软雅黑" pitchFamily="34" charset="-122"/>
                <a:ea typeface="微软雅黑" pitchFamily="34" charset="-122"/>
              </a:rPr>
              <a:t>4</a:t>
            </a:r>
            <a:r>
              <a:rPr lang="zh-CN" altLang="en-US" b="0" kern="0" dirty="0" smtClean="0">
                <a:solidFill>
                  <a:schemeClr val="tx2"/>
                </a:solidFill>
                <a:latin typeface="微软雅黑" pitchFamily="34" charset="-122"/>
                <a:ea typeface="微软雅黑" pitchFamily="34" charset="-122"/>
              </a:rPr>
              <a:t>）银行卡号、手机号不得使用全角型数字输入；</a:t>
            </a:r>
            <a:endParaRPr lang="en-US" altLang="zh-CN" b="0" kern="0" dirty="0" smtClean="0">
              <a:solidFill>
                <a:schemeClr val="tx2"/>
              </a:solidFill>
              <a:latin typeface="微软雅黑" pitchFamily="34" charset="-122"/>
              <a:ea typeface="微软雅黑" pitchFamily="34" charset="-122"/>
            </a:endParaRPr>
          </a:p>
          <a:p>
            <a:pPr>
              <a:spcBef>
                <a:spcPts val="0"/>
              </a:spcBef>
              <a:spcAft>
                <a:spcPts val="1400"/>
              </a:spcAft>
            </a:pPr>
            <a:r>
              <a:rPr lang="en-US" altLang="zh-CN" b="0" kern="0" dirty="0" smtClean="0">
                <a:solidFill>
                  <a:schemeClr val="tx2"/>
                </a:solidFill>
                <a:latin typeface="微软雅黑" pitchFamily="34" charset="-122"/>
                <a:ea typeface="微软雅黑" pitchFamily="34" charset="-122"/>
              </a:rPr>
              <a:t>5</a:t>
            </a:r>
            <a:r>
              <a:rPr lang="zh-CN" altLang="en-US" b="0" kern="0" dirty="0" smtClean="0">
                <a:solidFill>
                  <a:schemeClr val="tx2"/>
                </a:solidFill>
                <a:latin typeface="微软雅黑" pitchFamily="34" charset="-122"/>
                <a:ea typeface="微软雅黑" pitchFamily="34" charset="-122"/>
              </a:rPr>
              <a:t>）开户地填写直辖市或地市级名称就可以，如：唐山市；</a:t>
            </a:r>
            <a:endParaRPr lang="en-US" altLang="zh-CN" b="0" kern="0" dirty="0" smtClean="0">
              <a:solidFill>
                <a:schemeClr val="tx2"/>
              </a:solidFill>
              <a:latin typeface="微软雅黑" pitchFamily="34" charset="-122"/>
              <a:ea typeface="微软雅黑" pitchFamily="34" charset="-122"/>
            </a:endParaRPr>
          </a:p>
          <a:p>
            <a:pPr>
              <a:spcBef>
                <a:spcPts val="0"/>
              </a:spcBef>
              <a:spcAft>
                <a:spcPts val="1400"/>
              </a:spcAft>
            </a:pPr>
            <a:r>
              <a:rPr lang="en-US" altLang="zh-CN" b="0" kern="0" dirty="0" smtClean="0">
                <a:solidFill>
                  <a:schemeClr val="tx2"/>
                </a:solidFill>
                <a:latin typeface="微软雅黑" pitchFamily="34" charset="-122"/>
                <a:ea typeface="微软雅黑" pitchFamily="34" charset="-122"/>
              </a:rPr>
              <a:t>6</a:t>
            </a:r>
            <a:r>
              <a:rPr lang="zh-CN" altLang="en-US" b="0" kern="0" dirty="0" smtClean="0">
                <a:solidFill>
                  <a:schemeClr val="tx2"/>
                </a:solidFill>
                <a:latin typeface="微软雅黑" pitchFamily="34" charset="-122"/>
                <a:ea typeface="微软雅黑" pitchFamily="34" charset="-122"/>
              </a:rPr>
              <a:t>）开户行全称填写一定要写上银行名称，如：工商银行方庄光彩路支行；</a:t>
            </a:r>
            <a:endParaRPr lang="en-US" altLang="zh-CN" b="0" kern="0" dirty="0" smtClean="0">
              <a:solidFill>
                <a:schemeClr val="tx2"/>
              </a:solidFill>
              <a:latin typeface="微软雅黑" pitchFamily="34" charset="-122"/>
              <a:ea typeface="微软雅黑" pitchFamily="34" charset="-122"/>
            </a:endParaRPr>
          </a:p>
        </p:txBody>
      </p:sp>
      <p:pic>
        <p:nvPicPr>
          <p:cNvPr id="3074" name="Picture 2"/>
          <p:cNvPicPr>
            <a:picLocks noChangeAspect="1" noChangeArrowheads="1"/>
          </p:cNvPicPr>
          <p:nvPr/>
        </p:nvPicPr>
        <p:blipFill>
          <a:blip r:embed="rId3" cstate="print"/>
          <a:srcRect/>
          <a:stretch>
            <a:fillRect/>
          </a:stretch>
        </p:blipFill>
        <p:spPr bwMode="auto">
          <a:xfrm>
            <a:off x="1259632" y="5157192"/>
            <a:ext cx="6705600" cy="1466850"/>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12" name="L 形 11"/>
          <p:cNvSpPr/>
          <p:nvPr/>
        </p:nvSpPr>
        <p:spPr bwMode="auto">
          <a:xfrm rot="10800000" flipV="1">
            <a:off x="1907704" y="5445224"/>
            <a:ext cx="5214974" cy="1143008"/>
          </a:xfrm>
          <a:prstGeom prst="corner">
            <a:avLst>
              <a:gd name="adj1" fmla="val 75219"/>
              <a:gd name="adj2" fmla="val 181774"/>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2500298" y="3071810"/>
            <a:ext cx="6224596" cy="2786082"/>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31</a:t>
            </a:fld>
            <a:endParaRPr lang="en-US" altLang="zh-CN" dirty="0">
              <a:solidFill>
                <a:srgbClr val="FFFFFF"/>
              </a:solidFill>
            </a:endParaRPr>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eaLnBrk="1" fontAlgn="auto" hangingPunct="1">
              <a:spcAft>
                <a:spcPts val="0"/>
              </a:spcAft>
              <a:defRPr/>
            </a:pPr>
            <a:r>
              <a:rPr lang="en-US" altLang="zh-CN"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  4.</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互助金付款收据和付款人员明细单的留存</a:t>
            </a:r>
          </a:p>
        </p:txBody>
      </p:sp>
      <p:sp>
        <p:nvSpPr>
          <p:cNvPr id="10" name="TextBox 9"/>
          <p:cNvSpPr txBox="1"/>
          <p:nvPr/>
        </p:nvSpPr>
        <p:spPr>
          <a:xfrm>
            <a:off x="683568" y="1772816"/>
            <a:ext cx="7890100" cy="1200329"/>
          </a:xfrm>
          <a:prstGeom prst="rect">
            <a:avLst/>
          </a:prstGeom>
          <a:noFill/>
        </p:spPr>
        <p:txBody>
          <a:bodyPr wrap="square" rtlCol="0">
            <a:spAutoFit/>
          </a:bodyPr>
          <a:lstStyle/>
          <a:p>
            <a:r>
              <a:rPr lang="en-US" altLang="zh-CN" b="0" dirty="0" smtClean="0">
                <a:solidFill>
                  <a:srgbClr val="000000"/>
                </a:solidFill>
                <a:latin typeface="微软雅黑" pitchFamily="34" charset="-122"/>
                <a:ea typeface="微软雅黑" pitchFamily="34" charset="-122"/>
              </a:rPr>
              <a:t>1</a:t>
            </a:r>
            <a:r>
              <a:rPr lang="zh-CN" altLang="en-US" b="0" dirty="0" smtClean="0">
                <a:solidFill>
                  <a:srgbClr val="000000"/>
                </a:solidFill>
                <a:latin typeface="微软雅黑" pitchFamily="34" charset="-122"/>
                <a:ea typeface="微软雅黑" pitchFamily="34" charset="-122"/>
              </a:rPr>
              <a:t>）直赔启动后，办事处各理赔部门还将继续出具付款收据和付款人员明细单，并且领取流程不变；</a:t>
            </a:r>
            <a:endParaRPr lang="en-US" altLang="zh-CN" b="0" dirty="0" smtClean="0">
              <a:solidFill>
                <a:srgbClr val="000000"/>
              </a:solidFill>
              <a:latin typeface="微软雅黑" pitchFamily="34" charset="-122"/>
              <a:ea typeface="微软雅黑" pitchFamily="34" charset="-122"/>
            </a:endParaRPr>
          </a:p>
          <a:p>
            <a:endParaRPr lang="en-US" altLang="zh-CN" b="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2</a:t>
            </a:r>
            <a:r>
              <a:rPr lang="zh-CN" altLang="en-US" b="0" kern="0" dirty="0" smtClean="0">
                <a:solidFill>
                  <a:srgbClr val="000000"/>
                </a:solidFill>
                <a:latin typeface="微软雅黑" pitchFamily="34" charset="-122"/>
                <a:ea typeface="微软雅黑" pitchFamily="34" charset="-122"/>
              </a:rPr>
              <a:t>）各代办处留存好</a:t>
            </a:r>
            <a:r>
              <a:rPr lang="zh-CN" altLang="en-US" b="0" dirty="0" smtClean="0">
                <a:solidFill>
                  <a:srgbClr val="000000"/>
                </a:solidFill>
                <a:latin typeface="微软雅黑" pitchFamily="34" charset="-122"/>
                <a:ea typeface="微软雅黑" pitchFamily="34" charset="-122"/>
              </a:rPr>
              <a:t>付款收据，作为登记台账使用，以备办事处稽核。</a:t>
            </a:r>
            <a:endParaRPr lang="en-US" altLang="zh-CN" b="0" kern="0" dirty="0" smtClean="0">
              <a:solidFill>
                <a:srgbClr val="000000"/>
              </a:solidFill>
              <a:latin typeface="微软雅黑" pitchFamily="34" charset="-122"/>
              <a:ea typeface="微软雅黑" pitchFamily="34" charset="-122"/>
            </a:endParaRPr>
          </a:p>
        </p:txBody>
      </p:sp>
      <p:pic>
        <p:nvPicPr>
          <p:cNvPr id="2050" name="Picture 2"/>
          <p:cNvPicPr>
            <a:picLocks noChangeAspect="1" noChangeArrowheads="1"/>
          </p:cNvPicPr>
          <p:nvPr/>
        </p:nvPicPr>
        <p:blipFill>
          <a:blip r:embed="rId4" cstate="print"/>
          <a:srcRect/>
          <a:stretch>
            <a:fillRect/>
          </a:stretch>
        </p:blipFill>
        <p:spPr bwMode="auto">
          <a:xfrm>
            <a:off x="428596" y="3857628"/>
            <a:ext cx="5040560" cy="2650435"/>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Tree>
  </p:cSld>
  <p:clrMapOvr>
    <a:masterClrMapping/>
  </p:clrMapOvr>
  <p:transition>
    <p:strips dir="rd"/>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32</a:t>
            </a:fld>
            <a:endParaRPr lang="en-US" altLang="zh-CN" dirty="0">
              <a:solidFill>
                <a:srgbClr val="FFFFFF"/>
              </a:solidFill>
            </a:endParaRPr>
          </a:p>
        </p:txBody>
      </p:sp>
      <p:sp>
        <p:nvSpPr>
          <p:cNvPr id="9" name="TextBox 8"/>
          <p:cNvSpPr txBox="1"/>
          <p:nvPr/>
        </p:nvSpPr>
        <p:spPr>
          <a:xfrm>
            <a:off x="395536" y="1124744"/>
            <a:ext cx="6697884"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eaLnBrk="1" fontAlgn="auto" hangingPunct="1">
              <a:spcAft>
                <a:spcPts val="0"/>
              </a:spcAft>
              <a:defRPr/>
            </a:pPr>
            <a:r>
              <a:rPr lang="en-US" altLang="zh-CN"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5.</a:t>
            </a:r>
            <a:r>
              <a:rPr lang="zh-CN" altLang="en-US" sz="2400" kern="0" dirty="0" smtClean="0">
                <a:ln w="635">
                  <a:noFill/>
                </a:ln>
                <a:solidFill>
                  <a:srgbClr val="10CF9B">
                    <a:tint val="90000"/>
                    <a:satMod val="125000"/>
                  </a:srgbClr>
                </a:solidFill>
                <a:effectLst>
                  <a:outerShdw blurRad="38100" dist="25400" dir="5400000" algn="tl" rotWithShape="0">
                    <a:srgbClr val="000000">
                      <a:alpha val="43000"/>
                    </a:srgbClr>
                  </a:outerShdw>
                </a:effectLst>
                <a:latin typeface="微软雅黑" pitchFamily="34" charset="-122"/>
                <a:ea typeface="微软雅黑" pitchFamily="34" charset="-122"/>
              </a:rPr>
              <a:t>互助金直赔启动时间节点要求和注意事项</a:t>
            </a:r>
          </a:p>
        </p:txBody>
      </p:sp>
      <p:sp>
        <p:nvSpPr>
          <p:cNvPr id="10" name="TextBox 9"/>
          <p:cNvSpPr txBox="1"/>
          <p:nvPr/>
        </p:nvSpPr>
        <p:spPr>
          <a:xfrm>
            <a:off x="683568" y="1772816"/>
            <a:ext cx="7890100" cy="2031325"/>
          </a:xfrm>
          <a:prstGeom prst="rect">
            <a:avLst/>
          </a:prstGeom>
          <a:noFill/>
        </p:spPr>
        <p:txBody>
          <a:bodyPr wrap="square" rtlCol="0">
            <a:spAutoFit/>
          </a:bodyPr>
          <a:lstStyle/>
          <a:p>
            <a:r>
              <a:rPr lang="zh-CN" altLang="en-US" b="0" kern="0" dirty="0" smtClean="0">
                <a:solidFill>
                  <a:srgbClr val="000000"/>
                </a:solidFill>
                <a:latin typeface="微软雅黑" pitchFamily="34" charset="-122"/>
                <a:ea typeface="微软雅黑" pitchFamily="34" charset="-122"/>
              </a:rPr>
              <a:t>根据办事处年度工作安排和要求：</a:t>
            </a:r>
            <a:endParaRPr lang="en-US" altLang="zh-CN" b="0" kern="0" dirty="0" smtClean="0">
              <a:solidFill>
                <a:srgbClr val="000000"/>
              </a:solidFill>
              <a:latin typeface="微软雅黑" pitchFamily="34" charset="-122"/>
              <a:ea typeface="微软雅黑" pitchFamily="34" charset="-122"/>
            </a:endParaRPr>
          </a:p>
          <a:p>
            <a:endParaRPr lang="en-US" altLang="zh-CN" b="0"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1</a:t>
            </a:r>
            <a:r>
              <a:rPr lang="zh-CN" altLang="en-US" b="0" kern="0" dirty="0" smtClean="0">
                <a:solidFill>
                  <a:srgbClr val="000000"/>
                </a:solidFill>
                <a:latin typeface="微软雅黑" pitchFamily="34" charset="-122"/>
                <a:ea typeface="微软雅黑" pitchFamily="34" charset="-122"/>
              </a:rPr>
              <a:t>） </a:t>
            </a:r>
            <a:r>
              <a:rPr lang="en-US" altLang="zh-CN" b="0" kern="0" dirty="0" smtClean="0">
                <a:solidFill>
                  <a:srgbClr val="000000"/>
                </a:solidFill>
                <a:latin typeface="微软雅黑" pitchFamily="34" charset="-122"/>
                <a:ea typeface="微软雅黑" pitchFamily="34" charset="-122"/>
              </a:rPr>
              <a:t>6</a:t>
            </a:r>
            <a:r>
              <a:rPr lang="zh-CN" altLang="en-US" b="0" kern="0" dirty="0" smtClean="0">
                <a:solidFill>
                  <a:srgbClr val="000000"/>
                </a:solidFill>
                <a:latin typeface="微软雅黑" pitchFamily="34" charset="-122"/>
                <a:ea typeface="微软雅黑" pitchFamily="34" charset="-122"/>
              </a:rPr>
              <a:t>月</a:t>
            </a:r>
            <a:r>
              <a:rPr lang="en-US" altLang="zh-CN" b="0" kern="0" dirty="0" smtClean="0">
                <a:solidFill>
                  <a:srgbClr val="000000"/>
                </a:solidFill>
                <a:latin typeface="微软雅黑" pitchFamily="34" charset="-122"/>
                <a:ea typeface="微软雅黑" pitchFamily="34" charset="-122"/>
              </a:rPr>
              <a:t>20</a:t>
            </a:r>
            <a:r>
              <a:rPr lang="zh-CN" altLang="en-US" b="0" kern="0" dirty="0" smtClean="0">
                <a:solidFill>
                  <a:srgbClr val="000000"/>
                </a:solidFill>
                <a:latin typeface="微软雅黑" pitchFamily="34" charset="-122"/>
                <a:ea typeface="微软雅黑" pitchFamily="34" charset="-122"/>
              </a:rPr>
              <a:t>日之前请各代办处务必将</a:t>
            </a:r>
            <a:r>
              <a:rPr lang="en-US" altLang="zh-CN" b="0" kern="0" dirty="0" smtClean="0">
                <a:solidFill>
                  <a:srgbClr val="000000"/>
                </a:solidFill>
                <a:latin typeface="微软雅黑" pitchFamily="34" charset="-122"/>
                <a:ea typeface="微软雅黑" pitchFamily="34" charset="-122"/>
              </a:rPr>
              <a:t>《</a:t>
            </a:r>
            <a:r>
              <a:rPr lang="zh-CN" altLang="en-US" b="0" kern="0" dirty="0" smtClean="0">
                <a:solidFill>
                  <a:srgbClr val="000000"/>
                </a:solidFill>
                <a:latin typeface="微软雅黑" pitchFamily="34" charset="-122"/>
                <a:ea typeface="微软雅黑" pitchFamily="34" charset="-122"/>
              </a:rPr>
              <a:t>代办处直赔信息登记表</a:t>
            </a:r>
            <a:r>
              <a:rPr lang="en-US" altLang="zh-CN" b="0" kern="0" dirty="0" smtClean="0">
                <a:solidFill>
                  <a:srgbClr val="000000"/>
                </a:solidFill>
                <a:latin typeface="微软雅黑" pitchFamily="34" charset="-122"/>
                <a:ea typeface="微软雅黑" pitchFamily="34" charset="-122"/>
              </a:rPr>
              <a:t>》</a:t>
            </a:r>
            <a:r>
              <a:rPr lang="zh-CN" altLang="en-US" b="0" kern="0" dirty="0" smtClean="0">
                <a:solidFill>
                  <a:srgbClr val="000000"/>
                </a:solidFill>
                <a:latin typeface="微软雅黑" pitchFamily="34" charset="-122"/>
                <a:ea typeface="微软雅黑" pitchFamily="34" charset="-122"/>
              </a:rPr>
              <a:t>按照填表要求填写完后交回北京办事处信息技术部备案。</a:t>
            </a:r>
            <a:endParaRPr lang="en-US" altLang="zh-CN" b="0" kern="0" dirty="0" smtClean="0">
              <a:solidFill>
                <a:srgbClr val="000000"/>
              </a:solidFill>
              <a:latin typeface="微软雅黑" pitchFamily="34" charset="-122"/>
              <a:ea typeface="微软雅黑" pitchFamily="34" charset="-122"/>
            </a:endParaRPr>
          </a:p>
          <a:p>
            <a:r>
              <a:rPr lang="en-US" altLang="zh-CN" b="0" kern="0" dirty="0" smtClean="0">
                <a:solidFill>
                  <a:srgbClr val="000000"/>
                </a:solidFill>
                <a:latin typeface="微软雅黑" pitchFamily="34" charset="-122"/>
                <a:ea typeface="微软雅黑" pitchFamily="34" charset="-122"/>
              </a:rPr>
              <a:t>	</a:t>
            </a:r>
          </a:p>
          <a:p>
            <a:r>
              <a:rPr lang="en-US" altLang="zh-CN" b="0" kern="0" dirty="0" smtClean="0">
                <a:solidFill>
                  <a:srgbClr val="000000"/>
                </a:solidFill>
                <a:latin typeface="微软雅黑" pitchFamily="34" charset="-122"/>
                <a:ea typeface="微软雅黑" pitchFamily="34" charset="-122"/>
              </a:rPr>
              <a:t>	2</a:t>
            </a:r>
            <a:r>
              <a:rPr lang="zh-CN" altLang="en-US" b="0" kern="0" dirty="0" smtClean="0">
                <a:solidFill>
                  <a:srgbClr val="000000"/>
                </a:solidFill>
                <a:latin typeface="微软雅黑" pitchFamily="34" charset="-122"/>
                <a:ea typeface="微软雅黑" pitchFamily="34" charset="-122"/>
              </a:rPr>
              <a:t>） </a:t>
            </a:r>
            <a:r>
              <a:rPr lang="en-US" altLang="zh-CN" b="0" kern="0" dirty="0" smtClean="0">
                <a:solidFill>
                  <a:srgbClr val="000000"/>
                </a:solidFill>
                <a:latin typeface="微软雅黑" pitchFamily="34" charset="-122"/>
                <a:ea typeface="微软雅黑" pitchFamily="34" charset="-122"/>
              </a:rPr>
              <a:t>7</a:t>
            </a:r>
            <a:r>
              <a:rPr lang="zh-CN" altLang="en-US" b="0" kern="0" dirty="0" smtClean="0">
                <a:solidFill>
                  <a:srgbClr val="000000"/>
                </a:solidFill>
                <a:latin typeface="微软雅黑" pitchFamily="34" charset="-122"/>
                <a:ea typeface="微软雅黑" pitchFamily="34" charset="-122"/>
              </a:rPr>
              <a:t>月</a:t>
            </a:r>
            <a:r>
              <a:rPr lang="en-US" altLang="zh-CN" b="0" kern="0" dirty="0" smtClean="0">
                <a:solidFill>
                  <a:srgbClr val="000000"/>
                </a:solidFill>
                <a:latin typeface="微软雅黑" pitchFamily="34" charset="-122"/>
                <a:ea typeface="微软雅黑" pitchFamily="34" charset="-122"/>
              </a:rPr>
              <a:t>1</a:t>
            </a:r>
            <a:r>
              <a:rPr lang="zh-CN" altLang="en-US" b="0" kern="0" dirty="0" smtClean="0">
                <a:solidFill>
                  <a:srgbClr val="000000"/>
                </a:solidFill>
                <a:latin typeface="微软雅黑" pitchFamily="34" charset="-122"/>
                <a:ea typeface="微软雅黑" pitchFamily="34" charset="-122"/>
              </a:rPr>
              <a:t>日互助金直赔流程正式启用。</a:t>
            </a:r>
            <a:endParaRPr lang="en-US" altLang="zh-CN" b="0" kern="0" dirty="0" smtClean="0">
              <a:solidFill>
                <a:srgbClr val="000000"/>
              </a:solidFill>
              <a:latin typeface="微软雅黑" pitchFamily="34" charset="-122"/>
              <a:ea typeface="微软雅黑" pitchFamily="34" charset="-122"/>
            </a:endParaRPr>
          </a:p>
          <a:p>
            <a:endParaRPr lang="en-US" altLang="zh-CN" b="0" kern="0" dirty="0" smtClean="0">
              <a:solidFill>
                <a:srgbClr val="000000"/>
              </a:solidFill>
              <a:latin typeface="微软雅黑" pitchFamily="34" charset="-122"/>
              <a:ea typeface="微软雅黑" pitchFamily="34" charset="-122"/>
            </a:endParaRPr>
          </a:p>
        </p:txBody>
      </p:sp>
    </p:spTree>
  </p:cSld>
  <p:clrMapOvr>
    <a:masterClrMapping/>
  </p:clrMapOvr>
  <p:transition>
    <p:strips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pic>
        <p:nvPicPr>
          <p:cNvPr id="18" name="图片 17" descr="ffpic1306123290039.png"/>
          <p:cNvPicPr>
            <a:picLocks noChangeAspect="1"/>
          </p:cNvPicPr>
          <p:nvPr/>
        </p:nvPicPr>
        <p:blipFill>
          <a:blip r:embed="rId3" cstate="print"/>
          <a:stretch>
            <a:fillRect/>
          </a:stretch>
        </p:blipFill>
        <p:spPr>
          <a:xfrm>
            <a:off x="7643834" y="5072074"/>
            <a:ext cx="1214436" cy="1214436"/>
          </a:xfrm>
          <a:prstGeom prst="rect">
            <a:avLst/>
          </a:prstGeom>
        </p:spPr>
      </p:pic>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33</a:t>
            </a:fld>
            <a:endParaRPr lang="en-US" altLang="zh-CN" dirty="0">
              <a:solidFill>
                <a:srgbClr val="FFFFFF"/>
              </a:solidFill>
            </a:endParaRPr>
          </a:p>
        </p:txBody>
      </p:sp>
      <p:grpSp>
        <p:nvGrpSpPr>
          <p:cNvPr id="8" name="Group 15"/>
          <p:cNvGrpSpPr>
            <a:grpSpLocks/>
          </p:cNvGrpSpPr>
          <p:nvPr/>
        </p:nvGrpSpPr>
        <p:grpSpPr bwMode="auto">
          <a:xfrm>
            <a:off x="1714480" y="2714620"/>
            <a:ext cx="6143668" cy="1143008"/>
            <a:chOff x="0" y="0"/>
            <a:chExt cx="7482" cy="1815"/>
          </a:xfrm>
        </p:grpSpPr>
        <p:pic>
          <p:nvPicPr>
            <p:cNvPr id="13" name="Picture 16"/>
            <p:cNvPicPr>
              <a:picLocks noChangeAspect="1" noChangeArrowheads="1"/>
            </p:cNvPicPr>
            <p:nvPr/>
          </p:nvPicPr>
          <p:blipFill>
            <a:blip r:embed="rId4" cstate="print">
              <a:grayscl/>
            </a:blip>
            <a:srcRect r="15999"/>
            <a:stretch>
              <a:fillRect/>
            </a:stretch>
          </p:blipFill>
          <p:spPr bwMode="auto">
            <a:xfrm>
              <a:off x="0" y="0"/>
              <a:ext cx="7482" cy="1815"/>
            </a:xfrm>
            <a:prstGeom prst="rect">
              <a:avLst/>
            </a:prstGeom>
            <a:noFill/>
            <a:ln w="9525">
              <a:noFill/>
              <a:miter lim="800000"/>
              <a:headEnd/>
              <a:tailEnd/>
            </a:ln>
          </p:spPr>
        </p:pic>
        <p:sp>
          <p:nvSpPr>
            <p:cNvPr id="14" name="WordArt 18"/>
            <p:cNvSpPr>
              <a:spLocks noChangeArrowheads="1" noChangeShapeType="1"/>
            </p:cNvSpPr>
            <p:nvPr/>
          </p:nvSpPr>
          <p:spPr bwMode="auto">
            <a:xfrm>
              <a:off x="550" y="521"/>
              <a:ext cx="578" cy="681"/>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chemeClr val="bg1"/>
                  </a:solidFill>
                  <a:latin typeface="微软雅黑"/>
                  <a:ea typeface="微软雅黑"/>
                </a:rPr>
                <a:t>4</a:t>
              </a:r>
              <a:endParaRPr lang="zh-CN" altLang="en-US" sz="3600" b="1" kern="10">
                <a:ln w="9525">
                  <a:noFill/>
                  <a:round/>
                  <a:headEnd/>
                  <a:tailEnd/>
                </a:ln>
                <a:solidFill>
                  <a:schemeClr val="bg1"/>
                </a:solidFill>
                <a:latin typeface="微软雅黑"/>
                <a:ea typeface="微软雅黑"/>
              </a:endParaRPr>
            </a:p>
          </p:txBody>
        </p:sp>
      </p:grpSp>
      <p:sp>
        <p:nvSpPr>
          <p:cNvPr id="15" name="Text Box 13"/>
          <p:cNvSpPr txBox="1">
            <a:spLocks noChangeArrowheads="1"/>
          </p:cNvSpPr>
          <p:nvPr/>
        </p:nvSpPr>
        <p:spPr bwMode="auto">
          <a:xfrm>
            <a:off x="3000364" y="3071810"/>
            <a:ext cx="4572032" cy="369332"/>
          </a:xfrm>
          <a:prstGeom prst="rect">
            <a:avLst/>
          </a:prstGeom>
          <a:noFill/>
          <a:ln w="9525">
            <a:noFill/>
            <a:miter lim="800000"/>
            <a:headEnd/>
            <a:tailEnd/>
          </a:ln>
        </p:spPr>
        <p:txBody>
          <a:bodyPr wrap="square">
            <a:spAutoFit/>
          </a:bodyPr>
          <a:lstStyle/>
          <a:p>
            <a:pPr lvl="0"/>
            <a:r>
              <a:rPr lang="zh-CN" altLang="en-US" dirty="0" smtClean="0">
                <a:solidFill>
                  <a:schemeClr val="tx2">
                    <a:lumMod val="95000"/>
                    <a:lumOff val="5000"/>
                  </a:schemeClr>
                </a:solidFill>
              </a:rPr>
              <a:t>会员姓名身份证号修改和会员单位调动操作</a:t>
            </a:r>
            <a:endParaRPr lang="zh-CN" altLang="en-US" dirty="0">
              <a:solidFill>
                <a:schemeClr val="tx2">
                  <a:lumMod val="95000"/>
                  <a:lumOff val="5000"/>
                </a:schemeClr>
              </a:solidFill>
            </a:endParaRPr>
          </a:p>
        </p:txBody>
      </p:sp>
      <p:pic>
        <p:nvPicPr>
          <p:cNvPr id="17" name="图片 16" descr="ffpic1306125173177.png"/>
          <p:cNvPicPr>
            <a:picLocks noChangeAspect="1"/>
          </p:cNvPicPr>
          <p:nvPr/>
        </p:nvPicPr>
        <p:blipFill>
          <a:blip r:embed="rId5" cstate="print"/>
          <a:stretch>
            <a:fillRect/>
          </a:stretch>
        </p:blipFill>
        <p:spPr>
          <a:xfrm>
            <a:off x="6786578" y="5500702"/>
            <a:ext cx="1214436" cy="1214436"/>
          </a:xfrm>
          <a:prstGeom prst="rect">
            <a:avLst/>
          </a:prstGeom>
        </p:spPr>
      </p:pic>
    </p:spTree>
  </p:cSld>
  <p:clrMapOvr>
    <a:masterClrMapping/>
  </p:clrMapOvr>
  <p:transition>
    <p:strip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34</a:t>
            </a:fld>
            <a:endParaRPr lang="en-US" altLang="zh-CN" dirty="0">
              <a:solidFill>
                <a:srgbClr val="FFFFFF"/>
              </a:solidFill>
            </a:endParaRPr>
          </a:p>
        </p:txBody>
      </p:sp>
      <p:grpSp>
        <p:nvGrpSpPr>
          <p:cNvPr id="8" name="Group 15"/>
          <p:cNvGrpSpPr>
            <a:grpSpLocks/>
          </p:cNvGrpSpPr>
          <p:nvPr/>
        </p:nvGrpSpPr>
        <p:grpSpPr bwMode="auto">
          <a:xfrm>
            <a:off x="1714480" y="2714620"/>
            <a:ext cx="6143668" cy="1143008"/>
            <a:chOff x="0" y="0"/>
            <a:chExt cx="7482" cy="1815"/>
          </a:xfrm>
        </p:grpSpPr>
        <p:pic>
          <p:nvPicPr>
            <p:cNvPr id="13" name="Picture 16"/>
            <p:cNvPicPr>
              <a:picLocks noChangeAspect="1" noChangeArrowheads="1"/>
            </p:cNvPicPr>
            <p:nvPr/>
          </p:nvPicPr>
          <p:blipFill>
            <a:blip r:embed="rId3" cstate="print">
              <a:grayscl/>
            </a:blip>
            <a:srcRect r="15999"/>
            <a:stretch>
              <a:fillRect/>
            </a:stretch>
          </p:blipFill>
          <p:spPr bwMode="auto">
            <a:xfrm>
              <a:off x="0" y="0"/>
              <a:ext cx="7482" cy="1815"/>
            </a:xfrm>
            <a:prstGeom prst="rect">
              <a:avLst/>
            </a:prstGeom>
            <a:noFill/>
            <a:ln w="9525">
              <a:noFill/>
              <a:miter lim="800000"/>
              <a:headEnd/>
              <a:tailEnd/>
            </a:ln>
          </p:spPr>
        </p:pic>
        <p:sp>
          <p:nvSpPr>
            <p:cNvPr id="14" name="WordArt 18"/>
            <p:cNvSpPr>
              <a:spLocks noChangeArrowheads="1" noChangeShapeType="1"/>
            </p:cNvSpPr>
            <p:nvPr/>
          </p:nvSpPr>
          <p:spPr bwMode="auto">
            <a:xfrm>
              <a:off x="550" y="521"/>
              <a:ext cx="578" cy="681"/>
            </a:xfrm>
            <a:prstGeom prst="rect">
              <a:avLst/>
            </a:prstGeom>
          </p:spPr>
          <p:txBody>
            <a:bodyPr wrap="none" fromWordArt="1">
              <a:prstTxWarp prst="textPlain">
                <a:avLst>
                  <a:gd name="adj" fmla="val 50000"/>
                </a:avLst>
              </a:prstTxWarp>
            </a:bodyPr>
            <a:lstStyle/>
            <a:p>
              <a:pPr algn="ctr"/>
              <a:r>
                <a:rPr lang="en-US" altLang="zh-CN" sz="3600" b="1" kern="10" dirty="0" smtClean="0">
                  <a:ln w="9525">
                    <a:noFill/>
                    <a:round/>
                    <a:headEnd/>
                    <a:tailEnd/>
                  </a:ln>
                  <a:solidFill>
                    <a:schemeClr val="bg1"/>
                  </a:solidFill>
                  <a:latin typeface="微软雅黑"/>
                  <a:ea typeface="微软雅黑"/>
                </a:rPr>
                <a:t>4</a:t>
              </a:r>
              <a:r>
                <a:rPr lang="en-US" altLang="zh-CN" sz="3600" kern="10" dirty="0" smtClean="0">
                  <a:ln w="9525">
                    <a:noFill/>
                    <a:round/>
                    <a:headEnd/>
                    <a:tailEnd/>
                  </a:ln>
                  <a:solidFill>
                    <a:schemeClr val="bg1"/>
                  </a:solidFill>
                  <a:latin typeface="微软雅黑"/>
                  <a:ea typeface="微软雅黑"/>
                </a:rPr>
                <a:t>.</a:t>
              </a:r>
              <a:r>
                <a:rPr lang="en-US" altLang="zh-CN" sz="3600" b="1" kern="10" dirty="0" smtClean="0">
                  <a:ln w="9525">
                    <a:noFill/>
                    <a:round/>
                    <a:headEnd/>
                    <a:tailEnd/>
                  </a:ln>
                  <a:solidFill>
                    <a:schemeClr val="bg1"/>
                  </a:solidFill>
                  <a:latin typeface="微软雅黑"/>
                  <a:ea typeface="微软雅黑"/>
                </a:rPr>
                <a:t>1</a:t>
              </a:r>
              <a:endParaRPr lang="zh-CN" altLang="en-US" sz="3600" b="1" kern="10" dirty="0">
                <a:ln w="9525">
                  <a:noFill/>
                  <a:round/>
                  <a:headEnd/>
                  <a:tailEnd/>
                </a:ln>
                <a:solidFill>
                  <a:schemeClr val="bg1"/>
                </a:solidFill>
                <a:latin typeface="微软雅黑"/>
                <a:ea typeface="微软雅黑"/>
              </a:endParaRPr>
            </a:p>
          </p:txBody>
        </p:sp>
      </p:grpSp>
      <p:sp>
        <p:nvSpPr>
          <p:cNvPr id="15" name="Text Box 13"/>
          <p:cNvSpPr txBox="1">
            <a:spLocks noChangeArrowheads="1"/>
          </p:cNvSpPr>
          <p:nvPr/>
        </p:nvSpPr>
        <p:spPr bwMode="auto">
          <a:xfrm>
            <a:off x="3000364" y="3071810"/>
            <a:ext cx="4572032" cy="369332"/>
          </a:xfrm>
          <a:prstGeom prst="rect">
            <a:avLst/>
          </a:prstGeom>
          <a:noFill/>
          <a:ln w="9525">
            <a:noFill/>
            <a:miter lim="800000"/>
            <a:headEnd/>
            <a:tailEnd/>
          </a:ln>
        </p:spPr>
        <p:txBody>
          <a:bodyPr wrap="square">
            <a:spAutoFit/>
          </a:bodyPr>
          <a:lstStyle/>
          <a:p>
            <a:pPr lvl="0"/>
            <a:r>
              <a:rPr lang="zh-CN" altLang="en-US" dirty="0" smtClean="0">
                <a:solidFill>
                  <a:schemeClr val="tx2">
                    <a:lumMod val="95000"/>
                    <a:lumOff val="5000"/>
                  </a:schemeClr>
                </a:solidFill>
              </a:rPr>
              <a:t>会员姓名身份证号修改网上操作</a:t>
            </a:r>
            <a:endParaRPr lang="zh-CN" altLang="en-US" dirty="0">
              <a:solidFill>
                <a:schemeClr val="tx2">
                  <a:lumMod val="95000"/>
                  <a:lumOff val="5000"/>
                </a:schemeClr>
              </a:solidFill>
            </a:endParaRPr>
          </a:p>
        </p:txBody>
      </p:sp>
      <p:pic>
        <p:nvPicPr>
          <p:cNvPr id="16" name="图片 15" descr="ffpic1306125173177.png"/>
          <p:cNvPicPr>
            <a:picLocks noChangeAspect="1"/>
          </p:cNvPicPr>
          <p:nvPr/>
        </p:nvPicPr>
        <p:blipFill>
          <a:blip r:embed="rId4" cstate="print"/>
          <a:stretch>
            <a:fillRect/>
          </a:stretch>
        </p:blipFill>
        <p:spPr>
          <a:xfrm>
            <a:off x="7358082" y="5286388"/>
            <a:ext cx="1214436" cy="1214436"/>
          </a:xfrm>
          <a:prstGeom prst="rect">
            <a:avLst/>
          </a:prstGeom>
        </p:spPr>
      </p:pic>
    </p:spTree>
  </p:cSld>
  <p:clrMapOvr>
    <a:masterClrMapping/>
  </p:clrMapOvr>
  <p:transition>
    <p:strips/>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35</a:t>
            </a:fld>
            <a:endParaRPr lang="en-US" altLang="zh-CN" dirty="0"/>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857488" y="357187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会员变更管理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36</a:t>
            </a:fld>
            <a:endParaRPr lang="en-US" altLang="zh-CN" dirty="0"/>
          </a:p>
        </p:txBody>
      </p:sp>
      <p:sp>
        <p:nvSpPr>
          <p:cNvPr id="9" name="圆角矩形标注 4"/>
          <p:cNvSpPr>
            <a:spLocks noChangeArrowheads="1"/>
          </p:cNvSpPr>
          <p:nvPr/>
        </p:nvSpPr>
        <p:spPr bwMode="auto">
          <a:xfrm>
            <a:off x="5000628" y="2857496"/>
            <a:ext cx="2091081" cy="642942"/>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创建</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12373" cy="4714908"/>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37</a:t>
            </a:fld>
            <a:endParaRPr lang="en-US" altLang="zh-CN" dirty="0"/>
          </a:p>
        </p:txBody>
      </p:sp>
      <p:pic>
        <p:nvPicPr>
          <p:cNvPr id="3074" name="Picture 2"/>
          <p:cNvPicPr>
            <a:picLocks noChangeAspect="1" noChangeArrowheads="1"/>
          </p:cNvPicPr>
          <p:nvPr/>
        </p:nvPicPr>
        <p:blipFill>
          <a:blip r:embed="rId3" cstate="print"/>
          <a:srcRect/>
          <a:stretch>
            <a:fillRect/>
          </a:stretch>
        </p:blipFill>
        <p:spPr bwMode="auto">
          <a:xfrm>
            <a:off x="1000100" y="1785926"/>
            <a:ext cx="7353912" cy="3571900"/>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7" name="矩形 6"/>
          <p:cNvSpPr/>
          <p:nvPr/>
        </p:nvSpPr>
        <p:spPr bwMode="auto">
          <a:xfrm>
            <a:off x="1428728" y="2428868"/>
            <a:ext cx="5572164" cy="285752"/>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642910" y="3143248"/>
            <a:ext cx="3162651" cy="1285884"/>
          </a:xfrm>
          <a:prstGeom prst="wedgeRectCallout">
            <a:avLst>
              <a:gd name="adj1" fmla="val 46142"/>
              <a:gd name="adj2" fmla="val -884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输入将要变更信息的会员在系统中的原证件号或会员编号</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786050" y="1428736"/>
            <a:ext cx="2500330" cy="571504"/>
          </a:xfrm>
          <a:prstGeom prst="wedgeRectCallout">
            <a:avLst>
              <a:gd name="adj1" fmla="val 46234"/>
              <a:gd name="adj2" fmla="val 1094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查询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857232"/>
            <a:ext cx="9112373" cy="4714908"/>
          </a:xfrm>
          <a:prstGeom prst="rect">
            <a:avLst/>
          </a:prstGeom>
          <a:noFill/>
          <a:ln w="9525">
            <a:noFill/>
            <a:miter lim="800000"/>
            <a:headEnd/>
            <a:tailEnd/>
          </a:ln>
          <a:effectLst/>
        </p:spPr>
      </p:pic>
      <p:pic>
        <p:nvPicPr>
          <p:cNvPr id="4098" name="Picture 2"/>
          <p:cNvPicPr>
            <a:picLocks noChangeAspect="1" noChangeArrowheads="1"/>
          </p:cNvPicPr>
          <p:nvPr/>
        </p:nvPicPr>
        <p:blipFill>
          <a:blip r:embed="rId3" cstate="print"/>
          <a:srcRect/>
          <a:stretch>
            <a:fillRect/>
          </a:stretch>
        </p:blipFill>
        <p:spPr bwMode="auto">
          <a:xfrm>
            <a:off x="500034" y="1571612"/>
            <a:ext cx="8215370" cy="4000528"/>
          </a:xfrm>
          <a:prstGeom prst="rect">
            <a:avLst/>
          </a:prstGeom>
          <a:noFill/>
          <a:ln w="9525">
            <a:solidFill>
              <a:schemeClr val="tx1">
                <a:lumMod val="50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38</a:t>
            </a:fld>
            <a:endParaRPr lang="en-US" altLang="zh-CN" dirty="0"/>
          </a:p>
        </p:txBody>
      </p:sp>
      <p:sp>
        <p:nvSpPr>
          <p:cNvPr id="7" name="矩形 6"/>
          <p:cNvSpPr/>
          <p:nvPr/>
        </p:nvSpPr>
        <p:spPr bwMode="auto">
          <a:xfrm>
            <a:off x="928662" y="3929066"/>
            <a:ext cx="7643866" cy="1500198"/>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285720" y="5572140"/>
            <a:ext cx="3714776" cy="857256"/>
          </a:xfrm>
          <a:prstGeom prst="wedgeRectCallout">
            <a:avLst>
              <a:gd name="adj1" fmla="val 39845"/>
              <a:gd name="adj2" fmla="val -1008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输入将要变更后的姓名或证件号，变更理由</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6215074" y="1214422"/>
            <a:ext cx="2500330" cy="571504"/>
          </a:xfrm>
          <a:prstGeom prst="wedgeRectCallout">
            <a:avLst>
              <a:gd name="adj1" fmla="val -42218"/>
              <a:gd name="adj2" fmla="val 12063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保存</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0" name="矩形 9"/>
          <p:cNvSpPr>
            <a:spLocks noChangeArrowheads="1"/>
          </p:cNvSpPr>
          <p:nvPr/>
        </p:nvSpPr>
        <p:spPr bwMode="auto">
          <a:xfrm>
            <a:off x="285720" y="1071546"/>
            <a:ext cx="4572032" cy="1428760"/>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a:t>
            </a:r>
            <a:r>
              <a:rPr lang="zh-CN" altLang="en-US" sz="2400" b="0" dirty="0" smtClean="0">
                <a:solidFill>
                  <a:schemeClr val="tx2">
                    <a:lumMod val="95000"/>
                    <a:lumOff val="5000"/>
                  </a:schemeClr>
                </a:solidFill>
                <a:latin typeface="华文中宋" pitchFamily="2" charset="-122"/>
                <a:ea typeface="华文中宋" pitchFamily="2" charset="-122"/>
              </a:rPr>
              <a:t>姓名和证件号只修改其中一项的可以不用填写变更理由。</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linds(horizontal)">
                                      <p:cBhvr>
                                        <p:cTn id="16" dur="500"/>
                                        <p:tgtEl>
                                          <p:spTgt spid="8"/>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linds(horizont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0"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 y="857231"/>
            <a:ext cx="9144001" cy="4143405"/>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会员基础信息变更</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39</a:t>
            </a:fld>
            <a:endParaRPr lang="en-US" altLang="zh-CN" dirty="0"/>
          </a:p>
        </p:txBody>
      </p:sp>
      <p:sp>
        <p:nvSpPr>
          <p:cNvPr id="7" name="矩形 6"/>
          <p:cNvSpPr/>
          <p:nvPr/>
        </p:nvSpPr>
        <p:spPr bwMode="auto">
          <a:xfrm>
            <a:off x="0" y="4214818"/>
            <a:ext cx="914400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9" name="圆角矩形标注 4"/>
          <p:cNvSpPr>
            <a:spLocks noChangeArrowheads="1"/>
          </p:cNvSpPr>
          <p:nvPr/>
        </p:nvSpPr>
        <p:spPr bwMode="auto">
          <a:xfrm>
            <a:off x="3143240" y="2786058"/>
            <a:ext cx="3071834" cy="642942"/>
          </a:xfrm>
          <a:prstGeom prst="wedgeRectCallout">
            <a:avLst>
              <a:gd name="adj1" fmla="val 56451"/>
              <a:gd name="adj2" fmla="val -7756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审批状态选择</a:t>
            </a:r>
            <a:r>
              <a:rPr lang="zh-CN" altLang="en-US" sz="2400" dirty="0" smtClean="0">
                <a:solidFill>
                  <a:schemeClr val="tx1">
                    <a:lumMod val="60000"/>
                    <a:lumOff val="40000"/>
                  </a:schemeClr>
                </a:solidFill>
                <a:latin typeface="华文中宋" pitchFamily="2" charset="-122"/>
                <a:ea typeface="华文中宋" pitchFamily="2" charset="-122"/>
              </a:rPr>
              <a:t>新建</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3357554" y="1142984"/>
            <a:ext cx="2500330" cy="571504"/>
          </a:xfrm>
          <a:prstGeom prst="wedgeRectCallout">
            <a:avLst>
              <a:gd name="adj1" fmla="val 50961"/>
              <a:gd name="adj2" fmla="val 14872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1" name="圆角矩形标注 4"/>
          <p:cNvSpPr>
            <a:spLocks noChangeArrowheads="1"/>
          </p:cNvSpPr>
          <p:nvPr/>
        </p:nvSpPr>
        <p:spPr bwMode="auto">
          <a:xfrm>
            <a:off x="285720" y="4857760"/>
            <a:ext cx="2286016" cy="857256"/>
          </a:xfrm>
          <a:prstGeom prst="wedgeRectCallout">
            <a:avLst>
              <a:gd name="adj1" fmla="val 40574"/>
              <a:gd name="adj2" fmla="val -10447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核实将要上报人员名单</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2" name="圆角矩形标注 4"/>
          <p:cNvSpPr>
            <a:spLocks noChangeArrowheads="1"/>
          </p:cNvSpPr>
          <p:nvPr/>
        </p:nvSpPr>
        <p:spPr bwMode="auto">
          <a:xfrm>
            <a:off x="6357950" y="1071546"/>
            <a:ext cx="2500330" cy="571504"/>
          </a:xfrm>
          <a:prstGeom prst="wedgeRectCallout">
            <a:avLst>
              <a:gd name="adj1" fmla="val 42041"/>
              <a:gd name="adj2" fmla="val 1523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上报</a:t>
            </a:r>
            <a:r>
              <a:rPr lang="zh-CN" altLang="en-US" sz="2400" b="0" dirty="0" smtClean="0">
                <a:solidFill>
                  <a:schemeClr val="tx2">
                    <a:lumMod val="95000"/>
                    <a:lumOff val="5000"/>
                  </a:schemeClr>
                </a:solidFill>
                <a:latin typeface="华文中宋" pitchFamily="2" charset="-122"/>
                <a:ea typeface="华文中宋" pitchFamily="2" charset="-122"/>
              </a:rPr>
              <a:t>按钮</a:t>
            </a:r>
            <a:endParaRPr lang="zh-CN" altLang="en-US" sz="2400" b="0" dirty="0">
              <a:solidFill>
                <a:schemeClr val="tx1">
                  <a:lumMod val="60000"/>
                  <a:lumOff val="40000"/>
                </a:schemeClr>
              </a:solidFill>
              <a:latin typeface="华文中宋" pitchFamily="2" charset="-122"/>
              <a:ea typeface="华文中宋" pitchFamily="2" charset="-122"/>
            </a:endParaRPr>
          </a:p>
        </p:txBody>
      </p:sp>
      <p:sp>
        <p:nvSpPr>
          <p:cNvPr id="13" name="矩形 12"/>
          <p:cNvSpPr>
            <a:spLocks noChangeArrowheads="1"/>
          </p:cNvSpPr>
          <p:nvPr/>
        </p:nvSpPr>
        <p:spPr bwMode="auto">
          <a:xfrm>
            <a:off x="3357554" y="4786322"/>
            <a:ext cx="5572164" cy="158132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1</a:t>
            </a:r>
            <a:r>
              <a:rPr lang="zh-CN" altLang="en-US" sz="2400" b="0" dirty="0" smtClean="0">
                <a:solidFill>
                  <a:schemeClr val="tx2">
                    <a:lumMod val="95000"/>
                    <a:lumOff val="5000"/>
                  </a:schemeClr>
                </a:solidFill>
                <a:latin typeface="华文中宋" pitchFamily="2" charset="-122"/>
                <a:ea typeface="华文中宋" pitchFamily="2" charset="-122"/>
              </a:rPr>
              <a:t>）只修改姓名无需上报操作，修改申请直接生效。</a:t>
            </a:r>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）打印生效状态的会员才可信息变更操作。</a:t>
            </a:r>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）需逐级上报。</a:t>
            </a:r>
            <a:endParaRPr lang="zh-CN" altLang="en-US" sz="2400" b="0" dirty="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dissolve">
                                      <p:cBhvr>
                                        <p:cTn id="16" dur="500"/>
                                        <p:tgtEl>
                                          <p:spTgt spid="7"/>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8" grpId="0" animBg="1"/>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6500826" y="4286256"/>
            <a:ext cx="2643174" cy="2283857"/>
          </a:xfrm>
          <a:prstGeom prst="rect">
            <a:avLst/>
          </a:prstGeom>
          <a:noFill/>
          <a:ln w="9525">
            <a:noFill/>
            <a:miter lim="800000"/>
            <a:headEnd/>
            <a:tailEnd/>
          </a:ln>
          <a:effectLst/>
        </p:spPr>
      </p:pic>
      <p:sp>
        <p:nvSpPr>
          <p:cNvPr id="81923" name="标题 1"/>
          <p:cNvSpPr>
            <a:spLocks noGrp="1"/>
          </p:cNvSpPr>
          <p:nvPr>
            <p:ph type="title"/>
          </p:nvPr>
        </p:nvSpPr>
        <p:spPr/>
        <p:txBody>
          <a:bodyPr/>
          <a:lstStyle/>
          <a:p>
            <a:r>
              <a:rPr lang="zh-CN" altLang="en-US" dirty="0" smtClean="0">
                <a:solidFill>
                  <a:srgbClr val="FFC000"/>
                </a:solidFill>
                <a:effectLst>
                  <a:outerShdw blurRad="50800" dist="38100" dir="8100000" algn="tr" rotWithShape="0">
                    <a:prstClr val="black">
                      <a:alpha val="40000"/>
                    </a:prstClr>
                  </a:outerShdw>
                </a:effectLst>
              </a:rPr>
              <a:t>互助金直赔流程培训教程</a:t>
            </a:r>
          </a:p>
        </p:txBody>
      </p:sp>
      <p:sp>
        <p:nvSpPr>
          <p:cNvPr id="4" name="日期占位符 3"/>
          <p:cNvSpPr>
            <a:spLocks noGrp="1"/>
          </p:cNvSpPr>
          <p:nvPr>
            <p:ph type="dt" sz="quarter" idx="10"/>
          </p:nvPr>
        </p:nvSpPr>
        <p:spPr/>
        <p:txBody>
          <a:bodyPr/>
          <a:lstStyle/>
          <a:p>
            <a:pPr>
              <a:defRPr/>
            </a:pPr>
            <a:r>
              <a:rPr lang="en-US" altLang="zh-CN" dirty="0" smtClean="0"/>
              <a:t>www.bjzghzbx.com                                                                                                                                                                      </a:t>
            </a:r>
            <a:fld id="{C74ADF52-8066-4179-AD1E-0A2CB87D2B0A}" type="slidenum">
              <a:rPr lang="zh-CN" altLang="en-US" smtClean="0"/>
              <a:pPr>
                <a:defRPr/>
              </a:pPr>
              <a:t>4</a:t>
            </a:fld>
            <a:endParaRPr lang="en-US" altLang="zh-CN" dirty="0"/>
          </a:p>
        </p:txBody>
      </p:sp>
      <p:grpSp>
        <p:nvGrpSpPr>
          <p:cNvPr id="20" name="Group 3"/>
          <p:cNvGrpSpPr>
            <a:grpSpLocks/>
          </p:cNvGrpSpPr>
          <p:nvPr/>
        </p:nvGrpSpPr>
        <p:grpSpPr bwMode="auto">
          <a:xfrm>
            <a:off x="357158" y="1214422"/>
            <a:ext cx="6143668" cy="1128448"/>
            <a:chOff x="0" y="0"/>
            <a:chExt cx="7482" cy="1815"/>
          </a:xfrm>
        </p:grpSpPr>
        <p:pic>
          <p:nvPicPr>
            <p:cNvPr id="21" name="Picture 4"/>
            <p:cNvPicPr>
              <a:picLocks noChangeAspect="1" noChangeArrowheads="1"/>
            </p:cNvPicPr>
            <p:nvPr/>
          </p:nvPicPr>
          <p:blipFill>
            <a:blip r:embed="rId3" cstate="print"/>
            <a:srcRect r="15999"/>
            <a:stretch>
              <a:fillRect/>
            </a:stretch>
          </p:blipFill>
          <p:spPr bwMode="auto">
            <a:xfrm>
              <a:off x="0" y="0"/>
              <a:ext cx="7482" cy="1815"/>
            </a:xfrm>
            <a:prstGeom prst="rect">
              <a:avLst/>
            </a:prstGeom>
            <a:noFill/>
            <a:ln w="9525">
              <a:noFill/>
              <a:miter lim="800000"/>
              <a:headEnd/>
              <a:tailEnd/>
            </a:ln>
          </p:spPr>
        </p:pic>
        <p:sp>
          <p:nvSpPr>
            <p:cNvPr id="22" name="Text Box 5"/>
            <p:cNvSpPr txBox="1">
              <a:spLocks noChangeArrowheads="1"/>
            </p:cNvSpPr>
            <p:nvPr/>
          </p:nvSpPr>
          <p:spPr bwMode="auto">
            <a:xfrm>
              <a:off x="1595" y="585"/>
              <a:ext cx="5576" cy="594"/>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dirty="0" smtClean="0">
                  <a:solidFill>
                    <a:schemeClr val="tx2">
                      <a:lumMod val="95000"/>
                      <a:lumOff val="5000"/>
                    </a:schemeClr>
                  </a:solidFill>
                </a:rPr>
                <a:t>互助金直赔到京卡（银行卡）的流程讲解</a:t>
              </a:r>
              <a:endParaRPr kumimoji="0" lang="zh-CN" altLang="en-US"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23" name="WordArt 6"/>
            <p:cNvSpPr>
              <a:spLocks noChangeArrowheads="1" noChangeShapeType="1"/>
            </p:cNvSpPr>
            <p:nvPr/>
          </p:nvSpPr>
          <p:spPr bwMode="auto">
            <a:xfrm>
              <a:off x="624" y="46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1</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grpSp>
        <p:nvGrpSpPr>
          <p:cNvPr id="24" name="Group 7"/>
          <p:cNvGrpSpPr>
            <a:grpSpLocks/>
          </p:cNvGrpSpPr>
          <p:nvPr/>
        </p:nvGrpSpPr>
        <p:grpSpPr bwMode="auto">
          <a:xfrm>
            <a:off x="357158" y="2428868"/>
            <a:ext cx="6072230" cy="1081089"/>
            <a:chOff x="0" y="0"/>
            <a:chExt cx="7402" cy="1815"/>
          </a:xfrm>
        </p:grpSpPr>
        <p:pic>
          <p:nvPicPr>
            <p:cNvPr id="25" name="Picture 8"/>
            <p:cNvPicPr>
              <a:picLocks noChangeAspect="1" noChangeArrowheads="1"/>
            </p:cNvPicPr>
            <p:nvPr/>
          </p:nvPicPr>
          <p:blipFill>
            <a:blip r:embed="rId4" cstate="print"/>
            <a:srcRect/>
            <a:stretch>
              <a:fillRect/>
            </a:stretch>
          </p:blipFill>
          <p:spPr bwMode="auto">
            <a:xfrm>
              <a:off x="0" y="0"/>
              <a:ext cx="7402" cy="1815"/>
            </a:xfrm>
            <a:prstGeom prst="rect">
              <a:avLst/>
            </a:prstGeom>
            <a:noFill/>
            <a:ln w="9525">
              <a:noFill/>
              <a:miter lim="800000"/>
              <a:headEnd/>
              <a:tailEnd/>
            </a:ln>
          </p:spPr>
        </p:pic>
        <p:sp>
          <p:nvSpPr>
            <p:cNvPr id="26" name="Text Box 9"/>
            <p:cNvSpPr txBox="1">
              <a:spLocks noChangeArrowheads="1"/>
            </p:cNvSpPr>
            <p:nvPr/>
          </p:nvSpPr>
          <p:spPr bwMode="auto">
            <a:xfrm>
              <a:off x="1592" y="568"/>
              <a:ext cx="5576" cy="62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dirty="0" smtClean="0">
                  <a:solidFill>
                    <a:schemeClr val="tx2">
                      <a:lumMod val="95000"/>
                      <a:lumOff val="5000"/>
                    </a:schemeClr>
                  </a:solidFill>
                </a:rPr>
                <a:t>互助金直赔到京卡（银行卡）的网上操作</a:t>
              </a: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7" name="WordArt 10"/>
            <p:cNvSpPr>
              <a:spLocks noChangeArrowheads="1" noChangeShapeType="1"/>
            </p:cNvSpPr>
            <p:nvPr/>
          </p:nvSpPr>
          <p:spPr bwMode="auto">
            <a:xfrm>
              <a:off x="624" y="48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2</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grpSp>
        <p:nvGrpSpPr>
          <p:cNvPr id="28" name="Group 11"/>
          <p:cNvGrpSpPr>
            <a:grpSpLocks/>
          </p:cNvGrpSpPr>
          <p:nvPr/>
        </p:nvGrpSpPr>
        <p:grpSpPr bwMode="auto">
          <a:xfrm>
            <a:off x="357158" y="3643314"/>
            <a:ext cx="6072230" cy="1152527"/>
            <a:chOff x="0" y="0"/>
            <a:chExt cx="7402" cy="1815"/>
          </a:xfrm>
        </p:grpSpPr>
        <p:pic>
          <p:nvPicPr>
            <p:cNvPr id="29" name="Picture 12"/>
            <p:cNvPicPr>
              <a:picLocks noChangeAspect="1" noChangeArrowheads="1"/>
            </p:cNvPicPr>
            <p:nvPr/>
          </p:nvPicPr>
          <p:blipFill>
            <a:blip r:embed="rId5" cstate="print"/>
            <a:srcRect/>
            <a:stretch>
              <a:fillRect/>
            </a:stretch>
          </p:blipFill>
          <p:spPr bwMode="auto">
            <a:xfrm>
              <a:off x="0" y="0"/>
              <a:ext cx="7402" cy="1815"/>
            </a:xfrm>
            <a:prstGeom prst="rect">
              <a:avLst/>
            </a:prstGeom>
            <a:noFill/>
            <a:ln w="9525">
              <a:noFill/>
              <a:miter lim="800000"/>
              <a:headEnd/>
              <a:tailEnd/>
            </a:ln>
          </p:spPr>
        </p:pic>
        <p:sp>
          <p:nvSpPr>
            <p:cNvPr id="30" name="Text Box 13"/>
            <p:cNvSpPr txBox="1">
              <a:spLocks noChangeArrowheads="1"/>
            </p:cNvSpPr>
            <p:nvPr/>
          </p:nvSpPr>
          <p:spPr bwMode="auto">
            <a:xfrm>
              <a:off x="1592" y="550"/>
              <a:ext cx="5576" cy="582"/>
            </a:xfrm>
            <a:prstGeom prst="rect">
              <a:avLst/>
            </a:prstGeom>
            <a:noFill/>
            <a:ln w="9525">
              <a:noFill/>
              <a:miter lim="800000"/>
              <a:headEnd/>
              <a:tailEnd/>
            </a:ln>
          </p:spPr>
          <p:txBody>
            <a:bodyPr>
              <a:spAutoFit/>
            </a:bodyPr>
            <a:lstStyle/>
            <a:p>
              <a:pPr lvl="0"/>
              <a:r>
                <a:rPr lang="zh-CN" altLang="en-US" dirty="0" smtClean="0">
                  <a:solidFill>
                    <a:schemeClr val="tx2">
                      <a:lumMod val="95000"/>
                      <a:lumOff val="5000"/>
                    </a:schemeClr>
                  </a:solidFill>
                </a:rPr>
                <a:t>互助金直赔到京卡（银行卡）的注意事项</a:t>
              </a:r>
              <a:endParaRPr lang="zh-CN" altLang="en-US" dirty="0">
                <a:solidFill>
                  <a:schemeClr val="tx2">
                    <a:lumMod val="95000"/>
                    <a:lumOff val="5000"/>
                  </a:schemeClr>
                </a:solidFill>
              </a:endParaRPr>
            </a:p>
          </p:txBody>
        </p:sp>
        <p:sp>
          <p:nvSpPr>
            <p:cNvPr id="31" name="WordArt 14"/>
            <p:cNvSpPr>
              <a:spLocks noChangeArrowheads="1" noChangeShapeType="1"/>
            </p:cNvSpPr>
            <p:nvPr/>
          </p:nvSpPr>
          <p:spPr bwMode="auto">
            <a:xfrm>
              <a:off x="624" y="45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3</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grpSp>
        <p:nvGrpSpPr>
          <p:cNvPr id="34" name="Group 11"/>
          <p:cNvGrpSpPr>
            <a:grpSpLocks/>
          </p:cNvGrpSpPr>
          <p:nvPr/>
        </p:nvGrpSpPr>
        <p:grpSpPr bwMode="auto">
          <a:xfrm>
            <a:off x="357158" y="4929198"/>
            <a:ext cx="6072230" cy="1152527"/>
            <a:chOff x="0" y="0"/>
            <a:chExt cx="7402" cy="1815"/>
          </a:xfrm>
        </p:grpSpPr>
        <p:pic>
          <p:nvPicPr>
            <p:cNvPr id="35" name="Picture 12"/>
            <p:cNvPicPr>
              <a:picLocks noChangeAspect="1" noChangeArrowheads="1"/>
            </p:cNvPicPr>
            <p:nvPr/>
          </p:nvPicPr>
          <p:blipFill>
            <a:blip r:embed="rId5" cstate="print">
              <a:grayscl/>
            </a:blip>
            <a:srcRect/>
            <a:stretch>
              <a:fillRect/>
            </a:stretch>
          </p:blipFill>
          <p:spPr bwMode="auto">
            <a:xfrm>
              <a:off x="0" y="0"/>
              <a:ext cx="7402" cy="1815"/>
            </a:xfrm>
            <a:prstGeom prst="rect">
              <a:avLst/>
            </a:prstGeom>
            <a:noFill/>
            <a:ln w="9525">
              <a:noFill/>
              <a:miter lim="800000"/>
              <a:headEnd/>
              <a:tailEnd/>
            </a:ln>
          </p:spPr>
        </p:pic>
        <p:sp>
          <p:nvSpPr>
            <p:cNvPr id="36" name="Text Box 13"/>
            <p:cNvSpPr txBox="1">
              <a:spLocks noChangeArrowheads="1"/>
            </p:cNvSpPr>
            <p:nvPr/>
          </p:nvSpPr>
          <p:spPr bwMode="auto">
            <a:xfrm>
              <a:off x="1592" y="550"/>
              <a:ext cx="5576" cy="582"/>
            </a:xfrm>
            <a:prstGeom prst="rect">
              <a:avLst/>
            </a:prstGeom>
            <a:noFill/>
            <a:ln w="9525">
              <a:noFill/>
              <a:miter lim="800000"/>
              <a:headEnd/>
              <a:tailEnd/>
            </a:ln>
          </p:spPr>
          <p:txBody>
            <a:bodyPr>
              <a:spAutoFit/>
            </a:bodyPr>
            <a:lstStyle/>
            <a:p>
              <a:pPr lvl="0"/>
              <a:r>
                <a:rPr lang="zh-CN" altLang="en-US" dirty="0" smtClean="0">
                  <a:solidFill>
                    <a:schemeClr val="tx2">
                      <a:lumMod val="95000"/>
                      <a:lumOff val="5000"/>
                    </a:schemeClr>
                  </a:solidFill>
                </a:rPr>
                <a:t>会员姓名身份证号修改和会员单位调动操作</a:t>
              </a:r>
              <a:endParaRPr lang="zh-CN" altLang="en-US" dirty="0">
                <a:solidFill>
                  <a:schemeClr val="tx2">
                    <a:lumMod val="95000"/>
                    <a:lumOff val="5000"/>
                  </a:schemeClr>
                </a:solidFill>
              </a:endParaRPr>
            </a:p>
          </p:txBody>
        </p:sp>
        <p:sp>
          <p:nvSpPr>
            <p:cNvPr id="37" name="WordArt 14"/>
            <p:cNvSpPr>
              <a:spLocks noChangeArrowheads="1" noChangeShapeType="1"/>
            </p:cNvSpPr>
            <p:nvPr/>
          </p:nvSpPr>
          <p:spPr bwMode="auto">
            <a:xfrm>
              <a:off x="624" y="45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smtClean="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4</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lide(fromTop)">
                                      <p:cBhvr>
                                        <p:cTn id="7" dur="500"/>
                                        <p:tgtEl>
                                          <p:spTgt spid="20"/>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slide(fromTop)">
                                      <p:cBhvr>
                                        <p:cTn id="11" dur="500"/>
                                        <p:tgtEl>
                                          <p:spTgt spid="24"/>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slide(fromTop)">
                                      <p:cBhvr>
                                        <p:cTn id="15" dur="500"/>
                                        <p:tgtEl>
                                          <p:spTgt spid="28"/>
                                        </p:tgtEl>
                                      </p:cBhvr>
                                    </p:animEffect>
                                  </p:childTnLst>
                                </p:cTn>
                              </p:par>
                            </p:childTnLst>
                          </p:cTn>
                        </p:par>
                        <p:par>
                          <p:cTn id="16" fill="hold">
                            <p:stCondLst>
                              <p:cond delay="1500"/>
                            </p:stCondLst>
                            <p:childTnLst>
                              <p:par>
                                <p:cTn id="17" presetID="1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slide(fromTop)">
                                      <p:cBhvr>
                                        <p:cTn id="1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l="-21000" r="-21000"/>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40</a:t>
            </a:fld>
            <a:endParaRPr lang="en-US" altLang="zh-CN" dirty="0">
              <a:solidFill>
                <a:srgbClr val="FFFFFF"/>
              </a:solidFill>
            </a:endParaRPr>
          </a:p>
        </p:txBody>
      </p:sp>
      <p:pic>
        <p:nvPicPr>
          <p:cNvPr id="8" name="图片 7" descr="ffpic1306123290039.png"/>
          <p:cNvPicPr>
            <a:picLocks noChangeAspect="1"/>
          </p:cNvPicPr>
          <p:nvPr/>
        </p:nvPicPr>
        <p:blipFill>
          <a:blip r:embed="rId3" cstate="print"/>
          <a:stretch>
            <a:fillRect/>
          </a:stretch>
        </p:blipFill>
        <p:spPr>
          <a:xfrm>
            <a:off x="7643834" y="5072074"/>
            <a:ext cx="1214436" cy="1214436"/>
          </a:xfrm>
          <a:prstGeom prst="rect">
            <a:avLst/>
          </a:prstGeom>
        </p:spPr>
      </p:pic>
      <p:grpSp>
        <p:nvGrpSpPr>
          <p:cNvPr id="16" name="Group 15"/>
          <p:cNvGrpSpPr>
            <a:grpSpLocks/>
          </p:cNvGrpSpPr>
          <p:nvPr/>
        </p:nvGrpSpPr>
        <p:grpSpPr bwMode="auto">
          <a:xfrm>
            <a:off x="1714480" y="2714620"/>
            <a:ext cx="6143668" cy="1143008"/>
            <a:chOff x="0" y="0"/>
            <a:chExt cx="7482" cy="1815"/>
          </a:xfrm>
        </p:grpSpPr>
        <p:pic>
          <p:nvPicPr>
            <p:cNvPr id="17" name="Picture 16"/>
            <p:cNvPicPr>
              <a:picLocks noChangeAspect="1" noChangeArrowheads="1"/>
            </p:cNvPicPr>
            <p:nvPr/>
          </p:nvPicPr>
          <p:blipFill>
            <a:blip r:embed="rId4" cstate="print">
              <a:grayscl/>
            </a:blip>
            <a:srcRect r="15999"/>
            <a:stretch>
              <a:fillRect/>
            </a:stretch>
          </p:blipFill>
          <p:spPr bwMode="auto">
            <a:xfrm>
              <a:off x="0" y="0"/>
              <a:ext cx="7482" cy="1815"/>
            </a:xfrm>
            <a:prstGeom prst="rect">
              <a:avLst/>
            </a:prstGeom>
            <a:noFill/>
            <a:ln w="9525">
              <a:noFill/>
              <a:miter lim="800000"/>
              <a:headEnd/>
              <a:tailEnd/>
            </a:ln>
          </p:spPr>
        </p:pic>
        <p:sp>
          <p:nvSpPr>
            <p:cNvPr id="18" name="WordArt 18"/>
            <p:cNvSpPr>
              <a:spLocks noChangeArrowheads="1" noChangeShapeType="1"/>
            </p:cNvSpPr>
            <p:nvPr/>
          </p:nvSpPr>
          <p:spPr bwMode="auto">
            <a:xfrm>
              <a:off x="550" y="521"/>
              <a:ext cx="578" cy="681"/>
            </a:xfrm>
            <a:prstGeom prst="rect">
              <a:avLst/>
            </a:prstGeom>
          </p:spPr>
          <p:txBody>
            <a:bodyPr wrap="none" fromWordArt="1">
              <a:prstTxWarp prst="textPlain">
                <a:avLst>
                  <a:gd name="adj" fmla="val 50000"/>
                </a:avLst>
              </a:prstTxWarp>
            </a:bodyPr>
            <a:lstStyle/>
            <a:p>
              <a:pPr algn="ctr"/>
              <a:r>
                <a:rPr lang="en-US" altLang="zh-CN" sz="3600" b="1" kern="10" dirty="0" smtClean="0">
                  <a:ln w="9525">
                    <a:noFill/>
                    <a:round/>
                    <a:headEnd/>
                    <a:tailEnd/>
                  </a:ln>
                  <a:solidFill>
                    <a:schemeClr val="bg1"/>
                  </a:solidFill>
                  <a:latin typeface="微软雅黑"/>
                  <a:ea typeface="微软雅黑"/>
                </a:rPr>
                <a:t>4.2</a:t>
              </a:r>
              <a:endParaRPr lang="zh-CN" altLang="en-US" sz="3600" b="1" kern="10" dirty="0">
                <a:ln w="9525">
                  <a:noFill/>
                  <a:round/>
                  <a:headEnd/>
                  <a:tailEnd/>
                </a:ln>
                <a:solidFill>
                  <a:schemeClr val="bg1"/>
                </a:solidFill>
                <a:latin typeface="微软雅黑"/>
                <a:ea typeface="微软雅黑"/>
              </a:endParaRPr>
            </a:p>
          </p:txBody>
        </p:sp>
      </p:grpSp>
      <p:sp>
        <p:nvSpPr>
          <p:cNvPr id="19" name="Text Box 13"/>
          <p:cNvSpPr txBox="1">
            <a:spLocks noChangeArrowheads="1"/>
          </p:cNvSpPr>
          <p:nvPr/>
        </p:nvSpPr>
        <p:spPr bwMode="auto">
          <a:xfrm>
            <a:off x="3000364" y="3071810"/>
            <a:ext cx="4572032" cy="369332"/>
          </a:xfrm>
          <a:prstGeom prst="rect">
            <a:avLst/>
          </a:prstGeom>
          <a:noFill/>
          <a:ln w="9525">
            <a:noFill/>
            <a:miter lim="800000"/>
            <a:headEnd/>
            <a:tailEnd/>
          </a:ln>
        </p:spPr>
        <p:txBody>
          <a:bodyPr wrap="square">
            <a:spAutoFit/>
          </a:bodyPr>
          <a:lstStyle/>
          <a:p>
            <a:pPr lvl="0"/>
            <a:r>
              <a:rPr lang="zh-CN" altLang="en-US" dirty="0" smtClean="0">
                <a:solidFill>
                  <a:schemeClr val="tx2">
                    <a:lumMod val="95000"/>
                    <a:lumOff val="5000"/>
                  </a:schemeClr>
                </a:solidFill>
              </a:rPr>
              <a:t>会员单位调动网上操作</a:t>
            </a:r>
            <a:endParaRPr lang="zh-CN" altLang="en-US" dirty="0">
              <a:solidFill>
                <a:schemeClr val="tx2">
                  <a:lumMod val="95000"/>
                  <a:lumOff val="5000"/>
                </a:schemeClr>
              </a:solidFill>
            </a:endParaRPr>
          </a:p>
        </p:txBody>
      </p:sp>
    </p:spTree>
  </p:cSld>
  <p:clrMapOvr>
    <a:masterClrMapping/>
  </p:clrMapOvr>
  <p:transition>
    <p:strips/>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857232"/>
            <a:ext cx="9144179" cy="5214974"/>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41</a:t>
            </a:fld>
            <a:endParaRPr lang="en-US" altLang="zh-CN" dirty="0"/>
          </a:p>
        </p:txBody>
      </p:sp>
      <p:sp>
        <p:nvSpPr>
          <p:cNvPr id="9" name="圆角矩形标注 4"/>
          <p:cNvSpPr>
            <a:spLocks noChangeArrowheads="1"/>
          </p:cNvSpPr>
          <p:nvPr/>
        </p:nvSpPr>
        <p:spPr bwMode="auto">
          <a:xfrm>
            <a:off x="3143240" y="1357298"/>
            <a:ext cx="2448271" cy="1008111"/>
          </a:xfrm>
          <a:prstGeom prst="wedgeRectCallout">
            <a:avLst>
              <a:gd name="adj1" fmla="val -87421"/>
              <a:gd name="adj2" fmla="val -1372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1.</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会员管理</a:t>
            </a:r>
            <a:r>
              <a:rPr lang="zh-CN" altLang="en-US" sz="2400" b="0" dirty="0" smtClean="0">
                <a:solidFill>
                  <a:schemeClr val="tx2">
                    <a:lumMod val="95000"/>
                    <a:lumOff val="5000"/>
                  </a:schemeClr>
                </a:solidFill>
                <a:latin typeface="华文中宋" pitchFamily="2" charset="-122"/>
                <a:ea typeface="华文中宋" pitchFamily="2" charset="-122"/>
              </a:rPr>
              <a:t>菜单</a:t>
            </a:r>
            <a:endParaRPr lang="zh-CN" altLang="en-US" sz="2400" b="0" dirty="0">
              <a:solidFill>
                <a:schemeClr val="tx2">
                  <a:lumMod val="95000"/>
                  <a:lumOff val="5000"/>
                </a:schemeClr>
              </a:solidFill>
              <a:latin typeface="华文中宋" pitchFamily="2" charset="-122"/>
              <a:ea typeface="华文中宋" pitchFamily="2" charset="-122"/>
            </a:endParaRPr>
          </a:p>
        </p:txBody>
      </p:sp>
      <p:sp>
        <p:nvSpPr>
          <p:cNvPr id="10" name="圆角矩形标注 4"/>
          <p:cNvSpPr>
            <a:spLocks noChangeArrowheads="1"/>
          </p:cNvSpPr>
          <p:nvPr/>
        </p:nvSpPr>
        <p:spPr bwMode="auto">
          <a:xfrm>
            <a:off x="2928926" y="3929066"/>
            <a:ext cx="3429024" cy="714379"/>
          </a:xfrm>
          <a:prstGeom prst="wedgeRectCallout">
            <a:avLst>
              <a:gd name="adj1" fmla="val -48171"/>
              <a:gd name="adj2" fmla="val -151608"/>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会员调动管理</a:t>
            </a:r>
            <a:endParaRPr lang="zh-CN" altLang="en-US" sz="2400" b="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1" y="857232"/>
            <a:ext cx="9144001" cy="3000396"/>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42</a:t>
            </a:fld>
            <a:endParaRPr lang="en-US" altLang="zh-CN" dirty="0"/>
          </a:p>
        </p:txBody>
      </p:sp>
      <p:sp>
        <p:nvSpPr>
          <p:cNvPr id="9" name="圆角矩形标注 4"/>
          <p:cNvSpPr>
            <a:spLocks noChangeArrowheads="1"/>
          </p:cNvSpPr>
          <p:nvPr/>
        </p:nvSpPr>
        <p:spPr bwMode="auto">
          <a:xfrm>
            <a:off x="1285852" y="2786058"/>
            <a:ext cx="4071966" cy="571504"/>
          </a:xfrm>
          <a:prstGeom prst="wedgeRectCallout">
            <a:avLst>
              <a:gd name="adj1" fmla="val 39466"/>
              <a:gd name="adj2" fmla="val -14383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b="0" dirty="0" smtClean="0">
                <a:solidFill>
                  <a:schemeClr val="tx1">
                    <a:lumMod val="60000"/>
                    <a:lumOff val="40000"/>
                  </a:schemeClr>
                </a:solidFill>
                <a:latin typeface="华文中宋" pitchFamily="2" charset="-122"/>
                <a:ea typeface="华文中宋" pitchFamily="2" charset="-122"/>
              </a:rPr>
              <a:t>创建调入调出申请</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cstate="print"/>
          <a:srcRect/>
          <a:stretch>
            <a:fillRect/>
          </a:stretch>
        </p:blipFill>
        <p:spPr bwMode="auto">
          <a:xfrm>
            <a:off x="-1" y="857232"/>
            <a:ext cx="9144001" cy="3000396"/>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cstate="print"/>
          <a:srcRect/>
          <a:stretch>
            <a:fillRect/>
          </a:stretch>
        </p:blipFill>
        <p:spPr bwMode="auto">
          <a:xfrm>
            <a:off x="857224" y="2428868"/>
            <a:ext cx="7424198" cy="2714644"/>
          </a:xfrm>
          <a:prstGeom prst="rect">
            <a:avLst/>
          </a:prstGeom>
          <a:noFill/>
          <a:ln w="9525">
            <a:solidFill>
              <a:schemeClr val="tx2">
                <a:lumMod val="95000"/>
                <a:lumOff val="5000"/>
              </a:schemeClr>
            </a:solidFill>
            <a:miter lim="800000"/>
            <a:headEnd/>
            <a:tailEnd/>
          </a:ln>
          <a:effectLst>
            <a:outerShdw blurRad="50800" dist="38100" dir="5400000" algn="t" rotWithShape="0">
              <a:prstClr val="black">
                <a:alpha val="40000"/>
              </a:prstClr>
            </a:outerShdw>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43</a:t>
            </a:fld>
            <a:endParaRPr lang="en-US" altLang="zh-CN" dirty="0"/>
          </a:p>
        </p:txBody>
      </p:sp>
      <p:sp>
        <p:nvSpPr>
          <p:cNvPr id="9" name="圆角矩形标注 4"/>
          <p:cNvSpPr>
            <a:spLocks noChangeArrowheads="1"/>
          </p:cNvSpPr>
          <p:nvPr/>
        </p:nvSpPr>
        <p:spPr bwMode="auto">
          <a:xfrm>
            <a:off x="4786314" y="2000240"/>
            <a:ext cx="2357454" cy="571504"/>
          </a:xfrm>
          <a:prstGeom prst="wedgeRectCallout">
            <a:avLst>
              <a:gd name="adj1" fmla="val 25394"/>
              <a:gd name="adj2" fmla="val 14825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查找</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7" name="矩形 6"/>
          <p:cNvSpPr/>
          <p:nvPr/>
        </p:nvSpPr>
        <p:spPr bwMode="auto">
          <a:xfrm>
            <a:off x="1714480" y="3000372"/>
            <a:ext cx="4000528" cy="357190"/>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0" name="圆角矩形标注 4"/>
          <p:cNvSpPr>
            <a:spLocks noChangeArrowheads="1"/>
          </p:cNvSpPr>
          <p:nvPr/>
        </p:nvSpPr>
        <p:spPr bwMode="auto">
          <a:xfrm>
            <a:off x="142844" y="1785926"/>
            <a:ext cx="3286148" cy="642942"/>
          </a:xfrm>
          <a:prstGeom prst="wedgeRectCallout">
            <a:avLst>
              <a:gd name="adj1" fmla="val 36764"/>
              <a:gd name="adj2" fmla="val 13791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1.</a:t>
            </a:r>
            <a:r>
              <a:rPr lang="zh-CN" altLang="en-US" sz="2400" b="0" dirty="0" smtClean="0">
                <a:solidFill>
                  <a:schemeClr val="tx2"/>
                </a:solidFill>
                <a:latin typeface="华文中宋" pitchFamily="2" charset="-122"/>
                <a:ea typeface="华文中宋" pitchFamily="2" charset="-122"/>
              </a:rPr>
              <a:t>输入</a:t>
            </a:r>
            <a:r>
              <a:rPr lang="zh-CN" altLang="en-US" sz="2400" dirty="0" smtClean="0">
                <a:solidFill>
                  <a:schemeClr val="tx1">
                    <a:lumMod val="60000"/>
                    <a:lumOff val="40000"/>
                  </a:schemeClr>
                </a:solidFill>
                <a:latin typeface="华文中宋" pitchFamily="2" charset="-122"/>
                <a:ea typeface="华文中宋" pitchFamily="2" charset="-122"/>
              </a:rPr>
              <a:t>证件号</a:t>
            </a:r>
            <a:r>
              <a:rPr lang="zh-CN" altLang="en-US" sz="2400" b="0" dirty="0" smtClean="0">
                <a:solidFill>
                  <a:schemeClr val="tx2"/>
                </a:solidFill>
                <a:latin typeface="华文中宋" pitchFamily="2" charset="-122"/>
                <a:ea typeface="华文中宋" pitchFamily="2" charset="-122"/>
              </a:rPr>
              <a:t>或</a:t>
            </a:r>
            <a:r>
              <a:rPr lang="zh-CN" altLang="en-US" sz="2400" dirty="0" smtClean="0">
                <a:solidFill>
                  <a:schemeClr val="tx1">
                    <a:lumMod val="60000"/>
                    <a:lumOff val="40000"/>
                  </a:schemeClr>
                </a:solidFill>
                <a:latin typeface="华文中宋" pitchFamily="2" charset="-122"/>
                <a:ea typeface="华文中宋" pitchFamily="2" charset="-122"/>
              </a:rPr>
              <a:t>会员号</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11" name="矩形 10"/>
          <p:cNvSpPr/>
          <p:nvPr/>
        </p:nvSpPr>
        <p:spPr bwMode="auto">
          <a:xfrm>
            <a:off x="1357290" y="4286256"/>
            <a:ext cx="6429420"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2" name="圆角矩形标注 4"/>
          <p:cNvSpPr>
            <a:spLocks noChangeArrowheads="1"/>
          </p:cNvSpPr>
          <p:nvPr/>
        </p:nvSpPr>
        <p:spPr bwMode="auto">
          <a:xfrm>
            <a:off x="6572264" y="3429000"/>
            <a:ext cx="2357454" cy="500066"/>
          </a:xfrm>
          <a:prstGeom prst="wedgeRectCallout">
            <a:avLst>
              <a:gd name="adj1" fmla="val -38105"/>
              <a:gd name="adj2" fmla="val 12241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3.</a:t>
            </a:r>
            <a:r>
              <a:rPr lang="zh-CN" altLang="en-US" sz="2400" b="0" dirty="0" smtClean="0">
                <a:solidFill>
                  <a:schemeClr val="tx2"/>
                </a:solidFill>
                <a:latin typeface="华文中宋" pitchFamily="2" charset="-122"/>
                <a:ea typeface="华文中宋" pitchFamily="2" charset="-122"/>
              </a:rPr>
              <a:t>核实人员信息</a:t>
            </a:r>
            <a:endParaRPr lang="zh-CN" altLang="en-US" sz="2400" dirty="0">
              <a:solidFill>
                <a:schemeClr val="tx1">
                  <a:lumMod val="40000"/>
                  <a:lumOff val="60000"/>
                </a:schemeClr>
              </a:solidFill>
              <a:latin typeface="华文中宋" pitchFamily="2" charset="-122"/>
              <a:ea typeface="华文中宋" pitchFamily="2" charset="-122"/>
            </a:endParaRPr>
          </a:p>
        </p:txBody>
      </p:sp>
      <p:sp>
        <p:nvSpPr>
          <p:cNvPr id="13" name="圆角矩形标注 4"/>
          <p:cNvSpPr>
            <a:spLocks noChangeArrowheads="1"/>
          </p:cNvSpPr>
          <p:nvPr/>
        </p:nvSpPr>
        <p:spPr bwMode="auto">
          <a:xfrm>
            <a:off x="214282" y="5357826"/>
            <a:ext cx="4286280" cy="1214446"/>
          </a:xfrm>
          <a:prstGeom prst="wedgeRectCallout">
            <a:avLst>
              <a:gd name="adj1" fmla="val -8383"/>
              <a:gd name="adj2" fmla="val -81703"/>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4.</a:t>
            </a:r>
            <a:r>
              <a:rPr lang="zh-CN" altLang="en-US" sz="2400" b="0" dirty="0" smtClean="0">
                <a:solidFill>
                  <a:schemeClr val="tx2"/>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申请调出</a:t>
            </a:r>
            <a:r>
              <a:rPr lang="zh-CN" altLang="en-US" sz="2400" b="0" dirty="0" smtClean="0">
                <a:solidFill>
                  <a:schemeClr val="tx2"/>
                </a:solidFill>
                <a:latin typeface="华文中宋" pitchFamily="2" charset="-122"/>
                <a:ea typeface="华文中宋" pitchFamily="2" charset="-122"/>
              </a:rPr>
              <a:t>，可以将本单位会员调出，调出时要选择</a:t>
            </a:r>
            <a:r>
              <a:rPr lang="zh-CN" altLang="en-US" sz="2400" dirty="0" smtClean="0">
                <a:solidFill>
                  <a:schemeClr val="tx1">
                    <a:lumMod val="60000"/>
                    <a:lumOff val="40000"/>
                  </a:schemeClr>
                </a:solidFill>
                <a:latin typeface="华文中宋" pitchFamily="2" charset="-122"/>
                <a:ea typeface="华文中宋" pitchFamily="2" charset="-122"/>
              </a:rPr>
              <a:t>调出原因</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14" name="圆角矩形标注 4"/>
          <p:cNvSpPr>
            <a:spLocks noChangeArrowheads="1"/>
          </p:cNvSpPr>
          <p:nvPr/>
        </p:nvSpPr>
        <p:spPr bwMode="auto">
          <a:xfrm>
            <a:off x="4643438" y="5357826"/>
            <a:ext cx="4286280" cy="857256"/>
          </a:xfrm>
          <a:prstGeom prst="wedgeRectCallout">
            <a:avLst>
              <a:gd name="adj1" fmla="val 9477"/>
              <a:gd name="adj2" fmla="val -93376"/>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lstStyle/>
          <a:p>
            <a:r>
              <a:rPr lang="en-US" altLang="zh-CN" sz="2400" b="0" dirty="0" smtClean="0">
                <a:solidFill>
                  <a:schemeClr val="tx2"/>
                </a:solidFill>
                <a:latin typeface="华文中宋" pitchFamily="2" charset="-122"/>
                <a:ea typeface="华文中宋" pitchFamily="2" charset="-122"/>
              </a:rPr>
              <a:t>4.</a:t>
            </a:r>
            <a:r>
              <a:rPr lang="zh-CN" altLang="en-US" sz="2400" b="0" dirty="0" smtClean="0">
                <a:solidFill>
                  <a:schemeClr val="tx2"/>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申请调入</a:t>
            </a:r>
            <a:r>
              <a:rPr lang="zh-CN" altLang="en-US" sz="2400" b="0" dirty="0" smtClean="0">
                <a:solidFill>
                  <a:schemeClr val="tx2"/>
                </a:solidFill>
                <a:latin typeface="华文中宋" pitchFamily="2" charset="-122"/>
                <a:ea typeface="华文中宋" pitchFamily="2" charset="-122"/>
              </a:rPr>
              <a:t>，可以将非本单位会员调入</a:t>
            </a:r>
            <a:endParaRPr lang="zh-CN" altLang="en-US" sz="2400" dirty="0">
              <a:solidFill>
                <a:schemeClr val="tx1">
                  <a:lumMod val="60000"/>
                  <a:lumOff val="40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linds(horizontal)">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linds(horizontal)">
                                      <p:cBhvr>
                                        <p:cTn id="16" dur="500"/>
                                        <p:tgtEl>
                                          <p:spTgt spid="9"/>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dissolve">
                                      <p:cBhvr>
                                        <p:cTn id="20" dur="500"/>
                                        <p:tgtEl>
                                          <p:spTgt spid="11"/>
                                        </p:tgtEl>
                                      </p:cBhvr>
                                    </p:animEffect>
                                  </p:childTnLst>
                                </p:cTn>
                              </p:par>
                            </p:childTnLst>
                          </p:cTn>
                        </p:par>
                        <p:par>
                          <p:cTn id="21" fill="hold">
                            <p:stCondLst>
                              <p:cond delay="1000"/>
                            </p:stCondLst>
                            <p:childTnLst>
                              <p:par>
                                <p:cTn id="22" presetID="3" presetClass="entr" presetSubtype="1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blinds(horizontal)">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xit" presetSubtype="0" fill="hold" grpId="1" nodeType="clickEffect">
                                  <p:stCondLst>
                                    <p:cond delay="0"/>
                                  </p:stCondLst>
                                  <p:childTnLst>
                                    <p:set>
                                      <p:cBhvr>
                                        <p:cTn id="33" dur="1" fill="hold">
                                          <p:stCondLst>
                                            <p:cond delay="0"/>
                                          </p:stCondLst>
                                        </p:cTn>
                                        <p:tgtEl>
                                          <p:spTgt spid="13"/>
                                        </p:tgtEl>
                                        <p:attrNameLst>
                                          <p:attrName>style.visibility</p:attrName>
                                        </p:attrNameLst>
                                      </p:cBhvr>
                                      <p:to>
                                        <p:strVal val="hidden"/>
                                      </p:to>
                                    </p:set>
                                  </p:childTnLst>
                                </p:cTn>
                              </p:par>
                            </p:childTnLst>
                          </p:cTn>
                        </p:par>
                        <p:par>
                          <p:cTn id="34" fill="hold">
                            <p:stCondLst>
                              <p:cond delay="0"/>
                            </p:stCondLst>
                            <p:childTnLst>
                              <p:par>
                                <p:cTn id="35" presetID="3"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blinds(horizontal)">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animBg="1"/>
      <p:bldP spid="10" grpId="0" animBg="1"/>
      <p:bldP spid="11" grpId="0" animBg="1"/>
      <p:bldP spid="12" grpId="0" animBg="1"/>
      <p:bldP spid="13" grpId="0" animBg="1"/>
      <p:bldP spid="13" grpId="1" animBg="1"/>
      <p:bldP spid="1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2" cstate="print"/>
          <a:srcRect/>
          <a:stretch>
            <a:fillRect/>
          </a:stretch>
        </p:blipFill>
        <p:spPr bwMode="auto">
          <a:xfrm>
            <a:off x="-1" y="857232"/>
            <a:ext cx="9144001" cy="3500462"/>
          </a:xfrm>
          <a:prstGeom prst="rect">
            <a:avLst/>
          </a:prstGeom>
          <a:noFill/>
          <a:ln w="9525">
            <a:noFill/>
            <a:miter lim="800000"/>
            <a:headEnd/>
            <a:tailEnd/>
          </a:ln>
          <a:effectLst/>
        </p:spPr>
      </p:pic>
      <p:sp>
        <p:nvSpPr>
          <p:cNvPr id="35842" name="标题 1"/>
          <p:cNvSpPr>
            <a:spLocks noGrp="1"/>
          </p:cNvSpPr>
          <p:nvPr>
            <p:ph type="title"/>
          </p:nvPr>
        </p:nvSpPr>
        <p:spPr/>
        <p:txBody>
          <a:bodyPr/>
          <a:lstStyle/>
          <a:p>
            <a:r>
              <a:rPr lang="en-US" altLang="zh-CN" dirty="0" smtClean="0">
                <a:latin typeface="宋体" pitchFamily="2" charset="-122"/>
                <a:ea typeface="宋体" pitchFamily="2" charset="-122"/>
              </a:rPr>
              <a:t>4.</a:t>
            </a:r>
            <a:r>
              <a:rPr lang="zh-CN" altLang="en-US" dirty="0" smtClean="0">
                <a:latin typeface="宋体" pitchFamily="2" charset="-122"/>
                <a:ea typeface="宋体" pitchFamily="2" charset="-122"/>
              </a:rPr>
              <a:t>入会管理</a:t>
            </a:r>
            <a:r>
              <a:rPr lang="en-US" altLang="zh-CN" dirty="0" smtClean="0">
                <a:latin typeface="宋体" pitchFamily="2" charset="-122"/>
                <a:ea typeface="宋体" pitchFamily="2" charset="-122"/>
              </a:rPr>
              <a:t>——</a:t>
            </a:r>
            <a:r>
              <a:rPr lang="zh-CN" altLang="en-US" dirty="0" smtClean="0">
                <a:latin typeface="Calibri" pitchFamily="34" charset="0"/>
              </a:rPr>
              <a:t>会员调动管理</a:t>
            </a:r>
            <a:endParaRPr lang="zh-CN" altLang="en-US" dirty="0" smtClean="0">
              <a:latin typeface="宋体" pitchFamily="2" charset="-122"/>
              <a:ea typeface="宋体" pitchFamily="2" charset="-122"/>
            </a:endParaRPr>
          </a:p>
        </p:txBody>
      </p:sp>
      <p:sp>
        <p:nvSpPr>
          <p:cNvPr id="4" name="日期占位符 3"/>
          <p:cNvSpPr>
            <a:spLocks noGrp="1"/>
          </p:cNvSpPr>
          <p:nvPr>
            <p:ph type="dt" sz="quarter" idx="10"/>
          </p:nvPr>
        </p:nvSpPr>
        <p:spPr/>
        <p:txBody>
          <a:bodyPr/>
          <a:lstStyle/>
          <a:p>
            <a:pPr>
              <a:defRPr/>
            </a:pPr>
            <a:r>
              <a:rPr lang="en-US" altLang="zh-CN" dirty="0" smtClean="0"/>
              <a:t>www.bjzghzbx.com                                                                                                                                                                      </a:t>
            </a:r>
            <a:fld id="{B4B4664D-0DEF-4DE7-98B5-36E6FE216BEC}" type="slidenum">
              <a:rPr lang="zh-CN" altLang="en-US" smtClean="0"/>
              <a:pPr>
                <a:defRPr/>
              </a:pPr>
              <a:t>44</a:t>
            </a:fld>
            <a:endParaRPr lang="en-US" altLang="zh-CN" dirty="0"/>
          </a:p>
        </p:txBody>
      </p:sp>
      <p:sp>
        <p:nvSpPr>
          <p:cNvPr id="9" name="圆角矩形标注 4"/>
          <p:cNvSpPr>
            <a:spLocks noChangeArrowheads="1"/>
          </p:cNvSpPr>
          <p:nvPr/>
        </p:nvSpPr>
        <p:spPr bwMode="auto">
          <a:xfrm>
            <a:off x="285720" y="1500174"/>
            <a:ext cx="2000264" cy="857256"/>
          </a:xfrm>
          <a:prstGeom prst="wedgeRectCallout">
            <a:avLst>
              <a:gd name="adj1" fmla="val -40123"/>
              <a:gd name="adj2" fmla="val 122959"/>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solidFill>
                <a:latin typeface="华文中宋" pitchFamily="2" charset="-122"/>
                <a:ea typeface="华文中宋" pitchFamily="2" charset="-122"/>
              </a:rPr>
              <a:t>1.</a:t>
            </a:r>
            <a:r>
              <a:rPr lang="zh-CN" altLang="en-US" sz="2400" b="0" dirty="0" smtClean="0">
                <a:solidFill>
                  <a:schemeClr val="tx2"/>
                </a:solidFill>
                <a:latin typeface="华文中宋" pitchFamily="2" charset="-122"/>
                <a:ea typeface="华文中宋" pitchFamily="2" charset="-122"/>
              </a:rPr>
              <a:t>审批状态选择</a:t>
            </a:r>
            <a:r>
              <a:rPr lang="zh-CN" altLang="en-US" sz="2400" dirty="0" smtClean="0">
                <a:solidFill>
                  <a:schemeClr val="tx1">
                    <a:lumMod val="60000"/>
                    <a:lumOff val="40000"/>
                  </a:schemeClr>
                </a:solidFill>
                <a:latin typeface="华文中宋" pitchFamily="2" charset="-122"/>
                <a:ea typeface="华文中宋" pitchFamily="2" charset="-122"/>
              </a:rPr>
              <a:t>新建</a:t>
            </a:r>
            <a:endParaRPr lang="zh-CN" altLang="en-US" sz="2400" dirty="0">
              <a:solidFill>
                <a:schemeClr val="tx1">
                  <a:lumMod val="60000"/>
                  <a:lumOff val="40000"/>
                </a:schemeClr>
              </a:solidFill>
              <a:latin typeface="华文中宋" pitchFamily="2" charset="-122"/>
              <a:ea typeface="华文中宋" pitchFamily="2" charset="-122"/>
            </a:endParaRPr>
          </a:p>
        </p:txBody>
      </p:sp>
      <p:sp>
        <p:nvSpPr>
          <p:cNvPr id="8" name="圆角矩形标注 4"/>
          <p:cNvSpPr>
            <a:spLocks noChangeArrowheads="1"/>
          </p:cNvSpPr>
          <p:nvPr/>
        </p:nvSpPr>
        <p:spPr bwMode="auto">
          <a:xfrm>
            <a:off x="2643174" y="1071546"/>
            <a:ext cx="2643206" cy="571504"/>
          </a:xfrm>
          <a:prstGeom prst="wedgeRectCallout">
            <a:avLst>
              <a:gd name="adj1" fmla="val -39377"/>
              <a:gd name="adj2" fmla="val 135232"/>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搜索</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10" name="矩形 9"/>
          <p:cNvSpPr/>
          <p:nvPr/>
        </p:nvSpPr>
        <p:spPr bwMode="auto">
          <a:xfrm>
            <a:off x="142844" y="3643314"/>
            <a:ext cx="8858312" cy="214314"/>
          </a:xfrm>
          <a:prstGeom prst="rect">
            <a:avLst/>
          </a:prstGeom>
          <a:noFill/>
          <a:ln w="28575" cap="flat" cmpd="sng" algn="ctr">
            <a:solidFill>
              <a:srgbClr val="FF0000"/>
            </a:solidFill>
            <a:prstDash val="solid"/>
            <a:round/>
            <a:headEnd type="none" w="med" len="med"/>
            <a:tailEnd type="none" w="med" len="med"/>
          </a:ln>
          <a:effectLst>
            <a:outerShdw blurRad="50800" dist="38100" dir="5400000" algn="t"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hlink"/>
              </a:solidFill>
              <a:effectLst/>
              <a:latin typeface="Arial" charset="0"/>
            </a:endParaRPr>
          </a:p>
        </p:txBody>
      </p:sp>
      <p:sp>
        <p:nvSpPr>
          <p:cNvPr id="11" name="圆角矩形标注 4"/>
          <p:cNvSpPr>
            <a:spLocks noChangeArrowheads="1"/>
          </p:cNvSpPr>
          <p:nvPr/>
        </p:nvSpPr>
        <p:spPr bwMode="auto">
          <a:xfrm>
            <a:off x="285720" y="4214818"/>
            <a:ext cx="2071702" cy="857256"/>
          </a:xfrm>
          <a:prstGeom prst="wedgeRectCallout">
            <a:avLst>
              <a:gd name="adj1" fmla="val 43086"/>
              <a:gd name="adj2" fmla="val -100425"/>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核实将要上报人员名单</a:t>
            </a:r>
            <a:endParaRPr lang="zh-CN" altLang="en-US" sz="2400" b="0" dirty="0">
              <a:solidFill>
                <a:schemeClr val="tx2"/>
              </a:solidFill>
              <a:latin typeface="华文中宋" pitchFamily="2" charset="-122"/>
              <a:ea typeface="华文中宋" pitchFamily="2" charset="-122"/>
            </a:endParaRPr>
          </a:p>
        </p:txBody>
      </p:sp>
      <p:sp>
        <p:nvSpPr>
          <p:cNvPr id="12" name="圆角矩形标注 4"/>
          <p:cNvSpPr>
            <a:spLocks noChangeArrowheads="1"/>
          </p:cNvSpPr>
          <p:nvPr/>
        </p:nvSpPr>
        <p:spPr bwMode="auto">
          <a:xfrm>
            <a:off x="5500694" y="928670"/>
            <a:ext cx="3071834" cy="857256"/>
          </a:xfrm>
          <a:prstGeom prst="wedgeRectCallout">
            <a:avLst>
              <a:gd name="adj1" fmla="val -41510"/>
              <a:gd name="adj2" fmla="val 85000"/>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r>
              <a:rPr lang="en-US" altLang="zh-CN" sz="2400" b="0" dirty="0" smtClean="0">
                <a:solidFill>
                  <a:schemeClr val="tx2">
                    <a:lumMod val="95000"/>
                    <a:lumOff val="5000"/>
                  </a:schemeClr>
                </a:solidFill>
                <a:latin typeface="华文中宋" pitchFamily="2" charset="-122"/>
                <a:ea typeface="华文中宋" pitchFamily="2" charset="-122"/>
              </a:rPr>
              <a:t>4.</a:t>
            </a:r>
            <a:r>
              <a:rPr lang="zh-CN" altLang="en-US" sz="2400" b="0" dirty="0" smtClean="0">
                <a:solidFill>
                  <a:schemeClr val="tx2">
                    <a:lumMod val="95000"/>
                    <a:lumOff val="5000"/>
                  </a:schemeClr>
                </a:solidFill>
                <a:latin typeface="华文中宋" pitchFamily="2" charset="-122"/>
                <a:ea typeface="华文中宋" pitchFamily="2" charset="-122"/>
              </a:rPr>
              <a:t>点击</a:t>
            </a:r>
            <a:r>
              <a:rPr lang="zh-CN" altLang="en-US" sz="2400" dirty="0" smtClean="0">
                <a:solidFill>
                  <a:schemeClr val="tx1">
                    <a:lumMod val="60000"/>
                    <a:lumOff val="40000"/>
                  </a:schemeClr>
                </a:solidFill>
                <a:latin typeface="华文中宋" pitchFamily="2" charset="-122"/>
                <a:ea typeface="华文中宋" pitchFamily="2" charset="-122"/>
              </a:rPr>
              <a:t>提交新建申请</a:t>
            </a:r>
            <a:r>
              <a:rPr lang="zh-CN" altLang="en-US" sz="2400" b="0" dirty="0" smtClean="0">
                <a:solidFill>
                  <a:schemeClr val="tx2"/>
                </a:solidFill>
                <a:latin typeface="华文中宋" pitchFamily="2" charset="-122"/>
                <a:ea typeface="华文中宋" pitchFamily="2" charset="-122"/>
              </a:rPr>
              <a:t>按钮</a:t>
            </a:r>
            <a:endParaRPr lang="zh-CN" altLang="en-US" sz="2400" b="0" dirty="0">
              <a:solidFill>
                <a:schemeClr val="tx2"/>
              </a:solidFill>
              <a:latin typeface="华文中宋" pitchFamily="2" charset="-122"/>
              <a:ea typeface="华文中宋" pitchFamily="2" charset="-122"/>
            </a:endParaRPr>
          </a:p>
        </p:txBody>
      </p:sp>
      <p:sp>
        <p:nvSpPr>
          <p:cNvPr id="13" name="矩形 12"/>
          <p:cNvSpPr>
            <a:spLocks noChangeArrowheads="1"/>
          </p:cNvSpPr>
          <p:nvPr/>
        </p:nvSpPr>
        <p:spPr bwMode="auto">
          <a:xfrm>
            <a:off x="3500430" y="4500570"/>
            <a:ext cx="5286380" cy="1928826"/>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r>
              <a:rPr lang="zh-CN" altLang="en-US" sz="2400" b="0" dirty="0" smtClean="0">
                <a:solidFill>
                  <a:schemeClr val="tx2">
                    <a:lumMod val="95000"/>
                    <a:lumOff val="5000"/>
                  </a:schemeClr>
                </a:solidFill>
                <a:latin typeface="华文中宋" pitchFamily="2" charset="-122"/>
                <a:ea typeface="华文中宋" pitchFamily="2" charset="-122"/>
              </a:rPr>
              <a:t>说明：</a:t>
            </a:r>
            <a:endParaRPr lang="en-US" altLang="zh-CN" sz="2400" b="0" dirty="0" smtClean="0">
              <a:solidFill>
                <a:schemeClr val="tx2">
                  <a:lumMod val="95000"/>
                  <a:lumOff val="5000"/>
                </a:schemeClr>
              </a:solidFill>
              <a:latin typeface="华文中宋" pitchFamily="2" charset="-122"/>
              <a:ea typeface="华文中宋" pitchFamily="2" charset="-122"/>
            </a:endParaRPr>
          </a:p>
          <a:p>
            <a:r>
              <a:rPr lang="en-US" altLang="zh-CN" sz="2400" b="0" dirty="0" smtClean="0">
                <a:solidFill>
                  <a:schemeClr val="tx2">
                    <a:lumMod val="95000"/>
                    <a:lumOff val="5000"/>
                  </a:schemeClr>
                </a:solidFill>
                <a:latin typeface="华文中宋" pitchFamily="2" charset="-122"/>
                <a:ea typeface="华文中宋" pitchFamily="2" charset="-122"/>
              </a:rPr>
              <a:t>	1</a:t>
            </a:r>
            <a:r>
              <a:rPr lang="zh-CN" altLang="en-US" sz="2400" b="0" dirty="0" smtClean="0">
                <a:solidFill>
                  <a:schemeClr val="tx2">
                    <a:lumMod val="95000"/>
                    <a:lumOff val="5000"/>
                  </a:schemeClr>
                </a:solidFill>
                <a:latin typeface="华文中宋" pitchFamily="2" charset="-122"/>
                <a:ea typeface="华文中宋" pitchFamily="2" charset="-122"/>
              </a:rPr>
              <a:t>）调出申请无需提交上报，创建即完成。</a:t>
            </a:r>
            <a:r>
              <a:rPr lang="en-US" altLang="zh-CN" sz="2400" b="0" dirty="0" smtClean="0">
                <a:solidFill>
                  <a:schemeClr val="tx2">
                    <a:lumMod val="95000"/>
                    <a:lumOff val="5000"/>
                  </a:schemeClr>
                </a:solidFill>
                <a:latin typeface="华文中宋" pitchFamily="2" charset="-122"/>
                <a:ea typeface="华文中宋" pitchFamily="2" charset="-122"/>
              </a:rPr>
              <a:t>2</a:t>
            </a:r>
            <a:r>
              <a:rPr lang="zh-CN" altLang="en-US" sz="2400" b="0" dirty="0" smtClean="0">
                <a:solidFill>
                  <a:schemeClr val="tx2">
                    <a:lumMod val="95000"/>
                    <a:lumOff val="5000"/>
                  </a:schemeClr>
                </a:solidFill>
                <a:latin typeface="华文中宋" pitchFamily="2" charset="-122"/>
                <a:ea typeface="华文中宋" pitchFamily="2" charset="-122"/>
              </a:rPr>
              <a:t>）调入申请提交后直接进入审核状态。</a:t>
            </a:r>
            <a:r>
              <a:rPr lang="en-US" altLang="zh-CN" sz="2400" b="0" dirty="0" smtClean="0">
                <a:solidFill>
                  <a:schemeClr val="tx2">
                    <a:lumMod val="95000"/>
                    <a:lumOff val="5000"/>
                  </a:schemeClr>
                </a:solidFill>
                <a:latin typeface="华文中宋" pitchFamily="2" charset="-122"/>
                <a:ea typeface="华文中宋" pitchFamily="2" charset="-122"/>
              </a:rPr>
              <a:t>3</a:t>
            </a:r>
            <a:r>
              <a:rPr lang="zh-CN" altLang="en-US" sz="2400" b="0" dirty="0" smtClean="0">
                <a:solidFill>
                  <a:schemeClr val="tx2">
                    <a:lumMod val="95000"/>
                    <a:lumOff val="5000"/>
                  </a:schemeClr>
                </a:solidFill>
                <a:latin typeface="华文中宋" pitchFamily="2" charset="-122"/>
                <a:ea typeface="华文中宋" pitchFamily="2" charset="-122"/>
              </a:rPr>
              <a:t>）无任何在途业务的才可以进行会员调动操作。</a:t>
            </a:r>
            <a:endParaRPr lang="en-US" altLang="zh-CN" sz="2400" b="0" dirty="0" smtClean="0">
              <a:solidFill>
                <a:schemeClr val="tx2">
                  <a:lumMod val="95000"/>
                  <a:lumOff val="5000"/>
                </a:schemeClr>
              </a:solidFill>
              <a:latin typeface="华文中宋" pitchFamily="2" charset="-122"/>
              <a:ea typeface="华文中宋"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dissolve">
                                      <p:cBhvr>
                                        <p:cTn id="16" dur="500"/>
                                        <p:tgtEl>
                                          <p:spTgt spid="10"/>
                                        </p:tgtEl>
                                      </p:cBhvr>
                                    </p:animEffect>
                                  </p:childTnLst>
                                </p:cTn>
                              </p:par>
                            </p:childTnLst>
                          </p:cTn>
                        </p:par>
                        <p:par>
                          <p:cTn id="17" fill="hold">
                            <p:stCondLst>
                              <p:cond delay="1000"/>
                            </p:stCondLst>
                            <p:childTnLst>
                              <p:par>
                                <p:cTn id="18" presetID="3" presetClass="entr" presetSubtype="1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linds(horizontal)">
                                      <p:cBhvr>
                                        <p:cTn id="25" dur="500"/>
                                        <p:tgtEl>
                                          <p:spTgt spid="12"/>
                                        </p:tgtEl>
                                      </p:cBhvr>
                                    </p:animEffect>
                                  </p:childTnLst>
                                </p:cTn>
                              </p:par>
                            </p:childTnLst>
                          </p:cTn>
                        </p:par>
                        <p:par>
                          <p:cTn id="26" fill="hold">
                            <p:stCondLst>
                              <p:cond delay="500"/>
                            </p:stCondLst>
                            <p:childTnLst>
                              <p:par>
                                <p:cTn id="27" presetID="3" presetClass="entr" presetSubtype="1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blinds(horizontal)">
                                      <p:cBhvr>
                                        <p:cTn id="2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10" grpId="0" animBg="1"/>
      <p:bldP spid="11" grpId="0" animBg="1"/>
      <p:bldP spid="12" grpId="0" animBg="1"/>
      <p:bldP spid="1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2" descr="201403200PP6LNR0R0.jpg"/>
          <p:cNvPicPr>
            <a:picLocks noChangeAspect="1"/>
          </p:cNvPicPr>
          <p:nvPr/>
        </p:nvPicPr>
        <p:blipFill>
          <a:blip r:embed="rId2"/>
          <a:srcRect/>
          <a:stretch>
            <a:fillRect/>
          </a:stretch>
        </p:blipFill>
        <p:spPr bwMode="auto">
          <a:xfrm>
            <a:off x="642910" y="1524201"/>
            <a:ext cx="3803729" cy="3547874"/>
          </a:xfrm>
          <a:prstGeom prst="rect">
            <a:avLst/>
          </a:prstGeom>
          <a:noFill/>
          <a:ln w="9525">
            <a:noFill/>
            <a:miter lim="800000"/>
            <a:headEnd/>
            <a:tailEnd/>
          </a:ln>
        </p:spPr>
      </p:pic>
      <p:sp>
        <p:nvSpPr>
          <p:cNvPr id="113666" name="标题 1"/>
          <p:cNvSpPr>
            <a:spLocks noGrp="1"/>
          </p:cNvSpPr>
          <p:nvPr>
            <p:ph type="title"/>
          </p:nvPr>
        </p:nvSpPr>
        <p:spPr/>
        <p:txBody>
          <a:bodyPr/>
          <a:lstStyle/>
          <a:p>
            <a:r>
              <a:rPr lang="zh-CN" altLang="en-US" dirty="0" smtClean="0">
                <a:latin typeface="宋体" pitchFamily="2" charset="-122"/>
                <a:ea typeface="宋体" pitchFamily="2" charset="-122"/>
              </a:rPr>
              <a:t>微信公众号</a:t>
            </a:r>
          </a:p>
        </p:txBody>
      </p:sp>
      <p:sp>
        <p:nvSpPr>
          <p:cNvPr id="4" name="日期占位符 3"/>
          <p:cNvSpPr>
            <a:spLocks noGrp="1"/>
          </p:cNvSpPr>
          <p:nvPr>
            <p:ph type="dt" sz="quarter" idx="10"/>
          </p:nvPr>
        </p:nvSpPr>
        <p:spPr/>
        <p:txBody>
          <a:bodyPr/>
          <a:lstStyle/>
          <a:p>
            <a:pPr>
              <a:defRPr/>
            </a:pPr>
            <a:r>
              <a:rPr lang="en-US" altLang="zh-CN" dirty="0" smtClean="0"/>
              <a:t>www.bjzghzbx.com                                                                                                                                                                      </a:t>
            </a:r>
            <a:fld id="{855EBE90-D24A-4987-A1F2-6EC9F11688B3}" type="slidenum">
              <a:rPr lang="zh-CN" altLang="en-US" smtClean="0"/>
              <a:pPr>
                <a:defRPr/>
              </a:pPr>
              <a:t>45</a:t>
            </a:fld>
            <a:endParaRPr lang="en-US" altLang="zh-CN" dirty="0"/>
          </a:p>
        </p:txBody>
      </p:sp>
      <p:pic>
        <p:nvPicPr>
          <p:cNvPr id="6" name="图片 5" descr="二维码.jpg"/>
          <p:cNvPicPr>
            <a:picLocks noChangeAspect="1"/>
          </p:cNvPicPr>
          <p:nvPr/>
        </p:nvPicPr>
        <p:blipFill>
          <a:blip r:embed="rId3"/>
          <a:stretch>
            <a:fillRect/>
          </a:stretch>
        </p:blipFill>
        <p:spPr>
          <a:xfrm>
            <a:off x="4500562" y="1857364"/>
            <a:ext cx="3000396" cy="3000396"/>
          </a:xfrm>
          <a:prstGeom prst="rect">
            <a:avLst/>
          </a:prstGeom>
          <a:ln>
            <a:solidFill>
              <a:schemeClr val="accent1">
                <a:lumMod val="50000"/>
              </a:schemeClr>
            </a:solidFill>
          </a:ln>
          <a:effectLst>
            <a:outerShdw blurRad="50800" dist="38100" dir="2700000" algn="tl" rotWithShape="0">
              <a:prstClr val="black">
                <a:alpha val="40000"/>
              </a:prstClr>
            </a:outerShdw>
          </a:effectLst>
        </p:spPr>
      </p:pic>
      <p:sp>
        <p:nvSpPr>
          <p:cNvPr id="9" name="TextBox 8"/>
          <p:cNvSpPr txBox="1"/>
          <p:nvPr/>
        </p:nvSpPr>
        <p:spPr>
          <a:xfrm>
            <a:off x="2428860" y="5357826"/>
            <a:ext cx="4357718" cy="707886"/>
          </a:xfrm>
          <a:prstGeom prst="rect">
            <a:avLst/>
          </a:prstGeom>
          <a:noFill/>
        </p:spPr>
        <p:txBody>
          <a:bodyPr wrap="square" rtlCol="0">
            <a:spAutoFit/>
          </a:bodyPr>
          <a:lstStyle/>
          <a:p>
            <a:r>
              <a:rPr lang="zh-CN" altLang="en-US" sz="4000" dirty="0" smtClean="0">
                <a:latin typeface="微软雅黑" pitchFamily="34" charset="-122"/>
                <a:ea typeface="微软雅黑" pitchFamily="34" charset="-122"/>
              </a:rPr>
              <a:t>扫一扫，关注我们</a:t>
            </a:r>
            <a:endParaRPr lang="zh-CN" altLang="en-US" sz="4000" dirty="0">
              <a:latin typeface="微软雅黑" pitchFamily="34" charset="-122"/>
              <a:ea typeface="微软雅黑" pitchFamily="34" charset="-122"/>
            </a:endParaRPr>
          </a:p>
        </p:txBody>
      </p:sp>
    </p:spTree>
  </p:cSld>
  <p:clrMapOvr>
    <a:masterClrMapping/>
  </p:clrMapOvr>
  <p:transition>
    <p:wheel spokes="8"/>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1" y="857232"/>
            <a:ext cx="9143999" cy="5715040"/>
          </a:xfrm>
          <a:prstGeom prst="rect">
            <a:avLst/>
          </a:prstGeom>
          <a:noFill/>
          <a:ln w="9525">
            <a:noFill/>
            <a:miter lim="800000"/>
            <a:headEnd/>
            <a:tailEnd/>
          </a:ln>
          <a:effectLst/>
        </p:spPr>
      </p:pic>
      <p:sp>
        <p:nvSpPr>
          <p:cNvPr id="4" name="日期占位符 3"/>
          <p:cNvSpPr>
            <a:spLocks noGrp="1"/>
          </p:cNvSpPr>
          <p:nvPr>
            <p:ph type="dt" sz="quarter" idx="10"/>
          </p:nvPr>
        </p:nvSpPr>
        <p:spPr/>
        <p:txBody>
          <a:bodyPr/>
          <a:lstStyle/>
          <a:p>
            <a:pPr>
              <a:defRPr/>
            </a:pPr>
            <a:r>
              <a:rPr lang="en-US" altLang="zh-CN" dirty="0" smtClean="0">
                <a:solidFill>
                  <a:srgbClr val="FFFFFF"/>
                </a:solidFill>
              </a:rPr>
              <a:t>www.bjzghzbx.com                                                                                                                                                                      </a:t>
            </a:r>
            <a:fld id="{EA7A5B16-BEF4-4199-8C1E-52627D066282}" type="slidenum">
              <a:rPr lang="zh-CN" altLang="en-US" smtClean="0">
                <a:solidFill>
                  <a:srgbClr val="FFFFFF"/>
                </a:solidFill>
              </a:rPr>
              <a:pPr>
                <a:defRPr/>
              </a:pPr>
              <a:t>46</a:t>
            </a:fld>
            <a:endParaRPr lang="en-US" altLang="zh-CN" dirty="0">
              <a:solidFill>
                <a:srgbClr val="FFFFFF"/>
              </a:solidFill>
            </a:endParaRPr>
          </a:p>
        </p:txBody>
      </p:sp>
      <p:sp>
        <p:nvSpPr>
          <p:cNvPr id="13" name="矩形标注 12"/>
          <p:cNvSpPr>
            <a:spLocks noChangeArrowheads="1"/>
          </p:cNvSpPr>
          <p:nvPr/>
        </p:nvSpPr>
        <p:spPr bwMode="auto">
          <a:xfrm>
            <a:off x="428596" y="2000240"/>
            <a:ext cx="8072494" cy="1714512"/>
          </a:xfrm>
          <a:prstGeom prst="wedgeRectCallout">
            <a:avLst>
              <a:gd name="adj1" fmla="val -42409"/>
              <a:gd name="adj2" fmla="val -103594"/>
            </a:avLst>
          </a:prstGeom>
          <a:solidFill>
            <a:schemeClr val="bg1"/>
          </a:solidFill>
          <a:ln w="19050" algn="ctr">
            <a:solidFill>
              <a:schemeClr val="tx2">
                <a:lumMod val="95000"/>
                <a:lumOff val="5000"/>
              </a:schemeClr>
            </a:solidFill>
            <a:round/>
            <a:headEnd/>
            <a:tailEnd/>
          </a:ln>
          <a:effectLst>
            <a:outerShdw blurRad="50800" dist="38100" dir="5400000" algn="t" rotWithShape="0">
              <a:prstClr val="black">
                <a:alpha val="40000"/>
              </a:prstClr>
            </a:outerShdw>
          </a:effectLst>
        </p:spPr>
        <p:txBody>
          <a:bodyPr anchor="ctr"/>
          <a:lstStyle/>
          <a:p>
            <a:pPr lvl="0" eaLnBrk="1" fontAlgn="ctr" hangingPunct="1">
              <a:defRPr/>
            </a:pPr>
            <a:r>
              <a:rPr lang="zh-CN" altLang="en-US" sz="2400" b="0" dirty="0" smtClean="0">
                <a:solidFill>
                  <a:srgbClr val="000514"/>
                </a:solidFill>
                <a:latin typeface="华文中宋" pitchFamily="2" charset="-122"/>
                <a:ea typeface="华文中宋" pitchFamily="2" charset="-122"/>
              </a:rPr>
              <a:t>在地址栏内输入：</a:t>
            </a:r>
            <a:endParaRPr lang="en-US" altLang="zh-CN" sz="2400" b="0" dirty="0" smtClean="0">
              <a:solidFill>
                <a:srgbClr val="000514"/>
              </a:solidFill>
              <a:latin typeface="华文中宋" pitchFamily="2" charset="-122"/>
              <a:ea typeface="华文中宋" pitchFamily="2" charset="-122"/>
            </a:endParaRPr>
          </a:p>
          <a:p>
            <a:pPr lvl="0" eaLnBrk="1" fontAlgn="ctr" hangingPunct="1">
              <a:defRPr/>
            </a:pPr>
            <a:r>
              <a:rPr lang="en-US" altLang="zh-CN" sz="2400" b="0" dirty="0" smtClean="0">
                <a:solidFill>
                  <a:srgbClr val="000514"/>
                </a:solidFill>
                <a:latin typeface="华文中宋" pitchFamily="2" charset="-122"/>
                <a:ea typeface="华文中宋" pitchFamily="2" charset="-122"/>
              </a:rPr>
              <a:t>               </a:t>
            </a:r>
            <a:r>
              <a:rPr lang="en-US" altLang="zh-CN" sz="4000" dirty="0" smtClean="0">
                <a:solidFill>
                  <a:srgbClr val="003399"/>
                </a:solidFill>
                <a:latin typeface="微软雅黑" pitchFamily="34" charset="-122"/>
                <a:ea typeface="微软雅黑" pitchFamily="34" charset="-122"/>
              </a:rPr>
              <a:t>bx1.bjzghzbx.com</a:t>
            </a:r>
          </a:p>
          <a:p>
            <a:pPr lvl="0" algn="r" eaLnBrk="1" fontAlgn="ctr" hangingPunct="1">
              <a:defRPr/>
            </a:pPr>
            <a:r>
              <a:rPr lang="zh-CN" altLang="en-US" sz="2400" b="0" dirty="0" smtClean="0">
                <a:solidFill>
                  <a:srgbClr val="000514"/>
                </a:solidFill>
                <a:latin typeface="华文中宋" pitchFamily="2" charset="-122"/>
                <a:ea typeface="华文中宋" pitchFamily="2" charset="-122"/>
              </a:rPr>
              <a:t>可以直接使用业务系统</a:t>
            </a:r>
            <a:endParaRPr lang="en-US" altLang="zh-CN" sz="2400" b="0" dirty="0" smtClean="0">
              <a:solidFill>
                <a:srgbClr val="000514"/>
              </a:solidFill>
              <a:latin typeface="华文中宋" pitchFamily="2" charset="-122"/>
              <a:ea typeface="华文中宋" pitchFamily="2" charset="-122"/>
            </a:endParaRPr>
          </a:p>
        </p:txBody>
      </p:sp>
      <p:sp>
        <p:nvSpPr>
          <p:cNvPr id="14" name="标题 1"/>
          <p:cNvSpPr>
            <a:spLocks noGrp="1"/>
          </p:cNvSpPr>
          <p:nvPr>
            <p:ph type="title"/>
          </p:nvPr>
        </p:nvSpPr>
        <p:spPr>
          <a:xfrm>
            <a:off x="304800" y="152400"/>
            <a:ext cx="8458200" cy="563563"/>
          </a:xfrm>
        </p:spPr>
        <p:txBody>
          <a:bodyPr/>
          <a:lstStyle/>
          <a:p>
            <a:r>
              <a:rPr lang="zh-CN" altLang="en-US" dirty="0" smtClean="0">
                <a:latin typeface="宋体" pitchFamily="2" charset="-122"/>
                <a:ea typeface="宋体" pitchFamily="2" charset="-122"/>
              </a:rPr>
              <a:t>门户网站关闭后，使用业务系统方法</a:t>
            </a: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639562" y="3717032"/>
            <a:ext cx="2504439" cy="3140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0" y="1857364"/>
            <a:ext cx="8858280" cy="2123658"/>
          </a:xfrm>
          <a:prstGeom prst="rect">
            <a:avLst/>
          </a:prstGeom>
          <a:noFill/>
        </p:spPr>
        <p:txBody>
          <a:bodyPr wrap="square" rtlCol="0">
            <a:spAutoFit/>
          </a:bodyPr>
          <a:lstStyle/>
          <a:p>
            <a:pPr>
              <a:lnSpc>
                <a:spcPct val="150000"/>
              </a:lnSpc>
            </a:pPr>
            <a:r>
              <a:rPr lang="zh-CN" altLang="en-US" sz="4400" dirty="0" smtClean="0">
                <a:solidFill>
                  <a:srgbClr val="FFC000"/>
                </a:solidFill>
                <a:effectLst>
                  <a:outerShdw blurRad="50800" dist="38100" dir="8100000" algn="tr" rotWithShape="0">
                    <a:prstClr val="black">
                      <a:alpha val="40000"/>
                    </a:prstClr>
                  </a:outerShdw>
                </a:effectLst>
                <a:latin typeface="+mj-lt"/>
                <a:ea typeface="+mj-ea"/>
                <a:cs typeface="+mj-cs"/>
              </a:rPr>
              <a:t>（二）、</a:t>
            </a:r>
            <a:endParaRPr lang="en-US" altLang="zh-CN" sz="4400" dirty="0" smtClean="0">
              <a:solidFill>
                <a:srgbClr val="FFC000"/>
              </a:solidFill>
              <a:effectLst>
                <a:outerShdw blurRad="50800" dist="38100" dir="8100000" algn="tr" rotWithShape="0">
                  <a:prstClr val="black">
                    <a:alpha val="40000"/>
                  </a:prstClr>
                </a:outerShdw>
              </a:effectLst>
              <a:latin typeface="+mj-lt"/>
              <a:ea typeface="+mj-ea"/>
              <a:cs typeface="+mj-cs"/>
            </a:endParaRPr>
          </a:p>
          <a:p>
            <a:pPr algn="ctr">
              <a:lnSpc>
                <a:spcPct val="150000"/>
              </a:lnSpc>
            </a:pPr>
            <a:r>
              <a:rPr lang="zh-CN" altLang="en-US" sz="4400" dirty="0" smtClean="0">
                <a:solidFill>
                  <a:srgbClr val="FFC000"/>
                </a:solidFill>
                <a:effectLst>
                  <a:outerShdw blurRad="50800" dist="38100" dir="8100000" algn="tr" rotWithShape="0">
                    <a:prstClr val="black">
                      <a:alpha val="40000"/>
                    </a:prstClr>
                  </a:outerShdw>
                </a:effectLst>
              </a:rPr>
              <a:t>三项保障活动调整内容介绍</a:t>
            </a:r>
            <a:endParaRPr lang="zh-CN" altLang="en-US" sz="4400" dirty="0">
              <a:solidFill>
                <a:srgbClr val="FFC000"/>
              </a:solidFill>
              <a:effectLst>
                <a:outerShdw blurRad="50800" dist="38100" dir="8100000" algn="tr" rotWithShape="0">
                  <a:prstClr val="black">
                    <a:alpha val="40000"/>
                  </a:prstClr>
                </a:outerShdw>
              </a:effectLst>
              <a:latin typeface="+mj-lt"/>
              <a:ea typeface="+mj-ea"/>
              <a:cs typeface="+mj-cs"/>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a:xfrm>
            <a:off x="-108520" y="1412777"/>
            <a:ext cx="9252520" cy="3384376"/>
          </a:xfrm>
        </p:spPr>
        <p:txBody>
          <a:bodyPr/>
          <a:lstStyle/>
          <a:p>
            <a:r>
              <a:rPr lang="en-US" altLang="zh-CN" sz="3200" b="1" dirty="0" smtClean="0">
                <a:solidFill>
                  <a:schemeClr val="accent1"/>
                </a:solidFill>
              </a:rPr>
              <a:t>《</a:t>
            </a:r>
            <a:r>
              <a:rPr lang="zh-CN" altLang="zh-CN" sz="3200" b="1" dirty="0" smtClean="0">
                <a:solidFill>
                  <a:schemeClr val="accent1"/>
                </a:solidFill>
              </a:rPr>
              <a:t>非工伤意外伤害及家财火灾损失互助保障计划</a:t>
            </a:r>
            <a:r>
              <a:rPr lang="en-US" altLang="zh-CN" sz="3200" b="1" dirty="0" smtClean="0">
                <a:solidFill>
                  <a:schemeClr val="accent1"/>
                </a:solidFill>
              </a:rPr>
              <a:t>》</a:t>
            </a:r>
            <a:r>
              <a:rPr lang="en-US" altLang="zh-CN" sz="3200" b="1" dirty="0">
                <a:solidFill>
                  <a:schemeClr val="accent1"/>
                </a:solidFill>
              </a:rPr>
              <a:t/>
            </a:r>
            <a:br>
              <a:rPr lang="en-US" altLang="zh-CN" sz="3200" b="1" dirty="0">
                <a:solidFill>
                  <a:schemeClr val="accent1"/>
                </a:solidFill>
              </a:rPr>
            </a:br>
            <a:r>
              <a:rPr lang="zh-CN" altLang="en-US" sz="3200" b="1" dirty="0">
                <a:solidFill>
                  <a:schemeClr val="accent1"/>
                </a:solidFill>
              </a:rPr>
              <a:t>主要调整</a:t>
            </a:r>
            <a:r>
              <a:rPr lang="zh-CN" altLang="en-US" sz="3200" b="1" dirty="0" smtClean="0">
                <a:solidFill>
                  <a:schemeClr val="accent1"/>
                </a:solidFill>
              </a:rPr>
              <a:t>内容说明</a:t>
            </a:r>
            <a:r>
              <a:rPr lang="zh-CN" altLang="en-US" sz="3200" b="1" dirty="0">
                <a:solidFill>
                  <a:schemeClr val="accent1"/>
                </a:solidFill>
              </a:rPr>
              <a:t/>
            </a:r>
            <a:br>
              <a:rPr lang="zh-CN" altLang="en-US" sz="3200" b="1" dirty="0">
                <a:solidFill>
                  <a:schemeClr val="accent1"/>
                </a:solidFill>
              </a:rPr>
            </a:br>
            <a:r>
              <a:rPr lang="zh-CN" altLang="en-US" b="1" dirty="0" smtClean="0"/>
              <a:t>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76256" y="3933056"/>
            <a:ext cx="2266602" cy="292494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TextBox 4"/>
          <p:cNvSpPr txBox="1"/>
          <p:nvPr/>
        </p:nvSpPr>
        <p:spPr>
          <a:xfrm>
            <a:off x="2857488" y="4000504"/>
            <a:ext cx="3071834" cy="461665"/>
          </a:xfrm>
          <a:prstGeom prst="rect">
            <a:avLst/>
          </a:prstGeom>
          <a:noFill/>
        </p:spPr>
        <p:txBody>
          <a:bodyPr wrap="square" rtlCol="0">
            <a:spAutoFit/>
          </a:bodyPr>
          <a:lstStyle/>
          <a:p>
            <a:r>
              <a:rPr lang="zh-CN" altLang="en-US" dirty="0" smtClean="0">
                <a:solidFill>
                  <a:srgbClr val="00B0F0"/>
                </a:solidFill>
              </a:rPr>
              <a:t>            </a:t>
            </a:r>
            <a:r>
              <a:rPr lang="zh-CN" altLang="en-US" sz="2400" dirty="0" smtClean="0">
                <a:solidFill>
                  <a:srgbClr val="00B0F0"/>
                </a:solidFill>
                <a:latin typeface="华文彩云" pitchFamily="2" charset="-122"/>
                <a:ea typeface="华文彩云" pitchFamily="2" charset="-122"/>
              </a:rPr>
              <a:t>公益部承办</a:t>
            </a:r>
            <a:endParaRPr lang="zh-CN" altLang="en-US" sz="2400" dirty="0">
              <a:solidFill>
                <a:srgbClr val="00B0F0"/>
              </a:solidFill>
              <a:latin typeface="华文彩云" pitchFamily="2" charset="-122"/>
              <a:ea typeface="华文彩云" pitchFamily="2" charset="-122"/>
            </a:endParaRPr>
          </a:p>
        </p:txBody>
      </p:sp>
    </p:spTree>
    <p:extLst>
      <p:ext uri="{BB962C8B-B14F-4D97-AF65-F5344CB8AC3E}">
        <p14:creationId xmlns:p14="http://schemas.microsoft.com/office/powerpoint/2010/main" xmlns="" val="6956662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5536" y="1326544"/>
            <a:ext cx="4752528" cy="861774"/>
          </a:xfrm>
          <a:prstGeom prst="rect">
            <a:avLst/>
          </a:prstGeom>
          <a:noFill/>
        </p:spPr>
        <p:txBody>
          <a:bodyPr wrap="square" rtlCol="0">
            <a:spAutoFit/>
          </a:bodyPr>
          <a:lstStyle/>
          <a:p>
            <a:r>
              <a:rPr lang="en-US" altLang="zh-CN" sz="3200" b="1" dirty="0">
                <a:solidFill>
                  <a:schemeClr val="accent1"/>
                </a:solidFill>
              </a:rPr>
              <a:t>一、</a:t>
            </a:r>
            <a:r>
              <a:rPr lang="zh-CN" altLang="en-US" sz="3200" b="1" dirty="0" smtClean="0">
                <a:solidFill>
                  <a:schemeClr val="accent1"/>
                </a:solidFill>
              </a:rPr>
              <a:t>保障计划名称变更</a:t>
            </a:r>
            <a:endParaRPr lang="en-US" altLang="zh-CN" sz="3200" b="1" dirty="0">
              <a:solidFill>
                <a:schemeClr val="accent1"/>
              </a:solidFill>
            </a:endParaRPr>
          </a:p>
          <a:p>
            <a:endParaRPr lang="zh-CN" altLang="en-US" dirty="0"/>
          </a:p>
        </p:txBody>
      </p:sp>
      <p:sp>
        <p:nvSpPr>
          <p:cNvPr id="5" name="矩形 4"/>
          <p:cNvSpPr/>
          <p:nvPr/>
        </p:nvSpPr>
        <p:spPr>
          <a:xfrm>
            <a:off x="971600" y="1916832"/>
            <a:ext cx="4824536" cy="1052596"/>
          </a:xfrm>
          <a:prstGeom prst="rect">
            <a:avLst/>
          </a:prstGeom>
        </p:spPr>
        <p:txBody>
          <a:bodyPr wrap="square">
            <a:spAutoFit/>
          </a:bodyPr>
          <a:lstStyle/>
          <a:p>
            <a:pPr algn="ctr">
              <a:lnSpc>
                <a:spcPct val="130000"/>
              </a:lnSpc>
            </a:pPr>
            <a:r>
              <a:rPr lang="en-US" altLang="zh-CN" sz="2400" b="1" dirty="0" smtClean="0">
                <a:solidFill>
                  <a:schemeClr val="accent1">
                    <a:lumMod val="50000"/>
                  </a:schemeClr>
                </a:solidFill>
                <a:latin typeface="+mn-ea"/>
              </a:rPr>
              <a:t>《</a:t>
            </a:r>
            <a:r>
              <a:rPr lang="zh-CN" altLang="zh-CN" sz="2400" b="1" dirty="0" smtClean="0">
                <a:solidFill>
                  <a:schemeClr val="accent1">
                    <a:lumMod val="50000"/>
                  </a:schemeClr>
                </a:solidFill>
                <a:latin typeface="+mn-ea"/>
              </a:rPr>
              <a:t>非</a:t>
            </a:r>
            <a:r>
              <a:rPr lang="zh-CN" altLang="zh-CN" sz="2400" b="1" dirty="0">
                <a:solidFill>
                  <a:schemeClr val="accent1">
                    <a:lumMod val="50000"/>
                  </a:schemeClr>
                </a:solidFill>
                <a:latin typeface="+mn-ea"/>
              </a:rPr>
              <a:t>工伤意外伤害及家财火灾损失</a:t>
            </a:r>
            <a:endParaRPr lang="en-US" altLang="zh-CN" sz="2400" b="1" dirty="0">
              <a:solidFill>
                <a:schemeClr val="accent1">
                  <a:lumMod val="50000"/>
                </a:schemeClr>
              </a:solidFill>
              <a:latin typeface="+mn-ea"/>
            </a:endParaRPr>
          </a:p>
          <a:p>
            <a:pPr algn="ctr">
              <a:lnSpc>
                <a:spcPct val="130000"/>
              </a:lnSpc>
            </a:pPr>
            <a:r>
              <a:rPr lang="zh-CN" altLang="zh-CN" sz="2400" b="1" dirty="0">
                <a:solidFill>
                  <a:schemeClr val="accent1">
                    <a:lumMod val="50000"/>
                  </a:schemeClr>
                </a:solidFill>
                <a:latin typeface="+mn-ea"/>
              </a:rPr>
              <a:t>互助保障</a:t>
            </a:r>
            <a:r>
              <a:rPr lang="zh-CN" altLang="zh-CN" sz="2400" b="1" dirty="0" smtClean="0">
                <a:solidFill>
                  <a:schemeClr val="accent1">
                    <a:lumMod val="50000"/>
                  </a:schemeClr>
                </a:solidFill>
                <a:latin typeface="+mn-ea"/>
              </a:rPr>
              <a:t>计划</a:t>
            </a:r>
            <a:r>
              <a:rPr lang="en-US" altLang="zh-CN" sz="2400" b="1" dirty="0" smtClean="0">
                <a:solidFill>
                  <a:schemeClr val="accent1">
                    <a:lumMod val="50000"/>
                  </a:schemeClr>
                </a:solidFill>
                <a:latin typeface="+mn-ea"/>
              </a:rPr>
              <a:t>》</a:t>
            </a:r>
            <a:endParaRPr lang="en-US" altLang="zh-CN" sz="2400" b="1" dirty="0">
              <a:latin typeface="+mn-ea"/>
            </a:endParaRPr>
          </a:p>
        </p:txBody>
      </p:sp>
      <p:sp>
        <p:nvSpPr>
          <p:cNvPr id="7" name="文本框 8"/>
          <p:cNvSpPr txBox="1"/>
          <p:nvPr/>
        </p:nvSpPr>
        <p:spPr>
          <a:xfrm>
            <a:off x="3779912" y="5229200"/>
            <a:ext cx="4684486" cy="984500"/>
          </a:xfrm>
          <a:prstGeom prst="rect">
            <a:avLst/>
          </a:prstGeom>
          <a:noFill/>
        </p:spPr>
        <p:txBody>
          <a:bodyPr wrap="square" rtlCol="0">
            <a:spAutoFit/>
          </a:bodyPr>
          <a:lstStyle/>
          <a:p>
            <a:pPr algn="ctr">
              <a:lnSpc>
                <a:spcPct val="130000"/>
              </a:lnSpc>
            </a:pPr>
            <a:r>
              <a:rPr lang="en-US" altLang="zh-CN" sz="2400" b="1" dirty="0" smtClean="0">
                <a:solidFill>
                  <a:schemeClr val="accent1">
                    <a:lumMod val="50000"/>
                  </a:schemeClr>
                </a:solidFill>
                <a:latin typeface="+mn-ea"/>
              </a:rPr>
              <a:t>《</a:t>
            </a:r>
            <a:r>
              <a:rPr lang="zh-CN" altLang="zh-CN" sz="2400" b="1" dirty="0" smtClean="0">
                <a:solidFill>
                  <a:schemeClr val="accent1">
                    <a:lumMod val="50000"/>
                  </a:schemeClr>
                </a:solidFill>
                <a:latin typeface="+mn-ea"/>
              </a:rPr>
              <a:t>非工伤意外伤害及家财</a:t>
            </a:r>
            <a:r>
              <a:rPr lang="zh-CN" altLang="zh-CN" sz="2400" b="1" dirty="0" smtClean="0">
                <a:solidFill>
                  <a:srgbClr val="FF0000"/>
                </a:solidFill>
                <a:latin typeface="+mn-ea"/>
              </a:rPr>
              <a:t>损失综合</a:t>
            </a:r>
            <a:r>
              <a:rPr lang="zh-CN" altLang="zh-CN" sz="2400" b="1" dirty="0" smtClean="0">
                <a:solidFill>
                  <a:schemeClr val="accent1">
                    <a:lumMod val="50000"/>
                  </a:schemeClr>
                </a:solidFill>
                <a:latin typeface="+mn-ea"/>
              </a:rPr>
              <a:t>互助保障计划</a:t>
            </a:r>
            <a:r>
              <a:rPr lang="en-US" altLang="zh-CN" sz="2400" b="1" dirty="0" smtClean="0">
                <a:solidFill>
                  <a:schemeClr val="accent1">
                    <a:lumMod val="50000"/>
                  </a:schemeClr>
                </a:solidFill>
                <a:latin typeface="+mn-ea"/>
              </a:rPr>
              <a:t>》</a:t>
            </a:r>
            <a:endParaRPr lang="en-US" altLang="zh-CN" sz="2400" b="1" dirty="0">
              <a:solidFill>
                <a:schemeClr val="accent1">
                  <a:lumMod val="50000"/>
                </a:schemeClr>
              </a:solidFill>
              <a:latin typeface="+mn-ea"/>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584964" y="2855280"/>
            <a:ext cx="2373671" cy="14378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049571" y="3933056"/>
            <a:ext cx="2336849" cy="141551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圆角矩形 9"/>
          <p:cNvSpPr/>
          <p:nvPr/>
        </p:nvSpPr>
        <p:spPr>
          <a:xfrm>
            <a:off x="3958634" y="3857743"/>
            <a:ext cx="1090937" cy="435352"/>
          </a:xfrm>
          <a:prstGeom prst="roundRect">
            <a:avLst/>
          </a:prstGeom>
          <a:solidFill>
            <a:srgbClr val="DE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lumMod val="50000"/>
                  </a:schemeClr>
                </a:solidFill>
                <a:latin typeface="+mn-ea"/>
              </a:rPr>
              <a:t>变更</a:t>
            </a:r>
            <a:endParaRPr lang="zh-CN" altLang="en-US" sz="2400" b="1" dirty="0">
              <a:solidFill>
                <a:schemeClr val="tx1">
                  <a:lumMod val="50000"/>
                </a:schemeClr>
              </a:solidFill>
              <a:latin typeface="+mn-ea"/>
            </a:endParaRPr>
          </a:p>
        </p:txBody>
      </p:sp>
    </p:spTree>
    <p:extLst>
      <p:ext uri="{BB962C8B-B14F-4D97-AF65-F5344CB8AC3E}">
        <p14:creationId xmlns:p14="http://schemas.microsoft.com/office/powerpoint/2010/main" xmlns="" val="29099857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3" cstate="print"/>
          <a:srcRect/>
          <a:stretch>
            <a:fillRect/>
          </a:stretch>
        </p:blipFill>
        <p:spPr bwMode="auto">
          <a:xfrm>
            <a:off x="6429388" y="4357694"/>
            <a:ext cx="2371725" cy="2219325"/>
          </a:xfrm>
          <a:prstGeom prst="rect">
            <a:avLst/>
          </a:prstGeom>
          <a:noFill/>
          <a:ln w="9525">
            <a:noFill/>
            <a:miter lim="800000"/>
            <a:headEnd/>
            <a:tailEnd/>
          </a:ln>
          <a:effectLst/>
        </p:spPr>
      </p:pic>
      <p:sp>
        <p:nvSpPr>
          <p:cNvPr id="4" name="日期占位符 3"/>
          <p:cNvSpPr>
            <a:spLocks noGrp="1"/>
          </p:cNvSpPr>
          <p:nvPr>
            <p:ph type="dt" sz="quarter" idx="10"/>
          </p:nvPr>
        </p:nvSpPr>
        <p:spPr/>
        <p:txBody>
          <a:bodyPr/>
          <a:lstStyle/>
          <a:p>
            <a:pPr>
              <a:defRPr/>
            </a:pPr>
            <a:r>
              <a:rPr lang="en-US" altLang="zh-CN" dirty="0" smtClean="0"/>
              <a:t>www.bjzghzbx.com                                                                                                                                                                      </a:t>
            </a:r>
            <a:fld id="{EA7A5B16-BEF4-4199-8C1E-52627D066282}" type="slidenum">
              <a:rPr lang="zh-CN" altLang="en-US" smtClean="0"/>
              <a:pPr>
                <a:defRPr/>
              </a:pPr>
              <a:t>5</a:t>
            </a:fld>
            <a:endParaRPr lang="en-US" altLang="zh-CN" dirty="0"/>
          </a:p>
        </p:txBody>
      </p:sp>
      <p:grpSp>
        <p:nvGrpSpPr>
          <p:cNvPr id="8" name="Group 3"/>
          <p:cNvGrpSpPr>
            <a:grpSpLocks/>
          </p:cNvGrpSpPr>
          <p:nvPr/>
        </p:nvGrpSpPr>
        <p:grpSpPr bwMode="auto">
          <a:xfrm>
            <a:off x="1643042" y="3000372"/>
            <a:ext cx="6000792" cy="1128448"/>
            <a:chOff x="0" y="0"/>
            <a:chExt cx="7482" cy="1815"/>
          </a:xfrm>
        </p:grpSpPr>
        <p:pic>
          <p:nvPicPr>
            <p:cNvPr id="9" name="Picture 4"/>
            <p:cNvPicPr>
              <a:picLocks noChangeAspect="1" noChangeArrowheads="1"/>
            </p:cNvPicPr>
            <p:nvPr/>
          </p:nvPicPr>
          <p:blipFill>
            <a:blip r:embed="rId4" cstate="print"/>
            <a:srcRect r="15999"/>
            <a:stretch>
              <a:fillRect/>
            </a:stretch>
          </p:blipFill>
          <p:spPr bwMode="auto">
            <a:xfrm>
              <a:off x="0" y="0"/>
              <a:ext cx="7482" cy="1815"/>
            </a:xfrm>
            <a:prstGeom prst="rect">
              <a:avLst/>
            </a:prstGeom>
            <a:noFill/>
            <a:ln w="9525">
              <a:noFill/>
              <a:miter lim="800000"/>
              <a:headEnd/>
              <a:tailEnd/>
            </a:ln>
          </p:spPr>
        </p:pic>
        <p:sp>
          <p:nvSpPr>
            <p:cNvPr id="10" name="Text Box 5"/>
            <p:cNvSpPr txBox="1">
              <a:spLocks noChangeArrowheads="1"/>
            </p:cNvSpPr>
            <p:nvPr/>
          </p:nvSpPr>
          <p:spPr bwMode="auto">
            <a:xfrm>
              <a:off x="1595" y="585"/>
              <a:ext cx="5576" cy="594"/>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dirty="0" smtClean="0">
                  <a:solidFill>
                    <a:schemeClr val="tx2">
                      <a:lumMod val="95000"/>
                      <a:lumOff val="5000"/>
                    </a:schemeClr>
                  </a:solidFill>
                </a:rPr>
                <a:t>互助金直赔到京卡（银行卡）的流程讲解</a:t>
              </a:r>
              <a:endParaRPr kumimoji="0" lang="zh-CN" altLang="en-US" b="0" i="0" u="none" strike="noStrike" kern="0" cap="none" spc="0" normalizeH="0" baseline="0" noProof="0" dirty="0">
                <a:ln>
                  <a:noFill/>
                </a:ln>
                <a:solidFill>
                  <a:sysClr val="windowText" lastClr="000000"/>
                </a:solidFill>
                <a:effectLst/>
                <a:uLnTx/>
                <a:uFillTx/>
                <a:ea typeface="微软雅黑" pitchFamily="34" charset="-122"/>
              </a:endParaRPr>
            </a:p>
          </p:txBody>
        </p:sp>
        <p:sp>
          <p:nvSpPr>
            <p:cNvPr id="11" name="WordArt 6"/>
            <p:cNvSpPr>
              <a:spLocks noChangeArrowheads="1" noChangeShapeType="1"/>
            </p:cNvSpPr>
            <p:nvPr/>
          </p:nvSpPr>
          <p:spPr bwMode="auto">
            <a:xfrm>
              <a:off x="624" y="46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1</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spTree>
  </p:cSld>
  <p:clrMapOvr>
    <a:masterClrMapping/>
  </p:clrMapOvr>
  <p:transition>
    <p:strips dir="rd"/>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39552" y="1340768"/>
            <a:ext cx="5272343" cy="861774"/>
          </a:xfrm>
          <a:prstGeom prst="rect">
            <a:avLst/>
          </a:prstGeom>
          <a:noFill/>
        </p:spPr>
        <p:txBody>
          <a:bodyPr wrap="square" rtlCol="0">
            <a:spAutoFit/>
          </a:bodyPr>
          <a:lstStyle/>
          <a:p>
            <a:r>
              <a:rPr lang="zh-CN" altLang="en-US" sz="3200" b="1" dirty="0">
                <a:solidFill>
                  <a:schemeClr val="accent1"/>
                </a:solidFill>
              </a:rPr>
              <a:t>二、新旧条款不同之处对比</a:t>
            </a:r>
            <a:r>
              <a:rPr lang="en-US" altLang="zh-CN" dirty="0"/>
              <a:t/>
            </a:r>
            <a:br>
              <a:rPr lang="en-US" altLang="zh-CN" dirty="0"/>
            </a:br>
            <a:endParaRPr lang="zh-CN" altLang="en-US" dirty="0"/>
          </a:p>
        </p:txBody>
      </p:sp>
      <p:sp>
        <p:nvSpPr>
          <p:cNvPr id="4" name="TextBox 3"/>
          <p:cNvSpPr txBox="1"/>
          <p:nvPr/>
        </p:nvSpPr>
        <p:spPr>
          <a:xfrm>
            <a:off x="5811895" y="2030876"/>
            <a:ext cx="2304256" cy="461665"/>
          </a:xfrm>
          <a:prstGeom prst="rect">
            <a:avLst/>
          </a:prstGeom>
          <a:noFill/>
        </p:spPr>
        <p:txBody>
          <a:bodyPr wrap="square" rtlCol="0">
            <a:spAutoFit/>
          </a:bodyPr>
          <a:lstStyle/>
          <a:p>
            <a:r>
              <a:rPr lang="zh-CN" altLang="en-US" sz="2400" b="1" u="sng" dirty="0">
                <a:solidFill>
                  <a:schemeClr val="accent1">
                    <a:lumMod val="50000"/>
                  </a:schemeClr>
                </a:solidFill>
                <a:latin typeface="+mn-ea"/>
              </a:rPr>
              <a:t>新增保障项目</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7584" y="2381407"/>
            <a:ext cx="2664296" cy="38559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648497" y="2095374"/>
            <a:ext cx="2648537" cy="4158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851920" y="2513017"/>
            <a:ext cx="1074986" cy="166951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186806" y="3781780"/>
            <a:ext cx="1098647" cy="159914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3851920" y="3772694"/>
            <a:ext cx="359468" cy="4021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320409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467544" y="1484784"/>
            <a:ext cx="5952270" cy="584775"/>
          </a:xfrm>
          <a:prstGeom prst="rect">
            <a:avLst/>
          </a:prstGeom>
          <a:noFill/>
        </p:spPr>
        <p:txBody>
          <a:bodyPr wrap="none" rtlCol="0">
            <a:spAutoFit/>
          </a:bodyPr>
          <a:lstStyle/>
          <a:p>
            <a:r>
              <a:rPr lang="zh-CN" altLang="en-US" sz="3200" b="1" dirty="0">
                <a:solidFill>
                  <a:schemeClr val="accent1"/>
                </a:solidFill>
              </a:rPr>
              <a:t>三</a:t>
            </a:r>
            <a:r>
              <a:rPr lang="zh-CN" altLang="en-US" sz="3200" b="1" dirty="0" smtClean="0">
                <a:solidFill>
                  <a:schemeClr val="accent1"/>
                </a:solidFill>
              </a:rPr>
              <a:t>、</a:t>
            </a:r>
            <a:r>
              <a:rPr lang="zh-CN" altLang="zh-CN" sz="3200" b="1" dirty="0" smtClean="0">
                <a:solidFill>
                  <a:schemeClr val="accent1"/>
                </a:solidFill>
              </a:rPr>
              <a:t>水暖</a:t>
            </a:r>
            <a:r>
              <a:rPr lang="zh-CN" altLang="zh-CN" sz="3200" b="1" dirty="0">
                <a:solidFill>
                  <a:schemeClr val="accent1"/>
                </a:solidFill>
              </a:rPr>
              <a:t>管爆裂</a:t>
            </a:r>
            <a:r>
              <a:rPr lang="zh-CN" altLang="zh-CN" sz="3200" b="1" dirty="0" smtClean="0">
                <a:solidFill>
                  <a:schemeClr val="accent1"/>
                </a:solidFill>
              </a:rPr>
              <a:t>损失</a:t>
            </a:r>
            <a:r>
              <a:rPr lang="zh-CN" altLang="en-US" sz="3200" b="1" dirty="0" smtClean="0">
                <a:solidFill>
                  <a:schemeClr val="accent1"/>
                </a:solidFill>
              </a:rPr>
              <a:t>的保障</a:t>
            </a:r>
            <a:r>
              <a:rPr lang="zh-CN" altLang="en-US" sz="3200" b="1" dirty="0">
                <a:solidFill>
                  <a:schemeClr val="accent1"/>
                </a:solidFill>
              </a:rPr>
              <a:t>金额</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115616" y="2510084"/>
            <a:ext cx="2808312" cy="35234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15616" y="2203300"/>
            <a:ext cx="2808312" cy="38204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947839" y="4652217"/>
            <a:ext cx="2511425"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787775" y="3992362"/>
            <a:ext cx="1884363" cy="207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4970165" y="3836242"/>
            <a:ext cx="1474787"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9"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5742866" y="3938290"/>
            <a:ext cx="1895475" cy="2084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200"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5848694" y="4803477"/>
            <a:ext cx="221932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201" name="Picture 9"/>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4558034" y="4855220"/>
            <a:ext cx="2420937" cy="252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2330643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a:xfrm>
            <a:off x="395288" y="1700213"/>
            <a:ext cx="8229600" cy="3870325"/>
          </a:xfrm>
        </p:spPr>
        <p:txBody>
          <a:bodyPr/>
          <a:lstStyle/>
          <a:p>
            <a:r>
              <a:rPr lang="zh-CN" altLang="en-US" dirty="0" smtClean="0"/>
              <a:t/>
            </a:r>
            <a:br>
              <a:rPr lang="zh-CN" altLang="en-US" dirty="0" smtClean="0"/>
            </a:br>
            <a:r>
              <a:rPr lang="zh-CN" altLang="en-US" b="1" dirty="0" smtClean="0"/>
              <a:t> </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676327" y="4868414"/>
            <a:ext cx="2511425"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89856" y="3831776"/>
            <a:ext cx="1884363" cy="207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345203" y="4000761"/>
            <a:ext cx="1474787"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142508" y="4135163"/>
            <a:ext cx="1895475" cy="2084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2"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243314" y="5013176"/>
            <a:ext cx="221932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23"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932040" y="5013176"/>
            <a:ext cx="2420937" cy="252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467544" y="1340768"/>
            <a:ext cx="8568952" cy="584775"/>
          </a:xfrm>
          <a:prstGeom prst="rect">
            <a:avLst/>
          </a:prstGeom>
        </p:spPr>
        <p:txBody>
          <a:bodyPr wrap="square">
            <a:spAutoFit/>
          </a:bodyPr>
          <a:lstStyle/>
          <a:p>
            <a:r>
              <a:rPr lang="zh-CN" altLang="en-US" sz="3200" b="1" dirty="0">
                <a:solidFill>
                  <a:schemeClr val="accent1"/>
                </a:solidFill>
              </a:rPr>
              <a:t>四、</a:t>
            </a:r>
            <a:r>
              <a:rPr lang="zh-CN" altLang="zh-CN" sz="3200" b="1" dirty="0">
                <a:solidFill>
                  <a:schemeClr val="accent1"/>
                </a:solidFill>
              </a:rPr>
              <a:t>水暖管爆裂损失互助金的申领手续</a:t>
            </a:r>
            <a:r>
              <a:rPr lang="zh-CN" altLang="en-US" sz="3200" b="1" dirty="0">
                <a:solidFill>
                  <a:schemeClr val="accent1"/>
                </a:solidFill>
              </a:rPr>
              <a:t>及资料</a:t>
            </a:r>
          </a:p>
        </p:txBody>
      </p:sp>
      <p:pic>
        <p:nvPicPr>
          <p:cNvPr id="9224"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43593" y="1967611"/>
            <a:ext cx="7586059" cy="3541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9"/>
          <a:srcRect/>
          <a:stretch>
            <a:fillRect/>
          </a:stretch>
        </p:blipFill>
        <p:spPr bwMode="auto">
          <a:xfrm>
            <a:off x="3428992" y="2357430"/>
            <a:ext cx="5000659" cy="1181100"/>
          </a:xfrm>
          <a:prstGeom prst="rect">
            <a:avLst/>
          </a:prstGeom>
          <a:noFill/>
          <a:ln w="9525">
            <a:noFill/>
            <a:miter lim="800000"/>
            <a:headEnd/>
            <a:tailEnd/>
          </a:ln>
          <a:effectLst/>
        </p:spPr>
      </p:pic>
      <p:pic>
        <p:nvPicPr>
          <p:cNvPr id="1026" name="Picture 2"/>
          <p:cNvPicPr>
            <a:picLocks noChangeAspect="1" noChangeArrowheads="1"/>
          </p:cNvPicPr>
          <p:nvPr/>
        </p:nvPicPr>
        <p:blipFill>
          <a:blip r:embed="rId10"/>
          <a:srcRect/>
          <a:stretch>
            <a:fillRect/>
          </a:stretch>
        </p:blipFill>
        <p:spPr bwMode="auto">
          <a:xfrm>
            <a:off x="857225" y="2357430"/>
            <a:ext cx="2571768" cy="3970337"/>
          </a:xfrm>
          <a:prstGeom prst="rect">
            <a:avLst/>
          </a:prstGeom>
          <a:noFill/>
          <a:ln w="9525">
            <a:noFill/>
            <a:miter lim="800000"/>
            <a:headEnd/>
            <a:tailEnd/>
          </a:ln>
          <a:effectLst/>
        </p:spPr>
      </p:pic>
    </p:spTree>
    <p:extLst>
      <p:ext uri="{BB962C8B-B14F-4D97-AF65-F5344CB8AC3E}">
        <p14:creationId xmlns:p14="http://schemas.microsoft.com/office/powerpoint/2010/main" xmlns="" val="28291556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57422" y="928671"/>
            <a:ext cx="4304383" cy="584775"/>
          </a:xfrm>
          <a:prstGeom prst="rect">
            <a:avLst/>
          </a:prstGeom>
          <a:noFill/>
        </p:spPr>
        <p:txBody>
          <a:bodyPr wrap="square" rtlCol="0">
            <a:spAutoFit/>
          </a:bodyPr>
          <a:lstStyle/>
          <a:p>
            <a:r>
              <a:rPr lang="zh-CN" altLang="en-US" sz="3200" b="1" dirty="0">
                <a:solidFill>
                  <a:schemeClr val="accent1"/>
                </a:solidFill>
              </a:rPr>
              <a:t>物业或居委会证明样本</a:t>
            </a:r>
          </a:p>
        </p:txBody>
      </p:sp>
      <p:sp>
        <p:nvSpPr>
          <p:cNvPr id="4" name="TextBox 3"/>
          <p:cNvSpPr txBox="1"/>
          <p:nvPr/>
        </p:nvSpPr>
        <p:spPr>
          <a:xfrm>
            <a:off x="7662523" y="2636912"/>
            <a:ext cx="569258" cy="3168352"/>
          </a:xfrm>
          <a:prstGeom prst="rect">
            <a:avLst/>
          </a:prstGeom>
          <a:noFill/>
        </p:spPr>
        <p:txBody>
          <a:bodyPr vert="eaVert" wrap="square" rtlCol="0">
            <a:spAutoFit/>
          </a:bodyPr>
          <a:lstStyle/>
          <a:p>
            <a:pPr>
              <a:lnSpc>
                <a:spcPct val="150000"/>
              </a:lnSpc>
            </a:pPr>
            <a:r>
              <a:rPr lang="en-US" altLang="zh-CN" sz="2000" b="1" dirty="0" smtClean="0">
                <a:latin typeface="方正姚体" pitchFamily="2" charset="-122"/>
                <a:ea typeface="方正姚体" pitchFamily="2" charset="-122"/>
              </a:rPr>
              <a:t>(</a:t>
            </a:r>
            <a:r>
              <a:rPr lang="zh-CN" altLang="en-US" sz="2000" b="1" dirty="0" smtClean="0">
                <a:latin typeface="方正姚体" pitchFamily="2" charset="-122"/>
                <a:ea typeface="方正姚体" pitchFamily="2" charset="-122"/>
              </a:rPr>
              <a:t>在 办 事 处 官 网 下 载</a:t>
            </a:r>
            <a:r>
              <a:rPr lang="en-US" altLang="zh-CN" sz="2000" b="1" dirty="0" smtClean="0">
                <a:latin typeface="方正姚体" pitchFamily="2" charset="-122"/>
                <a:ea typeface="方正姚体" pitchFamily="2" charset="-122"/>
              </a:rPr>
              <a:t>)</a:t>
            </a:r>
            <a:endParaRPr lang="zh-CN" altLang="en-US" sz="2000" b="1" dirty="0">
              <a:latin typeface="方正姚体" pitchFamily="2" charset="-122"/>
              <a:ea typeface="方正姚体" pitchFamily="2" charset="-122"/>
            </a:endParaRPr>
          </a:p>
        </p:txBody>
      </p:sp>
      <p:pic>
        <p:nvPicPr>
          <p:cNvPr id="5" name="图片 4" descr="031.JPG"/>
          <p:cNvPicPr>
            <a:picLocks noChangeAspect="1"/>
          </p:cNvPicPr>
          <p:nvPr/>
        </p:nvPicPr>
        <p:blipFill>
          <a:blip r:embed="rId2" cstate="print"/>
          <a:stretch>
            <a:fillRect/>
          </a:stretch>
        </p:blipFill>
        <p:spPr>
          <a:xfrm>
            <a:off x="2071670" y="1500174"/>
            <a:ext cx="4786328" cy="5214950"/>
          </a:xfrm>
          <a:prstGeom prst="rect">
            <a:avLst/>
          </a:prstGeom>
        </p:spPr>
      </p:pic>
    </p:spTree>
    <p:extLst>
      <p:ext uri="{BB962C8B-B14F-4D97-AF65-F5344CB8AC3E}">
        <p14:creationId xmlns:p14="http://schemas.microsoft.com/office/powerpoint/2010/main" xmlns="" val="249994472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84049" y="5171825"/>
            <a:ext cx="2511425"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86743" y="4303462"/>
            <a:ext cx="1884363" cy="207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139741" y="4013070"/>
            <a:ext cx="1474787"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916608" y="4373683"/>
            <a:ext cx="1895475" cy="2084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6"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42817" y="5254375"/>
            <a:ext cx="221932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7"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683124" y="5340100"/>
            <a:ext cx="2420937" cy="252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矩形 2"/>
          <p:cNvSpPr/>
          <p:nvPr/>
        </p:nvSpPr>
        <p:spPr>
          <a:xfrm>
            <a:off x="592910" y="1372126"/>
            <a:ext cx="5952270" cy="584775"/>
          </a:xfrm>
          <a:prstGeom prst="rect">
            <a:avLst/>
          </a:prstGeom>
        </p:spPr>
        <p:txBody>
          <a:bodyPr wrap="none">
            <a:spAutoFit/>
          </a:bodyPr>
          <a:lstStyle/>
          <a:p>
            <a:r>
              <a:rPr lang="zh-CN" altLang="en-US" sz="3200" b="1" dirty="0">
                <a:solidFill>
                  <a:schemeClr val="accent1"/>
                </a:solidFill>
              </a:rPr>
              <a:t>五、</a:t>
            </a:r>
            <a:r>
              <a:rPr lang="zh-CN" altLang="zh-CN" sz="3200" b="1" dirty="0">
                <a:solidFill>
                  <a:schemeClr val="accent1"/>
                </a:solidFill>
              </a:rPr>
              <a:t>水暖管爆裂损失</a:t>
            </a:r>
            <a:r>
              <a:rPr lang="zh-CN" altLang="en-US" sz="3200" b="1" dirty="0">
                <a:solidFill>
                  <a:schemeClr val="accent1"/>
                </a:solidFill>
              </a:rPr>
              <a:t>的除外责任</a:t>
            </a:r>
          </a:p>
        </p:txBody>
      </p:sp>
      <p:pic>
        <p:nvPicPr>
          <p:cNvPr id="10248"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760413" y="2018069"/>
            <a:ext cx="7645400" cy="3714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9" name="Picture 9"/>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760413" y="2389545"/>
            <a:ext cx="7645400" cy="16875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08911630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311525" y="5286920"/>
            <a:ext cx="2511425"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14835" y="4386361"/>
            <a:ext cx="1884363" cy="207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072066" y="4214818"/>
            <a:ext cx="1474787"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081092" y="4198614"/>
            <a:ext cx="1895475" cy="2084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42371" y="5369470"/>
            <a:ext cx="221932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4567238" y="5512395"/>
            <a:ext cx="2420937" cy="252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矩形 2"/>
          <p:cNvSpPr/>
          <p:nvPr/>
        </p:nvSpPr>
        <p:spPr>
          <a:xfrm>
            <a:off x="539552" y="1412776"/>
            <a:ext cx="6179897" cy="584775"/>
          </a:xfrm>
          <a:prstGeom prst="rect">
            <a:avLst/>
          </a:prstGeom>
        </p:spPr>
        <p:txBody>
          <a:bodyPr wrap="none">
            <a:spAutoFit/>
          </a:bodyPr>
          <a:lstStyle/>
          <a:p>
            <a:r>
              <a:rPr lang="zh-CN" altLang="en-US" sz="3200" b="1" dirty="0">
                <a:solidFill>
                  <a:schemeClr val="accent1"/>
                </a:solidFill>
              </a:rPr>
              <a:t>六、</a:t>
            </a:r>
            <a:r>
              <a:rPr lang="zh-CN" altLang="zh-CN" sz="3200" b="1" dirty="0">
                <a:solidFill>
                  <a:schemeClr val="accent1"/>
                </a:solidFill>
              </a:rPr>
              <a:t>水暖管爆裂损失</a:t>
            </a:r>
            <a:r>
              <a:rPr lang="zh-CN" altLang="en-US" sz="3200" b="1" dirty="0">
                <a:solidFill>
                  <a:schemeClr val="accent1"/>
                </a:solidFill>
              </a:rPr>
              <a:t>的条款解释</a:t>
            </a:r>
            <a:r>
              <a:rPr lang="en-US" altLang="zh-CN" sz="3200" b="1" dirty="0">
                <a:solidFill>
                  <a:schemeClr val="accent1"/>
                </a:solidFill>
              </a:rPr>
              <a:t>1</a:t>
            </a:r>
            <a:endParaRPr lang="zh-CN" altLang="en-US" sz="3200" b="1" dirty="0">
              <a:solidFill>
                <a:schemeClr val="accent1"/>
              </a:solidFill>
            </a:endParaRPr>
          </a:p>
        </p:txBody>
      </p:sp>
      <p:pic>
        <p:nvPicPr>
          <p:cNvPr id="11272"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796304" y="1997551"/>
            <a:ext cx="7504113" cy="347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9"/>
          <a:srcRect/>
          <a:stretch>
            <a:fillRect/>
          </a:stretch>
        </p:blipFill>
        <p:spPr bwMode="auto">
          <a:xfrm>
            <a:off x="785787" y="2357430"/>
            <a:ext cx="7500990" cy="1812925"/>
          </a:xfrm>
          <a:prstGeom prst="rect">
            <a:avLst/>
          </a:prstGeom>
          <a:noFill/>
          <a:ln w="9525">
            <a:noFill/>
            <a:miter lim="800000"/>
            <a:headEnd/>
            <a:tailEnd/>
          </a:ln>
          <a:effectLst/>
        </p:spPr>
      </p:pic>
    </p:spTree>
    <p:extLst>
      <p:ext uri="{BB962C8B-B14F-4D97-AF65-F5344CB8AC3E}">
        <p14:creationId xmlns:p14="http://schemas.microsoft.com/office/powerpoint/2010/main" xmlns="" val="19551473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14217" y="5104109"/>
            <a:ext cx="2511425" cy="1384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317700" y="4218382"/>
            <a:ext cx="1884363" cy="2073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5588248" y="4123034"/>
            <a:ext cx="1474787" cy="2200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434856" y="4287936"/>
            <a:ext cx="1895475" cy="20843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4" name="Picture 6"/>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715140" y="5143512"/>
            <a:ext cx="2219325" cy="121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5" name="Picture 7"/>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4934743" y="5330130"/>
            <a:ext cx="2420937" cy="25241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矩形 2"/>
          <p:cNvSpPr/>
          <p:nvPr/>
        </p:nvSpPr>
        <p:spPr>
          <a:xfrm>
            <a:off x="323528" y="1204555"/>
            <a:ext cx="7128792" cy="584775"/>
          </a:xfrm>
          <a:prstGeom prst="rect">
            <a:avLst/>
          </a:prstGeom>
        </p:spPr>
        <p:txBody>
          <a:bodyPr wrap="square">
            <a:spAutoFit/>
          </a:bodyPr>
          <a:lstStyle/>
          <a:p>
            <a:r>
              <a:rPr lang="zh-CN" altLang="en-US" sz="3200" b="1" dirty="0">
                <a:solidFill>
                  <a:schemeClr val="accent1"/>
                </a:solidFill>
              </a:rPr>
              <a:t>七、</a:t>
            </a:r>
            <a:r>
              <a:rPr lang="zh-CN" altLang="zh-CN" sz="3200" b="1" dirty="0">
                <a:solidFill>
                  <a:schemeClr val="accent1"/>
                </a:solidFill>
              </a:rPr>
              <a:t>水暖管爆裂损失</a:t>
            </a:r>
            <a:r>
              <a:rPr lang="zh-CN" altLang="en-US" sz="3200" b="1" dirty="0">
                <a:solidFill>
                  <a:schemeClr val="accent1"/>
                </a:solidFill>
              </a:rPr>
              <a:t>的条款解释</a:t>
            </a:r>
            <a:r>
              <a:rPr lang="en-US" altLang="zh-CN" sz="3200" b="1" dirty="0">
                <a:solidFill>
                  <a:schemeClr val="accent1"/>
                </a:solidFill>
              </a:rPr>
              <a:t>2</a:t>
            </a:r>
            <a:endParaRPr lang="zh-CN" altLang="en-US" sz="3200" b="1" dirty="0">
              <a:solidFill>
                <a:schemeClr val="accent1"/>
              </a:solidFill>
            </a:endParaRPr>
          </a:p>
        </p:txBody>
      </p:sp>
      <p:pic>
        <p:nvPicPr>
          <p:cNvPr id="12299" name="Picture 11"/>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1006028" y="1930847"/>
            <a:ext cx="7358063" cy="2984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10"/>
          <a:srcRect/>
          <a:stretch>
            <a:fillRect/>
          </a:stretch>
        </p:blipFill>
        <p:spPr bwMode="auto">
          <a:xfrm>
            <a:off x="1000100" y="2214554"/>
            <a:ext cx="2536825" cy="4535511"/>
          </a:xfrm>
          <a:prstGeom prst="rect">
            <a:avLst/>
          </a:prstGeom>
          <a:noFill/>
          <a:ln w="9525">
            <a:noFill/>
            <a:miter lim="800000"/>
            <a:headEnd/>
            <a:tailEnd/>
          </a:ln>
          <a:effectLst/>
        </p:spPr>
      </p:pic>
      <p:pic>
        <p:nvPicPr>
          <p:cNvPr id="3075" name="Picture 3"/>
          <p:cNvPicPr>
            <a:picLocks noChangeAspect="1" noChangeArrowheads="1"/>
          </p:cNvPicPr>
          <p:nvPr/>
        </p:nvPicPr>
        <p:blipFill>
          <a:blip r:embed="rId11"/>
          <a:srcRect/>
          <a:stretch>
            <a:fillRect/>
          </a:stretch>
        </p:blipFill>
        <p:spPr bwMode="auto">
          <a:xfrm>
            <a:off x="3357554" y="2214554"/>
            <a:ext cx="5000660" cy="1539875"/>
          </a:xfrm>
          <a:prstGeom prst="rect">
            <a:avLst/>
          </a:prstGeom>
          <a:noFill/>
          <a:ln w="9525">
            <a:noFill/>
            <a:miter lim="800000"/>
            <a:headEnd/>
            <a:tailEnd/>
          </a:ln>
          <a:effectLst/>
        </p:spPr>
      </p:pic>
    </p:spTree>
    <p:extLst>
      <p:ext uri="{BB962C8B-B14F-4D97-AF65-F5344CB8AC3E}">
        <p14:creationId xmlns:p14="http://schemas.microsoft.com/office/powerpoint/2010/main" xmlns="" val="5145818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nvPr>
        </p:nvSpPr>
        <p:spPr>
          <a:xfrm>
            <a:off x="395536" y="1268760"/>
            <a:ext cx="8229600" cy="3096939"/>
          </a:xfrm>
        </p:spPr>
        <p:txBody>
          <a:bodyPr/>
          <a:lstStyle/>
          <a:p>
            <a:r>
              <a:rPr lang="zh-CN" altLang="en-US" dirty="0" smtClean="0"/>
              <a:t/>
            </a:r>
            <a:br>
              <a:rPr lang="zh-CN" altLang="en-US" dirty="0" smtClean="0"/>
            </a:br>
            <a:r>
              <a:rPr lang="zh-CN" altLang="en-US" b="1" dirty="0" smtClean="0"/>
              <a:t> </a:t>
            </a:r>
            <a:r>
              <a:rPr lang="en-US" altLang="zh-CN" sz="3600" b="1" dirty="0" smtClean="0">
                <a:solidFill>
                  <a:schemeClr val="accent1"/>
                </a:solidFill>
              </a:rPr>
              <a:t>《</a:t>
            </a:r>
            <a:r>
              <a:rPr lang="zh-CN" altLang="en-US" sz="3600" b="1" dirty="0" smtClean="0">
                <a:solidFill>
                  <a:schemeClr val="accent1"/>
                </a:solidFill>
              </a:rPr>
              <a:t>在职职工重大疾病互助保障活动</a:t>
            </a:r>
            <a:r>
              <a:rPr lang="en-US" altLang="zh-CN" sz="3600" b="1" dirty="0" smtClean="0">
                <a:solidFill>
                  <a:schemeClr val="accent1"/>
                </a:solidFill>
              </a:rPr>
              <a:t>》</a:t>
            </a:r>
            <a:br>
              <a:rPr lang="en-US" altLang="zh-CN" sz="3600" b="1" dirty="0" smtClean="0">
                <a:solidFill>
                  <a:schemeClr val="accent1"/>
                </a:solidFill>
              </a:rPr>
            </a:br>
            <a:r>
              <a:rPr lang="zh-CN" altLang="en-US" sz="3600" b="1" dirty="0" smtClean="0">
                <a:solidFill>
                  <a:schemeClr val="accent1"/>
                </a:solidFill>
              </a:rPr>
              <a:t>主要调整内容说明</a:t>
            </a:r>
            <a:r>
              <a:rPr lang="en-US" altLang="zh-CN" sz="3600" b="1" dirty="0" smtClean="0">
                <a:solidFill>
                  <a:schemeClr val="accent1"/>
                </a:solidFill>
              </a:rPr>
              <a:t/>
            </a:r>
            <a:br>
              <a:rPr lang="en-US" altLang="zh-CN" sz="3600" b="1" dirty="0" smtClean="0">
                <a:solidFill>
                  <a:schemeClr val="accent1"/>
                </a:solidFill>
              </a:rPr>
            </a:br>
            <a:r>
              <a:rPr lang="en-US" altLang="zh-CN" sz="3600" b="1" dirty="0" smtClean="0"/>
              <a:t> </a:t>
            </a:r>
            <a:endParaRPr lang="zh-CN" altLang="en-US" sz="3600" b="1" dirty="0" smtClean="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898899" y="4005064"/>
            <a:ext cx="2245101" cy="28529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857488" y="4143380"/>
            <a:ext cx="3071834" cy="461665"/>
          </a:xfrm>
          <a:prstGeom prst="rect">
            <a:avLst/>
          </a:prstGeom>
          <a:noFill/>
        </p:spPr>
        <p:txBody>
          <a:bodyPr wrap="square" rtlCol="0">
            <a:spAutoFit/>
          </a:bodyPr>
          <a:lstStyle/>
          <a:p>
            <a:r>
              <a:rPr lang="zh-CN" altLang="en-US" sz="2400" dirty="0" smtClean="0">
                <a:solidFill>
                  <a:srgbClr val="00B0F0"/>
                </a:solidFill>
                <a:latin typeface="华文彩云" pitchFamily="2" charset="-122"/>
                <a:ea typeface="华文彩云" pitchFamily="2" charset="-122"/>
              </a:rPr>
              <a:t>            理赔部承办</a:t>
            </a:r>
            <a:endParaRPr lang="zh-CN" altLang="en-US" sz="2400" dirty="0">
              <a:solidFill>
                <a:srgbClr val="00B0F0"/>
              </a:solidFill>
              <a:latin typeface="华文彩云" pitchFamily="2" charset="-122"/>
              <a:ea typeface="华文彩云" pitchFamily="2" charset="-122"/>
            </a:endParaRPr>
          </a:p>
        </p:txBody>
      </p:sp>
    </p:spTree>
    <p:extLst>
      <p:ext uri="{BB962C8B-B14F-4D97-AF65-F5344CB8AC3E}">
        <p14:creationId xmlns:p14="http://schemas.microsoft.com/office/powerpoint/2010/main" xmlns="" val="35015011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2"/>
          <p:cNvSpPr>
            <a:spLocks noGrp="1"/>
          </p:cNvSpPr>
          <p:nvPr>
            <p:ph idx="1"/>
          </p:nvPr>
        </p:nvSpPr>
        <p:spPr>
          <a:xfrm>
            <a:off x="571472" y="1628800"/>
            <a:ext cx="8053416" cy="4137000"/>
          </a:xfrm>
        </p:spPr>
        <p:txBody>
          <a:bodyPr/>
          <a:lstStyle/>
          <a:p>
            <a:pPr marL="0" indent="0">
              <a:lnSpc>
                <a:spcPct val="150000"/>
              </a:lnSpc>
              <a:buNone/>
            </a:pPr>
            <a:r>
              <a:rPr lang="en-US" altLang="zh-CN" b="1" dirty="0" smtClean="0">
                <a:solidFill>
                  <a:schemeClr val="accent1"/>
                </a:solidFill>
              </a:rPr>
              <a:t>一、</a:t>
            </a:r>
            <a:r>
              <a:rPr lang="zh-CN" altLang="en-US" b="1" dirty="0" smtClean="0">
                <a:solidFill>
                  <a:schemeClr val="accent1"/>
                </a:solidFill>
              </a:rPr>
              <a:t>保障待遇调整</a:t>
            </a:r>
            <a:endParaRPr lang="en-US" altLang="zh-CN" b="1" dirty="0" smtClean="0">
              <a:solidFill>
                <a:schemeClr val="accent1"/>
              </a:solidFill>
            </a:endParaRPr>
          </a:p>
          <a:p>
            <a:pPr marL="0" indent="0">
              <a:lnSpc>
                <a:spcPts val="4500"/>
              </a:lnSpc>
              <a:buNone/>
            </a:pPr>
            <a:r>
              <a:rPr lang="zh-CN" altLang="en-US" dirty="0" smtClean="0"/>
              <a:t>        提高</a:t>
            </a:r>
            <a:r>
              <a:rPr lang="en-US" altLang="zh-CN" dirty="0" err="1" smtClean="0"/>
              <a:t>重大疾病互助金待遇标准</a:t>
            </a:r>
            <a:r>
              <a:rPr lang="en-US" altLang="zh-CN" dirty="0" err="1"/>
              <a:t>，取消原活动中关于治疗费用、康复休养、</a:t>
            </a:r>
            <a:r>
              <a:rPr lang="en-US" altLang="zh-CN" dirty="0" err="1" smtClean="0"/>
              <a:t>生活补助三项互助金的规定</a:t>
            </a:r>
            <a:r>
              <a:rPr lang="zh-CN" altLang="en-US" dirty="0" smtClean="0"/>
              <a:t>，</a:t>
            </a:r>
            <a:r>
              <a:rPr lang="en-US" altLang="zh-CN" b="1" u="sng" dirty="0" err="1" smtClean="0">
                <a:solidFill>
                  <a:srgbClr val="FF0000"/>
                </a:solidFill>
              </a:rPr>
              <a:t>调整为一次性领取重大疾病互助金</a:t>
            </a:r>
            <a:r>
              <a:rPr lang="zh-CN" altLang="en-US" b="1" u="sng" dirty="0" smtClean="0">
                <a:solidFill>
                  <a:srgbClr val="FF0000"/>
                </a:solidFill>
              </a:rPr>
              <a:t>为</a:t>
            </a:r>
            <a:r>
              <a:rPr lang="en-US" altLang="zh-CN" b="1" u="sng" dirty="0" smtClean="0">
                <a:solidFill>
                  <a:srgbClr val="FF0000"/>
                </a:solidFill>
              </a:rPr>
              <a:t>10,000</a:t>
            </a:r>
            <a:r>
              <a:rPr lang="en-US" altLang="zh-CN" b="1" u="sng" dirty="0">
                <a:solidFill>
                  <a:srgbClr val="FF0000"/>
                </a:solidFill>
              </a:rPr>
              <a:t>元/</a:t>
            </a:r>
            <a:r>
              <a:rPr lang="zh-CN" altLang="en-US" b="1" u="sng" dirty="0">
                <a:solidFill>
                  <a:srgbClr val="FF0000"/>
                </a:solidFill>
              </a:rPr>
              <a:t>每</a:t>
            </a:r>
            <a:r>
              <a:rPr lang="zh-CN" altLang="en-US" b="1" u="sng" dirty="0" smtClean="0">
                <a:solidFill>
                  <a:srgbClr val="FF0000"/>
                </a:solidFill>
              </a:rPr>
              <a:t>份。</a:t>
            </a:r>
            <a:endParaRPr lang="zh-CN" altLang="en-US" b="1" u="sng" dirty="0">
              <a:solidFill>
                <a:srgbClr val="FF0000"/>
              </a:solidFill>
            </a:endParaRPr>
          </a:p>
          <a:p>
            <a:pPr marL="0" indent="0">
              <a:lnSpc>
                <a:spcPts val="4500"/>
              </a:lnSpc>
              <a:buFont typeface="Arial" charset="0"/>
              <a:buNone/>
            </a:pPr>
            <a:endParaRPr lang="zh-CN" altLang="en-US" b="1" dirty="0" smtClean="0">
              <a:solidFill>
                <a:schemeClr val="accent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bwMode="auto">
          <a:xfrm>
            <a:off x="683568" y="908721"/>
            <a:ext cx="7726621" cy="2952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3" name="表格 2"/>
          <p:cNvGraphicFramePr>
            <a:graphicFrameLocks noGrp="1"/>
          </p:cNvGraphicFramePr>
          <p:nvPr>
            <p:extLst>
              <p:ext uri="{D42A27DB-BD31-4B8C-83A1-F6EECF244321}">
                <p14:modId xmlns:p14="http://schemas.microsoft.com/office/powerpoint/2010/main" xmlns="" val="2300902729"/>
              </p:ext>
            </p:extLst>
          </p:nvPr>
        </p:nvGraphicFramePr>
        <p:xfrm>
          <a:off x="1357290" y="4572008"/>
          <a:ext cx="6357982" cy="2134977"/>
        </p:xfrm>
        <a:graphic>
          <a:graphicData uri="http://schemas.openxmlformats.org/drawingml/2006/table">
            <a:tbl>
              <a:tblPr firstRow="1" bandRow="1">
                <a:tableStyleId>{7DF18680-E054-41AD-8BC1-D1AEF772440D}</a:tableStyleId>
              </a:tblPr>
              <a:tblGrid>
                <a:gridCol w="2086238"/>
                <a:gridCol w="2086238"/>
                <a:gridCol w="2185506"/>
              </a:tblGrid>
              <a:tr h="381677">
                <a:tc>
                  <a:txBody>
                    <a:bodyPr/>
                    <a:lstStyle/>
                    <a:p>
                      <a:endParaRPr lang="zh-CN" altLang="en-US" dirty="0"/>
                    </a:p>
                  </a:txBody>
                  <a:tcPr/>
                </a:tc>
                <a:tc gridSpan="2">
                  <a:txBody>
                    <a:bodyPr/>
                    <a:lstStyle/>
                    <a:p>
                      <a:pPr algn="ctr"/>
                      <a:r>
                        <a:rPr lang="zh-CN" altLang="en-US" sz="1600" kern="1200" dirty="0" smtClean="0">
                          <a:solidFill>
                            <a:schemeClr val="dk1"/>
                          </a:solidFill>
                          <a:latin typeface="微软雅黑" pitchFamily="34" charset="-122"/>
                          <a:ea typeface="微软雅黑" pitchFamily="34" charset="-122"/>
                          <a:cs typeface="+mn-cs"/>
                        </a:rPr>
                        <a:t>互助金领取标准</a:t>
                      </a:r>
                      <a:endParaRPr lang="zh-CN" altLang="en-US" sz="1600" kern="1200" dirty="0">
                        <a:solidFill>
                          <a:schemeClr val="dk1"/>
                        </a:solidFill>
                        <a:latin typeface="微软雅黑" pitchFamily="34" charset="-122"/>
                        <a:ea typeface="微软雅黑" pitchFamily="34" charset="-122"/>
                        <a:cs typeface="+mn-cs"/>
                      </a:endParaRPr>
                    </a:p>
                  </a:txBody>
                  <a:tcPr/>
                </a:tc>
                <a:tc hMerge="1">
                  <a:txBody>
                    <a:bodyPr/>
                    <a:lstStyle/>
                    <a:p>
                      <a:endParaRPr lang="zh-CN" altLang="en-US" dirty="0"/>
                    </a:p>
                  </a:txBody>
                  <a:tcPr/>
                </a:tc>
              </a:tr>
              <a:tr h="350660">
                <a:tc>
                  <a:txBody>
                    <a:bodyPr/>
                    <a:lstStyle/>
                    <a:p>
                      <a:pPr algn="ctr"/>
                      <a:r>
                        <a:rPr lang="zh-CN" altLang="en-US" sz="1600" dirty="0" smtClean="0">
                          <a:latin typeface="微软雅黑" pitchFamily="34" charset="-122"/>
                          <a:ea typeface="微软雅黑" pitchFamily="34" charset="-122"/>
                        </a:rPr>
                        <a:t>会费标准</a:t>
                      </a:r>
                      <a:endParaRPr lang="zh-CN" altLang="en-US" sz="1600" dirty="0">
                        <a:latin typeface="微软雅黑" pitchFamily="34" charset="-122"/>
                        <a:ea typeface="微软雅黑" pitchFamily="34" charset="-122"/>
                      </a:endParaRPr>
                    </a:p>
                  </a:txBody>
                  <a:tcPr/>
                </a:tc>
                <a:tc>
                  <a:txBody>
                    <a:bodyPr/>
                    <a:lstStyle/>
                    <a:p>
                      <a:pPr algn="ctr"/>
                      <a:r>
                        <a:rPr lang="zh-CN" altLang="en-US" sz="1600" dirty="0" smtClean="0">
                          <a:latin typeface="微软雅黑" pitchFamily="34" charset="-122"/>
                          <a:ea typeface="微软雅黑" pitchFamily="34" charset="-122"/>
                        </a:rPr>
                        <a:t>慰问金（</a:t>
                      </a:r>
                      <a:r>
                        <a:rPr lang="en-US" altLang="zh-CN" sz="1600" dirty="0" smtClean="0">
                          <a:latin typeface="微软雅黑" pitchFamily="34" charset="-122"/>
                          <a:ea typeface="微软雅黑" pitchFamily="34" charset="-122"/>
                        </a:rPr>
                        <a:t>31-90</a:t>
                      </a:r>
                      <a:r>
                        <a:rPr lang="zh-CN" altLang="en-US" sz="1600" dirty="0" smtClean="0">
                          <a:latin typeface="微软雅黑" pitchFamily="34" charset="-122"/>
                          <a:ea typeface="微软雅黑" pitchFamily="34" charset="-122"/>
                        </a:rPr>
                        <a:t>日）</a:t>
                      </a:r>
                      <a:endParaRPr lang="zh-CN" altLang="en-US" sz="1600" dirty="0">
                        <a:latin typeface="微软雅黑" pitchFamily="34" charset="-122"/>
                        <a:ea typeface="微软雅黑" pitchFamily="34" charset="-122"/>
                      </a:endParaRPr>
                    </a:p>
                  </a:txBody>
                  <a:tcPr/>
                </a:tc>
                <a:tc>
                  <a:txBody>
                    <a:bodyPr/>
                    <a:lstStyle/>
                    <a:p>
                      <a:pPr algn="ctr"/>
                      <a:r>
                        <a:rPr lang="zh-CN" altLang="en-US" sz="1600" dirty="0" smtClean="0">
                          <a:latin typeface="微软雅黑" pitchFamily="34" charset="-122"/>
                          <a:ea typeface="微软雅黑" pitchFamily="34" charset="-122"/>
                        </a:rPr>
                        <a:t>互助金（</a:t>
                      </a:r>
                      <a:r>
                        <a:rPr lang="en-US" altLang="zh-CN" sz="1600" dirty="0" smtClean="0">
                          <a:latin typeface="微软雅黑" pitchFamily="34" charset="-122"/>
                          <a:ea typeface="微软雅黑" pitchFamily="34" charset="-122"/>
                        </a:rPr>
                        <a:t>90</a:t>
                      </a:r>
                      <a:r>
                        <a:rPr lang="zh-CN" altLang="en-US" sz="1600" dirty="0" smtClean="0">
                          <a:latin typeface="微软雅黑" pitchFamily="34" charset="-122"/>
                          <a:ea typeface="微软雅黑" pitchFamily="34" charset="-122"/>
                        </a:rPr>
                        <a:t>日后）</a:t>
                      </a:r>
                      <a:endParaRPr lang="zh-CN" altLang="en-US" sz="1600" dirty="0">
                        <a:latin typeface="微软雅黑" pitchFamily="34" charset="-122"/>
                        <a:ea typeface="微软雅黑" pitchFamily="34" charset="-122"/>
                      </a:endParaRPr>
                    </a:p>
                  </a:txBody>
                  <a:tcPr/>
                </a:tc>
              </a:tr>
              <a:tr h="350660">
                <a:tc>
                  <a:txBody>
                    <a:bodyPr/>
                    <a:lstStyle/>
                    <a:p>
                      <a:pPr algn="ctr"/>
                      <a:r>
                        <a:rPr lang="en-US" altLang="zh-CN" sz="1600" dirty="0" smtClean="0">
                          <a:latin typeface="微软雅黑" pitchFamily="34" charset="-122"/>
                          <a:ea typeface="微软雅黑" pitchFamily="34" charset="-122"/>
                        </a:rPr>
                        <a:t>90</a:t>
                      </a:r>
                      <a:r>
                        <a:rPr lang="zh-CN" altLang="en-US" sz="1600" dirty="0" smtClean="0">
                          <a:latin typeface="微软雅黑" pitchFamily="34" charset="-122"/>
                          <a:ea typeface="微软雅黑" pitchFamily="34" charset="-122"/>
                        </a:rPr>
                        <a:t>（一份）</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500</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10000</a:t>
                      </a:r>
                      <a:endParaRPr lang="zh-CN" altLang="en-US" sz="1600" dirty="0">
                        <a:latin typeface="微软雅黑" pitchFamily="34" charset="-122"/>
                        <a:ea typeface="微软雅黑" pitchFamily="34" charset="-122"/>
                      </a:endParaRPr>
                    </a:p>
                  </a:txBody>
                  <a:tcPr/>
                </a:tc>
              </a:tr>
              <a:tr h="350660">
                <a:tc>
                  <a:txBody>
                    <a:bodyPr/>
                    <a:lstStyle/>
                    <a:p>
                      <a:pPr algn="ctr"/>
                      <a:r>
                        <a:rPr lang="en-US" altLang="zh-CN" sz="1600" dirty="0" smtClean="0">
                          <a:latin typeface="微软雅黑" pitchFamily="34" charset="-122"/>
                          <a:ea typeface="微软雅黑" pitchFamily="34" charset="-122"/>
                        </a:rPr>
                        <a:t>180( </a:t>
                      </a:r>
                      <a:r>
                        <a:rPr lang="zh-CN" altLang="en-US" sz="1600" dirty="0" smtClean="0">
                          <a:latin typeface="微软雅黑" pitchFamily="34" charset="-122"/>
                          <a:ea typeface="微软雅黑" pitchFamily="34" charset="-122"/>
                        </a:rPr>
                        <a:t>二份）</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1000</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20000</a:t>
                      </a:r>
                      <a:endParaRPr lang="zh-CN" altLang="en-US" sz="1600" dirty="0">
                        <a:latin typeface="微软雅黑" pitchFamily="34" charset="-122"/>
                        <a:ea typeface="微软雅黑" pitchFamily="34" charset="-122"/>
                      </a:endParaRPr>
                    </a:p>
                  </a:txBody>
                  <a:tcPr/>
                </a:tc>
              </a:tr>
              <a:tr h="350660">
                <a:tc>
                  <a:txBody>
                    <a:bodyPr/>
                    <a:lstStyle/>
                    <a:p>
                      <a:pPr algn="ctr"/>
                      <a:r>
                        <a:rPr lang="en-US" altLang="zh-CN" sz="1600" dirty="0" smtClean="0">
                          <a:latin typeface="微软雅黑" pitchFamily="34" charset="-122"/>
                          <a:ea typeface="微软雅黑" pitchFamily="34" charset="-122"/>
                        </a:rPr>
                        <a:t>270</a:t>
                      </a:r>
                      <a:r>
                        <a:rPr lang="zh-CN" altLang="en-US" sz="1600" dirty="0" smtClean="0">
                          <a:latin typeface="微软雅黑" pitchFamily="34" charset="-122"/>
                          <a:ea typeface="微软雅黑" pitchFamily="34" charset="-122"/>
                        </a:rPr>
                        <a:t>（三份）</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1500</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30000</a:t>
                      </a:r>
                      <a:endParaRPr lang="zh-CN" altLang="en-US" sz="1600" dirty="0">
                        <a:latin typeface="微软雅黑" pitchFamily="34" charset="-122"/>
                        <a:ea typeface="微软雅黑" pitchFamily="34" charset="-122"/>
                      </a:endParaRPr>
                    </a:p>
                  </a:txBody>
                  <a:tcPr/>
                </a:tc>
              </a:tr>
              <a:tr h="350660">
                <a:tc>
                  <a:txBody>
                    <a:bodyPr/>
                    <a:lstStyle/>
                    <a:p>
                      <a:pPr algn="ctr"/>
                      <a:r>
                        <a:rPr lang="en-US" altLang="zh-CN" sz="1600" dirty="0" smtClean="0">
                          <a:latin typeface="微软雅黑" pitchFamily="34" charset="-122"/>
                          <a:ea typeface="微软雅黑" pitchFamily="34" charset="-122"/>
                        </a:rPr>
                        <a:t>360</a:t>
                      </a:r>
                      <a:r>
                        <a:rPr lang="zh-CN" altLang="en-US" sz="1600" dirty="0" smtClean="0">
                          <a:latin typeface="微软雅黑" pitchFamily="34" charset="-122"/>
                          <a:ea typeface="微软雅黑" pitchFamily="34" charset="-122"/>
                        </a:rPr>
                        <a:t>（四份）</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2000</a:t>
                      </a:r>
                      <a:endParaRPr lang="zh-CN" altLang="en-US" sz="1600" dirty="0">
                        <a:latin typeface="微软雅黑" pitchFamily="34" charset="-122"/>
                        <a:ea typeface="微软雅黑" pitchFamily="34" charset="-122"/>
                      </a:endParaRPr>
                    </a:p>
                  </a:txBody>
                  <a:tcPr/>
                </a:tc>
                <a:tc>
                  <a:txBody>
                    <a:bodyPr/>
                    <a:lstStyle/>
                    <a:p>
                      <a:pPr algn="ctr"/>
                      <a:r>
                        <a:rPr lang="en-US" altLang="zh-CN" sz="1600" dirty="0" smtClean="0">
                          <a:latin typeface="微软雅黑" pitchFamily="34" charset="-122"/>
                          <a:ea typeface="微软雅黑" pitchFamily="34" charset="-122"/>
                        </a:rPr>
                        <a:t>40000</a:t>
                      </a:r>
                      <a:endParaRPr lang="zh-CN" altLang="en-US" sz="1600" dirty="0">
                        <a:latin typeface="微软雅黑" pitchFamily="34" charset="-122"/>
                        <a:ea typeface="微软雅黑" pitchFamily="34" charset="-122"/>
                      </a:endParaRPr>
                    </a:p>
                  </a:txBody>
                  <a:tcPr/>
                </a:tc>
              </a:tr>
            </a:tbl>
          </a:graphicData>
        </a:graphic>
      </p:graphicFrame>
      <p:sp>
        <p:nvSpPr>
          <p:cNvPr id="4" name="TextBox 3"/>
          <p:cNvSpPr txBox="1"/>
          <p:nvPr/>
        </p:nvSpPr>
        <p:spPr>
          <a:xfrm>
            <a:off x="755576" y="4180438"/>
            <a:ext cx="7164141" cy="353943"/>
          </a:xfrm>
          <a:prstGeom prst="rect">
            <a:avLst/>
          </a:prstGeom>
          <a:noFill/>
        </p:spPr>
        <p:txBody>
          <a:bodyPr wrap="none" rtlCol="0">
            <a:spAutoFit/>
          </a:bodyPr>
          <a:lstStyle/>
          <a:p>
            <a:r>
              <a:rPr lang="zh-CN" altLang="en-US" sz="1700" b="1" dirty="0" smtClean="0">
                <a:latin typeface="微软雅黑" pitchFamily="34" charset="-122"/>
                <a:ea typeface="微软雅黑" pitchFamily="34" charset="-122"/>
              </a:rPr>
              <a:t>          调整后</a:t>
            </a:r>
            <a:r>
              <a:rPr lang="en-US" altLang="zh-CN" sz="1700" b="1" dirty="0" smtClean="0">
                <a:latin typeface="微软雅黑" pitchFamily="34" charset="-122"/>
                <a:ea typeface="微软雅黑" pitchFamily="34" charset="-122"/>
              </a:rPr>
              <a:t>《</a:t>
            </a:r>
            <a:r>
              <a:rPr lang="zh-CN" altLang="en-US" sz="1700" b="1" dirty="0" smtClean="0">
                <a:latin typeface="微软雅黑" pitchFamily="34" charset="-122"/>
                <a:ea typeface="微软雅黑" pitchFamily="34" charset="-122"/>
              </a:rPr>
              <a:t>在职职工重大疾病互助保障活动</a:t>
            </a:r>
            <a:r>
              <a:rPr lang="en-US" altLang="zh-CN" sz="1700" b="1" dirty="0" smtClean="0">
                <a:latin typeface="微软雅黑" pitchFamily="34" charset="-122"/>
                <a:ea typeface="微软雅黑" pitchFamily="34" charset="-122"/>
              </a:rPr>
              <a:t>》</a:t>
            </a:r>
            <a:r>
              <a:rPr lang="zh-CN" altLang="en-US" sz="1700" b="1" dirty="0" smtClean="0">
                <a:latin typeface="微软雅黑" pitchFamily="34" charset="-122"/>
                <a:ea typeface="微软雅黑" pitchFamily="34" charset="-122"/>
              </a:rPr>
              <a:t>待遇标准（单位：元）</a:t>
            </a:r>
            <a:endParaRPr lang="zh-CN" altLang="en-US" sz="1700" b="1" dirty="0">
              <a:latin typeface="微软雅黑" pitchFamily="34" charset="-122"/>
              <a:ea typeface="微软雅黑" pitchFamily="34" charset="-122"/>
            </a:endParaRP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1763688" y="1359199"/>
            <a:ext cx="4479305" cy="7983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14348" y="1214422"/>
            <a:ext cx="7572428" cy="369332"/>
          </a:xfrm>
          <a:prstGeom prst="rect">
            <a:avLst/>
          </a:prstGeom>
          <a:noFill/>
        </p:spPr>
        <p:txBody>
          <a:bodyPr wrap="square" rtlCol="0">
            <a:spAutoFit/>
          </a:bodyPr>
          <a:lstStyle/>
          <a:p>
            <a:r>
              <a:rPr lang="zh-CN" altLang="en-US" b="0" dirty="0" smtClean="0">
                <a:solidFill>
                  <a:schemeClr val="tx1">
                    <a:lumMod val="95000"/>
                    <a:lumOff val="5000"/>
                  </a:schemeClr>
                </a:solidFill>
                <a:latin typeface="微软雅黑" pitchFamily="34" charset="-122"/>
                <a:ea typeface="微软雅黑" pitchFamily="34" charset="-122"/>
              </a:rPr>
              <a:t>互助金直赔到个人京卡</a:t>
            </a:r>
            <a:r>
              <a:rPr lang="en-US" altLang="zh-CN" b="0" dirty="0" smtClean="0">
                <a:solidFill>
                  <a:schemeClr val="tx1">
                    <a:lumMod val="95000"/>
                    <a:lumOff val="5000"/>
                  </a:schemeClr>
                </a:solidFill>
                <a:latin typeface="微软雅黑" pitchFamily="34" charset="-122"/>
                <a:ea typeface="微软雅黑" pitchFamily="34" charset="-122"/>
              </a:rPr>
              <a:t>•</a:t>
            </a:r>
            <a:r>
              <a:rPr lang="zh-CN" altLang="en-US" b="0" dirty="0" smtClean="0">
                <a:solidFill>
                  <a:schemeClr val="tx1">
                    <a:lumMod val="95000"/>
                    <a:lumOff val="5000"/>
                  </a:schemeClr>
                </a:solidFill>
                <a:latin typeface="微软雅黑" pitchFamily="34" charset="-122"/>
                <a:ea typeface="微软雅黑" pitchFamily="34" charset="-122"/>
              </a:rPr>
              <a:t>互助服务卡（银行卡）流程</a:t>
            </a:r>
            <a:endParaRPr lang="zh-CN" altLang="en-US" b="0" dirty="0">
              <a:solidFill>
                <a:schemeClr val="tx1">
                  <a:lumMod val="95000"/>
                  <a:lumOff val="5000"/>
                </a:schemeClr>
              </a:solidFill>
              <a:latin typeface="微软雅黑" pitchFamily="34" charset="-122"/>
              <a:ea typeface="微软雅黑" pitchFamily="34" charset="-122"/>
            </a:endParaRPr>
          </a:p>
        </p:txBody>
      </p:sp>
      <p:sp>
        <p:nvSpPr>
          <p:cNvPr id="7" name="流程图: 磁盘 6"/>
          <p:cNvSpPr/>
          <p:nvPr/>
        </p:nvSpPr>
        <p:spPr>
          <a:xfrm>
            <a:off x="7286644" y="2214554"/>
            <a:ext cx="1214446" cy="1643074"/>
          </a:xfrm>
          <a:prstGeom prst="flowChartMagneticDisk">
            <a:avLst/>
          </a:prstGeom>
          <a:solidFill>
            <a:schemeClr val="accent2">
              <a:lumMod val="75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京卡信息库</a:t>
            </a:r>
            <a:endParaRPr lang="zh-CN" altLang="en-US" dirty="0">
              <a:latin typeface="微软雅黑" pitchFamily="34" charset="-122"/>
              <a:ea typeface="微软雅黑" pitchFamily="34" charset="-122"/>
            </a:endParaRPr>
          </a:p>
        </p:txBody>
      </p:sp>
      <p:sp>
        <p:nvSpPr>
          <p:cNvPr id="8" name="圆角矩形 7"/>
          <p:cNvSpPr/>
          <p:nvPr/>
        </p:nvSpPr>
        <p:spPr>
          <a:xfrm>
            <a:off x="1071538" y="1785926"/>
            <a:ext cx="164307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基层创建理赔申请单</a:t>
            </a:r>
            <a:endParaRPr lang="zh-CN" altLang="en-US" dirty="0">
              <a:latin typeface="微软雅黑" pitchFamily="34" charset="-122"/>
              <a:ea typeface="微软雅黑" pitchFamily="34" charset="-122"/>
            </a:endParaRPr>
          </a:p>
        </p:txBody>
      </p:sp>
      <p:sp>
        <p:nvSpPr>
          <p:cNvPr id="9" name="左箭头 8"/>
          <p:cNvSpPr/>
          <p:nvPr/>
        </p:nvSpPr>
        <p:spPr>
          <a:xfrm>
            <a:off x="2928926" y="3000372"/>
            <a:ext cx="4214842" cy="857256"/>
          </a:xfrm>
          <a:prstGeom prst="leftArrow">
            <a:avLst/>
          </a:prstGeom>
          <a:solidFill>
            <a:srgbClr val="FFC00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自动实时取得京卡信息，自动填入</a:t>
            </a:r>
            <a:endParaRPr lang="zh-CN" altLang="en-US" dirty="0">
              <a:latin typeface="微软雅黑" pitchFamily="34" charset="-122"/>
              <a:ea typeface="微软雅黑" pitchFamily="34" charset="-122"/>
            </a:endParaRPr>
          </a:p>
        </p:txBody>
      </p:sp>
      <p:sp>
        <p:nvSpPr>
          <p:cNvPr id="11" name="流程图: 多文档 10"/>
          <p:cNvSpPr/>
          <p:nvPr/>
        </p:nvSpPr>
        <p:spPr>
          <a:xfrm>
            <a:off x="1071538" y="3143248"/>
            <a:ext cx="1785950" cy="857256"/>
          </a:xfrm>
          <a:prstGeom prst="flowChartMultidocument">
            <a:avLst/>
          </a:prstGeom>
          <a:solidFill>
            <a:schemeClr val="accent1">
              <a:lumMod val="40000"/>
              <a:lumOff val="60000"/>
            </a:schemeClr>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理赔申请单</a:t>
            </a:r>
            <a:endParaRPr lang="zh-CN" altLang="en-US" dirty="0">
              <a:latin typeface="微软雅黑" pitchFamily="34" charset="-122"/>
              <a:ea typeface="微软雅黑" pitchFamily="34" charset="-122"/>
            </a:endParaRPr>
          </a:p>
        </p:txBody>
      </p:sp>
      <p:sp>
        <p:nvSpPr>
          <p:cNvPr id="13" name="圆角矩形 12"/>
          <p:cNvSpPr/>
          <p:nvPr/>
        </p:nvSpPr>
        <p:spPr>
          <a:xfrm>
            <a:off x="714348" y="4643446"/>
            <a:ext cx="2000264"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办事处审核理赔单，计算互助金</a:t>
            </a:r>
            <a:endParaRPr lang="zh-CN" altLang="en-US" dirty="0">
              <a:latin typeface="微软雅黑" pitchFamily="34" charset="-122"/>
              <a:ea typeface="微软雅黑" pitchFamily="34" charset="-122"/>
            </a:endParaRPr>
          </a:p>
        </p:txBody>
      </p:sp>
      <p:sp>
        <p:nvSpPr>
          <p:cNvPr id="14" name="圆角矩形 13"/>
          <p:cNvSpPr/>
          <p:nvPr/>
        </p:nvSpPr>
        <p:spPr>
          <a:xfrm>
            <a:off x="3643306" y="4643446"/>
            <a:ext cx="1500198" cy="785818"/>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latin typeface="微软雅黑" pitchFamily="34" charset="-122"/>
                <a:ea typeface="微软雅黑" pitchFamily="34" charset="-122"/>
              </a:rPr>
              <a:t>银行打款</a:t>
            </a:r>
            <a:endParaRPr lang="zh-CN" altLang="en-US" dirty="0">
              <a:latin typeface="微软雅黑" pitchFamily="34" charset="-122"/>
              <a:ea typeface="微软雅黑" pitchFamily="34" charset="-122"/>
            </a:endParaRPr>
          </a:p>
        </p:txBody>
      </p:sp>
      <p:sp>
        <p:nvSpPr>
          <p:cNvPr id="16" name="下箭头 15"/>
          <p:cNvSpPr/>
          <p:nvPr/>
        </p:nvSpPr>
        <p:spPr>
          <a:xfrm>
            <a:off x="1785918" y="264318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7" name="下箭头 16"/>
          <p:cNvSpPr/>
          <p:nvPr/>
        </p:nvSpPr>
        <p:spPr>
          <a:xfrm>
            <a:off x="1785918" y="4071942"/>
            <a:ext cx="285752" cy="428628"/>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右箭头 17"/>
          <p:cNvSpPr/>
          <p:nvPr/>
        </p:nvSpPr>
        <p:spPr>
          <a:xfrm>
            <a:off x="2786050" y="4857760"/>
            <a:ext cx="785818"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9" name="右箭头 18"/>
          <p:cNvSpPr/>
          <p:nvPr/>
        </p:nvSpPr>
        <p:spPr>
          <a:xfrm>
            <a:off x="5286380" y="4786322"/>
            <a:ext cx="1000132" cy="357190"/>
          </a:xfrm>
          <a:prstGeom prst="right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0" name="矩形标注 19"/>
          <p:cNvSpPr/>
          <p:nvPr/>
        </p:nvSpPr>
        <p:spPr>
          <a:xfrm>
            <a:off x="3071802" y="1643050"/>
            <a:ext cx="2286016" cy="928694"/>
          </a:xfrm>
          <a:prstGeom prst="wedgeRectCallout">
            <a:avLst>
              <a:gd name="adj1" fmla="val -67933"/>
              <a:gd name="adj2" fmla="val 120013"/>
            </a:avLst>
          </a:prstGeom>
          <a:solidFill>
            <a:srgbClr val="7030A0"/>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无京卡信息的需要经办人员录入其他银行信息</a:t>
            </a:r>
            <a:endParaRPr lang="zh-CN" altLang="en-US" dirty="0">
              <a:latin typeface="微软雅黑" pitchFamily="34" charset="-122"/>
              <a:ea typeface="微软雅黑" pitchFamily="34" charset="-122"/>
            </a:endParaRPr>
          </a:p>
        </p:txBody>
      </p:sp>
      <p:sp>
        <p:nvSpPr>
          <p:cNvPr id="22" name="圆角矩形 21"/>
          <p:cNvSpPr/>
          <p:nvPr/>
        </p:nvSpPr>
        <p:spPr>
          <a:xfrm>
            <a:off x="5364088" y="5877272"/>
            <a:ext cx="3429024" cy="857256"/>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打款成功的办事处发送定制短信通知会员和代办处经办员</a:t>
            </a:r>
            <a:endParaRPr lang="zh-CN" altLang="en-US" dirty="0">
              <a:latin typeface="微软雅黑" pitchFamily="34" charset="-122"/>
              <a:ea typeface="微软雅黑" pitchFamily="34" charset="-122"/>
            </a:endParaRPr>
          </a:p>
        </p:txBody>
      </p:sp>
      <p:sp>
        <p:nvSpPr>
          <p:cNvPr id="23" name="下箭头 22"/>
          <p:cNvSpPr/>
          <p:nvPr/>
        </p:nvSpPr>
        <p:spPr>
          <a:xfrm>
            <a:off x="5643570" y="5143512"/>
            <a:ext cx="285752" cy="642942"/>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圆角矩形 20"/>
          <p:cNvSpPr/>
          <p:nvPr/>
        </p:nvSpPr>
        <p:spPr>
          <a:xfrm>
            <a:off x="2339752" y="5877272"/>
            <a:ext cx="2868350" cy="864096"/>
          </a:xfrm>
          <a:prstGeom prst="roundRect">
            <a:avLst/>
          </a:prstGeom>
          <a:solidFill>
            <a:schemeClr val="accent5"/>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itchFamily="34" charset="-122"/>
                <a:ea typeface="微软雅黑" pitchFamily="34" charset="-122"/>
              </a:rPr>
              <a:t>打款失败会员，经办人修改信息后办事处重新打款</a:t>
            </a:r>
            <a:endParaRPr lang="zh-CN" altLang="en-US" dirty="0">
              <a:latin typeface="微软雅黑" pitchFamily="34" charset="-122"/>
              <a:ea typeface="微软雅黑" pitchFamily="34" charset="-122"/>
            </a:endParaRPr>
          </a:p>
        </p:txBody>
      </p:sp>
      <p:sp>
        <p:nvSpPr>
          <p:cNvPr id="24" name="下箭头 23"/>
          <p:cNvSpPr/>
          <p:nvPr/>
        </p:nvSpPr>
        <p:spPr>
          <a:xfrm>
            <a:off x="4283968" y="5517232"/>
            <a:ext cx="285752" cy="282902"/>
          </a:xfrm>
          <a:prstGeom prst="downArrow">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上箭头 25"/>
          <p:cNvSpPr/>
          <p:nvPr/>
        </p:nvSpPr>
        <p:spPr>
          <a:xfrm>
            <a:off x="2987824" y="5229200"/>
            <a:ext cx="360040" cy="57606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descr="20130621111429-2103860603.jpg"/>
          <p:cNvPicPr>
            <a:picLocks noChangeAspect="1"/>
          </p:cNvPicPr>
          <p:nvPr/>
        </p:nvPicPr>
        <p:blipFill>
          <a:blip r:embed="rId3" cstate="print"/>
          <a:stretch>
            <a:fillRect/>
          </a:stretch>
        </p:blipFill>
        <p:spPr>
          <a:xfrm>
            <a:off x="6715140" y="4000504"/>
            <a:ext cx="1796994" cy="1724024"/>
          </a:xfrm>
          <a:prstGeom prst="rect">
            <a:avLst/>
          </a:prstGeom>
          <a:effectLst/>
        </p:spPr>
      </p:pic>
      <p:pic>
        <p:nvPicPr>
          <p:cNvPr id="15" name="图片 11" descr="图片1.png"/>
          <p:cNvPicPr>
            <a:picLocks noChangeAspect="1"/>
          </p:cNvPicPr>
          <p:nvPr/>
        </p:nvPicPr>
        <p:blipFill>
          <a:blip r:embed="rId4" cstate="print"/>
          <a:srcRect/>
          <a:stretch>
            <a:fillRect/>
          </a:stretch>
        </p:blipFill>
        <p:spPr bwMode="auto">
          <a:xfrm>
            <a:off x="6429388" y="4572008"/>
            <a:ext cx="1246662" cy="787759"/>
          </a:xfrm>
          <a:prstGeom prst="rect">
            <a:avLst/>
          </a:prstGeom>
          <a:noFill/>
          <a:ln w="9525">
            <a:noFill/>
            <a:miter lim="800000"/>
            <a:headEnd/>
            <a:tailEnd/>
          </a:ln>
          <a:effectLst>
            <a:outerShdw blurRad="50800" dist="38100" dir="5400000" algn="t" rotWithShape="0">
              <a:prstClr val="black">
                <a:alpha val="40000"/>
              </a:prstClr>
            </a:outerShdw>
          </a:effectLst>
        </p:spPr>
      </p:pic>
    </p:spTree>
  </p:cSld>
  <p:clrMapOvr>
    <a:masterClrMapping/>
  </p:clrMapOvr>
  <p:transition spd="med">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par>
                          <p:cTn id="11" fill="hold">
                            <p:stCondLst>
                              <p:cond delay="500"/>
                            </p:stCondLst>
                            <p:childTnLst>
                              <p:par>
                                <p:cTn id="12" presetID="12"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slide(fromTop)">
                                      <p:cBhvr>
                                        <p:cTn id="14" dur="500"/>
                                        <p:tgtEl>
                                          <p:spTgt spid="16"/>
                                        </p:tgtEl>
                                      </p:cBhvr>
                                    </p:animEffect>
                                  </p:childTnLst>
                                </p:cTn>
                              </p:par>
                            </p:childTnLst>
                          </p:cTn>
                        </p:par>
                        <p:par>
                          <p:cTn id="15" fill="hold">
                            <p:stCondLst>
                              <p:cond delay="1000"/>
                            </p:stCondLst>
                            <p:childTnLst>
                              <p:par>
                                <p:cTn id="16" presetID="9"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par>
                          <p:cTn id="19" fill="hold">
                            <p:stCondLst>
                              <p:cond delay="1500"/>
                            </p:stCondLst>
                            <p:childTnLst>
                              <p:par>
                                <p:cTn id="20" presetID="1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slide(fromRigh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slide(fromTop)">
                                      <p:cBhvr>
                                        <p:cTn id="32" dur="500"/>
                                        <p:tgtEl>
                                          <p:spTgt spid="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8"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slide(fromLeft)">
                                      <p:cBhvr>
                                        <p:cTn id="41" dur="500"/>
                                        <p:tgtEl>
                                          <p:spTgt spid="18"/>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8"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slide(fromLeft)">
                                      <p:cBhvr>
                                        <p:cTn id="50" dur="500"/>
                                        <p:tgtEl>
                                          <p:spTgt spid="19"/>
                                        </p:tgtEl>
                                      </p:cBhvr>
                                    </p:animEffect>
                                  </p:childTnLst>
                                </p:cTn>
                              </p:par>
                            </p:childTnLst>
                          </p:cTn>
                        </p:par>
                        <p:par>
                          <p:cTn id="51" fill="hold">
                            <p:stCondLst>
                              <p:cond delay="500"/>
                            </p:stCondLst>
                            <p:childTnLst>
                              <p:par>
                                <p:cTn id="52" presetID="10" presetClass="entr" presetSubtype="0" fill="hold"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par>
                          <p:cTn id="55" fill="hold">
                            <p:stCondLst>
                              <p:cond delay="1000"/>
                            </p:stCondLst>
                            <p:childTnLst>
                              <p:par>
                                <p:cTn id="56" presetID="10" presetClass="entr" presetSubtype="0" fill="hold"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500"/>
                                        <p:tgtEl>
                                          <p:spTgt spid="15"/>
                                        </p:tgtEl>
                                      </p:cBhvr>
                                    </p:animEffect>
                                  </p:childTnLst>
                                </p:cTn>
                              </p:par>
                            </p:childTnLst>
                          </p:cTn>
                        </p:par>
                        <p:par>
                          <p:cTn id="59" fill="hold">
                            <p:stCondLst>
                              <p:cond delay="1500"/>
                            </p:stCondLst>
                            <p:childTnLst>
                              <p:par>
                                <p:cTn id="60" presetID="12" presetClass="entr" presetSubtype="1"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slide(fromTop)">
                                      <p:cBhvr>
                                        <p:cTn id="62" dur="500"/>
                                        <p:tgtEl>
                                          <p:spTgt spid="2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500"/>
                                        <p:tgtEl>
                                          <p:spTgt spid="22"/>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1" fill="hold" grpId="0" nodeType="click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slide(fromTop)">
                                      <p:cBhvr>
                                        <p:cTn id="70" dur="500"/>
                                        <p:tgtEl>
                                          <p:spTgt spid="24"/>
                                        </p:tgtEl>
                                      </p:cBhvr>
                                    </p:animEffect>
                                  </p:childTnLst>
                                </p:cTn>
                              </p:par>
                            </p:childTnLst>
                          </p:cTn>
                        </p:par>
                        <p:par>
                          <p:cTn id="71" fill="hold">
                            <p:stCondLst>
                              <p:cond delay="500"/>
                            </p:stCondLst>
                            <p:childTnLst>
                              <p:par>
                                <p:cTn id="72" presetID="10" presetClass="entr" presetSubtype="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par>
                          <p:cTn id="75" fill="hold">
                            <p:stCondLst>
                              <p:cond delay="1000"/>
                            </p:stCondLst>
                            <p:childTnLst>
                              <p:par>
                                <p:cTn id="76" presetID="12" presetClass="entr" presetSubtype="4"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lide(fromBottom)">
                                      <p:cBhvr>
                                        <p:cTn id="7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3" grpId="0" animBg="1"/>
      <p:bldP spid="14" grpId="0" animBg="1"/>
      <p:bldP spid="16" grpId="0" animBg="1"/>
      <p:bldP spid="17" grpId="0" animBg="1"/>
      <p:bldP spid="18" grpId="0" animBg="1"/>
      <p:bldP spid="19" grpId="0" animBg="1"/>
      <p:bldP spid="20" grpId="0" animBg="1"/>
      <p:bldP spid="22" grpId="0" animBg="1"/>
      <p:bldP spid="23" grpId="0" animBg="1"/>
      <p:bldP spid="21" grpId="0" animBg="1"/>
      <p:bldP spid="24" grpId="0" animBg="1"/>
      <p:bldP spid="2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2"/>
          <p:cNvSpPr>
            <a:spLocks noGrp="1"/>
          </p:cNvSpPr>
          <p:nvPr>
            <p:ph idx="1"/>
          </p:nvPr>
        </p:nvSpPr>
        <p:spPr>
          <a:xfrm>
            <a:off x="395288" y="1628800"/>
            <a:ext cx="8229600" cy="4137000"/>
          </a:xfrm>
        </p:spPr>
        <p:txBody>
          <a:bodyPr/>
          <a:lstStyle/>
          <a:p>
            <a:pPr marL="0" indent="0">
              <a:lnSpc>
                <a:spcPct val="150000"/>
              </a:lnSpc>
              <a:buFont typeface="Arial" charset="0"/>
              <a:buNone/>
            </a:pPr>
            <a:r>
              <a:rPr lang="zh-CN" altLang="en-US" b="1" dirty="0" smtClean="0">
                <a:solidFill>
                  <a:schemeClr val="accent1"/>
                </a:solidFill>
              </a:rPr>
              <a:t>二</a:t>
            </a:r>
            <a:r>
              <a:rPr lang="en-US" altLang="zh-CN" b="1" dirty="0" smtClean="0">
                <a:solidFill>
                  <a:schemeClr val="accent1"/>
                </a:solidFill>
              </a:rPr>
              <a:t>、</a:t>
            </a:r>
            <a:r>
              <a:rPr lang="zh-CN" altLang="en-US" b="1" dirty="0" smtClean="0">
                <a:solidFill>
                  <a:schemeClr val="accent1"/>
                </a:solidFill>
              </a:rPr>
              <a:t>保障范围调整</a:t>
            </a:r>
            <a:endParaRPr lang="en-US" altLang="zh-CN" b="1" dirty="0" smtClean="0">
              <a:solidFill>
                <a:schemeClr val="accent1"/>
              </a:solidFill>
            </a:endParaRPr>
          </a:p>
          <a:p>
            <a:pPr marL="0" indent="0">
              <a:lnSpc>
                <a:spcPts val="4500"/>
              </a:lnSpc>
              <a:buFont typeface="Arial" charset="0"/>
              <a:buNone/>
            </a:pPr>
            <a:r>
              <a:rPr lang="en-US" altLang="zh-CN" dirty="0" smtClean="0">
                <a:solidFill>
                  <a:schemeClr val="accent1"/>
                </a:solidFill>
              </a:rPr>
              <a:t>        </a:t>
            </a:r>
            <a:r>
              <a:rPr lang="en-US" altLang="zh-CN" b="1" dirty="0" err="1" smtClean="0"/>
              <a:t>重大疾病保障</a:t>
            </a:r>
            <a:r>
              <a:rPr lang="zh-CN" altLang="en-US" b="1" dirty="0"/>
              <a:t>范围</a:t>
            </a:r>
            <a:r>
              <a:rPr lang="en-US" altLang="zh-CN" b="1" dirty="0" smtClean="0"/>
              <a:t>由11</a:t>
            </a:r>
            <a:r>
              <a:rPr lang="zh-CN" altLang="en-US" b="1" dirty="0" smtClean="0"/>
              <a:t>类大病</a:t>
            </a:r>
            <a:r>
              <a:rPr lang="en-US" altLang="zh-CN" b="1" dirty="0" smtClean="0"/>
              <a:t>增至15</a:t>
            </a:r>
            <a:r>
              <a:rPr lang="zh-CN" altLang="en-US" b="1" dirty="0" smtClean="0"/>
              <a:t>类大病</a:t>
            </a:r>
            <a:r>
              <a:rPr lang="en-US" altLang="zh-CN" b="1" dirty="0" smtClean="0"/>
              <a:t>，即增加</a:t>
            </a:r>
            <a:r>
              <a:rPr lang="en-US" altLang="zh-CN" b="1" dirty="0" smtClean="0">
                <a:solidFill>
                  <a:srgbClr val="FF0000"/>
                </a:solidFill>
              </a:rPr>
              <a:t>双目失明、语言能力丧失、重症帕金森病、严重阿尔茨海默症</a:t>
            </a:r>
            <a:r>
              <a:rPr lang="en-US" altLang="zh-CN" b="1" dirty="0" smtClean="0"/>
              <a:t>四种重大疾病</a:t>
            </a:r>
            <a:r>
              <a:rPr lang="zh-CN" altLang="en-US" b="1" dirty="0" smtClean="0"/>
              <a:t>。</a:t>
            </a:r>
          </a:p>
        </p:txBody>
      </p:sp>
    </p:spTree>
    <p:extLst>
      <p:ext uri="{BB962C8B-B14F-4D97-AF65-F5344CB8AC3E}">
        <p14:creationId xmlns:p14="http://schemas.microsoft.com/office/powerpoint/2010/main" xmlns="" val="119594098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438" name="Group 54"/>
          <p:cNvGraphicFramePr>
            <a:graphicFrameLocks noGrp="1"/>
          </p:cNvGraphicFramePr>
          <p:nvPr>
            <p:ph idx="1"/>
          </p:nvPr>
        </p:nvGraphicFramePr>
        <p:xfrm>
          <a:off x="179388" y="908050"/>
          <a:ext cx="8785225" cy="5872166"/>
        </p:xfrm>
        <a:graphic>
          <a:graphicData uri="http://schemas.openxmlformats.org/drawingml/2006/table">
            <a:tbl>
              <a:tblPr/>
              <a:tblGrid>
                <a:gridCol w="908050"/>
                <a:gridCol w="2116137"/>
                <a:gridCol w="2305050"/>
                <a:gridCol w="3455988"/>
              </a:tblGrid>
              <a:tr h="388938">
                <a:tc grid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Calibri" pitchFamily="34" charset="0"/>
                          <a:ea typeface="宋体" charset="-122"/>
                        </a:rPr>
                        <a:t>重大疾病保障活动新旧对比</a:t>
                      </a:r>
                      <a:endParaRPr kumimoji="0" lang="zh-CN" altLang="en-US" sz="2000" b="1" i="0" u="none" strike="noStrike" cap="none" normalizeH="0" baseline="0" dirty="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095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Calibri" pitchFamily="34" charset="0"/>
                          <a:ea typeface="宋体" charset="-122"/>
                        </a:rPr>
                        <a:t>项目</a:t>
                      </a:r>
                      <a:endParaRPr kumimoji="0" lang="zh-CN" altLang="en-US" sz="1600" b="1"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Calibri" pitchFamily="34" charset="0"/>
                          <a:ea typeface="宋体" charset="-122"/>
                        </a:rPr>
                        <a:t>原保障活动项目</a:t>
                      </a:r>
                      <a:endParaRPr kumimoji="0" lang="zh-CN" altLang="en-US" sz="1600" b="1"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Calibri" pitchFamily="34" charset="0"/>
                          <a:ea typeface="宋体" charset="-122"/>
                        </a:rPr>
                        <a:t>新保障活动项目</a:t>
                      </a:r>
                      <a:endParaRPr kumimoji="0" lang="zh-CN" altLang="en-US" sz="1600" b="1"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rgbClr val="000000"/>
                          </a:solidFill>
                          <a:effectLst/>
                          <a:latin typeface="Calibri" pitchFamily="34" charset="0"/>
                          <a:ea typeface="宋体" charset="-122"/>
                        </a:rPr>
                        <a:t>条款解释</a:t>
                      </a:r>
                      <a:endParaRPr kumimoji="0" lang="zh-CN" altLang="en-US" sz="1600" b="1"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00B0F0"/>
                    </a:solidFill>
                  </a:tcPr>
                </a:tc>
              </a:tr>
              <a:tr h="401638">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1</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急性心肌梗塞</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急性心肌梗塞</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1</a:t>
                      </a:r>
                      <a:r>
                        <a:rPr kumimoji="0" lang="zh-CN" altLang="en-US" sz="1400" b="0" i="0" u="none" strike="noStrike" cap="none" normalizeH="0" baseline="0" smtClean="0">
                          <a:ln>
                            <a:noFill/>
                          </a:ln>
                          <a:solidFill>
                            <a:srgbClr val="000000"/>
                          </a:solidFill>
                          <a:effectLst/>
                          <a:latin typeface="Calibri" pitchFamily="34" charset="0"/>
                          <a:ea typeface="宋体" charset="-122"/>
                        </a:rPr>
                        <a:t>、急性胸痛</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783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2</a:t>
                      </a:r>
                      <a:r>
                        <a:rPr kumimoji="0" lang="zh-CN" altLang="en-US" sz="1400" b="0" i="0" u="none" strike="noStrike" cap="none" normalizeH="0" baseline="0" smtClean="0">
                          <a:ln>
                            <a:noFill/>
                          </a:ln>
                          <a:solidFill>
                            <a:srgbClr val="000000"/>
                          </a:solidFill>
                          <a:effectLst/>
                          <a:latin typeface="Calibri" pitchFamily="34" charset="0"/>
                          <a:ea typeface="宋体" charset="-122"/>
                        </a:rPr>
                        <a:t>、心电图有定位型</a:t>
                      </a:r>
                      <a:r>
                        <a:rPr kumimoji="0" lang="en-US" altLang="zh-CN" sz="1400" b="0" i="0" u="none" strike="noStrike" cap="none" normalizeH="0" baseline="0" smtClean="0">
                          <a:ln>
                            <a:noFill/>
                          </a:ln>
                          <a:solidFill>
                            <a:srgbClr val="000000"/>
                          </a:solidFill>
                          <a:effectLst/>
                          <a:latin typeface="Calibri" pitchFamily="34" charset="0"/>
                          <a:ea typeface="宋体" charset="-122"/>
                        </a:rPr>
                        <a:t>ST</a:t>
                      </a:r>
                      <a:r>
                        <a:rPr kumimoji="0" lang="zh-CN" altLang="en-US" sz="1400" b="0" i="0" u="none" strike="noStrike" cap="none" normalizeH="0" baseline="0" smtClean="0">
                          <a:ln>
                            <a:noFill/>
                          </a:ln>
                          <a:solidFill>
                            <a:srgbClr val="000000"/>
                          </a:solidFill>
                          <a:effectLst/>
                          <a:latin typeface="Calibri" pitchFamily="34" charset="0"/>
                          <a:ea typeface="宋体" charset="-122"/>
                        </a:rPr>
                        <a:t>段抬高以及相关的</a:t>
                      </a:r>
                      <a:r>
                        <a:rPr kumimoji="0" lang="en-US" altLang="zh-CN" sz="1400" b="0" i="0" u="none" strike="noStrike" cap="none" normalizeH="0" baseline="0" smtClean="0">
                          <a:ln>
                            <a:noFill/>
                          </a:ln>
                          <a:solidFill>
                            <a:srgbClr val="000000"/>
                          </a:solidFill>
                          <a:effectLst/>
                          <a:latin typeface="Calibri" pitchFamily="34" charset="0"/>
                          <a:ea typeface="宋体" charset="-122"/>
                        </a:rPr>
                        <a:t>ST-T</a:t>
                      </a:r>
                      <a:r>
                        <a:rPr kumimoji="0" lang="zh-CN" altLang="en-US" sz="1400" b="0" i="0" u="none" strike="noStrike" cap="none" normalizeH="0" baseline="0" smtClean="0">
                          <a:ln>
                            <a:noFill/>
                          </a:ln>
                          <a:solidFill>
                            <a:srgbClr val="000000"/>
                          </a:solidFill>
                          <a:effectLst/>
                          <a:latin typeface="Calibri" pitchFamily="34" charset="0"/>
                          <a:ea typeface="宋体" charset="-122"/>
                        </a:rPr>
                        <a:t>衍变</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445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3</a:t>
                      </a:r>
                      <a:r>
                        <a:rPr kumimoji="0" lang="zh-CN" altLang="en-US" sz="1400" b="0" i="0" u="none" strike="noStrike" cap="none" normalizeH="0" baseline="0" smtClean="0">
                          <a:ln>
                            <a:noFill/>
                          </a:ln>
                          <a:solidFill>
                            <a:srgbClr val="000000"/>
                          </a:solidFill>
                          <a:effectLst/>
                          <a:latin typeface="Calibri" pitchFamily="34" charset="0"/>
                          <a:ea typeface="宋体" charset="-122"/>
                        </a:rPr>
                        <a:t>、心肌酶升高、</a:t>
                      </a:r>
                      <a:r>
                        <a:rPr kumimoji="0" lang="zh-CN" altLang="en-US" sz="1400" b="0" i="0" u="none" strike="noStrike" cap="none" normalizeH="0" baseline="0" smtClean="0">
                          <a:ln>
                            <a:noFill/>
                          </a:ln>
                          <a:solidFill>
                            <a:schemeClr val="accent2"/>
                          </a:solidFill>
                          <a:effectLst/>
                          <a:latin typeface="Calibri" pitchFamily="34" charset="0"/>
                          <a:ea typeface="宋体" charset="-122"/>
                        </a:rPr>
                        <a:t>肌钙蛋白</a:t>
                      </a:r>
                      <a:r>
                        <a:rPr kumimoji="0" lang="zh-CN" altLang="en-US" sz="1400" b="0" i="0" u="none" strike="noStrike" cap="none" normalizeH="0" baseline="0" smtClean="0">
                          <a:ln>
                            <a:noFill/>
                          </a:ln>
                          <a:solidFill>
                            <a:srgbClr val="000000"/>
                          </a:solidFill>
                          <a:effectLst/>
                          <a:latin typeface="Calibri" pitchFamily="34" charset="0"/>
                          <a:ea typeface="宋体" charset="-122"/>
                        </a:rPr>
                        <a:t>有规律性变化</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747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2</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冠状动脉搭桥术   </a:t>
                      </a:r>
                      <a:endParaRPr kumimoji="0" lang="en-US" altLang="zh-CN" sz="1400" b="0" i="0" u="none" strike="noStrike" cap="none" normalizeH="0" baseline="0" smtClean="0">
                        <a:ln>
                          <a:noFill/>
                        </a:ln>
                        <a:solidFill>
                          <a:srgbClr val="000000"/>
                        </a:solidFill>
                        <a:effectLst/>
                        <a:latin typeface="Calibri" pitchFamily="34" charset="0"/>
                        <a:ea typeface="宋体" charset="-122"/>
                      </a:endParaRPr>
                    </a:p>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 （冠状动脉旁路手术）</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冠状动脉搭桥术  </a:t>
                      </a:r>
                      <a:endParaRPr kumimoji="0" lang="en-US" altLang="zh-CN" sz="1400" b="0" i="0" u="none" strike="noStrike" cap="none" normalizeH="0" baseline="0" smtClean="0">
                        <a:ln>
                          <a:noFill/>
                        </a:ln>
                        <a:solidFill>
                          <a:srgbClr val="000000"/>
                        </a:solidFill>
                        <a:effectLst/>
                        <a:latin typeface="Calibri" pitchFamily="34" charset="0"/>
                        <a:ea typeface="宋体" charset="-122"/>
                      </a:endParaRPr>
                    </a:p>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  （冠状动脉旁路手术）</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为治疗冠状动脉疾病而必须接受心脏外科的开胸冠状动脉搭桥（旁路）术。</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18586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3</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原发性恶性肿瘤（类）</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原发性恶性肿瘤（类）</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指组织细胞异常增生的恶性肿瘤，一般经病理检验或血液病检查确定符合国家卫生部“国际疾病伤残及死因分类标准”属于恶性肿瘤的疾病。各种原位癌除外。</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9533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4</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慢性肾衰竭（尿毒症）</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慢性肾衰竭（尿毒症）</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指因两个肾脏慢性且不可复原地衰竭（肌酐清除率小于</a:t>
                      </a:r>
                      <a:r>
                        <a:rPr kumimoji="0" lang="en-US" altLang="zh-CN" sz="1400" b="0" i="0" u="none" strike="noStrike" cap="none" normalizeH="0" baseline="0" dirty="0" smtClean="0">
                          <a:ln>
                            <a:noFill/>
                          </a:ln>
                          <a:solidFill>
                            <a:srgbClr val="000000"/>
                          </a:solidFill>
                          <a:effectLst/>
                          <a:latin typeface="Calibri" pitchFamily="34" charset="0"/>
                          <a:ea typeface="宋体" charset="-122"/>
                        </a:rPr>
                        <a:t>15%</a:t>
                      </a:r>
                      <a:r>
                        <a:rPr kumimoji="0" lang="zh-CN" altLang="en-US" sz="1400" b="0" i="0" u="none" strike="noStrike" cap="none" normalizeH="0" baseline="0" dirty="0" smtClean="0">
                          <a:ln>
                            <a:noFill/>
                          </a:ln>
                          <a:solidFill>
                            <a:srgbClr val="000000"/>
                          </a:solidFill>
                          <a:effectLst/>
                          <a:latin typeface="Calibri" pitchFamily="34" charset="0"/>
                          <a:ea typeface="宋体" charset="-122"/>
                        </a:rPr>
                        <a:t>），或确诊为尿毒症，而且必须接受定期血透、腹透治疗。</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937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5</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重要器官移植</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重要器官移植</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指被保障人接受肾脏、心脏、肺、胰脏、肝脏或骨髓移植，其他器官或组织的移植不属于本活动保障范围。</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8664" marR="8664" marT="8664"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214282" y="908050"/>
          <a:ext cx="8678893" cy="5761039"/>
        </p:xfrm>
        <a:graphic>
          <a:graphicData uri="http://schemas.openxmlformats.org/drawingml/2006/table">
            <a:tbl>
              <a:tblPr/>
              <a:tblGrid>
                <a:gridCol w="1122243"/>
                <a:gridCol w="1778224"/>
                <a:gridCol w="1406824"/>
                <a:gridCol w="4371602"/>
              </a:tblGrid>
              <a:tr h="8620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Calibri" pitchFamily="34" charset="0"/>
                          <a:ea typeface="宋体" charset="-122"/>
                        </a:rPr>
                        <a:t>6</a:t>
                      </a:r>
                      <a:endParaRPr kumimoji="0" lang="en-US" altLang="zh-CN"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白血病</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白血病</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指恶性白血球过多症，出现全身脏器转移，经治疗仍丧失劳动能力和生活自理能力者，但慢性淋巴性白血病除外。</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0652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7</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颅内原发肿瘤手术</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颅内原发肿瘤手术</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指对生长在颅腔内的肿瘤（不包括动静脉瘤、肉芽肿、囊肿、血肿）施行开颅摘除手术（不包括伽马刀等非开颅摘除手术）。</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065213">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Calibri" pitchFamily="34" charset="0"/>
                          <a:ea typeface="宋体" charset="-122"/>
                        </a:rPr>
                        <a:t>8</a:t>
                      </a:r>
                      <a:endParaRPr kumimoji="0" lang="en-US" altLang="zh-CN"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严重烧、烫伤</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严重烧、烫伤</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指烧、烫伤面积占</a:t>
                      </a:r>
                      <a:r>
                        <a:rPr kumimoji="0" lang="en-US" altLang="zh-CN" sz="1400" b="0" i="0" u="none" strike="noStrike" cap="none" normalizeH="0" baseline="0" smtClean="0">
                          <a:ln>
                            <a:noFill/>
                          </a:ln>
                          <a:solidFill>
                            <a:srgbClr val="000000"/>
                          </a:solidFill>
                          <a:effectLst/>
                          <a:latin typeface="Calibri" pitchFamily="34" charset="0"/>
                          <a:ea typeface="宋体" charset="-122"/>
                        </a:rPr>
                        <a:t>30%</a:t>
                      </a:r>
                      <a:r>
                        <a:rPr kumimoji="0" lang="zh-CN" altLang="en-US" sz="1400" b="0" i="0" u="none" strike="noStrike" cap="none" normalizeH="0" baseline="0" smtClean="0">
                          <a:ln>
                            <a:noFill/>
                          </a:ln>
                          <a:solidFill>
                            <a:srgbClr val="000000"/>
                          </a:solidFill>
                          <a:effectLst/>
                          <a:latin typeface="Calibri" pitchFamily="34" charset="0"/>
                          <a:ea typeface="宋体" charset="-122"/>
                        </a:rPr>
                        <a:t>以上；其中</a:t>
                      </a:r>
                      <a:r>
                        <a:rPr kumimoji="0" lang="en-US" altLang="zh-CN" sz="1400" b="0" i="0" u="none" strike="noStrike" cap="none" normalizeH="0" baseline="0" smtClean="0">
                          <a:ln>
                            <a:noFill/>
                          </a:ln>
                          <a:solidFill>
                            <a:srgbClr val="000000"/>
                          </a:solidFill>
                          <a:effectLst/>
                          <a:latin typeface="Calibri" pitchFamily="34" charset="0"/>
                          <a:ea typeface="宋体" charset="-122"/>
                        </a:rPr>
                        <a:t>Ⅲ</a:t>
                      </a:r>
                      <a:r>
                        <a:rPr kumimoji="0" lang="zh-CN" altLang="en-US" sz="1400" b="0" i="0" u="none" strike="noStrike" cap="none" normalizeH="0" baseline="0" smtClean="0">
                          <a:ln>
                            <a:noFill/>
                          </a:ln>
                          <a:solidFill>
                            <a:srgbClr val="000000"/>
                          </a:solidFill>
                          <a:effectLst/>
                          <a:latin typeface="Calibri" pitchFamily="34" charset="0"/>
                          <a:ea typeface="宋体" charset="-122"/>
                        </a:rPr>
                        <a:t>度以上烧、烫伤面积占</a:t>
                      </a:r>
                      <a:r>
                        <a:rPr kumimoji="0" lang="en-US" altLang="zh-CN" sz="1400" b="0" i="0" u="none" strike="noStrike" cap="none" normalizeH="0" baseline="0" smtClean="0">
                          <a:ln>
                            <a:noFill/>
                          </a:ln>
                          <a:solidFill>
                            <a:srgbClr val="000000"/>
                          </a:solidFill>
                          <a:effectLst/>
                          <a:latin typeface="Calibri" pitchFamily="34" charset="0"/>
                          <a:ea typeface="宋体" charset="-122"/>
                        </a:rPr>
                        <a:t>10%</a:t>
                      </a:r>
                      <a:r>
                        <a:rPr kumimoji="0" lang="zh-CN" altLang="en-US" sz="1400" b="0" i="0" u="none" strike="noStrike" cap="none" normalizeH="0" baseline="0" smtClean="0">
                          <a:ln>
                            <a:noFill/>
                          </a:ln>
                          <a:solidFill>
                            <a:srgbClr val="000000"/>
                          </a:solidFill>
                          <a:effectLst/>
                          <a:latin typeface="Calibri" pitchFamily="34" charset="0"/>
                          <a:ea typeface="宋体" charset="-122"/>
                        </a:rPr>
                        <a:t>以上，或者烧、烫伤面积不足</a:t>
                      </a:r>
                      <a:r>
                        <a:rPr kumimoji="0" lang="en-US" altLang="zh-CN" sz="1400" b="0" i="0" u="none" strike="noStrike" cap="none" normalizeH="0" baseline="0" smtClean="0">
                          <a:ln>
                            <a:noFill/>
                          </a:ln>
                          <a:solidFill>
                            <a:srgbClr val="000000"/>
                          </a:solidFill>
                          <a:effectLst/>
                          <a:latin typeface="Calibri" pitchFamily="34" charset="0"/>
                          <a:ea typeface="宋体" charset="-122"/>
                        </a:rPr>
                        <a:t>30%</a:t>
                      </a:r>
                      <a:r>
                        <a:rPr kumimoji="0" lang="zh-CN" altLang="en-US" sz="1400" b="0" i="0" u="none" strike="noStrike" cap="none" normalizeH="0" baseline="0" smtClean="0">
                          <a:ln>
                            <a:noFill/>
                          </a:ln>
                          <a:solidFill>
                            <a:srgbClr val="000000"/>
                          </a:solidFill>
                          <a:effectLst/>
                          <a:latin typeface="Calibri" pitchFamily="34" charset="0"/>
                          <a:ea typeface="宋体" charset="-122"/>
                        </a:rPr>
                        <a:t>，但有下列情况之一者：</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225425">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①全身病情较重或已有休克者。</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223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②有复合伤、合并伤或化学中毒者。③重度吸入性损伤。</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2763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9</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截瘫</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截瘫</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指由于中枢神经系统或脊髓疾病（脊髓或脑原发疾病，包扩脊髓良性肿瘤、脊髓空洞症、大脑瘫、脊髓血管瘤）导致肢体感觉运动障碍及两便功能障碍者。</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44525">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rgbClr val="000000"/>
                          </a:solidFill>
                          <a:effectLst/>
                          <a:latin typeface="Calibri" pitchFamily="34" charset="0"/>
                          <a:ea typeface="宋体" charset="-122"/>
                        </a:rPr>
                        <a:t>10</a:t>
                      </a:r>
                      <a:endParaRPr kumimoji="0" lang="en-US" altLang="zh-CN"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肢体缺失</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肢体缺失</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000000"/>
                          </a:solidFill>
                          <a:effectLst/>
                          <a:latin typeface="Calibri" pitchFamily="34" charset="0"/>
                          <a:ea typeface="宋体" charset="-122"/>
                        </a:rPr>
                        <a:t>同一肢体自踝关节或腕关节近端（含踝或腕关节）以上完全性断离。</a:t>
                      </a:r>
                      <a:endParaRPr kumimoji="0" lang="zh-CN" altLang="en-US" sz="1400" b="0" i="0" u="none" strike="noStrike" cap="none" normalizeH="0" baseline="0" dirty="0" smtClean="0">
                        <a:ln>
                          <a:noFill/>
                        </a:ln>
                        <a:solidFill>
                          <a:srgbClr val="000000"/>
                        </a:solidFill>
                        <a:effectLst/>
                        <a:latin typeface="宋体" charset="-122"/>
                        <a:ea typeface="宋体" charset="-122"/>
                      </a:endParaRPr>
                    </a:p>
                  </a:txBody>
                  <a:tcPr marL="9409" marR="9409" marT="940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84" name="Group 52"/>
          <p:cNvGraphicFramePr>
            <a:graphicFrameLocks noGrp="1"/>
          </p:cNvGraphicFramePr>
          <p:nvPr>
            <p:ph idx="1"/>
            <p:extLst>
              <p:ext uri="{D42A27DB-BD31-4B8C-83A1-F6EECF244321}">
                <p14:modId xmlns:p14="http://schemas.microsoft.com/office/powerpoint/2010/main" xmlns="" val="1641777821"/>
              </p:ext>
            </p:extLst>
          </p:nvPr>
        </p:nvGraphicFramePr>
        <p:xfrm>
          <a:off x="0" y="836613"/>
          <a:ext cx="9001156" cy="6022978"/>
        </p:xfrm>
        <a:graphic>
          <a:graphicData uri="http://schemas.openxmlformats.org/drawingml/2006/table">
            <a:tbl>
              <a:tblPr/>
              <a:tblGrid>
                <a:gridCol w="1071538"/>
                <a:gridCol w="1500198"/>
                <a:gridCol w="1571636"/>
                <a:gridCol w="4857784"/>
              </a:tblGrid>
              <a:tr h="9540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000000"/>
                          </a:solidFill>
                          <a:effectLst/>
                          <a:latin typeface="Calibri" pitchFamily="34" charset="0"/>
                          <a:ea typeface="宋体" charset="-122"/>
                        </a:rPr>
                        <a:t>11</a:t>
                      </a:r>
                      <a:endParaRPr kumimoji="0" lang="en-US" altLang="zh-CN" sz="1400" b="0" i="0" u="none" strike="noStrike" cap="none" normalizeH="0" baseline="0" dirty="0" smtClean="0">
                        <a:ln>
                          <a:noFill/>
                        </a:ln>
                        <a:solidFill>
                          <a:srgbClr val="000000"/>
                        </a:solidFill>
                        <a:effectLst/>
                        <a:latin typeface="宋体" charset="-122"/>
                        <a:ea typeface="宋体" charset="-122"/>
                      </a:endParaRPr>
                    </a:p>
                  </a:txBody>
                  <a:tcPr marL="6685" marR="6685" marT="66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严重运动神经元病</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6685" marR="6685" marT="66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严重运动神经元病</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6685" marR="6685" marT="66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smtClean="0">
                          <a:ln>
                            <a:noFill/>
                          </a:ln>
                          <a:solidFill>
                            <a:srgbClr val="000000"/>
                          </a:solidFill>
                          <a:effectLst/>
                          <a:latin typeface="Calibri" pitchFamily="34" charset="0"/>
                          <a:ea typeface="宋体" charset="-122"/>
                        </a:rPr>
                        <a:t>是一组中枢神经系统及中枢神经系统运动神经元的进行性变性疾病（包括进行性脊肌萎缩症、进行性延髓麻痹症、原发性侧索硬化症、萎缩性侧索硬化症），致使自主生活能力完全丧失。</a:t>
                      </a:r>
                      <a:endParaRPr kumimoji="0" lang="zh-CN" altLang="en-US" sz="1400" b="0" i="0" u="none" strike="noStrike" cap="none" normalizeH="0" baseline="0" smtClean="0">
                        <a:ln>
                          <a:noFill/>
                        </a:ln>
                        <a:solidFill>
                          <a:srgbClr val="000000"/>
                        </a:solidFill>
                        <a:effectLst/>
                        <a:latin typeface="宋体" charset="-122"/>
                        <a:ea typeface="宋体" charset="-122"/>
                      </a:endParaRPr>
                    </a:p>
                  </a:txBody>
                  <a:tcPr marL="6685" marR="6685" marT="66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9EDF4"/>
                    </a:solidFill>
                  </a:tcPr>
                </a:tc>
              </a:tr>
              <a:tr h="323850">
                <a:tc row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Calibri" pitchFamily="34" charset="0"/>
                          <a:ea typeface="宋体" charset="-122"/>
                        </a:rPr>
                        <a:t>12</a:t>
                      </a:r>
                      <a:endParaRPr kumimoji="0" lang="en-US" altLang="zh-CN"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row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无</a:t>
                      </a:r>
                      <a:endParaRPr kumimoji="0" lang="zh-CN" altLang="en-US" sz="1400" b="0" i="0" u="none" strike="noStrike" cap="none" normalizeH="0" baseline="0" dirty="0" smtClean="0">
                        <a:ln>
                          <a:noFill/>
                        </a:ln>
                        <a:solidFill>
                          <a:schemeClr val="accent2"/>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rowSpan="4">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Calibri" pitchFamily="34" charset="0"/>
                          <a:ea typeface="宋体" charset="-122"/>
                        </a:rPr>
                        <a:t>双目失明</a:t>
                      </a:r>
                      <a:endParaRPr kumimoji="0" lang="zh-CN" altLang="en-US" sz="1400" b="1"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指因疾病导致双眼视力永久不可逆性丧失：</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3653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①双眼眼球缺失或摘除；</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48101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②较好眼矫正视力低于</a:t>
                      </a:r>
                      <a:r>
                        <a:rPr kumimoji="0" lang="en-US" altLang="zh-CN" sz="1400" b="0" i="0" u="none" strike="noStrike" cap="none" normalizeH="0" baseline="0" dirty="0" smtClean="0">
                          <a:ln>
                            <a:noFill/>
                          </a:ln>
                          <a:solidFill>
                            <a:srgbClr val="FF0000"/>
                          </a:solidFill>
                          <a:effectLst/>
                          <a:latin typeface="Calibri" pitchFamily="34" charset="0"/>
                          <a:ea typeface="宋体" charset="-122"/>
                        </a:rPr>
                        <a:t>0.02</a:t>
                      </a:r>
                      <a:r>
                        <a:rPr kumimoji="0" lang="zh-CN" altLang="en-US" sz="1400" b="0" i="0" u="none" strike="noStrike" cap="none" normalizeH="0" baseline="0" dirty="0" smtClean="0">
                          <a:ln>
                            <a:noFill/>
                          </a:ln>
                          <a:solidFill>
                            <a:srgbClr val="FF0000"/>
                          </a:solidFill>
                          <a:effectLst/>
                          <a:latin typeface="Calibri" pitchFamily="34" charset="0"/>
                          <a:ea typeface="宋体" charset="-122"/>
                        </a:rPr>
                        <a:t>（采用国际标准视力表，如果使用其它视力表应进行换算）；</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236538">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③视野半径小于</a:t>
                      </a:r>
                      <a:r>
                        <a:rPr kumimoji="0" lang="en-US" altLang="zh-CN" sz="1400" b="0" i="0" u="none" strike="noStrike" cap="none" normalizeH="0" baseline="0" dirty="0" smtClean="0">
                          <a:ln>
                            <a:noFill/>
                          </a:ln>
                          <a:solidFill>
                            <a:srgbClr val="FF0000"/>
                          </a:solidFill>
                          <a:effectLst/>
                          <a:latin typeface="Calibri" pitchFamily="34" charset="0"/>
                          <a:ea typeface="宋体" charset="-122"/>
                        </a:rPr>
                        <a:t>5</a:t>
                      </a:r>
                      <a:r>
                        <a:rPr kumimoji="0" lang="zh-CN" altLang="en-US" sz="1400" b="0" i="0" u="none" strike="noStrike" cap="none" normalizeH="0" baseline="0" dirty="0" smtClean="0">
                          <a:ln>
                            <a:noFill/>
                          </a:ln>
                          <a:solidFill>
                            <a:srgbClr val="FF0000"/>
                          </a:solidFill>
                          <a:effectLst/>
                          <a:latin typeface="Calibri" pitchFamily="34" charset="0"/>
                          <a:ea typeface="宋体" charset="-122"/>
                        </a:rPr>
                        <a:t>度。</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79375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Calibri" pitchFamily="34" charset="0"/>
                          <a:ea typeface="宋体" charset="-122"/>
                        </a:rPr>
                        <a:t>13</a:t>
                      </a:r>
                      <a:endParaRPr kumimoji="0" lang="en-US" altLang="zh-CN"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无</a:t>
                      </a:r>
                      <a:endParaRPr kumimoji="0" lang="zh-CN" altLang="en-US" sz="1400" b="0" i="0" u="none" strike="noStrike" cap="none" normalizeH="0" baseline="0" dirty="0" smtClean="0">
                        <a:ln>
                          <a:noFill/>
                        </a:ln>
                        <a:solidFill>
                          <a:schemeClr val="accent2"/>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kern="1200" cap="none" normalizeH="0" baseline="0" dirty="0" smtClean="0">
                          <a:ln>
                            <a:noFill/>
                          </a:ln>
                          <a:solidFill>
                            <a:srgbClr val="FF0000"/>
                          </a:solidFill>
                          <a:effectLst/>
                          <a:latin typeface="Calibri" pitchFamily="34" charset="0"/>
                          <a:ea typeface="宋体" charset="-122"/>
                          <a:cs typeface="+mn-cs"/>
                        </a:rPr>
                        <a:t>语言能力丧失</a:t>
                      </a: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指因疾病导致完全丧失语言能力，经过积极治疗至少</a:t>
                      </a:r>
                      <a:r>
                        <a:rPr kumimoji="0" lang="en-US" altLang="zh-CN" sz="1400" b="0" i="0" u="none" strike="noStrike" cap="none" normalizeH="0" baseline="0" dirty="0" smtClean="0">
                          <a:ln>
                            <a:noFill/>
                          </a:ln>
                          <a:solidFill>
                            <a:srgbClr val="FF0000"/>
                          </a:solidFill>
                          <a:effectLst/>
                          <a:latin typeface="Calibri" pitchFamily="34" charset="0"/>
                          <a:ea typeface="宋体" charset="-122"/>
                        </a:rPr>
                        <a:t>12</a:t>
                      </a:r>
                      <a:r>
                        <a:rPr kumimoji="0" lang="zh-CN" altLang="en-US" sz="1400" b="0" i="0" u="none" strike="noStrike" cap="none" normalizeH="0" baseline="0" dirty="0" smtClean="0">
                          <a:ln>
                            <a:noFill/>
                          </a:ln>
                          <a:solidFill>
                            <a:srgbClr val="FF0000"/>
                          </a:solidFill>
                          <a:effectLst/>
                          <a:latin typeface="Calibri" pitchFamily="34" charset="0"/>
                          <a:ea typeface="宋体" charset="-122"/>
                        </a:rPr>
                        <a:t>个月（声带完全切除不受此时间限制），仍无法通过现有医疗手段恢复。</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106488">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Calibri" pitchFamily="34" charset="0"/>
                          <a:ea typeface="宋体" charset="-122"/>
                        </a:rPr>
                        <a:t>14</a:t>
                      </a:r>
                      <a:endParaRPr kumimoji="0" lang="en-US" altLang="zh-CN"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无</a:t>
                      </a:r>
                      <a:endParaRPr kumimoji="0" lang="zh-CN" altLang="en-US" sz="1400" b="0" i="0" u="none" strike="noStrike" cap="none" normalizeH="0" baseline="0" dirty="0" smtClean="0">
                        <a:ln>
                          <a:noFill/>
                        </a:ln>
                        <a:solidFill>
                          <a:schemeClr val="accent2"/>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Calibri" pitchFamily="34" charset="0"/>
                          <a:ea typeface="宋体" charset="-122"/>
                        </a:rPr>
                        <a:t>重症帕金森病</a:t>
                      </a:r>
                      <a:endParaRPr kumimoji="0" lang="zh-CN" altLang="en-US" sz="1400" b="1"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是一种中枢神经系统的退行性疾病，临床表现为震颤麻痹、共济失调等。须满足下列全部条件：①药物治疗无法控制病情；②自主生活能力完全丧失，无法独立完成六项基本日常生活活动中的三项或三项以上。</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r h="189071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altLang="zh-CN" sz="1400" b="0" i="0" u="none" strike="noStrike" cap="none" normalizeH="0" baseline="0" dirty="0" smtClean="0">
                          <a:ln>
                            <a:noFill/>
                          </a:ln>
                          <a:solidFill>
                            <a:srgbClr val="FF0000"/>
                          </a:solidFill>
                          <a:effectLst/>
                          <a:latin typeface="Calibri" pitchFamily="34" charset="0"/>
                          <a:ea typeface="宋体" charset="-122"/>
                        </a:rPr>
                        <a:t>15</a:t>
                      </a:r>
                      <a:endParaRPr kumimoji="0" lang="en-US" altLang="zh-CN"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无</a:t>
                      </a:r>
                      <a:endParaRPr kumimoji="0" lang="zh-CN" altLang="en-US" sz="1400" b="0" i="0" u="none" strike="noStrike" cap="none" normalizeH="0" baseline="0" dirty="0" smtClean="0">
                        <a:ln>
                          <a:noFill/>
                        </a:ln>
                        <a:solidFill>
                          <a:schemeClr val="accent2"/>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400" b="1" i="0" u="none" strike="noStrike" cap="none" normalizeH="0" baseline="0" dirty="0" smtClean="0">
                          <a:ln>
                            <a:noFill/>
                          </a:ln>
                          <a:solidFill>
                            <a:srgbClr val="FF0000"/>
                          </a:solidFill>
                          <a:effectLst/>
                          <a:latin typeface="Calibri" pitchFamily="34" charset="0"/>
                          <a:ea typeface="宋体" charset="-122"/>
                        </a:rPr>
                        <a:t>严重阿尔茨海默病</a:t>
                      </a:r>
                      <a:endParaRPr kumimoji="0" lang="zh-CN" altLang="en-US" sz="1400" b="1"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rgbClr val="FF0000"/>
                          </a:solidFill>
                          <a:effectLst/>
                          <a:latin typeface="Calibri" pitchFamily="34" charset="0"/>
                          <a:ea typeface="宋体" charset="-122"/>
                        </a:rPr>
                        <a:t>指因大脑进行性、不可逆性改变导致智能严重衰退或丧失，临床表现为明显的认知能力障碍、行为异常和社交能力减退，其日常生活必须持续受到他人监护。须由头颅断层扫描（</a:t>
                      </a:r>
                      <a:r>
                        <a:rPr kumimoji="0" lang="en-US" altLang="zh-CN" sz="1400" b="0" i="0" u="none" strike="noStrike" cap="none" normalizeH="0" baseline="0" dirty="0" smtClean="0">
                          <a:ln>
                            <a:noFill/>
                          </a:ln>
                          <a:solidFill>
                            <a:srgbClr val="FF0000"/>
                          </a:solidFill>
                          <a:effectLst/>
                          <a:latin typeface="Calibri" pitchFamily="34" charset="0"/>
                          <a:ea typeface="宋体" charset="-122"/>
                        </a:rPr>
                        <a:t>CT</a:t>
                      </a:r>
                      <a:r>
                        <a:rPr kumimoji="0" lang="zh-CN" altLang="en-US" sz="1400" b="0" i="0" u="none" strike="noStrike" cap="none" normalizeH="0" baseline="0" dirty="0" smtClean="0">
                          <a:ln>
                            <a:noFill/>
                          </a:ln>
                          <a:solidFill>
                            <a:srgbClr val="FF0000"/>
                          </a:solidFill>
                          <a:effectLst/>
                          <a:latin typeface="Calibri" pitchFamily="34" charset="0"/>
                          <a:ea typeface="宋体" charset="-122"/>
                        </a:rPr>
                        <a:t>）、核磁共振检查（</a:t>
                      </a:r>
                      <a:r>
                        <a:rPr kumimoji="0" lang="en-US" altLang="zh-CN" sz="1400" b="0" i="0" u="none" strike="noStrike" cap="none" normalizeH="0" baseline="0" dirty="0" smtClean="0">
                          <a:ln>
                            <a:noFill/>
                          </a:ln>
                          <a:solidFill>
                            <a:srgbClr val="FF0000"/>
                          </a:solidFill>
                          <a:effectLst/>
                          <a:latin typeface="Calibri" pitchFamily="34" charset="0"/>
                          <a:ea typeface="宋体" charset="-122"/>
                        </a:rPr>
                        <a:t>MRI</a:t>
                      </a:r>
                      <a:r>
                        <a:rPr kumimoji="0" lang="zh-CN" altLang="en-US" sz="1400" b="0" i="0" u="none" strike="noStrike" cap="none" normalizeH="0" baseline="0" dirty="0" smtClean="0">
                          <a:ln>
                            <a:noFill/>
                          </a:ln>
                          <a:solidFill>
                            <a:srgbClr val="FF0000"/>
                          </a:solidFill>
                          <a:effectLst/>
                          <a:latin typeface="Calibri" pitchFamily="34" charset="0"/>
                          <a:ea typeface="宋体" charset="-122"/>
                        </a:rPr>
                        <a:t>）或正电子发射断层扫描（</a:t>
                      </a:r>
                      <a:r>
                        <a:rPr kumimoji="0" lang="en-US" altLang="zh-CN" sz="1400" b="0" i="0" u="none" strike="noStrike" cap="none" normalizeH="0" baseline="0" dirty="0" smtClean="0">
                          <a:ln>
                            <a:noFill/>
                          </a:ln>
                          <a:solidFill>
                            <a:srgbClr val="FF0000"/>
                          </a:solidFill>
                          <a:effectLst/>
                          <a:latin typeface="Calibri" pitchFamily="34" charset="0"/>
                          <a:ea typeface="宋体" charset="-122"/>
                        </a:rPr>
                        <a:t>PET</a:t>
                      </a:r>
                      <a:r>
                        <a:rPr kumimoji="0" lang="zh-CN" altLang="en-US" sz="1400" b="0" i="0" u="none" strike="noStrike" cap="none" normalizeH="0" baseline="0" dirty="0" smtClean="0">
                          <a:ln>
                            <a:noFill/>
                          </a:ln>
                          <a:solidFill>
                            <a:srgbClr val="FF0000"/>
                          </a:solidFill>
                          <a:effectLst/>
                          <a:latin typeface="Calibri" pitchFamily="34" charset="0"/>
                          <a:ea typeface="宋体" charset="-122"/>
                        </a:rPr>
                        <a:t>）等影像学检查证实，且自主生活能力完全丧失，无法独立完成六项基本日常生活活动中的三项或三项以上。</a:t>
                      </a:r>
                      <a:endParaRPr kumimoji="0" lang="zh-CN" altLang="en-US" sz="1400" b="0" i="0" u="none" strike="noStrike" cap="none" normalizeH="0" baseline="0" dirty="0" smtClean="0">
                        <a:ln>
                          <a:noFill/>
                        </a:ln>
                        <a:solidFill>
                          <a:srgbClr val="FF0000"/>
                        </a:solidFill>
                        <a:effectLst/>
                        <a:latin typeface="宋体" charset="-122"/>
                        <a:ea typeface="宋体" charset="-122"/>
                      </a:endParaRPr>
                    </a:p>
                  </a:txBody>
                  <a:tcPr marL="6685" marR="6685" marT="6685"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2"/>
          <p:cNvSpPr>
            <a:spLocks noGrp="1"/>
          </p:cNvSpPr>
          <p:nvPr>
            <p:ph idx="1"/>
          </p:nvPr>
        </p:nvSpPr>
        <p:spPr>
          <a:xfrm>
            <a:off x="323528" y="1844675"/>
            <a:ext cx="8363272" cy="4281488"/>
          </a:xfrm>
        </p:spPr>
        <p:txBody>
          <a:bodyPr/>
          <a:lstStyle/>
          <a:p>
            <a:pPr marL="0" indent="0">
              <a:buFont typeface="Arial" charset="0"/>
              <a:buNone/>
            </a:pPr>
            <a:r>
              <a:rPr lang="zh-CN" altLang="en-US" dirty="0">
                <a:solidFill>
                  <a:schemeClr val="accent1"/>
                </a:solidFill>
              </a:rPr>
              <a:t>三</a:t>
            </a:r>
            <a:r>
              <a:rPr lang="en-US" altLang="zh-CN" dirty="0" smtClean="0">
                <a:solidFill>
                  <a:schemeClr val="accent1"/>
                </a:solidFill>
              </a:rPr>
              <a:t>、</a:t>
            </a:r>
            <a:r>
              <a:rPr lang="zh-CN" altLang="en-US" dirty="0" smtClean="0">
                <a:solidFill>
                  <a:schemeClr val="accent1"/>
                </a:solidFill>
              </a:rPr>
              <a:t>调整后重大疾病申请资料：</a:t>
            </a:r>
          </a:p>
          <a:p>
            <a:pPr marL="0" indent="0">
              <a:buFont typeface="Arial" charset="0"/>
              <a:buNone/>
            </a:pPr>
            <a:endParaRPr lang="zh-CN" altLang="en-US" dirty="0" smtClean="0">
              <a:solidFill>
                <a:schemeClr val="accent1"/>
              </a:solidFill>
            </a:endParaRPr>
          </a:p>
          <a:p>
            <a:pPr marL="0" indent="0">
              <a:buFont typeface="Arial" charset="0"/>
              <a:buNone/>
            </a:pPr>
            <a:r>
              <a:rPr lang="en-US" altLang="zh-CN" dirty="0" smtClean="0">
                <a:solidFill>
                  <a:schemeClr val="accent1"/>
                </a:solidFill>
              </a:rPr>
              <a:t>       </a:t>
            </a:r>
            <a:r>
              <a:rPr lang="en-US" altLang="zh-CN" dirty="0" smtClean="0"/>
              <a:t>1</a:t>
            </a:r>
            <a:r>
              <a:rPr lang="zh-CN" altLang="en-US" dirty="0" smtClean="0"/>
              <a:t>、共性资料 </a:t>
            </a:r>
            <a:r>
              <a:rPr lang="en-US" altLang="zh-CN" dirty="0" smtClean="0"/>
              <a:t>         2</a:t>
            </a:r>
            <a:r>
              <a:rPr lang="zh-CN" altLang="en-US" dirty="0" smtClean="0"/>
              <a:t>、补充资料</a:t>
            </a:r>
            <a:endParaRPr lang="zh-CN" altLang="en-US" b="1" dirty="0" smtClean="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50" name="Group 22"/>
          <p:cNvGraphicFramePr>
            <a:graphicFrameLocks noGrp="1"/>
          </p:cNvGraphicFramePr>
          <p:nvPr>
            <p:ph idx="1"/>
            <p:extLst>
              <p:ext uri="{D42A27DB-BD31-4B8C-83A1-F6EECF244321}">
                <p14:modId xmlns:p14="http://schemas.microsoft.com/office/powerpoint/2010/main" xmlns="" val="3521362873"/>
              </p:ext>
            </p:extLst>
          </p:nvPr>
        </p:nvGraphicFramePr>
        <p:xfrm>
          <a:off x="467544" y="1484784"/>
          <a:ext cx="8218488" cy="4626323"/>
        </p:xfrm>
        <a:graphic>
          <a:graphicData uri="http://schemas.openxmlformats.org/drawingml/2006/table">
            <a:tbl>
              <a:tblPr/>
              <a:tblGrid>
                <a:gridCol w="2530475"/>
                <a:gridCol w="5688013"/>
              </a:tblGrid>
              <a:tr h="733791">
                <a:tc grid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2000" b="1" i="0" u="none" strike="noStrike" cap="none" normalizeH="0" baseline="0" dirty="0" smtClean="0">
                          <a:ln>
                            <a:noFill/>
                          </a:ln>
                          <a:solidFill>
                            <a:srgbClr val="000000"/>
                          </a:solidFill>
                          <a:effectLst/>
                          <a:latin typeface="Calibri" pitchFamily="34" charset="0"/>
                          <a:ea typeface="宋体" charset="-122"/>
                        </a:rPr>
                        <a:t>新重大疾病（</a:t>
                      </a:r>
                      <a:r>
                        <a:rPr kumimoji="0" lang="en-US" altLang="zh-CN" sz="2000" b="1" i="0" u="none" strike="noStrike" cap="none" normalizeH="0" baseline="0" dirty="0" smtClean="0">
                          <a:ln>
                            <a:noFill/>
                          </a:ln>
                          <a:solidFill>
                            <a:srgbClr val="000000"/>
                          </a:solidFill>
                          <a:effectLst/>
                          <a:latin typeface="Calibri" pitchFamily="34" charset="0"/>
                          <a:ea typeface="宋体" charset="-122"/>
                        </a:rPr>
                        <a:t>15</a:t>
                      </a:r>
                      <a:r>
                        <a:rPr kumimoji="0" lang="zh-CN" altLang="en-US" sz="2000" b="1" i="0" u="none" strike="noStrike" cap="none" normalizeH="0" baseline="0" dirty="0" smtClean="0">
                          <a:ln>
                            <a:noFill/>
                          </a:ln>
                          <a:solidFill>
                            <a:srgbClr val="000000"/>
                          </a:solidFill>
                          <a:effectLst/>
                          <a:latin typeface="Calibri" pitchFamily="34" charset="0"/>
                          <a:ea typeface="宋体" charset="-122"/>
                        </a:rPr>
                        <a:t>类）互助保障活动申请互助金所需资料</a:t>
                      </a:r>
                      <a:endParaRPr kumimoji="0" lang="zh-CN" altLang="en-US" sz="2000" b="1"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zh-CN" altLang="en-US"/>
                    </a:p>
                  </a:txBody>
                  <a:tcPr/>
                </a:tc>
              </a:tr>
              <a:tr h="465773">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0000"/>
                          </a:solidFill>
                          <a:effectLst/>
                          <a:latin typeface="Calibri" pitchFamily="34" charset="0"/>
                          <a:ea typeface="宋体" charset="-122"/>
                        </a:rPr>
                        <a:t>项  目</a:t>
                      </a:r>
                      <a:endParaRPr kumimoji="0" lang="zh-CN" altLang="en-US" sz="1800" b="1"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rgbClr val="000000"/>
                          </a:solidFill>
                          <a:effectLst/>
                          <a:latin typeface="Calibri" pitchFamily="34" charset="0"/>
                          <a:ea typeface="宋体" charset="-122"/>
                        </a:rPr>
                        <a:t>申 请 资 料</a:t>
                      </a:r>
                      <a:endParaRPr kumimoji="0" lang="zh-CN" altLang="en-US" sz="1800" b="1"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1"/>
                    </a:solidFill>
                  </a:tcPr>
                </a:tc>
              </a:tr>
              <a:tr h="800220">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Calibri" pitchFamily="34" charset="0"/>
                          <a:ea typeface="宋体" charset="-122"/>
                        </a:rPr>
                        <a:t>一、</a:t>
                      </a:r>
                      <a:r>
                        <a:rPr kumimoji="0" lang="zh-CN" altLang="en-US" sz="2000" b="1" i="0" u="none" strike="noStrike" cap="none" normalizeH="0" baseline="0" dirty="0" smtClean="0">
                          <a:ln>
                            <a:noFill/>
                          </a:ln>
                          <a:solidFill>
                            <a:srgbClr val="000000"/>
                          </a:solidFill>
                          <a:effectLst/>
                          <a:latin typeface="Calibri" pitchFamily="34" charset="0"/>
                          <a:ea typeface="宋体" charset="-122"/>
                        </a:rPr>
                        <a:t>共性资料</a:t>
                      </a:r>
                      <a:endParaRPr kumimoji="0" lang="zh-CN" altLang="en-US" sz="2000" b="1"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1</a:t>
                      </a:r>
                      <a:r>
                        <a:rPr kumimoji="0" lang="zh-CN" altLang="en-US" sz="1600" b="0" i="0" u="none" strike="noStrike" cap="none" normalizeH="0" baseline="0" dirty="0" smtClean="0">
                          <a:ln>
                            <a:noFill/>
                          </a:ln>
                          <a:solidFill>
                            <a:srgbClr val="000000"/>
                          </a:solidFill>
                          <a:effectLst/>
                          <a:latin typeface="Calibri" pitchFamily="34" charset="0"/>
                          <a:ea typeface="宋体" charset="-122"/>
                        </a:rPr>
                        <a:t>、基层工会上报“互助金申请书”</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58002">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2</a:t>
                      </a:r>
                      <a:r>
                        <a:rPr kumimoji="0" lang="zh-CN" altLang="en-US" sz="1600" b="0" i="0" u="none" strike="noStrike" cap="none" normalizeH="0" baseline="0" dirty="0" smtClean="0">
                          <a:ln>
                            <a:noFill/>
                          </a:ln>
                          <a:solidFill>
                            <a:srgbClr val="000000"/>
                          </a:solidFill>
                          <a:effectLst/>
                          <a:latin typeface="Calibri" pitchFamily="34" charset="0"/>
                          <a:ea typeface="宋体" charset="-122"/>
                        </a:rPr>
                        <a:t>、被保障人身份证的复印件、京卡复印件</a:t>
                      </a:r>
                      <a:r>
                        <a:rPr kumimoji="0" lang="en-US" altLang="zh-CN" sz="1600" b="0" i="0" u="none" strike="noStrike" cap="none" normalizeH="0" baseline="0" dirty="0" smtClean="0">
                          <a:ln>
                            <a:noFill/>
                          </a:ln>
                          <a:solidFill>
                            <a:srgbClr val="000000"/>
                          </a:solidFill>
                          <a:effectLst/>
                          <a:latin typeface="Calibri" pitchFamily="34" charset="0"/>
                          <a:ea typeface="宋体" charset="-122"/>
                        </a:rPr>
                        <a:t>(</a:t>
                      </a:r>
                      <a:r>
                        <a:rPr kumimoji="0" lang="zh-CN" altLang="en-US" sz="1600" b="0" i="0" u="none" strike="noStrike" cap="none" normalizeH="0" baseline="0" dirty="0" smtClean="0">
                          <a:ln>
                            <a:noFill/>
                          </a:ln>
                          <a:solidFill>
                            <a:srgbClr val="000000"/>
                          </a:solidFill>
                          <a:effectLst/>
                          <a:latin typeface="Calibri" pitchFamily="34" charset="0"/>
                          <a:ea typeface="宋体" charset="-122"/>
                        </a:rPr>
                        <a:t>复印在一张</a:t>
                      </a:r>
                      <a:r>
                        <a:rPr kumimoji="0" lang="en-US" altLang="zh-CN" sz="1600" b="0" i="0" u="none" strike="noStrike" cap="none" normalizeH="0" baseline="0" dirty="0" smtClean="0">
                          <a:ln>
                            <a:noFill/>
                          </a:ln>
                          <a:solidFill>
                            <a:srgbClr val="000000"/>
                          </a:solidFill>
                          <a:effectLst/>
                          <a:latin typeface="Calibri" pitchFamily="34" charset="0"/>
                          <a:ea typeface="宋体" charset="-122"/>
                        </a:rPr>
                        <a:t>A4</a:t>
                      </a:r>
                      <a:r>
                        <a:rPr kumimoji="0" lang="zh-CN" altLang="en-US" sz="1600" b="0" i="0" u="none" strike="noStrike" cap="none" normalizeH="0" baseline="0" dirty="0" smtClean="0">
                          <a:ln>
                            <a:noFill/>
                          </a:ln>
                          <a:solidFill>
                            <a:srgbClr val="000000"/>
                          </a:solidFill>
                          <a:effectLst/>
                          <a:latin typeface="Calibri" pitchFamily="34" charset="0"/>
                          <a:ea typeface="宋体" charset="-122"/>
                        </a:rPr>
                        <a:t>纸上</a:t>
                      </a:r>
                      <a:r>
                        <a:rPr kumimoji="0" lang="en-US" altLang="zh-CN" sz="1600" b="0" i="0" u="none" strike="noStrike" cap="none" normalizeH="0" baseline="0" dirty="0" smtClean="0">
                          <a:ln>
                            <a:noFill/>
                          </a:ln>
                          <a:solidFill>
                            <a:srgbClr val="000000"/>
                          </a:solidFill>
                          <a:effectLst/>
                          <a:latin typeface="Calibri" pitchFamily="34" charset="0"/>
                          <a:ea typeface="宋体" charset="-122"/>
                        </a:rPr>
                        <a:t>)</a:t>
                      </a: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768537">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3</a:t>
                      </a:r>
                      <a:r>
                        <a:rPr kumimoji="0" lang="zh-CN" altLang="en-US" sz="1600" b="0" i="0" u="none" strike="noStrike" cap="none" normalizeH="0" baseline="0" dirty="0" smtClean="0">
                          <a:ln>
                            <a:noFill/>
                          </a:ln>
                          <a:solidFill>
                            <a:srgbClr val="000000"/>
                          </a:solidFill>
                          <a:effectLst/>
                          <a:latin typeface="Calibri" pitchFamily="34" charset="0"/>
                          <a:ea typeface="宋体" charset="-122"/>
                        </a:rPr>
                        <a:t>、由本会指定或认可的本市二级以上（不包括康复医院、疗养院等类似机构）医院出具的诊断证明、住院病历首页、入院记录、手术记录、出院小结及其他必要的科学诊断等</a:t>
                      </a:r>
                      <a:r>
                        <a:rPr kumimoji="0" lang="zh-CN" altLang="en-US" sz="1600" b="0" i="0" u="none" strike="noStrike" cap="none" normalizeH="0" baseline="0" dirty="0" smtClean="0">
                          <a:ln>
                            <a:noFill/>
                          </a:ln>
                          <a:solidFill>
                            <a:schemeClr val="accent2"/>
                          </a:solidFill>
                          <a:effectLst/>
                          <a:latin typeface="Calibri" pitchFamily="34" charset="0"/>
                          <a:ea typeface="宋体" charset="-122"/>
                        </a:rPr>
                        <a:t>（加盖病案室复印专用章）</a:t>
                      </a: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583" name="Group 31"/>
          <p:cNvGraphicFramePr>
            <a:graphicFrameLocks noGrp="1"/>
          </p:cNvGraphicFramePr>
          <p:nvPr>
            <p:ph idx="1"/>
            <p:extLst>
              <p:ext uri="{D42A27DB-BD31-4B8C-83A1-F6EECF244321}">
                <p14:modId xmlns:p14="http://schemas.microsoft.com/office/powerpoint/2010/main" xmlns="" val="600015271"/>
              </p:ext>
            </p:extLst>
          </p:nvPr>
        </p:nvGraphicFramePr>
        <p:xfrm>
          <a:off x="467544" y="1124744"/>
          <a:ext cx="8229600" cy="5596023"/>
        </p:xfrm>
        <a:graphic>
          <a:graphicData uri="http://schemas.openxmlformats.org/drawingml/2006/table">
            <a:tbl>
              <a:tblPr/>
              <a:tblGrid>
                <a:gridCol w="2962266"/>
                <a:gridCol w="5267334"/>
              </a:tblGrid>
              <a:tr h="360039">
                <a:tc grid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rgbClr val="000000"/>
                          </a:solidFill>
                          <a:effectLst/>
                          <a:latin typeface="Calibri" pitchFamily="34" charset="0"/>
                          <a:ea typeface="宋体" charset="-122"/>
                        </a:rPr>
                        <a:t>二</a:t>
                      </a:r>
                      <a:r>
                        <a:rPr kumimoji="0" lang="zh-CN" altLang="en-US" sz="1400" b="0" i="0" u="none" strike="noStrike" cap="none" normalizeH="0" baseline="0" dirty="0" smtClean="0">
                          <a:ln>
                            <a:noFill/>
                          </a:ln>
                          <a:solidFill>
                            <a:srgbClr val="000000"/>
                          </a:solidFill>
                          <a:effectLst/>
                          <a:latin typeface="Calibri" pitchFamily="34" charset="0"/>
                          <a:ea typeface="宋体" charset="-122"/>
                        </a:rPr>
                        <a:t>、</a:t>
                      </a:r>
                      <a:r>
                        <a:rPr kumimoji="0" lang="zh-CN" altLang="en-US" sz="1800" b="1" i="0" u="none" strike="noStrike" cap="none" normalizeH="0" baseline="0" dirty="0" smtClean="0">
                          <a:ln>
                            <a:noFill/>
                          </a:ln>
                          <a:solidFill>
                            <a:srgbClr val="000000"/>
                          </a:solidFill>
                          <a:effectLst/>
                          <a:latin typeface="Calibri" pitchFamily="34" charset="0"/>
                          <a:ea typeface="宋体" charset="-122"/>
                        </a:rPr>
                        <a:t>补充资料</a:t>
                      </a:r>
                      <a:endParaRPr kumimoji="0" lang="zh-CN" altLang="en-US" sz="1800" b="1"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hMerge="1">
                  <a:txBody>
                    <a:bodyPr/>
                    <a:lstStyle/>
                    <a:p>
                      <a:endParaRPr lang="zh-CN" altLang="en-US"/>
                    </a:p>
                  </a:txBody>
                  <a:tcPr/>
                </a:tc>
              </a:tr>
              <a:tr h="30863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宋体" charset="-122"/>
                          <a:ea typeface="宋体" charset="-122"/>
                        </a:rPr>
                        <a:t>病  种</a:t>
                      </a: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ctr"/>
                      <a:r>
                        <a:rPr lang="zh-CN" altLang="en-US" sz="1600" dirty="0" smtClean="0"/>
                        <a:t>需 提 供 资 料</a:t>
                      </a:r>
                      <a:endParaRPr lang="zh-CN" altLang="en-US" sz="1600" dirty="0"/>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76840">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1</a:t>
                      </a:r>
                      <a:r>
                        <a:rPr kumimoji="0" lang="zh-CN" altLang="en-US" sz="1600" b="0" i="0" u="none" strike="noStrike" cap="none" normalizeH="0" baseline="0" dirty="0" smtClean="0">
                          <a:ln>
                            <a:noFill/>
                          </a:ln>
                          <a:solidFill>
                            <a:srgbClr val="000000"/>
                          </a:solidFill>
                          <a:effectLst/>
                          <a:latin typeface="Calibri" pitchFamily="34" charset="0"/>
                          <a:ea typeface="宋体" charset="-122"/>
                        </a:rPr>
                        <a:t>）急性心肌梗塞</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1</a:t>
                      </a:r>
                      <a:r>
                        <a:rPr kumimoji="0" lang="zh-CN" altLang="en-US" sz="1600" b="0" i="0" u="none" strike="noStrike" cap="none" normalizeH="0" baseline="0" dirty="0" smtClean="0">
                          <a:ln>
                            <a:noFill/>
                          </a:ln>
                          <a:solidFill>
                            <a:srgbClr val="000000"/>
                          </a:solidFill>
                          <a:effectLst/>
                          <a:latin typeface="Calibri" pitchFamily="34" charset="0"/>
                          <a:ea typeface="宋体" charset="-122"/>
                        </a:rPr>
                        <a:t>、心脏彩超</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56779">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2</a:t>
                      </a:r>
                      <a:r>
                        <a:rPr kumimoji="0" lang="zh-CN" altLang="en-US" sz="1600" b="0" i="0" u="none" strike="noStrike" cap="none" normalizeH="0" baseline="0" dirty="0" smtClean="0">
                          <a:ln>
                            <a:noFill/>
                          </a:ln>
                          <a:solidFill>
                            <a:srgbClr val="000000"/>
                          </a:solidFill>
                          <a:effectLst/>
                          <a:latin typeface="Calibri" pitchFamily="34" charset="0"/>
                          <a:ea typeface="宋体" charset="-122"/>
                        </a:rPr>
                        <a:t>、心电图报告单</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96902">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3</a:t>
                      </a:r>
                      <a:r>
                        <a:rPr kumimoji="0" lang="zh-CN" altLang="en-US" sz="1600" b="0" i="0" u="none" strike="noStrike" cap="none" normalizeH="0" baseline="0" dirty="0" smtClean="0">
                          <a:ln>
                            <a:noFill/>
                          </a:ln>
                          <a:solidFill>
                            <a:srgbClr val="000000"/>
                          </a:solidFill>
                          <a:effectLst/>
                          <a:latin typeface="Calibri" pitchFamily="34" charset="0"/>
                          <a:ea typeface="宋体" charset="-122"/>
                        </a:rPr>
                        <a:t>、住院当天及以后三天心肌酶、</a:t>
                      </a:r>
                      <a:r>
                        <a:rPr kumimoji="0" lang="zh-CN" altLang="en-US" sz="1600" b="0" i="0" u="none" strike="noStrike" cap="none" normalizeH="0" baseline="0" dirty="0" smtClean="0">
                          <a:ln>
                            <a:noFill/>
                          </a:ln>
                          <a:solidFill>
                            <a:schemeClr val="accent2"/>
                          </a:solidFill>
                          <a:effectLst/>
                          <a:latin typeface="Calibri" pitchFamily="34" charset="0"/>
                          <a:ea typeface="宋体" charset="-122"/>
                        </a:rPr>
                        <a:t>肌钙蛋白检查报告</a:t>
                      </a:r>
                      <a:endParaRPr kumimoji="0" lang="zh-CN" altLang="en-US" sz="1600" b="0" i="0" u="none" strike="noStrike" cap="none" normalizeH="0" baseline="0" dirty="0" smtClean="0">
                        <a:ln>
                          <a:noFill/>
                        </a:ln>
                        <a:solidFill>
                          <a:schemeClr val="accent2"/>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13252">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2</a:t>
                      </a:r>
                      <a:r>
                        <a:rPr kumimoji="0" lang="zh-CN" altLang="en-US" sz="1600" b="0" i="0" u="none" strike="noStrike" cap="none" normalizeH="0" baseline="0" dirty="0" smtClean="0">
                          <a:ln>
                            <a:noFill/>
                          </a:ln>
                          <a:solidFill>
                            <a:srgbClr val="000000"/>
                          </a:solidFill>
                          <a:effectLst/>
                          <a:latin typeface="Calibri" pitchFamily="34" charset="0"/>
                          <a:ea typeface="宋体" charset="-122"/>
                        </a:rPr>
                        <a:t>）冠状动脉搭桥术      </a:t>
                      </a:r>
                      <a:r>
                        <a:rPr kumimoji="0" lang="en-US" altLang="zh-CN" sz="1600" b="0" i="0" u="none" strike="noStrike" cap="none" normalizeH="0" baseline="0" dirty="0" smtClean="0">
                          <a:ln>
                            <a:noFill/>
                          </a:ln>
                          <a:solidFill>
                            <a:srgbClr val="000000"/>
                          </a:solidFill>
                          <a:effectLst/>
                          <a:latin typeface="Calibri" pitchFamily="34" charset="0"/>
                          <a:ea typeface="宋体" charset="-122"/>
                        </a:rPr>
                        <a:t>.</a:t>
                      </a:r>
                    </a:p>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     （或称冠状动脉旁路手术）</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无</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49982">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3</a:t>
                      </a:r>
                      <a:r>
                        <a:rPr kumimoji="0" lang="zh-CN" altLang="en-US" sz="1600" b="0" i="0" u="none" strike="noStrike" cap="none" normalizeH="0" baseline="0" dirty="0" smtClean="0">
                          <a:ln>
                            <a:noFill/>
                          </a:ln>
                          <a:solidFill>
                            <a:srgbClr val="000000"/>
                          </a:solidFill>
                          <a:effectLst/>
                          <a:latin typeface="Calibri" pitchFamily="34" charset="0"/>
                          <a:ea typeface="宋体" charset="-122"/>
                        </a:rPr>
                        <a:t>）原发性恶性肿瘤（类）</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       病理报告单</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546283">
                <a:tc rowSpan="2">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charset="-122"/>
                        </a:rPr>
                        <a:t>（</a:t>
                      </a:r>
                      <a:r>
                        <a:rPr kumimoji="0" lang="en-US" altLang="zh-CN" sz="1600" b="0" i="0" u="none" strike="noStrike" cap="none" normalizeH="0" baseline="0" smtClean="0">
                          <a:ln>
                            <a:noFill/>
                          </a:ln>
                          <a:solidFill>
                            <a:srgbClr val="000000"/>
                          </a:solidFill>
                          <a:effectLst/>
                          <a:latin typeface="Calibri" pitchFamily="34" charset="0"/>
                          <a:ea typeface="宋体" charset="-122"/>
                        </a:rPr>
                        <a:t>4</a:t>
                      </a:r>
                      <a:r>
                        <a:rPr kumimoji="0" lang="zh-CN" altLang="en-US" sz="1600" b="0" i="0" u="none" strike="noStrike" cap="none" normalizeH="0" baseline="0" smtClean="0">
                          <a:ln>
                            <a:noFill/>
                          </a:ln>
                          <a:solidFill>
                            <a:srgbClr val="000000"/>
                          </a:solidFill>
                          <a:effectLst/>
                          <a:latin typeface="Calibri" pitchFamily="34" charset="0"/>
                          <a:ea typeface="宋体" charset="-122"/>
                        </a:rPr>
                        <a:t>）慢性肾衰竭（尿毒症）</a:t>
                      </a:r>
                      <a:endParaRPr kumimoji="0" lang="zh-CN" altLang="en-US" sz="1600" b="0" i="0" u="none" strike="noStrike" cap="none" normalizeH="0" baseline="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1</a:t>
                      </a:r>
                      <a:r>
                        <a:rPr kumimoji="0" lang="zh-CN" altLang="en-US" sz="1600" b="0" i="0" u="none" strike="noStrike" cap="none" normalizeH="0" baseline="0" dirty="0" smtClean="0">
                          <a:ln>
                            <a:noFill/>
                          </a:ln>
                          <a:solidFill>
                            <a:srgbClr val="000000"/>
                          </a:solidFill>
                          <a:effectLst/>
                          <a:latin typeface="Calibri" pitchFamily="34" charset="0"/>
                          <a:ea typeface="宋体" charset="-122"/>
                        </a:rPr>
                        <a:t>、接受定期血透、腹透的治疗证明。</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641959">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000000"/>
                          </a:solidFill>
                          <a:effectLst/>
                          <a:latin typeface="Calibri" pitchFamily="34" charset="0"/>
                          <a:ea typeface="宋体" charset="-122"/>
                        </a:rPr>
                        <a:t>2</a:t>
                      </a:r>
                      <a:r>
                        <a:rPr kumimoji="0" lang="zh-CN" altLang="en-US" sz="1600" b="0" i="0" u="none" strike="noStrike" cap="none" normalizeH="0" baseline="0" dirty="0" smtClean="0">
                          <a:ln>
                            <a:noFill/>
                          </a:ln>
                          <a:solidFill>
                            <a:srgbClr val="000000"/>
                          </a:solidFill>
                          <a:effectLst/>
                          <a:latin typeface="Calibri" pitchFamily="34" charset="0"/>
                          <a:ea typeface="宋体" charset="-122"/>
                        </a:rPr>
                        <a:t>、血液和尿液的化验单；（肌酐清除率小于</a:t>
                      </a:r>
                      <a:r>
                        <a:rPr kumimoji="0" lang="en-US" altLang="zh-CN" sz="1600" b="0" i="0" u="none" strike="noStrike" cap="none" normalizeH="0" baseline="0" dirty="0" smtClean="0">
                          <a:ln>
                            <a:noFill/>
                          </a:ln>
                          <a:solidFill>
                            <a:srgbClr val="000000"/>
                          </a:solidFill>
                          <a:effectLst/>
                          <a:latin typeface="Calibri" pitchFamily="34" charset="0"/>
                          <a:ea typeface="宋体" charset="-122"/>
                        </a:rPr>
                        <a:t>15%</a:t>
                      </a: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74535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charset="-122"/>
                        </a:rPr>
                        <a:t>（</a:t>
                      </a:r>
                      <a:r>
                        <a:rPr kumimoji="0" lang="en-US" altLang="zh-CN" sz="1600" b="0" i="0" u="none" strike="noStrike" cap="none" normalizeH="0" baseline="0" smtClean="0">
                          <a:ln>
                            <a:noFill/>
                          </a:ln>
                          <a:solidFill>
                            <a:srgbClr val="000000"/>
                          </a:solidFill>
                          <a:effectLst/>
                          <a:latin typeface="Calibri" pitchFamily="34" charset="0"/>
                          <a:ea typeface="宋体" charset="-122"/>
                        </a:rPr>
                        <a:t>5</a:t>
                      </a:r>
                      <a:r>
                        <a:rPr kumimoji="0" lang="zh-CN" altLang="en-US" sz="1600" b="0" i="0" u="none" strike="noStrike" cap="none" normalizeH="0" baseline="0" smtClean="0">
                          <a:ln>
                            <a:noFill/>
                          </a:ln>
                          <a:solidFill>
                            <a:srgbClr val="000000"/>
                          </a:solidFill>
                          <a:effectLst/>
                          <a:latin typeface="Calibri" pitchFamily="34" charset="0"/>
                          <a:ea typeface="宋体" charset="-122"/>
                        </a:rPr>
                        <a:t>）重要器官移植</a:t>
                      </a:r>
                      <a:endParaRPr kumimoji="0" lang="zh-CN" altLang="en-US" sz="1600" b="0" i="0" u="none" strike="noStrike" cap="none" normalizeH="0" baseline="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无</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7885" marR="7885" marT="788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213" name="Group 37"/>
          <p:cNvGraphicFramePr>
            <a:graphicFrameLocks noGrp="1"/>
          </p:cNvGraphicFramePr>
          <p:nvPr>
            <p:ph idx="4294967295"/>
            <p:extLst>
              <p:ext uri="{D42A27DB-BD31-4B8C-83A1-F6EECF244321}">
                <p14:modId xmlns:p14="http://schemas.microsoft.com/office/powerpoint/2010/main" xmlns="" val="1231493566"/>
              </p:ext>
            </p:extLst>
          </p:nvPr>
        </p:nvGraphicFramePr>
        <p:xfrm>
          <a:off x="467544" y="1052735"/>
          <a:ext cx="8230371" cy="5616354"/>
        </p:xfrm>
        <a:graphic>
          <a:graphicData uri="http://schemas.openxmlformats.org/drawingml/2006/table">
            <a:tbl>
              <a:tblPr/>
              <a:tblGrid>
                <a:gridCol w="2880320"/>
                <a:gridCol w="5350051"/>
              </a:tblGrid>
              <a:tr h="96558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6</a:t>
                      </a:r>
                      <a:r>
                        <a:rPr kumimoji="0" lang="zh-CN" altLang="en-US" sz="1600" b="0" i="0" u="none" strike="noStrike" cap="none" normalizeH="0" baseline="0" dirty="0" smtClean="0">
                          <a:ln>
                            <a:noFill/>
                          </a:ln>
                          <a:solidFill>
                            <a:srgbClr val="000000"/>
                          </a:solidFill>
                          <a:effectLst/>
                          <a:latin typeface="Calibri" pitchFamily="34" charset="0"/>
                          <a:ea typeface="宋体" charset="-122"/>
                        </a:rPr>
                        <a:t>）白血病</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无</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6558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7</a:t>
                      </a:r>
                      <a:r>
                        <a:rPr kumimoji="0" lang="zh-CN" altLang="en-US" sz="1600" b="0" i="0" u="none" strike="noStrike" cap="none" normalizeH="0" baseline="0" dirty="0" smtClean="0">
                          <a:ln>
                            <a:noFill/>
                          </a:ln>
                          <a:solidFill>
                            <a:srgbClr val="000000"/>
                          </a:solidFill>
                          <a:effectLst/>
                          <a:latin typeface="Calibri" pitchFamily="34" charset="0"/>
                          <a:ea typeface="宋体" charset="-122"/>
                        </a:rPr>
                        <a:t>）颅内原发肿瘤手术</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charset="-122"/>
                        </a:rPr>
                        <a:t>无</a:t>
                      </a:r>
                      <a:endParaRPr kumimoji="0" lang="zh-CN" altLang="en-US" sz="1600" b="0" i="0" u="none" strike="noStrike" cap="none" normalizeH="0" baseline="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81823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8</a:t>
                      </a:r>
                      <a:r>
                        <a:rPr kumimoji="0" lang="zh-CN" altLang="en-US" sz="1600" b="0" i="0" u="none" strike="noStrike" cap="none" normalizeH="0" baseline="0" dirty="0" smtClean="0">
                          <a:ln>
                            <a:noFill/>
                          </a:ln>
                          <a:solidFill>
                            <a:srgbClr val="000000"/>
                          </a:solidFill>
                          <a:effectLst/>
                          <a:latin typeface="Calibri" pitchFamily="34" charset="0"/>
                          <a:ea typeface="宋体" charset="-122"/>
                        </a:rPr>
                        <a:t>）严重烧、烫伤</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无</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103611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a:t>
                      </a:r>
                      <a:r>
                        <a:rPr kumimoji="0" lang="en-US" altLang="zh-CN" sz="1600" b="0" i="0" u="none" strike="noStrike" cap="none" normalizeH="0" baseline="0" dirty="0" smtClean="0">
                          <a:ln>
                            <a:noFill/>
                          </a:ln>
                          <a:solidFill>
                            <a:srgbClr val="000000"/>
                          </a:solidFill>
                          <a:effectLst/>
                          <a:latin typeface="Calibri" pitchFamily="34" charset="0"/>
                          <a:ea typeface="宋体" charset="-122"/>
                        </a:rPr>
                        <a:t>9</a:t>
                      </a:r>
                      <a:r>
                        <a:rPr kumimoji="0" lang="zh-CN" altLang="en-US" sz="1600" b="0" i="0" u="none" strike="noStrike" cap="none" normalizeH="0" baseline="0" dirty="0" smtClean="0">
                          <a:ln>
                            <a:noFill/>
                          </a:ln>
                          <a:solidFill>
                            <a:srgbClr val="000000"/>
                          </a:solidFill>
                          <a:effectLst/>
                          <a:latin typeface="Calibri" pitchFamily="34" charset="0"/>
                          <a:ea typeface="宋体" charset="-122"/>
                        </a:rPr>
                        <a:t>）截瘫</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核磁报告</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0758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charset="-122"/>
                        </a:rPr>
                        <a:t>（</a:t>
                      </a:r>
                      <a:r>
                        <a:rPr kumimoji="0" lang="en-US" altLang="zh-CN" sz="1600" b="0" i="0" u="none" strike="noStrike" cap="none" normalizeH="0" baseline="0" smtClean="0">
                          <a:ln>
                            <a:noFill/>
                          </a:ln>
                          <a:solidFill>
                            <a:srgbClr val="000000"/>
                          </a:solidFill>
                          <a:effectLst/>
                          <a:latin typeface="Calibri" pitchFamily="34" charset="0"/>
                          <a:ea typeface="宋体" charset="-122"/>
                        </a:rPr>
                        <a:t>10</a:t>
                      </a:r>
                      <a:r>
                        <a:rPr kumimoji="0" lang="zh-CN" altLang="en-US" sz="1600" b="0" i="0" u="none" strike="noStrike" cap="none" normalizeH="0" baseline="0" smtClean="0">
                          <a:ln>
                            <a:noFill/>
                          </a:ln>
                          <a:solidFill>
                            <a:srgbClr val="000000"/>
                          </a:solidFill>
                          <a:effectLst/>
                          <a:latin typeface="Calibri" pitchFamily="34" charset="0"/>
                          <a:ea typeface="宋体" charset="-122"/>
                        </a:rPr>
                        <a:t>）肢体缺失</a:t>
                      </a:r>
                      <a:endParaRPr kumimoji="0" lang="zh-CN" altLang="en-US" sz="1600" b="0" i="0" u="none" strike="noStrike" cap="none" normalizeH="0" baseline="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无</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923258">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000000"/>
                          </a:solidFill>
                          <a:effectLst/>
                          <a:latin typeface="Calibri" pitchFamily="34" charset="0"/>
                          <a:ea typeface="宋体" charset="-122"/>
                        </a:rPr>
                        <a:t>（</a:t>
                      </a:r>
                      <a:r>
                        <a:rPr kumimoji="0" lang="en-US" altLang="zh-CN" sz="1600" b="0" i="0" u="none" strike="noStrike" cap="none" normalizeH="0" baseline="0" smtClean="0">
                          <a:ln>
                            <a:noFill/>
                          </a:ln>
                          <a:solidFill>
                            <a:srgbClr val="000000"/>
                          </a:solidFill>
                          <a:effectLst/>
                          <a:latin typeface="Calibri" pitchFamily="34" charset="0"/>
                          <a:ea typeface="宋体" charset="-122"/>
                        </a:rPr>
                        <a:t>11</a:t>
                      </a:r>
                      <a:r>
                        <a:rPr kumimoji="0" lang="zh-CN" altLang="en-US" sz="1600" b="0" i="0" u="none" strike="noStrike" cap="none" normalizeH="0" baseline="0" smtClean="0">
                          <a:ln>
                            <a:noFill/>
                          </a:ln>
                          <a:solidFill>
                            <a:srgbClr val="000000"/>
                          </a:solidFill>
                          <a:effectLst/>
                          <a:latin typeface="Calibri" pitchFamily="34" charset="0"/>
                          <a:ea typeface="宋体" charset="-122"/>
                        </a:rPr>
                        <a:t>）严重运动神经元病</a:t>
                      </a:r>
                      <a:endParaRPr kumimoji="0" lang="zh-CN" altLang="en-US" sz="1600" b="0" i="0" u="none" strike="noStrike" cap="none" normalizeH="0" baseline="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000000"/>
                          </a:solidFill>
                          <a:effectLst/>
                          <a:latin typeface="Calibri" pitchFamily="34" charset="0"/>
                          <a:ea typeface="宋体" charset="-122"/>
                        </a:rPr>
                        <a:t>近期的肌电图以及肌活检报告</a:t>
                      </a:r>
                      <a:endParaRPr kumimoji="0" lang="zh-CN" altLang="en-US" sz="1600" b="0" i="0" u="none" strike="noStrike" cap="none" normalizeH="0" baseline="0" dirty="0" smtClean="0">
                        <a:ln>
                          <a:noFill/>
                        </a:ln>
                        <a:solidFill>
                          <a:srgbClr val="000000"/>
                        </a:solidFill>
                        <a:effectLst/>
                        <a:latin typeface="宋体" charset="-122"/>
                        <a:ea typeface="宋体" charset="-122"/>
                      </a:endParaRPr>
                    </a:p>
                  </a:txBody>
                  <a:tcPr marL="9525" marR="9525" marT="9525"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641" name="Group 89"/>
          <p:cNvGraphicFramePr>
            <a:graphicFrameLocks noGrp="1"/>
          </p:cNvGraphicFramePr>
          <p:nvPr>
            <p:ph idx="1"/>
            <p:extLst>
              <p:ext uri="{D42A27DB-BD31-4B8C-83A1-F6EECF244321}">
                <p14:modId xmlns:p14="http://schemas.microsoft.com/office/powerpoint/2010/main" xmlns="" val="2370688260"/>
              </p:ext>
            </p:extLst>
          </p:nvPr>
        </p:nvGraphicFramePr>
        <p:xfrm>
          <a:off x="395537" y="1124745"/>
          <a:ext cx="8352928" cy="5472608"/>
        </p:xfrm>
        <a:graphic>
          <a:graphicData uri="http://schemas.openxmlformats.org/drawingml/2006/table">
            <a:tbl>
              <a:tblPr/>
              <a:tblGrid>
                <a:gridCol w="2992891"/>
                <a:gridCol w="5360037"/>
              </a:tblGrid>
              <a:tr h="529008">
                <a:tc rowSpan="4">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Calibri" pitchFamily="34" charset="0"/>
                          <a:ea typeface="宋体" charset="-122"/>
                        </a:rPr>
                        <a:t>（</a:t>
                      </a:r>
                      <a:r>
                        <a:rPr kumimoji="0" lang="en-US" altLang="zh-CN" sz="1600" b="0" i="0" u="none" strike="noStrike" cap="none" normalizeH="0" baseline="0" dirty="0" smtClean="0">
                          <a:ln>
                            <a:noFill/>
                          </a:ln>
                          <a:solidFill>
                            <a:srgbClr val="FF0000"/>
                          </a:solidFill>
                          <a:effectLst/>
                          <a:latin typeface="Calibri" pitchFamily="34" charset="0"/>
                          <a:ea typeface="宋体" charset="-122"/>
                        </a:rPr>
                        <a:t>12</a:t>
                      </a:r>
                      <a:r>
                        <a:rPr kumimoji="0" lang="zh-CN" altLang="en-US" sz="1600" b="0" i="0" u="none" strike="noStrike" cap="none" normalizeH="0" baseline="0" dirty="0" smtClean="0">
                          <a:ln>
                            <a:noFill/>
                          </a:ln>
                          <a:solidFill>
                            <a:srgbClr val="FF0000"/>
                          </a:solidFill>
                          <a:effectLst/>
                          <a:latin typeface="Calibri" pitchFamily="34" charset="0"/>
                          <a:ea typeface="宋体" charset="-122"/>
                        </a:rPr>
                        <a:t>）双目失明</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FF0000"/>
                          </a:solidFill>
                          <a:effectLst/>
                          <a:latin typeface="Calibri" pitchFamily="34" charset="0"/>
                          <a:ea typeface="宋体" charset="-122"/>
                        </a:rPr>
                        <a:t>1</a:t>
                      </a:r>
                      <a:r>
                        <a:rPr kumimoji="0" lang="zh-CN" altLang="en-US" sz="1600" b="0" i="0" u="none" strike="noStrike" cap="none" normalizeH="0" baseline="0" smtClean="0">
                          <a:ln>
                            <a:noFill/>
                          </a:ln>
                          <a:solidFill>
                            <a:srgbClr val="FF0000"/>
                          </a:solidFill>
                          <a:effectLst/>
                          <a:latin typeface="Calibri" pitchFamily="34" charset="0"/>
                          <a:ea typeface="宋体" charset="-122"/>
                        </a:rPr>
                        <a:t>、近</a:t>
                      </a:r>
                      <a:r>
                        <a:rPr kumimoji="0" lang="en-US" altLang="zh-CN" sz="1600" b="0" i="0" u="none" strike="noStrike" cap="none" normalizeH="0" baseline="0" smtClean="0">
                          <a:ln>
                            <a:noFill/>
                          </a:ln>
                          <a:solidFill>
                            <a:srgbClr val="FF0000"/>
                          </a:solidFill>
                          <a:effectLst/>
                          <a:latin typeface="Calibri" pitchFamily="34" charset="0"/>
                          <a:ea typeface="宋体" charset="-122"/>
                        </a:rPr>
                        <a:t>3</a:t>
                      </a:r>
                      <a:r>
                        <a:rPr kumimoji="0" lang="zh-CN" altLang="en-US" sz="1600" b="0" i="0" u="none" strike="noStrike" cap="none" normalizeH="0" baseline="0" smtClean="0">
                          <a:ln>
                            <a:noFill/>
                          </a:ln>
                          <a:solidFill>
                            <a:srgbClr val="FF0000"/>
                          </a:solidFill>
                          <a:effectLst/>
                          <a:latin typeface="Calibri" pitchFamily="34" charset="0"/>
                          <a:ea typeface="宋体" charset="-122"/>
                        </a:rPr>
                        <a:t>个月住院、门诊病历</a:t>
                      </a:r>
                      <a:endParaRPr kumimoji="0" lang="zh-CN" altLang="en-US" sz="1600" b="0" i="0" u="none" strike="noStrike" cap="none" normalizeH="0" baseline="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326378">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FF0000"/>
                          </a:solidFill>
                          <a:effectLst/>
                          <a:latin typeface="Calibri" pitchFamily="34" charset="0"/>
                          <a:ea typeface="宋体" charset="-122"/>
                        </a:rPr>
                        <a:t>2</a:t>
                      </a:r>
                      <a:r>
                        <a:rPr kumimoji="0" lang="zh-CN" altLang="en-US" sz="1600" b="0" i="0" u="none" strike="noStrike" cap="none" normalizeH="0" baseline="0" dirty="0" smtClean="0">
                          <a:ln>
                            <a:noFill/>
                          </a:ln>
                          <a:solidFill>
                            <a:srgbClr val="FF0000"/>
                          </a:solidFill>
                          <a:effectLst/>
                          <a:latin typeface="Calibri" pitchFamily="34" charset="0"/>
                          <a:ea typeface="宋体" charset="-122"/>
                        </a:rPr>
                        <a:t>、</a:t>
                      </a:r>
                      <a:r>
                        <a:rPr kumimoji="0" lang="en-US" altLang="zh-CN" sz="1600" b="0" i="0" u="none" strike="noStrike" cap="none" normalizeH="0" baseline="0" dirty="0" smtClean="0">
                          <a:ln>
                            <a:noFill/>
                          </a:ln>
                          <a:solidFill>
                            <a:srgbClr val="FF0000"/>
                          </a:solidFill>
                          <a:effectLst/>
                          <a:latin typeface="Calibri" pitchFamily="34" charset="0"/>
                          <a:ea typeface="宋体" charset="-122"/>
                        </a:rPr>
                        <a:t>VEP</a:t>
                      </a:r>
                      <a:r>
                        <a:rPr kumimoji="0" lang="zh-CN" altLang="en-US" sz="1600" b="0" i="0" u="none" strike="noStrike" cap="none" normalizeH="0" baseline="0" dirty="0" smtClean="0">
                          <a:ln>
                            <a:noFill/>
                          </a:ln>
                          <a:solidFill>
                            <a:srgbClr val="FF0000"/>
                          </a:solidFill>
                          <a:effectLst/>
                          <a:latin typeface="Calibri" pitchFamily="34" charset="0"/>
                          <a:ea typeface="宋体" charset="-122"/>
                        </a:rPr>
                        <a:t>（视觉电生理）检查报告</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527462">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FF0000"/>
                          </a:solidFill>
                          <a:effectLst/>
                          <a:latin typeface="Calibri" pitchFamily="34" charset="0"/>
                          <a:ea typeface="宋体" charset="-122"/>
                        </a:rPr>
                        <a:t>3</a:t>
                      </a:r>
                      <a:r>
                        <a:rPr kumimoji="0" lang="zh-CN" altLang="en-US" sz="1600" b="0" i="0" u="none" strike="noStrike" cap="none" normalizeH="0" baseline="0" dirty="0" smtClean="0">
                          <a:ln>
                            <a:noFill/>
                          </a:ln>
                          <a:solidFill>
                            <a:srgbClr val="FF0000"/>
                          </a:solidFill>
                          <a:effectLst/>
                          <a:latin typeface="Calibri" pitchFamily="34" charset="0"/>
                          <a:ea typeface="宋体" charset="-122"/>
                        </a:rPr>
                        <a:t>、验光检查报告</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487245">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FF0000"/>
                          </a:solidFill>
                          <a:effectLst/>
                          <a:latin typeface="Calibri" pitchFamily="34" charset="0"/>
                          <a:ea typeface="宋体" charset="-122"/>
                        </a:rPr>
                        <a:t>4</a:t>
                      </a:r>
                      <a:r>
                        <a:rPr kumimoji="0" lang="zh-CN" altLang="en-US" sz="1600" b="0" i="0" u="none" strike="noStrike" cap="none" normalizeH="0" baseline="0" dirty="0" smtClean="0">
                          <a:ln>
                            <a:noFill/>
                          </a:ln>
                          <a:solidFill>
                            <a:srgbClr val="FF0000"/>
                          </a:solidFill>
                          <a:effectLst/>
                          <a:latin typeface="Calibri" pitchFamily="34" charset="0"/>
                          <a:ea typeface="宋体" charset="-122"/>
                        </a:rPr>
                        <a:t>、视野半径小于</a:t>
                      </a:r>
                      <a:r>
                        <a:rPr kumimoji="0" lang="en-US" altLang="zh-CN" sz="1600" b="0" i="0" u="none" strike="noStrike" cap="none" normalizeH="0" baseline="0" dirty="0" smtClean="0">
                          <a:ln>
                            <a:noFill/>
                          </a:ln>
                          <a:solidFill>
                            <a:srgbClr val="FF0000"/>
                          </a:solidFill>
                          <a:effectLst/>
                          <a:latin typeface="Calibri" pitchFamily="34" charset="0"/>
                          <a:ea typeface="宋体" charset="-122"/>
                        </a:rPr>
                        <a:t>5</a:t>
                      </a:r>
                      <a:r>
                        <a:rPr kumimoji="0" lang="zh-CN" altLang="en-US" sz="1600" b="0" i="0" u="none" strike="noStrike" cap="none" normalizeH="0" baseline="0" dirty="0" smtClean="0">
                          <a:ln>
                            <a:noFill/>
                          </a:ln>
                          <a:solidFill>
                            <a:srgbClr val="FF0000"/>
                          </a:solidFill>
                          <a:effectLst/>
                          <a:latin typeface="Calibri" pitchFamily="34" charset="0"/>
                          <a:ea typeface="宋体" charset="-122"/>
                        </a:rPr>
                        <a:t>度检查报告（眼底照片）</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825995">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Calibri" pitchFamily="34" charset="0"/>
                          <a:ea typeface="宋体" charset="-122"/>
                        </a:rPr>
                        <a:t>（</a:t>
                      </a:r>
                      <a:r>
                        <a:rPr kumimoji="0" lang="en-US" altLang="zh-CN" sz="1600" b="0" i="0" u="none" strike="noStrike" cap="none" normalizeH="0" baseline="0" dirty="0" smtClean="0">
                          <a:ln>
                            <a:noFill/>
                          </a:ln>
                          <a:solidFill>
                            <a:srgbClr val="FF0000"/>
                          </a:solidFill>
                          <a:effectLst/>
                          <a:latin typeface="Calibri" pitchFamily="34" charset="0"/>
                          <a:ea typeface="宋体" charset="-122"/>
                        </a:rPr>
                        <a:t>13</a:t>
                      </a:r>
                      <a:r>
                        <a:rPr kumimoji="0" lang="zh-CN" altLang="en-US" sz="1600" b="0" i="0" u="none" strike="noStrike" cap="none" normalizeH="0" baseline="0" dirty="0" smtClean="0">
                          <a:ln>
                            <a:noFill/>
                          </a:ln>
                          <a:solidFill>
                            <a:srgbClr val="FF0000"/>
                          </a:solidFill>
                          <a:effectLst/>
                          <a:latin typeface="Calibri" pitchFamily="34" charset="0"/>
                          <a:ea typeface="宋体" charset="-122"/>
                        </a:rPr>
                        <a:t>）语言能力丧失</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Calibri" pitchFamily="34" charset="0"/>
                          <a:ea typeface="宋体" charset="-122"/>
                        </a:rPr>
                        <a:t>       核磁报告</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985316">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Calibri" pitchFamily="34" charset="0"/>
                          <a:ea typeface="宋体" charset="-122"/>
                        </a:rPr>
                        <a:t>（</a:t>
                      </a:r>
                      <a:r>
                        <a:rPr kumimoji="0" lang="en-US" altLang="zh-CN" sz="1600" b="0" i="0" u="none" strike="noStrike" cap="none" normalizeH="0" baseline="0" dirty="0" smtClean="0">
                          <a:ln>
                            <a:noFill/>
                          </a:ln>
                          <a:solidFill>
                            <a:srgbClr val="FF0000"/>
                          </a:solidFill>
                          <a:effectLst/>
                          <a:latin typeface="Calibri" pitchFamily="34" charset="0"/>
                          <a:ea typeface="宋体" charset="-122"/>
                        </a:rPr>
                        <a:t>14</a:t>
                      </a:r>
                      <a:r>
                        <a:rPr kumimoji="0" lang="zh-CN" altLang="en-US" sz="1600" b="0" i="0" u="none" strike="noStrike" cap="none" normalizeH="0" baseline="0" dirty="0" smtClean="0">
                          <a:ln>
                            <a:noFill/>
                          </a:ln>
                          <a:solidFill>
                            <a:srgbClr val="FF0000"/>
                          </a:solidFill>
                          <a:effectLst/>
                          <a:latin typeface="Calibri" pitchFamily="34" charset="0"/>
                          <a:ea typeface="宋体" charset="-122"/>
                        </a:rPr>
                        <a:t>）重症帕金森病</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dirty="0" smtClean="0">
                          <a:ln>
                            <a:noFill/>
                          </a:ln>
                          <a:solidFill>
                            <a:srgbClr val="FF0000"/>
                          </a:solidFill>
                          <a:effectLst/>
                          <a:latin typeface="Calibri" pitchFamily="34" charset="0"/>
                          <a:ea typeface="宋体" charset="-122"/>
                        </a:rPr>
                        <a:t>       核磁报告</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467137">
                <a:tc rowSpan="3">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1600" b="0" i="0" u="none" strike="noStrike" cap="none" normalizeH="0" baseline="0" smtClean="0">
                          <a:ln>
                            <a:noFill/>
                          </a:ln>
                          <a:solidFill>
                            <a:srgbClr val="FF0000"/>
                          </a:solidFill>
                          <a:effectLst/>
                          <a:latin typeface="Calibri" pitchFamily="34" charset="0"/>
                          <a:ea typeface="宋体" charset="-122"/>
                        </a:rPr>
                        <a:t>（</a:t>
                      </a:r>
                      <a:r>
                        <a:rPr kumimoji="0" lang="en-US" altLang="zh-CN" sz="1600" b="0" i="0" u="none" strike="noStrike" cap="none" normalizeH="0" baseline="0" smtClean="0">
                          <a:ln>
                            <a:noFill/>
                          </a:ln>
                          <a:solidFill>
                            <a:srgbClr val="FF0000"/>
                          </a:solidFill>
                          <a:effectLst/>
                          <a:latin typeface="Calibri" pitchFamily="34" charset="0"/>
                          <a:ea typeface="宋体" charset="-122"/>
                        </a:rPr>
                        <a:t>15</a:t>
                      </a:r>
                      <a:r>
                        <a:rPr kumimoji="0" lang="zh-CN" altLang="en-US" sz="1600" b="0" i="0" u="none" strike="noStrike" cap="none" normalizeH="0" baseline="0" smtClean="0">
                          <a:ln>
                            <a:noFill/>
                          </a:ln>
                          <a:solidFill>
                            <a:srgbClr val="FF0000"/>
                          </a:solidFill>
                          <a:effectLst/>
                          <a:latin typeface="Calibri" pitchFamily="34" charset="0"/>
                          <a:ea typeface="宋体" charset="-122"/>
                        </a:rPr>
                        <a:t>）严重阿尔茨海默病</a:t>
                      </a:r>
                      <a:endParaRPr kumimoji="0" lang="zh-CN" altLang="en-US" sz="1600" b="0" i="0" u="none" strike="noStrike" cap="none" normalizeH="0" baseline="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FF0000"/>
                          </a:solidFill>
                          <a:effectLst/>
                          <a:latin typeface="Calibri" pitchFamily="34" charset="0"/>
                          <a:ea typeface="宋体" charset="-122"/>
                        </a:rPr>
                        <a:t>1</a:t>
                      </a:r>
                      <a:r>
                        <a:rPr kumimoji="0" lang="zh-CN" altLang="en-US" sz="1600" b="0" i="0" u="none" strike="noStrike" cap="none" normalizeH="0" baseline="0" dirty="0" smtClean="0">
                          <a:ln>
                            <a:noFill/>
                          </a:ln>
                          <a:solidFill>
                            <a:srgbClr val="FF0000"/>
                          </a:solidFill>
                          <a:effectLst/>
                          <a:latin typeface="Calibri" pitchFamily="34" charset="0"/>
                          <a:ea typeface="宋体" charset="-122"/>
                        </a:rPr>
                        <a:t>、韦氏智力测试</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628004">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rgbClr val="FF0000"/>
                          </a:solidFill>
                          <a:effectLst/>
                          <a:latin typeface="Calibri" pitchFamily="34" charset="0"/>
                          <a:ea typeface="宋体" charset="-122"/>
                        </a:rPr>
                        <a:t>2</a:t>
                      </a:r>
                      <a:r>
                        <a:rPr kumimoji="0" lang="zh-CN" altLang="en-US" sz="1600" b="0" i="0" u="none" strike="noStrike" cap="none" normalizeH="0" baseline="0" smtClean="0">
                          <a:ln>
                            <a:noFill/>
                          </a:ln>
                          <a:solidFill>
                            <a:srgbClr val="FF0000"/>
                          </a:solidFill>
                          <a:effectLst/>
                          <a:latin typeface="Calibri" pitchFamily="34" charset="0"/>
                          <a:ea typeface="宋体" charset="-122"/>
                        </a:rPr>
                        <a:t>、韦氏记忆测试</a:t>
                      </a:r>
                      <a:endParaRPr kumimoji="0" lang="zh-CN" altLang="en-US" sz="1600" b="0" i="0" u="none" strike="noStrike" cap="none" normalizeH="0" baseline="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r h="696063">
                <a:tc vMerge="1">
                  <a:txBody>
                    <a:bodyPr/>
                    <a:lstStyle/>
                    <a:p>
                      <a:endParaRPr lang="zh-CN" altLang="en-US"/>
                    </a:p>
                  </a:txBody>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1600" b="0" i="0" u="none" strike="noStrike" cap="none" normalizeH="0" baseline="0" dirty="0" smtClean="0">
                          <a:ln>
                            <a:noFill/>
                          </a:ln>
                          <a:solidFill>
                            <a:srgbClr val="FF0000"/>
                          </a:solidFill>
                          <a:effectLst/>
                          <a:latin typeface="Calibri" pitchFamily="34" charset="0"/>
                          <a:ea typeface="宋体" charset="-122"/>
                        </a:rPr>
                        <a:t>3</a:t>
                      </a:r>
                      <a:r>
                        <a:rPr kumimoji="0" lang="zh-CN" altLang="en-US" sz="1600" b="0" i="0" u="none" strike="noStrike" cap="none" normalizeH="0" baseline="0" dirty="0" smtClean="0">
                          <a:ln>
                            <a:noFill/>
                          </a:ln>
                          <a:solidFill>
                            <a:srgbClr val="FF0000"/>
                          </a:solidFill>
                          <a:effectLst/>
                          <a:latin typeface="Calibri" pitchFamily="34" charset="0"/>
                          <a:ea typeface="宋体" charset="-122"/>
                        </a:rPr>
                        <a:t>、脑电图</a:t>
                      </a:r>
                      <a:endParaRPr kumimoji="0" lang="zh-CN" altLang="en-US" sz="1600" b="0" i="0" u="none" strike="noStrike" cap="none" normalizeH="0" baseline="0" dirty="0" smtClean="0">
                        <a:ln>
                          <a:noFill/>
                        </a:ln>
                        <a:solidFill>
                          <a:srgbClr val="FF0000"/>
                        </a:solidFill>
                        <a:effectLst/>
                        <a:latin typeface="宋体" charset="-122"/>
                        <a:ea typeface="宋体" charset="-122"/>
                      </a:endParaRPr>
                    </a:p>
                  </a:txBody>
                  <a:tcPr marL="6889" marR="6889" marT="6889"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2"/>
                    </a:solidFill>
                  </a:tcP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
          <p:cNvSpPr>
            <a:spLocks noChangeArrowheads="1"/>
          </p:cNvSpPr>
          <p:nvPr/>
        </p:nvSpPr>
        <p:spPr bwMode="auto">
          <a:xfrm>
            <a:off x="6357950" y="5500702"/>
            <a:ext cx="2520950" cy="476250"/>
          </a:xfrm>
          <a:prstGeom prst="wedgeRectCallout">
            <a:avLst>
              <a:gd name="adj1" fmla="val -63752"/>
              <a:gd name="adj2" fmla="val 157481"/>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fontAlgn="auto">
              <a:spcBef>
                <a:spcPts val="0"/>
              </a:spcBef>
              <a:spcAft>
                <a:spcPts val="0"/>
              </a:spcAft>
              <a:defRPr/>
            </a:pPr>
            <a:r>
              <a:rPr lang="zh-CN" altLang="en-US" sz="2400" kern="0" dirty="0" smtClean="0">
                <a:solidFill>
                  <a:schemeClr val="tx2">
                    <a:lumMod val="95000"/>
                    <a:lumOff val="5000"/>
                  </a:schemeClr>
                </a:solidFill>
                <a:latin typeface="华文中宋" pitchFamily="2" charset="-122"/>
                <a:ea typeface="华文中宋" pitchFamily="2" charset="-122"/>
              </a:rPr>
              <a:t>手抄</a:t>
            </a:r>
            <a:r>
              <a:rPr lang="zh-CN" altLang="en-US" sz="2400" kern="0" dirty="0">
                <a:solidFill>
                  <a:schemeClr val="tx2">
                    <a:lumMod val="95000"/>
                    <a:lumOff val="5000"/>
                  </a:schemeClr>
                </a:solidFill>
                <a:latin typeface="华文中宋" pitchFamily="2" charset="-122"/>
                <a:ea typeface="华文中宋" pitchFamily="2" charset="-122"/>
              </a:rPr>
              <a:t>卡</a:t>
            </a:r>
            <a:r>
              <a:rPr lang="zh-CN" altLang="en-US" sz="2400" kern="0" dirty="0" smtClean="0">
                <a:solidFill>
                  <a:schemeClr val="tx2">
                    <a:lumMod val="95000"/>
                    <a:lumOff val="5000"/>
                  </a:schemeClr>
                </a:solidFill>
                <a:latin typeface="华文中宋" pitchFamily="2" charset="-122"/>
                <a:ea typeface="华文中宋" pitchFamily="2" charset="-122"/>
              </a:rPr>
              <a:t>号，姓名</a:t>
            </a:r>
            <a:endParaRPr lang="en-US" altLang="zh-CN" sz="2400" kern="0" dirty="0">
              <a:solidFill>
                <a:schemeClr val="tx2">
                  <a:lumMod val="95000"/>
                  <a:lumOff val="5000"/>
                </a:schemeClr>
              </a:solidFill>
              <a:latin typeface="华文中宋" pitchFamily="2" charset="-122"/>
              <a:ea typeface="华文中宋" pitchFamily="2" charset="-122"/>
            </a:endParaRPr>
          </a:p>
        </p:txBody>
      </p:sp>
      <p:pic>
        <p:nvPicPr>
          <p:cNvPr id="5" name="图片 4" descr="京卡.jpg"/>
          <p:cNvPicPr>
            <a:picLocks noChangeAspect="1"/>
          </p:cNvPicPr>
          <p:nvPr/>
        </p:nvPicPr>
        <p:blipFill>
          <a:blip r:embed="rId2"/>
          <a:stretch>
            <a:fillRect/>
          </a:stretch>
        </p:blipFill>
        <p:spPr>
          <a:xfrm>
            <a:off x="2571736" y="3929066"/>
            <a:ext cx="3500462" cy="2227885"/>
          </a:xfrm>
          <a:prstGeom prst="rect">
            <a:avLst/>
          </a:prstGeom>
        </p:spPr>
      </p:pic>
      <p:pic>
        <p:nvPicPr>
          <p:cNvPr id="6" name="图片 5" descr="t015d9bd744ebeec77b.jpg"/>
          <p:cNvPicPr>
            <a:picLocks noChangeAspect="1"/>
          </p:cNvPicPr>
          <p:nvPr/>
        </p:nvPicPr>
        <p:blipFill>
          <a:blip r:embed="rId3"/>
          <a:stretch>
            <a:fillRect/>
          </a:stretch>
        </p:blipFill>
        <p:spPr>
          <a:xfrm>
            <a:off x="2643174" y="1500174"/>
            <a:ext cx="3286148" cy="2000264"/>
          </a:xfrm>
          <a:prstGeom prst="rect">
            <a:avLst/>
          </a:prstGeom>
        </p:spPr>
      </p:pic>
      <p:sp>
        <p:nvSpPr>
          <p:cNvPr id="7" name="TextBox 6"/>
          <p:cNvSpPr txBox="1"/>
          <p:nvPr/>
        </p:nvSpPr>
        <p:spPr>
          <a:xfrm>
            <a:off x="3428992" y="6286520"/>
            <a:ext cx="2591120" cy="369332"/>
          </a:xfrm>
          <a:prstGeom prst="rect">
            <a:avLst/>
          </a:prstGeom>
          <a:noFill/>
        </p:spPr>
        <p:txBody>
          <a:bodyPr wrap="square" rtlCol="0">
            <a:spAutoFit/>
          </a:bodyPr>
          <a:lstStyle/>
          <a:p>
            <a:r>
              <a:rPr lang="en-US" altLang="zh-CN" dirty="0" smtClean="0">
                <a:latin typeface="华文行楷" pitchFamily="2" charset="-122"/>
                <a:ea typeface="华文行楷" pitchFamily="2" charset="-122"/>
              </a:rPr>
              <a:t>6210308888888888   </a:t>
            </a:r>
            <a:r>
              <a:rPr lang="zh-CN" altLang="en-US" dirty="0" smtClean="0">
                <a:latin typeface="华文行楷" pitchFamily="2" charset="-122"/>
                <a:ea typeface="华文行楷" pitchFamily="2" charset="-122"/>
              </a:rPr>
              <a:t>张三</a:t>
            </a:r>
            <a:endParaRPr lang="zh-CN" altLang="en-US" dirty="0">
              <a:latin typeface="华文行楷" pitchFamily="2" charset="-122"/>
              <a:ea typeface="华文行楷"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1214422"/>
            <a:ext cx="7572428" cy="369332"/>
          </a:xfrm>
          <a:prstGeom prst="rect">
            <a:avLst/>
          </a:prstGeom>
          <a:noFill/>
        </p:spPr>
        <p:txBody>
          <a:bodyPr wrap="square" rtlCol="0">
            <a:spAutoFit/>
          </a:bodyPr>
          <a:lstStyle/>
          <a:p>
            <a:r>
              <a:rPr lang="zh-CN" altLang="en-US" dirty="0" smtClean="0">
                <a:solidFill>
                  <a:schemeClr val="tx1">
                    <a:lumMod val="95000"/>
                    <a:lumOff val="5000"/>
                  </a:schemeClr>
                </a:solidFill>
                <a:effectLst>
                  <a:outerShdw blurRad="38100" dist="38100" dir="2700000" algn="tl">
                    <a:srgbClr val="000000">
                      <a:alpha val="43137"/>
                    </a:srgbClr>
                  </a:outerShdw>
                </a:effectLst>
                <a:latin typeface="微软雅黑" pitchFamily="34" charset="-122"/>
                <a:ea typeface="微软雅黑" pitchFamily="34" charset="-122"/>
              </a:rPr>
              <a:t>互助金直赔定制短信样式</a:t>
            </a:r>
            <a:endParaRPr lang="zh-CN" altLang="en-US" dirty="0">
              <a:solidFill>
                <a:schemeClr val="tx1">
                  <a:lumMod val="95000"/>
                  <a:lumOff val="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 name="TextBox 3"/>
          <p:cNvSpPr txBox="1"/>
          <p:nvPr/>
        </p:nvSpPr>
        <p:spPr>
          <a:xfrm>
            <a:off x="755576" y="1772816"/>
            <a:ext cx="6840760"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spcBef>
                <a:spcPct val="0"/>
              </a:spcBef>
            </a:pPr>
            <a:r>
              <a:rPr lang="en-US" altLang="zh-CN" sz="24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  1.</a:t>
            </a:r>
            <a:r>
              <a:rPr lang="zh-CN" altLang="en-US" sz="24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发送给打款成功的会员定制短信样式</a:t>
            </a:r>
          </a:p>
        </p:txBody>
      </p:sp>
      <p:pic>
        <p:nvPicPr>
          <p:cNvPr id="5" name="图片 4" descr="IMG_0749.PNG"/>
          <p:cNvPicPr>
            <a:picLocks noChangeAspect="1"/>
          </p:cNvPicPr>
          <p:nvPr/>
        </p:nvPicPr>
        <p:blipFill>
          <a:blip r:embed="rId2" cstate="print"/>
          <a:stretch>
            <a:fillRect/>
          </a:stretch>
        </p:blipFill>
        <p:spPr>
          <a:xfrm>
            <a:off x="5508104" y="2348880"/>
            <a:ext cx="2370091" cy="4215600"/>
          </a:xfrm>
          <a:prstGeom prst="rect">
            <a:avLst/>
          </a:prstGeom>
          <a:ln>
            <a:solidFill>
              <a:schemeClr val="tx2">
                <a:lumMod val="50000"/>
              </a:schemeClr>
            </a:solidFill>
          </a:ln>
          <a:effectLst>
            <a:outerShdw blurRad="50800" dist="38100" dir="5400000" algn="t" rotWithShape="0">
              <a:prstClr val="black">
                <a:alpha val="40000"/>
              </a:prstClr>
            </a:outerShdw>
          </a:effectLst>
        </p:spPr>
      </p:pic>
      <p:sp>
        <p:nvSpPr>
          <p:cNvPr id="6" name="TextBox 5"/>
          <p:cNvSpPr txBox="1"/>
          <p:nvPr/>
        </p:nvSpPr>
        <p:spPr>
          <a:xfrm>
            <a:off x="1187624" y="2852936"/>
            <a:ext cx="3888432" cy="1323439"/>
          </a:xfrm>
          <a:prstGeom prst="rect">
            <a:avLst/>
          </a:prstGeom>
          <a:noFill/>
        </p:spPr>
        <p:txBody>
          <a:bodyPr wrap="square" rtlCol="0">
            <a:spAutoFit/>
          </a:bodyPr>
          <a:lstStyle/>
          <a:p>
            <a:r>
              <a:rPr lang="zh-CN" altLang="en-US" sz="2000" b="0" dirty="0" smtClean="0">
                <a:solidFill>
                  <a:schemeClr val="tx1"/>
                </a:solidFill>
                <a:latin typeface="微软雅黑" pitchFamily="34" charset="-122"/>
                <a:ea typeface="微软雅黑" pitchFamily="34" charset="-122"/>
              </a:rPr>
              <a:t>       会员的各项互助保障活动互助金，银行打款成功后，北京办事处会自动发送定制短信温馨提示会员注意查收互助金。</a:t>
            </a:r>
            <a:endParaRPr lang="zh-CN" altLang="en-US" sz="2000" b="0" dirty="0">
              <a:solidFill>
                <a:schemeClr val="tx1"/>
              </a:solidFill>
              <a:latin typeface="微软雅黑" pitchFamily="34" charset="-122"/>
              <a:ea typeface="微软雅黑" pitchFamily="34" charset="-122"/>
            </a:endParaRPr>
          </a:p>
        </p:txBody>
      </p:sp>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plus(ou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内容占位符 3"/>
          <p:cNvPicPr>
            <a:picLocks noGrp="1" noChangeAspect="1"/>
          </p:cNvPicPr>
          <p:nvPr>
            <p:ph idx="1"/>
          </p:nvPr>
        </p:nvPicPr>
        <p:blipFill>
          <a:blip r:embed="rId2"/>
          <a:srcRect/>
          <a:stretch>
            <a:fillRect/>
          </a:stretch>
        </p:blipFill>
        <p:spPr>
          <a:xfrm>
            <a:off x="1403350" y="836613"/>
            <a:ext cx="4968875" cy="5876925"/>
          </a:xfrm>
        </p:spPr>
      </p:pic>
      <p:sp>
        <p:nvSpPr>
          <p:cNvPr id="5" name="矩形 4"/>
          <p:cNvSpPr/>
          <p:nvPr/>
        </p:nvSpPr>
        <p:spPr>
          <a:xfrm>
            <a:off x="2627313" y="2276475"/>
            <a:ext cx="288925" cy="144463"/>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6" name="矩形 5"/>
          <p:cNvSpPr/>
          <p:nvPr/>
        </p:nvSpPr>
        <p:spPr>
          <a:xfrm>
            <a:off x="3203575" y="2708275"/>
            <a:ext cx="1512888" cy="73025"/>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7" name="矩形 6"/>
          <p:cNvSpPr/>
          <p:nvPr/>
        </p:nvSpPr>
        <p:spPr>
          <a:xfrm>
            <a:off x="2916238" y="2852738"/>
            <a:ext cx="287337" cy="71437"/>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8" name="矩形 7"/>
          <p:cNvSpPr/>
          <p:nvPr/>
        </p:nvSpPr>
        <p:spPr>
          <a:xfrm>
            <a:off x="5508625" y="2781300"/>
            <a:ext cx="503238" cy="71438"/>
          </a:xfrm>
          <a:prstGeom prst="rect">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a:defRPr/>
            </a:pPr>
            <a:endParaRPr lang="zh-CN" altLang="en-US"/>
          </a:p>
        </p:txBody>
      </p:sp>
      <p:sp>
        <p:nvSpPr>
          <p:cNvPr id="9" name="AutoShape 3"/>
          <p:cNvSpPr>
            <a:spLocks noChangeArrowheads="1"/>
          </p:cNvSpPr>
          <p:nvPr/>
        </p:nvSpPr>
        <p:spPr bwMode="auto">
          <a:xfrm>
            <a:off x="3930650" y="2293938"/>
            <a:ext cx="4608513" cy="841375"/>
          </a:xfrm>
          <a:prstGeom prst="wedgeRectCallout">
            <a:avLst>
              <a:gd name="adj1" fmla="val -11684"/>
              <a:gd name="adj2" fmla="val -124902"/>
            </a:avLst>
          </a:prstGeom>
          <a:solidFill>
            <a:srgbClr val="FFFFFF"/>
          </a:solidFill>
          <a:ln w="19050">
            <a:solidFill>
              <a:srgbClr val="000514"/>
            </a:solidFill>
            <a:miter lim="800000"/>
            <a:headEnd/>
            <a:tailEnd/>
          </a:ln>
          <a:effectLst>
            <a:outerShdw dist="35921" dir="2700000" algn="ctr" rotWithShape="0">
              <a:srgbClr val="000514">
                <a:alpha val="50000"/>
              </a:srgbClr>
            </a:outerShdw>
          </a:effectLst>
        </p:spPr>
        <p:txBody>
          <a:bodyPr>
            <a:spAutoFit/>
          </a:bodyPr>
          <a:lstStyle/>
          <a:p>
            <a:pPr>
              <a:defRPr/>
            </a:pPr>
            <a:r>
              <a:rPr lang="zh-CN" altLang="en-US" sz="2400">
                <a:solidFill>
                  <a:srgbClr val="23518B"/>
                </a:solidFill>
                <a:latin typeface="华文中宋" pitchFamily="2" charset="-122"/>
                <a:ea typeface="华文中宋" pitchFamily="2" charset="-122"/>
              </a:rPr>
              <a:t>需要加盖医院病案室专用章（红色或蓝色）。</a:t>
            </a:r>
            <a:endParaRPr lang="en-US" altLang="zh-CN" sz="2400">
              <a:solidFill>
                <a:srgbClr val="23518B"/>
              </a:solidFill>
              <a:latin typeface="华文中宋" pitchFamily="2" charset="-122"/>
              <a:ea typeface="华文中宋" pitchFamily="2" charset="-122"/>
            </a:endParaRPr>
          </a:p>
        </p:txBody>
      </p:sp>
      <p:pic>
        <p:nvPicPr>
          <p:cNvPr id="25607" name="图片 9"/>
          <p:cNvPicPr>
            <a:picLocks noChangeAspect="1"/>
          </p:cNvPicPr>
          <p:nvPr/>
        </p:nvPicPr>
        <p:blipFill>
          <a:blip r:embed="rId3"/>
          <a:srcRect/>
          <a:stretch>
            <a:fillRect/>
          </a:stretch>
        </p:blipFill>
        <p:spPr bwMode="auto">
          <a:xfrm>
            <a:off x="6011863" y="3270250"/>
            <a:ext cx="3000375" cy="12255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660682"/>
            <a:ext cx="5109091" cy="584775"/>
          </a:xfrm>
          <a:prstGeom prst="rect">
            <a:avLst/>
          </a:prstGeom>
        </p:spPr>
        <p:txBody>
          <a:bodyPr wrap="none">
            <a:spAutoFit/>
          </a:bodyPr>
          <a:lstStyle/>
          <a:p>
            <a:r>
              <a:rPr lang="zh-CN" altLang="en-US" sz="3200" dirty="0">
                <a:solidFill>
                  <a:schemeClr val="accent1"/>
                </a:solidFill>
                <a:latin typeface="+mn-lt"/>
                <a:ea typeface="+mn-ea"/>
              </a:rPr>
              <a:t>四</a:t>
            </a:r>
            <a:r>
              <a:rPr lang="en-US" altLang="zh-CN" sz="3200" dirty="0">
                <a:solidFill>
                  <a:schemeClr val="accent1"/>
                </a:solidFill>
                <a:latin typeface="+mn-lt"/>
                <a:ea typeface="+mn-ea"/>
              </a:rPr>
              <a:t>、</a:t>
            </a:r>
            <a:r>
              <a:rPr lang="zh-CN" altLang="en-US" sz="3200" dirty="0">
                <a:solidFill>
                  <a:schemeClr val="accent1"/>
                </a:solidFill>
                <a:latin typeface="+mn-lt"/>
                <a:ea typeface="+mn-ea"/>
              </a:rPr>
              <a:t>参加本活动办法的调整</a:t>
            </a:r>
          </a:p>
        </p:txBody>
      </p:sp>
      <p:sp>
        <p:nvSpPr>
          <p:cNvPr id="5" name="文本框 20"/>
          <p:cNvSpPr txBox="1">
            <a:spLocks noChangeArrowheads="1"/>
          </p:cNvSpPr>
          <p:nvPr/>
        </p:nvSpPr>
        <p:spPr bwMode="auto">
          <a:xfrm>
            <a:off x="950912" y="2292365"/>
            <a:ext cx="2435225" cy="3624276"/>
          </a:xfrm>
          <a:prstGeom prst="rect">
            <a:avLst/>
          </a:prstGeom>
          <a:noFill/>
          <a:ln w="9525">
            <a:noFill/>
            <a:miter lim="800000"/>
            <a:headEnd/>
            <a:tailEnd/>
          </a:ln>
        </p:spPr>
        <p:txBody>
          <a:bodyPr lIns="90000" tIns="90000" rIns="90000" bIns="90000"/>
          <a:lstStyle/>
          <a:p>
            <a:pPr algn="just">
              <a:lnSpc>
                <a:spcPct val="130000"/>
              </a:lnSpc>
              <a:spcAft>
                <a:spcPts val="600"/>
              </a:spcAft>
            </a:pPr>
            <a:r>
              <a:rPr lang="zh-CN" altLang="en-US" sz="1600" b="1" dirty="0" smtClean="0">
                <a:solidFill>
                  <a:schemeClr val="tx1">
                    <a:lumMod val="50000"/>
                  </a:schemeClr>
                </a:solidFill>
              </a:rPr>
              <a:t>       在</a:t>
            </a:r>
            <a:r>
              <a:rPr lang="zh-CN" altLang="en-US" sz="1600" b="1" dirty="0">
                <a:solidFill>
                  <a:schemeClr val="tx1">
                    <a:lumMod val="50000"/>
                  </a:schemeClr>
                </a:solidFill>
              </a:rPr>
              <a:t>同一单位参加重大疾病互助保障计划的职工不得少于其全部职工（含正式职工、合同制职工、聘用期超过一年的临时职工）的</a:t>
            </a:r>
            <a:r>
              <a:rPr lang="en-US" sz="1600" b="1" dirty="0">
                <a:solidFill>
                  <a:schemeClr val="tx1">
                    <a:lumMod val="50000"/>
                  </a:schemeClr>
                </a:solidFill>
              </a:rPr>
              <a:t>60</a:t>
            </a:r>
            <a:r>
              <a:rPr lang="zh-CN" altLang="en-US" sz="1600" b="1" dirty="0">
                <a:solidFill>
                  <a:schemeClr val="tx1">
                    <a:lumMod val="50000"/>
                  </a:schemeClr>
                </a:solidFill>
              </a:rPr>
              <a:t>％，参保职工少于</a:t>
            </a:r>
            <a:r>
              <a:rPr lang="en-US" sz="1600" b="1" dirty="0">
                <a:solidFill>
                  <a:schemeClr val="tx1">
                    <a:lumMod val="50000"/>
                  </a:schemeClr>
                </a:solidFill>
              </a:rPr>
              <a:t>30</a:t>
            </a:r>
            <a:r>
              <a:rPr lang="zh-CN" altLang="en-US" sz="1600" b="1" dirty="0">
                <a:solidFill>
                  <a:schemeClr val="tx1">
                    <a:lumMod val="50000"/>
                  </a:schemeClr>
                </a:solidFill>
              </a:rPr>
              <a:t>人的单位必须</a:t>
            </a:r>
            <a:r>
              <a:rPr lang="en-US" sz="1600" b="1" dirty="0">
                <a:solidFill>
                  <a:schemeClr val="tx1">
                    <a:lumMod val="50000"/>
                  </a:schemeClr>
                </a:solidFill>
              </a:rPr>
              <a:t>100%</a:t>
            </a:r>
            <a:r>
              <a:rPr lang="zh-CN" altLang="en-US" sz="1600" b="1" dirty="0">
                <a:solidFill>
                  <a:schemeClr val="tx1">
                    <a:lumMod val="50000"/>
                  </a:schemeClr>
                </a:solidFill>
              </a:rPr>
              <a:t>参加（参保单位须提供</a:t>
            </a:r>
            <a:r>
              <a:rPr lang="en-US" sz="1600" b="1" dirty="0">
                <a:solidFill>
                  <a:schemeClr val="tx1">
                    <a:lumMod val="50000"/>
                  </a:schemeClr>
                </a:solidFill>
              </a:rPr>
              <a:t>104</a:t>
            </a:r>
            <a:r>
              <a:rPr lang="zh-CN" altLang="en-US" sz="1600" b="1" dirty="0">
                <a:solidFill>
                  <a:schemeClr val="tx1">
                    <a:lumMod val="50000"/>
                  </a:schemeClr>
                </a:solidFill>
              </a:rPr>
              <a:t>表）。</a:t>
            </a:r>
            <a:endParaRPr lang="zh-CN" altLang="en-US" sz="1600" b="1" dirty="0">
              <a:solidFill>
                <a:schemeClr val="tx1">
                  <a:lumMod val="50000"/>
                </a:schemeClr>
              </a:solidFill>
              <a:latin typeface="幼圆" pitchFamily="49" charset="-122"/>
              <a:ea typeface="幼圆" pitchFamily="49" charset="-122"/>
            </a:endParaRPr>
          </a:p>
        </p:txBody>
      </p:sp>
      <p:sp>
        <p:nvSpPr>
          <p:cNvPr id="8" name="文本框 21"/>
          <p:cNvSpPr txBox="1">
            <a:spLocks noChangeArrowheads="1"/>
          </p:cNvSpPr>
          <p:nvPr/>
        </p:nvSpPr>
        <p:spPr bwMode="auto">
          <a:xfrm>
            <a:off x="5786118" y="2407452"/>
            <a:ext cx="2471737" cy="3857652"/>
          </a:xfrm>
          <a:prstGeom prst="rect">
            <a:avLst/>
          </a:prstGeom>
          <a:noFill/>
          <a:ln w="9525">
            <a:noFill/>
            <a:miter lim="800000"/>
            <a:headEnd/>
            <a:tailEnd/>
          </a:ln>
        </p:spPr>
        <p:txBody>
          <a:bodyPr lIns="90000" tIns="90000" rIns="90000" bIns="90000" anchor="b"/>
          <a:lstStyle/>
          <a:p>
            <a:pPr algn="just">
              <a:lnSpc>
                <a:spcPct val="130000"/>
              </a:lnSpc>
              <a:spcAft>
                <a:spcPts val="600"/>
              </a:spcAft>
            </a:pPr>
            <a:r>
              <a:rPr lang="zh-CN" altLang="en-US" sz="1600" dirty="0" smtClean="0"/>
              <a:t>        </a:t>
            </a:r>
            <a:r>
              <a:rPr lang="zh-CN" altLang="en-US" sz="1600" b="1" dirty="0">
                <a:solidFill>
                  <a:schemeClr val="tx1">
                    <a:lumMod val="50000"/>
                  </a:schemeClr>
                </a:solidFill>
              </a:rPr>
              <a:t>为保证会员享有公平的权益，本会只接受由基层工会统一组织职工参加本活动。</a:t>
            </a:r>
            <a:r>
              <a:rPr lang="zh-CN" altLang="en-US" sz="1600" b="1" dirty="0">
                <a:solidFill>
                  <a:srgbClr val="FF0000"/>
                </a:solidFill>
              </a:rPr>
              <a:t>参加本活动的职工不得少于全体职工的</a:t>
            </a:r>
            <a:r>
              <a:rPr lang="en-US" altLang="en-US" sz="1600" b="1" dirty="0">
                <a:solidFill>
                  <a:srgbClr val="FF0000"/>
                </a:solidFill>
              </a:rPr>
              <a:t>80%</a:t>
            </a:r>
            <a:r>
              <a:rPr lang="zh-CN" altLang="en-US" sz="1600" b="1" dirty="0">
                <a:solidFill>
                  <a:srgbClr val="FF0000"/>
                </a:solidFill>
              </a:rPr>
              <a:t>；</a:t>
            </a:r>
            <a:r>
              <a:rPr lang="en-US" altLang="en-US" sz="1600" b="1" dirty="0">
                <a:solidFill>
                  <a:srgbClr val="FF0000"/>
                </a:solidFill>
              </a:rPr>
              <a:t>100</a:t>
            </a:r>
            <a:r>
              <a:rPr lang="zh-CN" altLang="en-US" sz="1600" b="1" dirty="0">
                <a:solidFill>
                  <a:srgbClr val="FF0000"/>
                </a:solidFill>
              </a:rPr>
              <a:t>人以下的单位要全体参加。</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929063" y="2852936"/>
            <a:ext cx="1038161" cy="15111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221993" y="3975592"/>
            <a:ext cx="1038162" cy="15111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961575" y="3975592"/>
            <a:ext cx="322394" cy="36068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395536" y="1484784"/>
            <a:ext cx="8229600" cy="3096939"/>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a:lstStyle>
          <a:p>
            <a:r>
              <a:rPr lang="zh-CN" altLang="en-US" dirty="0" smtClean="0"/>
              <a:t/>
            </a:r>
            <a:br>
              <a:rPr lang="zh-CN" altLang="en-US" dirty="0" smtClean="0"/>
            </a:br>
            <a:r>
              <a:rPr lang="zh-CN" altLang="en-US" b="1" dirty="0" smtClean="0"/>
              <a:t> </a:t>
            </a:r>
            <a:r>
              <a:rPr lang="en-US" altLang="zh-CN" sz="3600" b="1" dirty="0" smtClean="0">
                <a:solidFill>
                  <a:schemeClr val="accent1"/>
                </a:solidFill>
              </a:rPr>
              <a:t>《</a:t>
            </a:r>
            <a:r>
              <a:rPr lang="zh-CN" altLang="en-US" sz="3600" b="1" dirty="0" smtClean="0">
                <a:solidFill>
                  <a:schemeClr val="accent1"/>
                </a:solidFill>
              </a:rPr>
              <a:t>在职职工住院津贴互助保障活动</a:t>
            </a:r>
            <a:r>
              <a:rPr lang="en-US" altLang="zh-CN" sz="3600" b="1" dirty="0" smtClean="0">
                <a:solidFill>
                  <a:schemeClr val="accent1"/>
                </a:solidFill>
              </a:rPr>
              <a:t>》</a:t>
            </a:r>
            <a:br>
              <a:rPr lang="en-US" altLang="zh-CN" sz="3600" b="1" dirty="0" smtClean="0">
                <a:solidFill>
                  <a:schemeClr val="accent1"/>
                </a:solidFill>
              </a:rPr>
            </a:br>
            <a:r>
              <a:rPr lang="zh-CN" altLang="en-US" sz="3600" b="1" dirty="0" smtClean="0">
                <a:solidFill>
                  <a:schemeClr val="accent1"/>
                </a:solidFill>
              </a:rPr>
              <a:t>主要调整内容说明</a:t>
            </a:r>
            <a:r>
              <a:rPr lang="en-US" altLang="zh-CN" sz="3600" b="1" dirty="0" smtClean="0">
                <a:solidFill>
                  <a:schemeClr val="accent1"/>
                </a:solidFill>
              </a:rPr>
              <a:t/>
            </a:r>
            <a:br>
              <a:rPr lang="en-US" altLang="zh-CN" sz="3600" b="1" dirty="0" smtClean="0">
                <a:solidFill>
                  <a:schemeClr val="accent1"/>
                </a:solidFill>
              </a:rPr>
            </a:br>
            <a:r>
              <a:rPr lang="en-US" altLang="zh-CN" sz="3600" b="1" dirty="0" smtClean="0"/>
              <a:t> </a:t>
            </a:r>
            <a:endParaRPr lang="zh-CN" altLang="en-US" sz="3600" b="1" dirty="0" smtClean="0"/>
          </a:p>
        </p:txBody>
      </p:sp>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32241" y="3789040"/>
            <a:ext cx="2411760" cy="30649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TextBox 3"/>
          <p:cNvSpPr txBox="1"/>
          <p:nvPr/>
        </p:nvSpPr>
        <p:spPr>
          <a:xfrm>
            <a:off x="2857488" y="4071942"/>
            <a:ext cx="3071834" cy="461665"/>
          </a:xfrm>
          <a:prstGeom prst="rect">
            <a:avLst/>
          </a:prstGeom>
          <a:noFill/>
        </p:spPr>
        <p:txBody>
          <a:bodyPr wrap="square" rtlCol="0">
            <a:spAutoFit/>
          </a:bodyPr>
          <a:lstStyle/>
          <a:p>
            <a:r>
              <a:rPr lang="zh-CN" altLang="en-US" dirty="0" smtClean="0">
                <a:solidFill>
                  <a:srgbClr val="00B0F0"/>
                </a:solidFill>
              </a:rPr>
              <a:t>            </a:t>
            </a:r>
            <a:r>
              <a:rPr lang="zh-CN" altLang="en-US" sz="2400" dirty="0" smtClean="0">
                <a:solidFill>
                  <a:srgbClr val="00B0F0"/>
                </a:solidFill>
                <a:latin typeface="华文彩云" pitchFamily="2" charset="-122"/>
                <a:ea typeface="华文彩云" pitchFamily="2" charset="-122"/>
              </a:rPr>
              <a:t>医保部承办</a:t>
            </a:r>
            <a:endParaRPr lang="zh-CN" altLang="en-US" sz="2400" dirty="0">
              <a:solidFill>
                <a:srgbClr val="00B0F0"/>
              </a:solidFill>
              <a:latin typeface="华文彩云" pitchFamily="2" charset="-122"/>
              <a:ea typeface="华文彩云" pitchFamily="2" charset="-122"/>
            </a:endParaRPr>
          </a:p>
        </p:txBody>
      </p:sp>
    </p:spTree>
    <p:extLst>
      <p:ext uri="{BB962C8B-B14F-4D97-AF65-F5344CB8AC3E}">
        <p14:creationId xmlns:p14="http://schemas.microsoft.com/office/powerpoint/2010/main" xmlns="" val="53745893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1" y="1268760"/>
            <a:ext cx="4288353" cy="584775"/>
          </a:xfrm>
          <a:prstGeom prst="rect">
            <a:avLst/>
          </a:prstGeom>
        </p:spPr>
        <p:txBody>
          <a:bodyPr wrap="none">
            <a:spAutoFit/>
          </a:bodyPr>
          <a:lstStyle/>
          <a:p>
            <a:r>
              <a:rPr lang="zh-CN" altLang="en-US" sz="3200" dirty="0">
                <a:solidFill>
                  <a:schemeClr val="accent1"/>
                </a:solidFill>
                <a:latin typeface="+mn-lt"/>
                <a:ea typeface="+mn-ea"/>
              </a:rPr>
              <a:t>新旧条款不同之处对比</a:t>
            </a:r>
          </a:p>
        </p:txBody>
      </p:sp>
      <p:sp>
        <p:nvSpPr>
          <p:cNvPr id="5" name="文本框 20"/>
          <p:cNvSpPr txBox="1">
            <a:spLocks noChangeArrowheads="1"/>
          </p:cNvSpPr>
          <p:nvPr/>
        </p:nvSpPr>
        <p:spPr bwMode="auto">
          <a:xfrm>
            <a:off x="755576" y="2276872"/>
            <a:ext cx="2435225" cy="3624276"/>
          </a:xfrm>
          <a:prstGeom prst="rect">
            <a:avLst/>
          </a:prstGeom>
          <a:noFill/>
          <a:ln w="9525">
            <a:noFill/>
            <a:miter lim="800000"/>
            <a:headEnd/>
            <a:tailEnd/>
          </a:ln>
        </p:spPr>
        <p:txBody>
          <a:bodyPr lIns="90000" tIns="90000" rIns="90000" bIns="90000"/>
          <a:lstStyle/>
          <a:p>
            <a:pPr algn="just">
              <a:lnSpc>
                <a:spcPct val="130000"/>
              </a:lnSpc>
              <a:spcAft>
                <a:spcPts val="600"/>
              </a:spcAft>
            </a:pPr>
            <a:r>
              <a:rPr lang="zh-CN" altLang="zh-CN" sz="1600" b="1" dirty="0" smtClean="0">
                <a:solidFill>
                  <a:schemeClr val="tx1">
                    <a:lumMod val="50000"/>
                  </a:schemeClr>
                </a:solidFill>
              </a:rPr>
              <a:t>按有效责任住院天数扣除前</a:t>
            </a:r>
            <a:r>
              <a:rPr lang="en-US" altLang="zh-CN" sz="1600" b="1" u="sng" dirty="0" smtClean="0">
                <a:solidFill>
                  <a:schemeClr val="tx1">
                    <a:lumMod val="50000"/>
                  </a:schemeClr>
                </a:solidFill>
              </a:rPr>
              <a:t>3</a:t>
            </a:r>
            <a:r>
              <a:rPr lang="zh-CN" altLang="zh-CN" sz="1600" b="1" u="sng" dirty="0" smtClean="0">
                <a:solidFill>
                  <a:schemeClr val="tx1">
                    <a:lumMod val="50000"/>
                  </a:schemeClr>
                </a:solidFill>
              </a:rPr>
              <a:t>天</a:t>
            </a:r>
            <a:r>
              <a:rPr lang="zh-CN" altLang="zh-CN" sz="1600" b="1" dirty="0" smtClean="0">
                <a:solidFill>
                  <a:schemeClr val="tx1">
                    <a:lumMod val="50000"/>
                  </a:schemeClr>
                </a:solidFill>
              </a:rPr>
              <a:t>后的住院天数</a:t>
            </a:r>
            <a:r>
              <a:rPr lang="zh-CN" altLang="en-US" sz="1600" b="1" dirty="0" smtClean="0">
                <a:solidFill>
                  <a:schemeClr val="tx1">
                    <a:lumMod val="50000"/>
                  </a:schemeClr>
                </a:solidFill>
              </a:rPr>
              <a:t>。</a:t>
            </a:r>
            <a:r>
              <a:rPr lang="en-US" altLang="zh-CN" sz="1600" b="1" dirty="0" smtClean="0">
                <a:solidFill>
                  <a:schemeClr val="tx1">
                    <a:lumMod val="50000"/>
                  </a:schemeClr>
                </a:solidFill>
              </a:rPr>
              <a:t/>
            </a:r>
            <a:br>
              <a:rPr lang="en-US" altLang="zh-CN" sz="1600" b="1" dirty="0" smtClean="0">
                <a:solidFill>
                  <a:schemeClr val="tx1">
                    <a:lumMod val="50000"/>
                  </a:schemeClr>
                </a:solidFill>
              </a:rPr>
            </a:br>
            <a:r>
              <a:rPr lang="en-US" altLang="zh-CN" sz="1600" b="1" dirty="0" smtClean="0">
                <a:solidFill>
                  <a:schemeClr val="tx1">
                    <a:lumMod val="50000"/>
                  </a:schemeClr>
                </a:solidFill>
              </a:rPr>
              <a:t>    </a:t>
            </a:r>
            <a:r>
              <a:rPr lang="zh-CN" altLang="zh-CN" sz="1600" b="1" dirty="0" smtClean="0">
                <a:solidFill>
                  <a:schemeClr val="tx1">
                    <a:lumMod val="50000"/>
                  </a:schemeClr>
                </a:solidFill>
              </a:rPr>
              <a:t>因病情需要在</a:t>
            </a:r>
            <a:r>
              <a:rPr lang="en-US" altLang="zh-CN" sz="1600" b="1" dirty="0" smtClean="0">
                <a:solidFill>
                  <a:schemeClr val="tx1">
                    <a:lumMod val="50000"/>
                  </a:schemeClr>
                </a:solidFill>
              </a:rPr>
              <a:t>24</a:t>
            </a:r>
            <a:r>
              <a:rPr lang="zh-CN" altLang="zh-CN" sz="1600" b="1" dirty="0" smtClean="0">
                <a:solidFill>
                  <a:schemeClr val="tx1">
                    <a:lumMod val="50000"/>
                  </a:schemeClr>
                </a:solidFill>
              </a:rPr>
              <a:t>小时内转诊（能提供医保规定的正式转诊单），视同一次住院，如超过</a:t>
            </a:r>
            <a:r>
              <a:rPr lang="en-US" altLang="zh-CN" sz="1600" b="1" dirty="0" smtClean="0">
                <a:solidFill>
                  <a:schemeClr val="tx1">
                    <a:lumMod val="50000"/>
                  </a:schemeClr>
                </a:solidFill>
              </a:rPr>
              <a:t>24</a:t>
            </a:r>
            <a:r>
              <a:rPr lang="zh-CN" altLang="zh-CN" sz="1600" b="1" dirty="0" smtClean="0">
                <a:solidFill>
                  <a:schemeClr val="tx1">
                    <a:lumMod val="50000"/>
                  </a:schemeClr>
                </a:solidFill>
              </a:rPr>
              <a:t>小时转诊的按两次住院分别扣除前</a:t>
            </a:r>
            <a:r>
              <a:rPr lang="en-US" altLang="zh-CN" sz="1600" b="1" u="sng" dirty="0" smtClean="0">
                <a:solidFill>
                  <a:schemeClr val="tx1">
                    <a:lumMod val="50000"/>
                  </a:schemeClr>
                </a:solidFill>
              </a:rPr>
              <a:t>3</a:t>
            </a:r>
            <a:r>
              <a:rPr lang="zh-CN" altLang="zh-CN" sz="1600" b="1" u="sng" dirty="0" smtClean="0">
                <a:solidFill>
                  <a:schemeClr val="tx1">
                    <a:lumMod val="50000"/>
                  </a:schemeClr>
                </a:solidFill>
              </a:rPr>
              <a:t>天</a:t>
            </a:r>
            <a:r>
              <a:rPr lang="zh-CN" altLang="zh-CN" sz="1600" b="1" dirty="0" smtClean="0">
                <a:solidFill>
                  <a:schemeClr val="tx1">
                    <a:lumMod val="50000"/>
                  </a:schemeClr>
                </a:solidFill>
              </a:rPr>
              <a:t>住院天数。</a:t>
            </a:r>
            <a:r>
              <a:rPr lang="en-US" altLang="zh-CN" sz="1600" b="1" dirty="0" smtClean="0">
                <a:solidFill>
                  <a:schemeClr val="tx1">
                    <a:lumMod val="50000"/>
                  </a:schemeClr>
                </a:solidFill>
              </a:rPr>
              <a:t/>
            </a:r>
            <a:br>
              <a:rPr lang="en-US" altLang="zh-CN" sz="1600" b="1" dirty="0" smtClean="0">
                <a:solidFill>
                  <a:schemeClr val="tx1">
                    <a:lumMod val="50000"/>
                  </a:schemeClr>
                </a:solidFill>
              </a:rPr>
            </a:br>
            <a:r>
              <a:rPr lang="en-US" altLang="zh-CN" sz="1600" b="1" dirty="0" smtClean="0">
                <a:solidFill>
                  <a:schemeClr val="tx1">
                    <a:lumMod val="50000"/>
                  </a:schemeClr>
                </a:solidFill>
              </a:rPr>
              <a:t>    </a:t>
            </a:r>
            <a:r>
              <a:rPr lang="zh-CN" altLang="zh-CN" sz="1600" b="1" dirty="0" smtClean="0">
                <a:solidFill>
                  <a:schemeClr val="tx1">
                    <a:lumMod val="50000"/>
                  </a:schemeClr>
                </a:solidFill>
              </a:rPr>
              <a:t>住院日津贴＝每日住院津贴</a:t>
            </a:r>
            <a:r>
              <a:rPr lang="en-US" altLang="zh-CN" sz="1600" b="1" dirty="0" smtClean="0">
                <a:solidFill>
                  <a:schemeClr val="tx1">
                    <a:lumMod val="50000"/>
                  </a:schemeClr>
                </a:solidFill>
              </a:rPr>
              <a:t>40</a:t>
            </a:r>
            <a:r>
              <a:rPr lang="zh-CN" altLang="zh-CN" sz="1600" b="1" dirty="0" smtClean="0">
                <a:solidFill>
                  <a:schemeClr val="tx1">
                    <a:lumMod val="50000"/>
                  </a:schemeClr>
                </a:solidFill>
              </a:rPr>
              <a:t>元×（住院有效责任天数－</a:t>
            </a:r>
            <a:r>
              <a:rPr lang="en-US" altLang="zh-CN" sz="1600" b="1" u="sng" dirty="0" smtClean="0">
                <a:solidFill>
                  <a:schemeClr val="tx1">
                    <a:lumMod val="50000"/>
                  </a:schemeClr>
                </a:solidFill>
              </a:rPr>
              <a:t>3</a:t>
            </a:r>
            <a:r>
              <a:rPr lang="zh-CN" altLang="zh-CN" sz="1600" b="1" u="sng" dirty="0" smtClean="0">
                <a:solidFill>
                  <a:schemeClr val="tx1">
                    <a:lumMod val="50000"/>
                  </a:schemeClr>
                </a:solidFill>
              </a:rPr>
              <a:t>天</a:t>
            </a:r>
            <a:r>
              <a:rPr lang="zh-CN" altLang="zh-CN" sz="1600" b="1" dirty="0" smtClean="0">
                <a:solidFill>
                  <a:schemeClr val="tx1">
                    <a:lumMod val="50000"/>
                  </a:schemeClr>
                </a:solidFill>
              </a:rPr>
              <a:t>）</a:t>
            </a:r>
            <a:endParaRPr lang="zh-CN" altLang="en-US" sz="1600" b="1" dirty="0">
              <a:solidFill>
                <a:schemeClr val="tx1">
                  <a:lumMod val="50000"/>
                </a:schemeClr>
              </a:solidFill>
              <a:latin typeface="幼圆" pitchFamily="49" charset="-122"/>
              <a:ea typeface="幼圆" pitchFamily="49" charset="-122"/>
            </a:endParaRPr>
          </a:p>
        </p:txBody>
      </p:sp>
      <p:sp>
        <p:nvSpPr>
          <p:cNvPr id="6" name="文本框 21"/>
          <p:cNvSpPr txBox="1">
            <a:spLocks noChangeArrowheads="1"/>
          </p:cNvSpPr>
          <p:nvPr/>
        </p:nvSpPr>
        <p:spPr bwMode="auto">
          <a:xfrm>
            <a:off x="5940149" y="1561147"/>
            <a:ext cx="2471737" cy="3857652"/>
          </a:xfrm>
          <a:prstGeom prst="rect">
            <a:avLst/>
          </a:prstGeom>
          <a:noFill/>
          <a:ln w="9525">
            <a:noFill/>
            <a:miter lim="800000"/>
            <a:headEnd/>
            <a:tailEnd/>
          </a:ln>
        </p:spPr>
        <p:txBody>
          <a:bodyPr lIns="90000" tIns="90000" rIns="90000" bIns="90000" anchor="b"/>
          <a:lstStyle/>
          <a:p>
            <a:pPr algn="just">
              <a:lnSpc>
                <a:spcPct val="130000"/>
              </a:lnSpc>
              <a:spcAft>
                <a:spcPts val="600"/>
              </a:spcAft>
            </a:pPr>
            <a:r>
              <a:rPr lang="zh-CN" altLang="zh-CN" sz="1600" b="1" dirty="0" smtClean="0">
                <a:solidFill>
                  <a:schemeClr val="tx1">
                    <a:lumMod val="50000"/>
                  </a:schemeClr>
                </a:solidFill>
              </a:rPr>
              <a:t>按有效责任住院天数扣除</a:t>
            </a:r>
            <a:r>
              <a:rPr lang="zh-CN" altLang="zh-CN" sz="1600" b="1" dirty="0" smtClean="0">
                <a:solidFill>
                  <a:srgbClr val="FF0000"/>
                </a:solidFill>
              </a:rPr>
              <a:t>前</a:t>
            </a:r>
            <a:r>
              <a:rPr lang="en-US" altLang="zh-CN" sz="1600" b="1" u="sng" dirty="0" smtClean="0">
                <a:solidFill>
                  <a:srgbClr val="FF0000"/>
                </a:solidFill>
              </a:rPr>
              <a:t>1</a:t>
            </a:r>
            <a:r>
              <a:rPr lang="zh-CN" altLang="zh-CN" sz="1600" b="1" u="sng" dirty="0" smtClean="0">
                <a:solidFill>
                  <a:srgbClr val="FF0000"/>
                </a:solidFill>
              </a:rPr>
              <a:t>天</a:t>
            </a:r>
            <a:r>
              <a:rPr lang="zh-CN" altLang="zh-CN" sz="1600" b="1" dirty="0" smtClean="0">
                <a:solidFill>
                  <a:schemeClr val="tx1">
                    <a:lumMod val="50000"/>
                  </a:schemeClr>
                </a:solidFill>
              </a:rPr>
              <a:t>后的住院天数。</a:t>
            </a:r>
            <a:r>
              <a:rPr lang="en-US" altLang="zh-CN" sz="1600" b="1" dirty="0" smtClean="0">
                <a:solidFill>
                  <a:schemeClr val="tx1">
                    <a:lumMod val="50000"/>
                  </a:schemeClr>
                </a:solidFill>
              </a:rPr>
              <a:t/>
            </a:r>
            <a:br>
              <a:rPr lang="en-US" altLang="zh-CN" sz="1600" b="1" dirty="0" smtClean="0">
                <a:solidFill>
                  <a:schemeClr val="tx1">
                    <a:lumMod val="50000"/>
                  </a:schemeClr>
                </a:solidFill>
              </a:rPr>
            </a:br>
            <a:r>
              <a:rPr lang="en-US" altLang="zh-CN" sz="1600" b="1" dirty="0" smtClean="0">
                <a:solidFill>
                  <a:schemeClr val="tx1">
                    <a:lumMod val="50000"/>
                  </a:schemeClr>
                </a:solidFill>
              </a:rPr>
              <a:t>    </a:t>
            </a:r>
            <a:r>
              <a:rPr lang="zh-CN" altLang="zh-CN" sz="1600" b="1" dirty="0" smtClean="0">
                <a:solidFill>
                  <a:schemeClr val="tx1">
                    <a:lumMod val="50000"/>
                  </a:schemeClr>
                </a:solidFill>
              </a:rPr>
              <a:t>因病情需要在</a:t>
            </a:r>
            <a:r>
              <a:rPr lang="en-US" altLang="zh-CN" sz="1600" b="1" dirty="0" smtClean="0">
                <a:solidFill>
                  <a:schemeClr val="tx1">
                    <a:lumMod val="50000"/>
                  </a:schemeClr>
                </a:solidFill>
              </a:rPr>
              <a:t>24</a:t>
            </a:r>
            <a:r>
              <a:rPr lang="zh-CN" altLang="zh-CN" sz="1600" b="1" dirty="0" smtClean="0">
                <a:solidFill>
                  <a:schemeClr val="tx1">
                    <a:lumMod val="50000"/>
                  </a:schemeClr>
                </a:solidFill>
              </a:rPr>
              <a:t>小时内转诊（能提供医保规定的正式转诊单），视同一次住院，如超过</a:t>
            </a:r>
            <a:r>
              <a:rPr lang="en-US" altLang="zh-CN" sz="1600" b="1" dirty="0" smtClean="0">
                <a:solidFill>
                  <a:schemeClr val="tx1">
                    <a:lumMod val="50000"/>
                  </a:schemeClr>
                </a:solidFill>
              </a:rPr>
              <a:t>24</a:t>
            </a:r>
            <a:r>
              <a:rPr lang="zh-CN" altLang="zh-CN" sz="1600" b="1" dirty="0" smtClean="0">
                <a:solidFill>
                  <a:schemeClr val="tx1">
                    <a:lumMod val="50000"/>
                  </a:schemeClr>
                </a:solidFill>
              </a:rPr>
              <a:t>小时转诊的按两次住院分别扣除</a:t>
            </a:r>
            <a:r>
              <a:rPr lang="zh-CN" altLang="zh-CN" sz="1600" b="1" dirty="0" smtClean="0">
                <a:solidFill>
                  <a:srgbClr val="FF0000"/>
                </a:solidFill>
              </a:rPr>
              <a:t>前</a:t>
            </a:r>
            <a:r>
              <a:rPr lang="en-US" altLang="zh-CN" sz="1600" b="1" u="sng" dirty="0" smtClean="0">
                <a:solidFill>
                  <a:srgbClr val="FF0000"/>
                </a:solidFill>
              </a:rPr>
              <a:t>1</a:t>
            </a:r>
            <a:r>
              <a:rPr lang="zh-CN" altLang="zh-CN" sz="1600" b="1" u="sng" dirty="0" smtClean="0">
                <a:solidFill>
                  <a:srgbClr val="FF0000"/>
                </a:solidFill>
              </a:rPr>
              <a:t>天</a:t>
            </a:r>
            <a:r>
              <a:rPr lang="zh-CN" altLang="zh-CN" sz="1600" b="1" dirty="0" smtClean="0">
                <a:solidFill>
                  <a:schemeClr val="tx1">
                    <a:lumMod val="50000"/>
                  </a:schemeClr>
                </a:solidFill>
              </a:rPr>
              <a:t>住院天数。</a:t>
            </a:r>
            <a:r>
              <a:rPr lang="en-US" altLang="zh-CN" sz="1600" b="1" dirty="0" smtClean="0">
                <a:solidFill>
                  <a:schemeClr val="tx1">
                    <a:lumMod val="50000"/>
                  </a:schemeClr>
                </a:solidFill>
              </a:rPr>
              <a:t/>
            </a:r>
            <a:br>
              <a:rPr lang="en-US" altLang="zh-CN" sz="1600" b="1" dirty="0" smtClean="0">
                <a:solidFill>
                  <a:schemeClr val="tx1">
                    <a:lumMod val="50000"/>
                  </a:schemeClr>
                </a:solidFill>
              </a:rPr>
            </a:br>
            <a:r>
              <a:rPr lang="en-US" altLang="zh-CN" sz="1600" b="1" dirty="0" smtClean="0">
                <a:solidFill>
                  <a:schemeClr val="tx1">
                    <a:lumMod val="50000"/>
                  </a:schemeClr>
                </a:solidFill>
              </a:rPr>
              <a:t>    </a:t>
            </a:r>
            <a:r>
              <a:rPr lang="zh-CN" altLang="zh-CN" sz="1600" b="1" dirty="0" smtClean="0">
                <a:solidFill>
                  <a:schemeClr val="tx1">
                    <a:lumMod val="50000"/>
                  </a:schemeClr>
                </a:solidFill>
              </a:rPr>
              <a:t>住院日津贴＝每日住院津贴</a:t>
            </a:r>
            <a:r>
              <a:rPr lang="en-US" altLang="zh-CN" sz="1600" b="1" dirty="0" smtClean="0">
                <a:solidFill>
                  <a:schemeClr val="tx1">
                    <a:lumMod val="50000"/>
                  </a:schemeClr>
                </a:solidFill>
              </a:rPr>
              <a:t>40</a:t>
            </a:r>
            <a:r>
              <a:rPr lang="zh-CN" altLang="zh-CN" sz="1600" b="1" dirty="0" smtClean="0">
                <a:solidFill>
                  <a:schemeClr val="tx1">
                    <a:lumMod val="50000"/>
                  </a:schemeClr>
                </a:solidFill>
              </a:rPr>
              <a:t>元×（住院有效责任天数－</a:t>
            </a:r>
            <a:r>
              <a:rPr lang="en-US" altLang="zh-CN" sz="1600" b="1" u="sng" dirty="0" smtClean="0">
                <a:solidFill>
                  <a:srgbClr val="FF0000"/>
                </a:solidFill>
              </a:rPr>
              <a:t>1</a:t>
            </a:r>
            <a:r>
              <a:rPr lang="zh-CN" altLang="zh-CN" sz="1600" b="1" u="sng" dirty="0" smtClean="0">
                <a:solidFill>
                  <a:srgbClr val="FF0000"/>
                </a:solidFill>
              </a:rPr>
              <a:t>天</a:t>
            </a:r>
            <a:r>
              <a:rPr lang="zh-CN" altLang="zh-CN" sz="1600" b="1" dirty="0" smtClean="0">
                <a:solidFill>
                  <a:schemeClr val="tx1">
                    <a:lumMod val="50000"/>
                  </a:schemeClr>
                </a:solidFill>
              </a:rPr>
              <a:t>）</a:t>
            </a:r>
            <a:endParaRPr lang="en-US" altLang="zh-CN" sz="1600" b="1" dirty="0" smtClean="0">
              <a:solidFill>
                <a:schemeClr val="tx1">
                  <a:lumMod val="50000"/>
                </a:schemeClr>
              </a:solidFill>
            </a:endParaRPr>
          </a:p>
          <a:p>
            <a:pPr algn="just">
              <a:lnSpc>
                <a:spcPct val="130000"/>
              </a:lnSpc>
              <a:spcAft>
                <a:spcPts val="600"/>
              </a:spcAft>
            </a:pPr>
            <a:endParaRPr lang="zh-CN" altLang="en-US" sz="1600" b="1" dirty="0">
              <a:solidFill>
                <a:schemeClr val="tx1">
                  <a:lumMod val="50000"/>
                </a:schemeClr>
              </a:solidFill>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75683" y="2264543"/>
            <a:ext cx="1285875" cy="1871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968422" y="3684636"/>
            <a:ext cx="1285875" cy="1871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3613272" y="3672656"/>
            <a:ext cx="414337" cy="463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aphicFrame>
        <p:nvGraphicFramePr>
          <p:cNvPr id="10" name="表格 9"/>
          <p:cNvGraphicFramePr>
            <a:graphicFrameLocks noGrp="1"/>
          </p:cNvGraphicFramePr>
          <p:nvPr>
            <p:extLst>
              <p:ext uri="{D42A27DB-BD31-4B8C-83A1-F6EECF244321}">
                <p14:modId xmlns:p14="http://schemas.microsoft.com/office/powerpoint/2010/main" xmlns="" val="1476453252"/>
              </p:ext>
            </p:extLst>
          </p:nvPr>
        </p:nvGraphicFramePr>
        <p:xfrm>
          <a:off x="5322065" y="5042249"/>
          <a:ext cx="3707904" cy="1717798"/>
        </p:xfrm>
        <a:graphic>
          <a:graphicData uri="http://schemas.openxmlformats.org/drawingml/2006/table">
            <a:tbl>
              <a:tblPr firstRow="1" bandRow="1">
                <a:tableStyleId>{5C22544A-7EE6-4342-B048-85BDC9FD1C3A}</a:tableStyleId>
              </a:tblPr>
              <a:tblGrid>
                <a:gridCol w="1235968"/>
                <a:gridCol w="1235968"/>
                <a:gridCol w="1235968"/>
              </a:tblGrid>
              <a:tr h="538859">
                <a:tc>
                  <a:txBody>
                    <a:bodyPr/>
                    <a:lstStyle/>
                    <a:p>
                      <a:pPr algn="ctr">
                        <a:spcAft>
                          <a:spcPts val="0"/>
                        </a:spcAft>
                      </a:pPr>
                      <a:r>
                        <a:rPr lang="zh-CN" sz="1400" b="1" kern="100" dirty="0">
                          <a:latin typeface="Times New Roman"/>
                          <a:ea typeface="仿宋"/>
                        </a:rPr>
                        <a:t>会费标准</a:t>
                      </a:r>
                      <a:endParaRPr lang="zh-CN" sz="1050" kern="100" dirty="0">
                        <a:latin typeface="Times New Roman"/>
                        <a:ea typeface="宋体"/>
                      </a:endParaRPr>
                    </a:p>
                  </a:txBody>
                  <a:tcPr marL="68580" marR="68580" marT="0" marB="0">
                    <a:solidFill>
                      <a:srgbClr val="00B0F0"/>
                    </a:solidFill>
                  </a:tcPr>
                </a:tc>
                <a:tc>
                  <a:txBody>
                    <a:bodyPr/>
                    <a:lstStyle/>
                    <a:p>
                      <a:pPr algn="ctr">
                        <a:spcAft>
                          <a:spcPts val="0"/>
                        </a:spcAft>
                      </a:pPr>
                      <a:r>
                        <a:rPr lang="zh-CN" sz="1400" b="1" kern="100" dirty="0">
                          <a:latin typeface="Times New Roman"/>
                          <a:ea typeface="仿宋"/>
                        </a:rPr>
                        <a:t>住院津贴（每日）</a:t>
                      </a:r>
                      <a:endParaRPr lang="zh-CN" sz="1050" kern="100" dirty="0">
                        <a:latin typeface="Times New Roman"/>
                        <a:ea typeface="宋体"/>
                      </a:endParaRPr>
                    </a:p>
                  </a:txBody>
                  <a:tcPr marL="68580" marR="68580" marT="0" marB="0">
                    <a:solidFill>
                      <a:srgbClr val="00B0F0"/>
                    </a:solidFill>
                  </a:tcPr>
                </a:tc>
                <a:tc>
                  <a:txBody>
                    <a:bodyPr/>
                    <a:lstStyle/>
                    <a:p>
                      <a:pPr algn="ctr">
                        <a:spcAft>
                          <a:spcPts val="0"/>
                        </a:spcAft>
                      </a:pPr>
                      <a:r>
                        <a:rPr lang="zh-CN" sz="1400" b="1" kern="100" dirty="0">
                          <a:latin typeface="Times New Roman"/>
                          <a:ea typeface="仿宋"/>
                        </a:rPr>
                        <a:t>最高互助金（累计给付</a:t>
                      </a:r>
                      <a:r>
                        <a:rPr lang="en-US" sz="1400" b="1" kern="100" dirty="0">
                          <a:latin typeface="Times New Roman"/>
                          <a:ea typeface="仿宋"/>
                        </a:rPr>
                        <a:t>180</a:t>
                      </a:r>
                      <a:r>
                        <a:rPr lang="zh-CN" sz="1400" b="1" kern="100" dirty="0">
                          <a:latin typeface="Times New Roman"/>
                          <a:ea typeface="仿宋"/>
                        </a:rPr>
                        <a:t>天）</a:t>
                      </a:r>
                      <a:endParaRPr lang="zh-CN" sz="1050" kern="100" dirty="0">
                        <a:latin typeface="Times New Roman"/>
                        <a:ea typeface="宋体"/>
                      </a:endParaRPr>
                    </a:p>
                  </a:txBody>
                  <a:tcPr marL="68580" marR="68580" marT="0" marB="0">
                    <a:solidFill>
                      <a:srgbClr val="00B0F0"/>
                    </a:solidFill>
                  </a:tcPr>
                </a:tc>
              </a:tr>
              <a:tr h="538859">
                <a:tc>
                  <a:txBody>
                    <a:bodyPr/>
                    <a:lstStyle/>
                    <a:p>
                      <a:pPr algn="ctr">
                        <a:spcAft>
                          <a:spcPts val="0"/>
                        </a:spcAft>
                      </a:pPr>
                      <a:r>
                        <a:rPr lang="en-US" sz="1400" b="1" kern="100" dirty="0">
                          <a:solidFill>
                            <a:schemeClr val="tx1">
                              <a:lumMod val="50000"/>
                            </a:schemeClr>
                          </a:solidFill>
                          <a:latin typeface="仿宋"/>
                          <a:ea typeface="宋体"/>
                        </a:rPr>
                        <a:t>60</a:t>
                      </a:r>
                      <a:endParaRPr lang="zh-CN" sz="1050" kern="100" dirty="0">
                        <a:solidFill>
                          <a:schemeClr val="tx1">
                            <a:lumMod val="50000"/>
                          </a:schemeClr>
                        </a:solidFill>
                        <a:latin typeface="Times New Roman"/>
                        <a:ea typeface="宋体"/>
                      </a:endParaRPr>
                    </a:p>
                  </a:txBody>
                  <a:tcPr marL="68580" marR="68580" marT="0" marB="0">
                    <a:solidFill>
                      <a:srgbClr val="00B0F0">
                        <a:alpha val="25000"/>
                      </a:srgbClr>
                    </a:solidFill>
                  </a:tcPr>
                </a:tc>
                <a:tc>
                  <a:txBody>
                    <a:bodyPr/>
                    <a:lstStyle/>
                    <a:p>
                      <a:pPr algn="ctr">
                        <a:spcAft>
                          <a:spcPts val="0"/>
                        </a:spcAft>
                      </a:pPr>
                      <a:r>
                        <a:rPr lang="en-US" sz="1400" b="1" kern="100" dirty="0">
                          <a:solidFill>
                            <a:schemeClr val="tx1">
                              <a:lumMod val="50000"/>
                            </a:schemeClr>
                          </a:solidFill>
                          <a:latin typeface="仿宋"/>
                          <a:ea typeface="宋体"/>
                        </a:rPr>
                        <a:t>40</a:t>
                      </a:r>
                      <a:endParaRPr lang="zh-CN" sz="1050" kern="100" dirty="0">
                        <a:solidFill>
                          <a:schemeClr val="tx1">
                            <a:lumMod val="50000"/>
                          </a:schemeClr>
                        </a:solidFill>
                        <a:latin typeface="Times New Roman"/>
                        <a:ea typeface="宋体"/>
                      </a:endParaRPr>
                    </a:p>
                  </a:txBody>
                  <a:tcPr marL="68580" marR="68580" marT="0" marB="0">
                    <a:solidFill>
                      <a:srgbClr val="00B0F0">
                        <a:alpha val="25000"/>
                      </a:srgbClr>
                    </a:solidFill>
                  </a:tcPr>
                </a:tc>
                <a:tc>
                  <a:txBody>
                    <a:bodyPr/>
                    <a:lstStyle/>
                    <a:p>
                      <a:pPr algn="ctr">
                        <a:spcAft>
                          <a:spcPts val="0"/>
                        </a:spcAft>
                      </a:pPr>
                      <a:r>
                        <a:rPr lang="en-US" sz="1400" b="1" kern="100" dirty="0">
                          <a:solidFill>
                            <a:schemeClr val="tx1">
                              <a:lumMod val="50000"/>
                            </a:schemeClr>
                          </a:solidFill>
                          <a:latin typeface="仿宋"/>
                          <a:ea typeface="宋体"/>
                        </a:rPr>
                        <a:t>7200</a:t>
                      </a:r>
                      <a:endParaRPr lang="zh-CN" sz="1050" kern="100" dirty="0">
                        <a:solidFill>
                          <a:schemeClr val="tx1">
                            <a:lumMod val="50000"/>
                          </a:schemeClr>
                        </a:solidFill>
                        <a:latin typeface="Times New Roman"/>
                        <a:ea typeface="宋体"/>
                      </a:endParaRPr>
                    </a:p>
                  </a:txBody>
                  <a:tcPr marL="68580" marR="68580" marT="0" marB="0">
                    <a:solidFill>
                      <a:srgbClr val="00B0F0">
                        <a:alpha val="25000"/>
                      </a:srgbClr>
                    </a:solidFill>
                  </a:tcPr>
                </a:tc>
              </a:tr>
              <a:tr h="538859">
                <a:tc gridSpan="3">
                  <a:txBody>
                    <a:bodyPr/>
                    <a:lstStyle/>
                    <a:p>
                      <a:pPr algn="ctr">
                        <a:spcAft>
                          <a:spcPts val="0"/>
                        </a:spcAft>
                      </a:pPr>
                      <a:r>
                        <a:rPr lang="zh-CN" sz="1400" b="1" kern="100" dirty="0">
                          <a:solidFill>
                            <a:schemeClr val="tx1">
                              <a:lumMod val="50000"/>
                            </a:schemeClr>
                          </a:solidFill>
                          <a:latin typeface="Times New Roman"/>
                          <a:ea typeface="仿宋"/>
                        </a:rPr>
                        <a:t>互助金</a:t>
                      </a:r>
                      <a:r>
                        <a:rPr lang="en-US" sz="1400" b="1" kern="100" dirty="0">
                          <a:solidFill>
                            <a:schemeClr val="tx1">
                              <a:lumMod val="50000"/>
                            </a:schemeClr>
                          </a:solidFill>
                          <a:latin typeface="Times New Roman"/>
                          <a:ea typeface="仿宋"/>
                        </a:rPr>
                        <a:t>=</a:t>
                      </a:r>
                      <a:r>
                        <a:rPr lang="zh-CN" sz="1400" b="1" kern="100" dirty="0">
                          <a:solidFill>
                            <a:schemeClr val="tx1">
                              <a:lumMod val="50000"/>
                            </a:schemeClr>
                          </a:solidFill>
                          <a:latin typeface="Times New Roman"/>
                          <a:ea typeface="仿宋"/>
                        </a:rPr>
                        <a:t>每日</a:t>
                      </a:r>
                      <a:r>
                        <a:rPr lang="en-US" sz="1400" b="1" kern="100" dirty="0">
                          <a:solidFill>
                            <a:schemeClr val="tx1">
                              <a:lumMod val="50000"/>
                            </a:schemeClr>
                          </a:solidFill>
                          <a:latin typeface="Times New Roman"/>
                          <a:ea typeface="仿宋"/>
                        </a:rPr>
                        <a:t>40</a:t>
                      </a:r>
                      <a:r>
                        <a:rPr lang="zh-CN" sz="1400" b="1" kern="100" dirty="0">
                          <a:solidFill>
                            <a:schemeClr val="tx1">
                              <a:lumMod val="50000"/>
                            </a:schemeClr>
                          </a:solidFill>
                          <a:latin typeface="Times New Roman"/>
                          <a:ea typeface="仿宋"/>
                        </a:rPr>
                        <a:t>元（住院津贴补助）×（住院有效责任天数</a:t>
                      </a:r>
                      <a:r>
                        <a:rPr lang="en-US" sz="1400" b="1" kern="100" dirty="0">
                          <a:solidFill>
                            <a:schemeClr val="tx1">
                              <a:lumMod val="50000"/>
                            </a:schemeClr>
                          </a:solidFill>
                          <a:latin typeface="Times New Roman"/>
                          <a:ea typeface="仿宋"/>
                        </a:rPr>
                        <a:t>-</a:t>
                      </a:r>
                      <a:r>
                        <a:rPr lang="en-US" sz="1400" b="1" kern="100" dirty="0">
                          <a:solidFill>
                            <a:srgbClr val="FF0000"/>
                          </a:solidFill>
                          <a:latin typeface="Times New Roman"/>
                          <a:ea typeface="仿宋"/>
                        </a:rPr>
                        <a:t>1</a:t>
                      </a:r>
                      <a:r>
                        <a:rPr lang="zh-CN" sz="1400" b="1" kern="100" dirty="0">
                          <a:solidFill>
                            <a:srgbClr val="FF0000"/>
                          </a:solidFill>
                          <a:latin typeface="Times New Roman"/>
                          <a:ea typeface="仿宋"/>
                        </a:rPr>
                        <a:t>天</a:t>
                      </a:r>
                      <a:r>
                        <a:rPr lang="zh-CN" sz="1400" b="1" kern="100" dirty="0">
                          <a:solidFill>
                            <a:schemeClr val="tx1">
                              <a:lumMod val="50000"/>
                            </a:schemeClr>
                          </a:solidFill>
                          <a:latin typeface="Times New Roman"/>
                          <a:ea typeface="仿宋"/>
                        </a:rPr>
                        <a:t>）</a:t>
                      </a:r>
                      <a:endParaRPr lang="zh-CN" sz="1050" kern="100" dirty="0">
                        <a:solidFill>
                          <a:schemeClr val="tx1">
                            <a:lumMod val="50000"/>
                          </a:schemeClr>
                        </a:solidFill>
                        <a:latin typeface="Times New Roman"/>
                        <a:ea typeface="宋体"/>
                      </a:endParaRPr>
                    </a:p>
                  </a:txBody>
                  <a:tcPr marL="68580" marR="68580" marT="0" marB="0"/>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xmlns="" val="212532022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467227"/>
            <a:ext cx="1624163" cy="584775"/>
          </a:xfrm>
          <a:prstGeom prst="rect">
            <a:avLst/>
          </a:prstGeom>
        </p:spPr>
        <p:txBody>
          <a:bodyPr wrap="none">
            <a:spAutoFit/>
          </a:bodyPr>
          <a:lstStyle/>
          <a:p>
            <a:r>
              <a:rPr lang="zh-CN" altLang="en-US" sz="3200" dirty="0">
                <a:solidFill>
                  <a:schemeClr val="accent1"/>
                </a:solidFill>
                <a:latin typeface="+mn-lt"/>
                <a:ea typeface="+mn-ea"/>
              </a:rPr>
              <a:t>案例</a:t>
            </a:r>
            <a:r>
              <a:rPr lang="en-US" altLang="zh-CN" sz="3200" dirty="0">
                <a:solidFill>
                  <a:schemeClr val="accent1"/>
                </a:solidFill>
                <a:latin typeface="+mn-lt"/>
                <a:ea typeface="+mn-ea"/>
              </a:rPr>
              <a:t>1</a:t>
            </a:r>
            <a:r>
              <a:rPr lang="zh-CN" altLang="en-US" sz="3200" dirty="0">
                <a:solidFill>
                  <a:schemeClr val="accent1"/>
                </a:solidFill>
                <a:latin typeface="+mn-lt"/>
                <a:ea typeface="+mn-ea"/>
              </a:rPr>
              <a:t>：</a:t>
            </a:r>
            <a:endParaRPr lang="en-US" altLang="zh-CN" sz="3200" dirty="0">
              <a:solidFill>
                <a:schemeClr val="accent1"/>
              </a:solidFill>
              <a:latin typeface="+mn-lt"/>
              <a:ea typeface="+mn-ea"/>
            </a:endParaRPr>
          </a:p>
        </p:txBody>
      </p:sp>
      <p:sp>
        <p:nvSpPr>
          <p:cNvPr id="5" name="Rectangle 1"/>
          <p:cNvSpPr>
            <a:spLocks noChangeArrowheads="1"/>
          </p:cNvSpPr>
          <p:nvPr/>
        </p:nvSpPr>
        <p:spPr bwMode="auto">
          <a:xfrm>
            <a:off x="857224" y="2132856"/>
            <a:ext cx="7572428"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88900" fontAlgn="base">
              <a:lnSpc>
                <a:spcPts val="5000"/>
              </a:lnSpc>
              <a:spcBef>
                <a:spcPct val="0"/>
              </a:spcBef>
              <a:spcAft>
                <a:spcPct val="0"/>
              </a:spcAft>
            </a:pPr>
            <a:r>
              <a:rPr lang="zh-CN" altLang="en-US" sz="2400" dirty="0">
                <a:latin typeface="微软雅黑" pitchFamily="34" charset="-122"/>
                <a:ea typeface="微软雅黑" pitchFamily="34" charset="-122"/>
                <a:cs typeface="Times New Roman" pitchFamily="18" charset="0"/>
              </a:rPr>
              <a:t> </a:t>
            </a:r>
            <a:r>
              <a:rPr lang="zh-CN" altLang="en-US" sz="2400" dirty="0" smtClean="0">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某职工投保</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在职职工住院津贴互助保障活动</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保障责任期为</a:t>
            </a:r>
            <a:r>
              <a:rPr lang="en-US" altLang="zh-CN" sz="2400" b="1" dirty="0">
                <a:latin typeface="微软雅黑" pitchFamily="34" charset="-122"/>
                <a:ea typeface="微软雅黑" pitchFamily="34" charset="-122"/>
                <a:cs typeface="Times New Roman" pitchFamily="18" charset="0"/>
              </a:rPr>
              <a:t>2015</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6</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-2016</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5</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31</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，他于</a:t>
            </a:r>
            <a:r>
              <a:rPr lang="en-US" altLang="zh-CN" sz="2400" b="1" dirty="0">
                <a:latin typeface="微软雅黑" pitchFamily="34" charset="-122"/>
                <a:ea typeface="微软雅黑" pitchFamily="34" charset="-122"/>
                <a:cs typeface="Times New Roman" pitchFamily="18" charset="0"/>
              </a:rPr>
              <a:t>2016</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3</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13</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因病住院治疗，病愈后来申请</a:t>
            </a:r>
            <a:r>
              <a:rPr lang="zh-CN" altLang="en-US" sz="2400" dirty="0" smtClean="0">
                <a:latin typeface="微软雅黑" pitchFamily="34" charset="-122"/>
                <a:ea typeface="微软雅黑" pitchFamily="34" charset="-122"/>
                <a:cs typeface="Times New Roman" pitchFamily="18" charset="0"/>
              </a:rPr>
              <a:t>给付互助金：</a:t>
            </a:r>
            <a:endParaRPr lang="en-US" altLang="zh-CN" sz="2400" dirty="0">
              <a:latin typeface="微软雅黑" pitchFamily="34" charset="-122"/>
              <a:ea typeface="微软雅黑" pitchFamily="34" charset="-122"/>
              <a:cs typeface="Times New Roman" pitchFamily="18" charset="0"/>
            </a:endParaRPr>
          </a:p>
          <a:p>
            <a:pPr lvl="0" indent="88900" fontAlgn="base">
              <a:lnSpc>
                <a:spcPts val="5000"/>
              </a:lnSpc>
              <a:spcBef>
                <a:spcPct val="0"/>
              </a:spcBef>
              <a:spcAft>
                <a:spcPct val="0"/>
              </a:spcAft>
            </a:pPr>
            <a:r>
              <a:rPr lang="en-US" altLang="zh-CN"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en-US" altLang="zh-CN"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10</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天</a:t>
            </a:r>
            <a:r>
              <a:rPr lang="en-US" altLang="zh-CN" sz="2800" b="1" u="sng" dirty="0" smtClean="0">
                <a:ln w="17780" cmpd="sng">
                  <a:solidFill>
                    <a:srgbClr val="FFFFFF"/>
                  </a:solidFill>
                  <a:prstDash val="solid"/>
                  <a:miter lim="800000"/>
                </a:ln>
                <a:solidFill>
                  <a:srgbClr val="FF0000"/>
                </a:solidFill>
                <a:latin typeface="微软雅黑" pitchFamily="34" charset="-122"/>
                <a:ea typeface="微软雅黑" pitchFamily="34" charset="-122"/>
              </a:rPr>
              <a:t>-3</a:t>
            </a:r>
            <a:r>
              <a:rPr lang="zh-CN" altLang="en-US" sz="2800" b="1" u="sng" dirty="0" smtClean="0">
                <a:ln w="17780" cmpd="sng">
                  <a:solidFill>
                    <a:srgbClr val="FFFFFF"/>
                  </a:solidFill>
                  <a:prstDash val="solid"/>
                  <a:miter lim="800000"/>
                </a:ln>
                <a:solidFill>
                  <a:srgbClr val="FF0000"/>
                </a:solidFill>
                <a:latin typeface="微软雅黑" pitchFamily="34" charset="-122"/>
                <a:ea typeface="微软雅黑" pitchFamily="34" charset="-122"/>
              </a:rPr>
              <a:t>天</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en-US" altLang="zh-CN"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en-US" altLang="zh-CN" sz="2800" b="1" u="sng" dirty="0" smtClean="0">
                <a:ln w="17780" cmpd="sng">
                  <a:solidFill>
                    <a:srgbClr val="FFFFFF"/>
                  </a:solidFill>
                  <a:prstDash val="solid"/>
                  <a:miter lim="800000"/>
                </a:ln>
                <a:latin typeface="微软雅黑" pitchFamily="34" charset="-122"/>
                <a:ea typeface="微软雅黑" pitchFamily="34" charset="-122"/>
              </a:rPr>
              <a:t>40</a:t>
            </a:r>
            <a:r>
              <a:rPr lang="zh-CN" altLang="en-US" sz="2800" b="1" u="sng" dirty="0" smtClean="0">
                <a:ln w="17780" cmpd="sng">
                  <a:solidFill>
                    <a:srgbClr val="FFFFFF"/>
                  </a:solidFill>
                  <a:prstDash val="solid"/>
                  <a:miter lim="800000"/>
                </a:ln>
                <a:latin typeface="微软雅黑" pitchFamily="34" charset="-122"/>
                <a:ea typeface="微软雅黑" pitchFamily="34" charset="-122"/>
              </a:rPr>
              <a:t>元</a:t>
            </a:r>
            <a:r>
              <a:rPr lang="en-US" altLang="zh-CN" sz="2800" b="1" u="sng" dirty="0" smtClean="0">
                <a:ln w="17780" cmpd="sng">
                  <a:solidFill>
                    <a:srgbClr val="FFFFFF"/>
                  </a:solidFill>
                  <a:prstDash val="solid"/>
                  <a:miter lim="800000"/>
                </a:ln>
                <a:latin typeface="微软雅黑" pitchFamily="34" charset="-122"/>
                <a:ea typeface="微软雅黑" pitchFamily="34" charset="-122"/>
              </a:rPr>
              <a:t>=280</a:t>
            </a:r>
            <a:r>
              <a:rPr lang="zh-CN" altLang="en-US" sz="2800" b="1" u="sng" dirty="0" smtClean="0">
                <a:ln w="17780" cmpd="sng">
                  <a:solidFill>
                    <a:srgbClr val="FFFFFF"/>
                  </a:solidFill>
                  <a:prstDash val="solid"/>
                  <a:miter lim="800000"/>
                </a:ln>
                <a:latin typeface="微软雅黑" pitchFamily="34" charset="-122"/>
                <a:ea typeface="微软雅黑" pitchFamily="34" charset="-122"/>
              </a:rPr>
              <a:t>元</a:t>
            </a:r>
            <a:endParaRPr lang="en-US" altLang="zh-CN" sz="2800" b="1" u="sng" dirty="0" smtClean="0">
              <a:ln w="17780" cmpd="sng">
                <a:solidFill>
                  <a:srgbClr val="FFFFFF"/>
                </a:solidFill>
                <a:prstDash val="solid"/>
                <a:miter lim="800000"/>
              </a:ln>
              <a:latin typeface="微软雅黑" pitchFamily="34" charset="-122"/>
              <a:ea typeface="微软雅黑" pitchFamily="34" charset="-122"/>
            </a:endParaRPr>
          </a:p>
          <a:p>
            <a:pPr lvl="0" indent="88900" fontAlgn="base">
              <a:lnSpc>
                <a:spcPts val="5000"/>
              </a:lnSpc>
              <a:spcBef>
                <a:spcPct val="0"/>
              </a:spcBef>
              <a:spcAft>
                <a:spcPct val="0"/>
              </a:spcAft>
            </a:pPr>
            <a:endParaRPr kumimoji="0" lang="zh-CN" altLang="en-US" sz="2400" b="1" i="0" u="sng" strike="noStrike" cap="none" normalizeH="0" baseline="0" dirty="0" smtClean="0">
              <a:ln>
                <a:noFill/>
              </a:ln>
              <a:effectLst/>
              <a:latin typeface="微软雅黑" pitchFamily="34" charset="-122"/>
              <a:ea typeface="微软雅黑" pitchFamily="34" charset="-122"/>
            </a:endParaRPr>
          </a:p>
        </p:txBody>
      </p:sp>
    </p:spTree>
    <p:extLst>
      <p:ext uri="{BB962C8B-B14F-4D97-AF65-F5344CB8AC3E}">
        <p14:creationId xmlns:p14="http://schemas.microsoft.com/office/powerpoint/2010/main" xmlns="" val="1031152725"/>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857224" y="2204864"/>
            <a:ext cx="7572428"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88900" fontAlgn="base">
              <a:lnSpc>
                <a:spcPts val="5000"/>
              </a:lnSpc>
              <a:spcBef>
                <a:spcPct val="0"/>
              </a:spcBef>
              <a:spcAft>
                <a:spcPct val="0"/>
              </a:spcAft>
            </a:pPr>
            <a:r>
              <a:rPr lang="zh-CN" altLang="en-US" sz="2400" dirty="0">
                <a:latin typeface="微软雅黑" pitchFamily="34" charset="-122"/>
                <a:ea typeface="微软雅黑" pitchFamily="34" charset="-122"/>
                <a:cs typeface="Times New Roman" pitchFamily="18" charset="0"/>
              </a:rPr>
              <a:t> </a:t>
            </a:r>
            <a:r>
              <a:rPr lang="zh-CN" altLang="en-US" sz="2400" dirty="0" smtClean="0">
                <a:latin typeface="微软雅黑" pitchFamily="34" charset="-122"/>
                <a:ea typeface="微软雅黑" pitchFamily="34" charset="-122"/>
                <a:cs typeface="Times New Roman" pitchFamily="18" charset="0"/>
              </a:rPr>
              <a:t>     </a:t>
            </a:r>
            <a:r>
              <a:rPr kumimoji="0" lang="zh-CN" altLang="en-US" sz="2400" b="0" i="0" u="none" strike="noStrike" cap="none" normalizeH="0" baseline="0" dirty="0" smtClean="0">
                <a:ln>
                  <a:noFill/>
                </a:ln>
                <a:solidFill>
                  <a:schemeClr val="tx1"/>
                </a:solidFill>
                <a:effectLst/>
                <a:latin typeface="微软雅黑" pitchFamily="34" charset="-122"/>
                <a:ea typeface="微软雅黑" pitchFamily="34" charset="-122"/>
                <a:cs typeface="Times New Roman" pitchFamily="18" charset="0"/>
              </a:rPr>
              <a:t>某职工投保</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在职职工住院津贴互助保障活动</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保障责任期为</a:t>
            </a:r>
            <a:r>
              <a:rPr lang="en-US" altLang="zh-CN" sz="2400" b="1" dirty="0">
                <a:latin typeface="微软雅黑" pitchFamily="34" charset="-122"/>
                <a:ea typeface="微软雅黑" pitchFamily="34" charset="-122"/>
                <a:cs typeface="Times New Roman" pitchFamily="18" charset="0"/>
              </a:rPr>
              <a:t>2015</a:t>
            </a:r>
            <a:r>
              <a:rPr lang="zh-CN" altLang="en-US" sz="2400" b="1" dirty="0" smtClean="0">
                <a:latin typeface="微软雅黑" pitchFamily="34" charset="-122"/>
                <a:ea typeface="微软雅黑" pitchFamily="34" charset="-122"/>
                <a:cs typeface="Times New Roman" pitchFamily="18" charset="0"/>
              </a:rPr>
              <a:t>年</a:t>
            </a:r>
            <a:r>
              <a:rPr lang="en-US" altLang="zh-CN" sz="2400" b="1" dirty="0" smtClean="0">
                <a:latin typeface="微软雅黑" pitchFamily="34" charset="-122"/>
                <a:ea typeface="微软雅黑" pitchFamily="34" charset="-122"/>
                <a:cs typeface="Times New Roman" pitchFamily="18" charset="0"/>
              </a:rPr>
              <a:t>9</a:t>
            </a:r>
            <a:r>
              <a:rPr lang="zh-CN" altLang="en-US" sz="2400" b="1" dirty="0" smtClean="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-2016</a:t>
            </a:r>
            <a:r>
              <a:rPr lang="zh-CN" altLang="en-US" sz="2400" b="1" dirty="0" smtClean="0">
                <a:latin typeface="微软雅黑" pitchFamily="34" charset="-122"/>
                <a:ea typeface="微软雅黑" pitchFamily="34" charset="-122"/>
                <a:cs typeface="Times New Roman" pitchFamily="18" charset="0"/>
              </a:rPr>
              <a:t>年</a:t>
            </a:r>
            <a:r>
              <a:rPr lang="en-US" altLang="zh-CN" sz="2400" b="1" dirty="0" smtClean="0">
                <a:latin typeface="微软雅黑" pitchFamily="34" charset="-122"/>
                <a:ea typeface="微软雅黑" pitchFamily="34" charset="-122"/>
                <a:cs typeface="Times New Roman" pitchFamily="18" charset="0"/>
              </a:rPr>
              <a:t>8</a:t>
            </a:r>
            <a:r>
              <a:rPr lang="zh-CN" altLang="en-US" sz="2400" b="1" dirty="0" smtClean="0">
                <a:latin typeface="微软雅黑" pitchFamily="34" charset="-122"/>
                <a:ea typeface="微软雅黑" pitchFamily="34" charset="-122"/>
                <a:cs typeface="Times New Roman" pitchFamily="18" charset="0"/>
              </a:rPr>
              <a:t>月</a:t>
            </a:r>
            <a:r>
              <a:rPr lang="en-US" altLang="zh-CN" sz="2400" b="1" dirty="0" smtClean="0">
                <a:latin typeface="微软雅黑" pitchFamily="34" charset="-122"/>
                <a:ea typeface="微软雅黑" pitchFamily="34" charset="-122"/>
                <a:cs typeface="Times New Roman" pitchFamily="18" charset="0"/>
              </a:rPr>
              <a:t>31</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，他于</a:t>
            </a:r>
            <a:r>
              <a:rPr lang="en-US" altLang="zh-CN" sz="2400" b="1" dirty="0">
                <a:latin typeface="微软雅黑" pitchFamily="34" charset="-122"/>
                <a:ea typeface="微软雅黑" pitchFamily="34" charset="-122"/>
                <a:cs typeface="Times New Roman" pitchFamily="18" charset="0"/>
              </a:rPr>
              <a:t>2016</a:t>
            </a:r>
            <a:r>
              <a:rPr lang="zh-CN" altLang="en-US" sz="2400" b="1" dirty="0" smtClean="0">
                <a:latin typeface="微软雅黑" pitchFamily="34" charset="-122"/>
                <a:ea typeface="微软雅黑" pitchFamily="34" charset="-122"/>
                <a:cs typeface="Times New Roman" pitchFamily="18" charset="0"/>
              </a:rPr>
              <a:t>年</a:t>
            </a:r>
            <a:r>
              <a:rPr lang="en-US" altLang="zh-CN" sz="2400" b="1" dirty="0" smtClean="0">
                <a:latin typeface="微软雅黑" pitchFamily="34" charset="-122"/>
                <a:ea typeface="微软雅黑" pitchFamily="34" charset="-122"/>
                <a:cs typeface="Times New Roman" pitchFamily="18" charset="0"/>
              </a:rPr>
              <a:t>5</a:t>
            </a:r>
            <a:r>
              <a:rPr lang="zh-CN" altLang="en-US" sz="2400" b="1" dirty="0" smtClean="0">
                <a:latin typeface="微软雅黑" pitchFamily="34" charset="-122"/>
                <a:ea typeface="微软雅黑" pitchFamily="34" charset="-122"/>
                <a:cs typeface="Times New Roman" pitchFamily="18" charset="0"/>
              </a:rPr>
              <a:t>月</a:t>
            </a:r>
            <a:r>
              <a:rPr lang="en-US" altLang="zh-CN" sz="2400" b="1" dirty="0" smtClean="0">
                <a:latin typeface="微软雅黑" pitchFamily="34" charset="-122"/>
                <a:ea typeface="微软雅黑" pitchFamily="34" charset="-122"/>
                <a:cs typeface="Times New Roman" pitchFamily="18" charset="0"/>
              </a:rPr>
              <a:t>13</a:t>
            </a:r>
            <a:r>
              <a:rPr lang="zh-CN" altLang="en-US" sz="2400" b="1" dirty="0">
                <a:latin typeface="微软雅黑" pitchFamily="34" charset="-122"/>
                <a:ea typeface="微软雅黑" pitchFamily="34" charset="-122"/>
                <a:cs typeface="Times New Roman" pitchFamily="18" charset="0"/>
              </a:rPr>
              <a:t>日</a:t>
            </a:r>
            <a:r>
              <a:rPr lang="en-US" altLang="zh-CN" sz="2400" b="1" dirty="0" smtClean="0">
                <a:latin typeface="微软雅黑" pitchFamily="34" charset="-122"/>
                <a:ea typeface="微软雅黑" pitchFamily="34" charset="-122"/>
                <a:cs typeface="Times New Roman" pitchFamily="18" charset="0"/>
              </a:rPr>
              <a:t>-5</a:t>
            </a:r>
            <a:r>
              <a:rPr lang="zh-CN" altLang="en-US" sz="2400" b="1" dirty="0" smtClean="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2</a:t>
            </a:r>
            <a:r>
              <a:rPr lang="en-US" altLang="zh-CN" sz="2400" b="1" dirty="0" smtClean="0">
                <a:latin typeface="微软雅黑" pitchFamily="34" charset="-122"/>
                <a:ea typeface="微软雅黑" pitchFamily="34" charset="-122"/>
                <a:cs typeface="Times New Roman" pitchFamily="18" charset="0"/>
              </a:rPr>
              <a:t>3</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因病住院治疗，病愈后来申请</a:t>
            </a:r>
            <a:r>
              <a:rPr lang="zh-CN" altLang="en-US" sz="2400" dirty="0" smtClean="0">
                <a:latin typeface="微软雅黑" pitchFamily="34" charset="-122"/>
                <a:ea typeface="微软雅黑" pitchFamily="34" charset="-122"/>
                <a:cs typeface="Times New Roman" pitchFamily="18" charset="0"/>
              </a:rPr>
              <a:t>给付互助金：</a:t>
            </a:r>
            <a:endParaRPr lang="en-US" altLang="zh-CN" sz="2400" dirty="0">
              <a:latin typeface="微软雅黑" pitchFamily="34" charset="-122"/>
              <a:ea typeface="微软雅黑" pitchFamily="34" charset="-122"/>
              <a:cs typeface="Times New Roman" pitchFamily="18" charset="0"/>
            </a:endParaRPr>
          </a:p>
          <a:p>
            <a:pPr lvl="0" indent="88900" algn="ctr">
              <a:lnSpc>
                <a:spcPts val="5000"/>
              </a:lnSpc>
            </a:pPr>
            <a:r>
              <a:rPr lang="en-US" altLang="zh-CN"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zh-CN" altLang="en-US" sz="28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en-US" altLang="zh-CN"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10</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天</a:t>
            </a:r>
            <a:r>
              <a:rPr lang="en-US" altLang="zh-CN" sz="2800" b="1" u="sng" dirty="0" smtClean="0">
                <a:ln w="17780" cmpd="sng">
                  <a:solidFill>
                    <a:srgbClr val="FFFFFF"/>
                  </a:solidFill>
                  <a:prstDash val="solid"/>
                  <a:miter lim="800000"/>
                </a:ln>
                <a:solidFill>
                  <a:srgbClr val="FF0000"/>
                </a:solidFill>
                <a:latin typeface="微软雅黑" pitchFamily="34" charset="-122"/>
                <a:ea typeface="微软雅黑" pitchFamily="34" charset="-122"/>
              </a:rPr>
              <a:t>-1</a:t>
            </a:r>
            <a:r>
              <a:rPr lang="zh-CN" altLang="en-US" sz="2800" b="1" u="sng" dirty="0" smtClean="0">
                <a:ln w="17780" cmpd="sng">
                  <a:solidFill>
                    <a:srgbClr val="FFFFFF"/>
                  </a:solidFill>
                  <a:prstDash val="solid"/>
                  <a:miter lim="800000"/>
                </a:ln>
                <a:solidFill>
                  <a:srgbClr val="FF0000"/>
                </a:solidFill>
                <a:latin typeface="微软雅黑" pitchFamily="34" charset="-122"/>
                <a:ea typeface="微软雅黑" pitchFamily="34" charset="-122"/>
              </a:rPr>
              <a:t>天</a:t>
            </a:r>
            <a:r>
              <a:rPr lang="zh-CN" altLang="en-US"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en-US" altLang="zh-CN" sz="2800" b="1" u="sng"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en-US" altLang="zh-CN" sz="2800" b="1" u="sng" dirty="0" smtClean="0">
                <a:ln w="17780" cmpd="sng">
                  <a:solidFill>
                    <a:srgbClr val="FFFFFF"/>
                  </a:solidFill>
                  <a:prstDash val="solid"/>
                  <a:miter lim="800000"/>
                </a:ln>
                <a:latin typeface="微软雅黑" pitchFamily="34" charset="-122"/>
                <a:ea typeface="微软雅黑" pitchFamily="34" charset="-122"/>
              </a:rPr>
              <a:t>40</a:t>
            </a:r>
            <a:r>
              <a:rPr lang="zh-CN" altLang="en-US" sz="2800" b="1" u="sng" dirty="0" smtClean="0">
                <a:ln w="17780" cmpd="sng">
                  <a:solidFill>
                    <a:srgbClr val="FFFFFF"/>
                  </a:solidFill>
                  <a:prstDash val="solid"/>
                  <a:miter lim="800000"/>
                </a:ln>
                <a:latin typeface="微软雅黑" pitchFamily="34" charset="-122"/>
                <a:ea typeface="微软雅黑" pitchFamily="34" charset="-122"/>
              </a:rPr>
              <a:t>元</a:t>
            </a:r>
            <a:r>
              <a:rPr lang="en-US" altLang="zh-CN" sz="2800" b="1" u="sng" dirty="0" smtClean="0">
                <a:ln w="17780" cmpd="sng">
                  <a:solidFill>
                    <a:srgbClr val="FFFFFF"/>
                  </a:solidFill>
                  <a:prstDash val="solid"/>
                  <a:miter lim="800000"/>
                </a:ln>
                <a:latin typeface="微软雅黑" pitchFamily="34" charset="-122"/>
                <a:ea typeface="微软雅黑" pitchFamily="34" charset="-122"/>
              </a:rPr>
              <a:t>=360</a:t>
            </a:r>
            <a:r>
              <a:rPr lang="zh-CN" altLang="en-US" sz="2800" b="1" u="sng" dirty="0" smtClean="0">
                <a:ln w="17780" cmpd="sng">
                  <a:solidFill>
                    <a:srgbClr val="FFFFFF"/>
                  </a:solidFill>
                  <a:prstDash val="solid"/>
                  <a:miter lim="800000"/>
                </a:ln>
                <a:latin typeface="微软雅黑" pitchFamily="34" charset="-122"/>
                <a:ea typeface="微软雅黑" pitchFamily="34" charset="-122"/>
              </a:rPr>
              <a:t>元</a:t>
            </a:r>
            <a:endParaRPr lang="en-US" altLang="zh-CN" sz="2800" b="1" u="sng" dirty="0" smtClean="0">
              <a:ln w="17780" cmpd="sng">
                <a:solidFill>
                  <a:srgbClr val="FFFFFF"/>
                </a:solidFill>
                <a:prstDash val="solid"/>
                <a:miter lim="800000"/>
              </a:ln>
              <a:latin typeface="微软雅黑" pitchFamily="34" charset="-122"/>
              <a:ea typeface="微软雅黑" pitchFamily="34" charset="-122"/>
            </a:endParaRPr>
          </a:p>
          <a:p>
            <a:pPr lvl="0" indent="88900" fontAlgn="base">
              <a:lnSpc>
                <a:spcPts val="5000"/>
              </a:lnSpc>
              <a:spcBef>
                <a:spcPct val="0"/>
              </a:spcBef>
              <a:spcAft>
                <a:spcPct val="0"/>
              </a:spcAft>
            </a:pPr>
            <a:endParaRPr kumimoji="0" lang="zh-CN" altLang="en-US" sz="2400" b="1" i="0" u="sng" strike="noStrike" cap="none" normalizeH="0" baseline="0" dirty="0" smtClean="0">
              <a:ln>
                <a:noFill/>
              </a:ln>
              <a:effectLst/>
              <a:latin typeface="微软雅黑" pitchFamily="34" charset="-122"/>
              <a:ea typeface="微软雅黑" pitchFamily="34" charset="-122"/>
            </a:endParaRPr>
          </a:p>
        </p:txBody>
      </p:sp>
      <p:sp>
        <p:nvSpPr>
          <p:cNvPr id="6" name="矩形 5"/>
          <p:cNvSpPr/>
          <p:nvPr/>
        </p:nvSpPr>
        <p:spPr>
          <a:xfrm>
            <a:off x="887560" y="1619101"/>
            <a:ext cx="1624163" cy="584775"/>
          </a:xfrm>
          <a:prstGeom prst="rect">
            <a:avLst/>
          </a:prstGeom>
        </p:spPr>
        <p:txBody>
          <a:bodyPr wrap="none">
            <a:spAutoFit/>
          </a:bodyPr>
          <a:lstStyle/>
          <a:p>
            <a:r>
              <a:rPr lang="zh-CN" altLang="en-US" sz="3200" dirty="0" smtClean="0">
                <a:solidFill>
                  <a:schemeClr val="accent1"/>
                </a:solidFill>
                <a:latin typeface="+mn-lt"/>
                <a:ea typeface="+mn-ea"/>
              </a:rPr>
              <a:t>案例</a:t>
            </a:r>
            <a:r>
              <a:rPr lang="en-US" altLang="zh-CN" sz="3200" dirty="0">
                <a:solidFill>
                  <a:schemeClr val="accent1"/>
                </a:solidFill>
                <a:latin typeface="+mn-lt"/>
                <a:ea typeface="+mn-ea"/>
              </a:rPr>
              <a:t>2</a:t>
            </a:r>
            <a:r>
              <a:rPr lang="zh-CN" altLang="en-US" sz="3200" dirty="0" smtClean="0">
                <a:solidFill>
                  <a:schemeClr val="accent1"/>
                </a:solidFill>
                <a:latin typeface="+mn-lt"/>
                <a:ea typeface="+mn-ea"/>
              </a:rPr>
              <a:t>：</a:t>
            </a:r>
            <a:endParaRPr lang="en-US" altLang="zh-CN" sz="3200" dirty="0">
              <a:solidFill>
                <a:schemeClr val="accent1"/>
              </a:solidFill>
              <a:latin typeface="+mn-lt"/>
              <a:ea typeface="+mn-ea"/>
            </a:endParaRPr>
          </a:p>
        </p:txBody>
      </p:sp>
    </p:spTree>
    <p:extLst>
      <p:ext uri="{BB962C8B-B14F-4D97-AF65-F5344CB8AC3E}">
        <p14:creationId xmlns:p14="http://schemas.microsoft.com/office/powerpoint/2010/main" xmlns="" val="418833353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1628800"/>
            <a:ext cx="1624163" cy="584775"/>
          </a:xfrm>
          <a:prstGeom prst="rect">
            <a:avLst/>
          </a:prstGeom>
        </p:spPr>
        <p:txBody>
          <a:bodyPr wrap="none">
            <a:spAutoFit/>
          </a:bodyPr>
          <a:lstStyle/>
          <a:p>
            <a:r>
              <a:rPr lang="zh-CN" altLang="en-US" sz="3200" dirty="0">
                <a:solidFill>
                  <a:schemeClr val="accent1"/>
                </a:solidFill>
                <a:latin typeface="+mn-lt"/>
                <a:ea typeface="+mn-ea"/>
              </a:rPr>
              <a:t>案例</a:t>
            </a:r>
            <a:r>
              <a:rPr lang="en-US" altLang="zh-CN" sz="3200" dirty="0">
                <a:solidFill>
                  <a:schemeClr val="accent1"/>
                </a:solidFill>
                <a:latin typeface="+mn-lt"/>
                <a:ea typeface="+mn-ea"/>
              </a:rPr>
              <a:t>3</a:t>
            </a:r>
            <a:r>
              <a:rPr lang="zh-CN" altLang="en-US" sz="3200" dirty="0">
                <a:solidFill>
                  <a:schemeClr val="accent1"/>
                </a:solidFill>
                <a:latin typeface="+mn-lt"/>
                <a:ea typeface="+mn-ea"/>
              </a:rPr>
              <a:t>：</a:t>
            </a:r>
            <a:endParaRPr lang="en-US" altLang="zh-CN" sz="3200" dirty="0">
              <a:solidFill>
                <a:schemeClr val="accent1"/>
              </a:solidFill>
              <a:latin typeface="+mn-lt"/>
              <a:ea typeface="+mn-ea"/>
            </a:endParaRPr>
          </a:p>
        </p:txBody>
      </p:sp>
      <p:sp>
        <p:nvSpPr>
          <p:cNvPr id="6" name="Rectangle 1"/>
          <p:cNvSpPr>
            <a:spLocks noChangeArrowheads="1"/>
          </p:cNvSpPr>
          <p:nvPr/>
        </p:nvSpPr>
        <p:spPr bwMode="auto">
          <a:xfrm>
            <a:off x="857224" y="2213575"/>
            <a:ext cx="7572428" cy="393954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indent="88900" fontAlgn="base">
              <a:lnSpc>
                <a:spcPts val="5000"/>
              </a:lnSpc>
              <a:spcBef>
                <a:spcPct val="0"/>
              </a:spcBef>
              <a:spcAft>
                <a:spcPct val="0"/>
              </a:spcAft>
            </a:pPr>
            <a:r>
              <a:rPr lang="zh-CN" altLang="en-US" sz="2400" dirty="0" smtClean="0">
                <a:latin typeface="微软雅黑" pitchFamily="34" charset="-122"/>
                <a:ea typeface="微软雅黑" pitchFamily="34" charset="-122"/>
                <a:cs typeface="Times New Roman" pitchFamily="18" charset="0"/>
              </a:rPr>
              <a:t>      某职工投保</a:t>
            </a:r>
            <a:r>
              <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zh-CN" altLang="en-US" sz="2400" dirty="0">
                <a:latin typeface="微软雅黑" pitchFamily="34" charset="-122"/>
                <a:ea typeface="微软雅黑" pitchFamily="34" charset="-122"/>
                <a:cs typeface="Times New Roman" pitchFamily="18" charset="0"/>
              </a:rPr>
              <a:t>在职职工住院津贴互助保障活动</a:t>
            </a:r>
            <a:r>
              <a:rPr lang="en-US" altLang="zh-CN" sz="2400" dirty="0">
                <a:latin typeface="微软雅黑" pitchFamily="34" charset="-122"/>
                <a:ea typeface="微软雅黑" pitchFamily="34" charset="-122"/>
                <a:cs typeface="Times New Roman" pitchFamily="18" charset="0"/>
              </a:rPr>
              <a:t>》,</a:t>
            </a:r>
            <a:r>
              <a:rPr lang="zh-CN" altLang="en-US" sz="2400" dirty="0">
                <a:latin typeface="微软雅黑" pitchFamily="34" charset="-122"/>
                <a:ea typeface="微软雅黑" pitchFamily="34" charset="-122"/>
                <a:cs typeface="Times New Roman" pitchFamily="18" charset="0"/>
              </a:rPr>
              <a:t>保障责任期为</a:t>
            </a:r>
            <a:r>
              <a:rPr lang="en-US" altLang="zh-CN" sz="2400" b="1" dirty="0">
                <a:latin typeface="微软雅黑" pitchFamily="34" charset="-122"/>
                <a:ea typeface="微软雅黑" pitchFamily="34" charset="-122"/>
                <a:cs typeface="Times New Roman" pitchFamily="18" charset="0"/>
              </a:rPr>
              <a:t>2014</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7</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-2015</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6</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30</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，到期</a:t>
            </a:r>
            <a:r>
              <a:rPr lang="zh-CN" altLang="en-US" sz="2400" dirty="0" smtClean="0">
                <a:latin typeface="微软雅黑" pitchFamily="34" charset="-122"/>
                <a:ea typeface="微软雅黑" pitchFamily="34" charset="-122"/>
                <a:cs typeface="Times New Roman" pitchFamily="18" charset="0"/>
              </a:rPr>
              <a:t>续转后新的保障</a:t>
            </a:r>
            <a:r>
              <a:rPr lang="zh-CN" altLang="en-US" sz="2400" dirty="0">
                <a:latin typeface="微软雅黑" pitchFamily="34" charset="-122"/>
                <a:ea typeface="微软雅黑" pitchFamily="34" charset="-122"/>
                <a:cs typeface="Times New Roman" pitchFamily="18" charset="0"/>
              </a:rPr>
              <a:t>责任期为</a:t>
            </a:r>
            <a:r>
              <a:rPr lang="en-US" altLang="zh-CN" sz="2400" b="1" dirty="0">
                <a:latin typeface="微软雅黑" pitchFamily="34" charset="-122"/>
                <a:ea typeface="微软雅黑" pitchFamily="34" charset="-122"/>
                <a:cs typeface="Times New Roman" pitchFamily="18" charset="0"/>
              </a:rPr>
              <a:t>2015</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7</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-2016</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6</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30</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，他于</a:t>
            </a:r>
            <a:r>
              <a:rPr lang="en-US" altLang="zh-CN" sz="2400" b="1" dirty="0">
                <a:latin typeface="微软雅黑" pitchFamily="34" charset="-122"/>
                <a:ea typeface="微软雅黑" pitchFamily="34" charset="-122"/>
                <a:cs typeface="Times New Roman" pitchFamily="18" charset="0"/>
              </a:rPr>
              <a:t>2015</a:t>
            </a:r>
            <a:r>
              <a:rPr lang="zh-CN" altLang="en-US" sz="2400" b="1" dirty="0">
                <a:latin typeface="微软雅黑" pitchFamily="34" charset="-122"/>
                <a:ea typeface="微软雅黑" pitchFamily="34" charset="-122"/>
                <a:cs typeface="Times New Roman" pitchFamily="18" charset="0"/>
              </a:rPr>
              <a:t>年</a:t>
            </a:r>
            <a:r>
              <a:rPr lang="en-US" altLang="zh-CN" sz="2400" b="1" dirty="0">
                <a:latin typeface="微软雅黑" pitchFamily="34" charset="-122"/>
                <a:ea typeface="微软雅黑" pitchFamily="34" charset="-122"/>
                <a:cs typeface="Times New Roman" pitchFamily="18" charset="0"/>
              </a:rPr>
              <a:t>6</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25</a:t>
            </a:r>
            <a:r>
              <a:rPr lang="zh-CN" altLang="en-US" sz="2400" b="1" dirty="0">
                <a:latin typeface="微软雅黑" pitchFamily="34" charset="-122"/>
                <a:ea typeface="微软雅黑" pitchFamily="34" charset="-122"/>
                <a:cs typeface="Times New Roman" pitchFamily="18" charset="0"/>
              </a:rPr>
              <a:t>日</a:t>
            </a:r>
            <a:r>
              <a:rPr lang="en-US" altLang="zh-CN" sz="2400" b="1" dirty="0">
                <a:latin typeface="微软雅黑" pitchFamily="34" charset="-122"/>
                <a:ea typeface="微软雅黑" pitchFamily="34" charset="-122"/>
                <a:cs typeface="Times New Roman" pitchFamily="18" charset="0"/>
              </a:rPr>
              <a:t>-7</a:t>
            </a:r>
            <a:r>
              <a:rPr lang="zh-CN" altLang="en-US" sz="2400" b="1" dirty="0">
                <a:latin typeface="微软雅黑" pitchFamily="34" charset="-122"/>
                <a:ea typeface="微软雅黑" pitchFamily="34" charset="-122"/>
                <a:cs typeface="Times New Roman" pitchFamily="18" charset="0"/>
              </a:rPr>
              <a:t>月</a:t>
            </a:r>
            <a:r>
              <a:rPr lang="en-US" altLang="zh-CN" sz="2400" b="1" dirty="0">
                <a:latin typeface="微软雅黑" pitchFamily="34" charset="-122"/>
                <a:ea typeface="微软雅黑" pitchFamily="34" charset="-122"/>
                <a:cs typeface="Times New Roman" pitchFamily="18" charset="0"/>
              </a:rPr>
              <a:t>10</a:t>
            </a:r>
            <a:r>
              <a:rPr lang="zh-CN" altLang="en-US" sz="2400" b="1" dirty="0">
                <a:latin typeface="微软雅黑" pitchFamily="34" charset="-122"/>
                <a:ea typeface="微软雅黑" pitchFamily="34" charset="-122"/>
                <a:cs typeface="Times New Roman" pitchFamily="18" charset="0"/>
              </a:rPr>
              <a:t>日</a:t>
            </a:r>
            <a:r>
              <a:rPr lang="zh-CN" altLang="en-US" sz="2400" dirty="0">
                <a:latin typeface="微软雅黑" pitchFamily="34" charset="-122"/>
                <a:ea typeface="微软雅黑" pitchFamily="34" charset="-122"/>
                <a:cs typeface="Times New Roman" pitchFamily="18" charset="0"/>
              </a:rPr>
              <a:t>因病住院治疗，病愈后来申请</a:t>
            </a:r>
            <a:r>
              <a:rPr lang="zh-CN" altLang="en-US" sz="2400" dirty="0" smtClean="0">
                <a:latin typeface="微软雅黑" pitchFamily="34" charset="-122"/>
                <a:ea typeface="微软雅黑" pitchFamily="34" charset="-122"/>
                <a:cs typeface="Times New Roman" pitchFamily="18" charset="0"/>
              </a:rPr>
              <a:t>给付互助金：</a:t>
            </a:r>
            <a:endPar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endParaRPr>
          </a:p>
          <a:p>
            <a:pPr lvl="0" indent="88900" fontAlgn="base">
              <a:lnSpc>
                <a:spcPts val="5000"/>
              </a:lnSpc>
              <a:spcBef>
                <a:spcPct val="0"/>
              </a:spcBef>
              <a:spcAft>
                <a:spcPct val="0"/>
              </a:spcAft>
            </a:pP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15</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天</a:t>
            </a:r>
            <a:r>
              <a:rPr lang="en-US" altLang="zh-CN" sz="2800" b="1" dirty="0" smtClean="0">
                <a:ln w="17780" cmpd="sng">
                  <a:solidFill>
                    <a:srgbClr val="FFFFFF"/>
                  </a:solidFill>
                  <a:prstDash val="solid"/>
                  <a:miter lim="800000"/>
                </a:ln>
                <a:solidFill>
                  <a:srgbClr val="FF0000"/>
                </a:solidFill>
                <a:latin typeface="微软雅黑" pitchFamily="34" charset="-122"/>
                <a:ea typeface="微软雅黑" pitchFamily="34" charset="-122"/>
              </a:rPr>
              <a:t>-3</a:t>
            </a:r>
            <a:r>
              <a:rPr lang="zh-CN" altLang="en-US" sz="2800" b="1" dirty="0" smtClean="0">
                <a:ln w="17780" cmpd="sng">
                  <a:solidFill>
                    <a:srgbClr val="FFFFFF"/>
                  </a:solidFill>
                  <a:prstDash val="solid"/>
                  <a:miter lim="800000"/>
                </a:ln>
                <a:solidFill>
                  <a:srgbClr val="FF0000"/>
                </a:solidFill>
                <a:latin typeface="微软雅黑" pitchFamily="34" charset="-122"/>
                <a:ea typeface="微软雅黑" pitchFamily="34" charset="-122"/>
              </a:rPr>
              <a:t>天</a:t>
            </a:r>
            <a:r>
              <a:rPr lang="zh-CN" altLang="en-US"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 </a:t>
            </a:r>
            <a:r>
              <a:rPr lang="en-US" altLang="zh-CN" sz="2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itchFamily="34" charset="-122"/>
                <a:ea typeface="微软雅黑" pitchFamily="34" charset="-122"/>
              </a:rPr>
              <a:t>×</a:t>
            </a:r>
            <a:r>
              <a:rPr lang="en-US" altLang="zh-CN" sz="2800" b="1" dirty="0" smtClean="0">
                <a:ln w="17780" cmpd="sng">
                  <a:solidFill>
                    <a:srgbClr val="FFFFFF"/>
                  </a:solidFill>
                  <a:prstDash val="solid"/>
                  <a:miter lim="800000"/>
                </a:ln>
                <a:latin typeface="微软雅黑" pitchFamily="34" charset="-122"/>
                <a:ea typeface="微软雅黑" pitchFamily="34" charset="-122"/>
              </a:rPr>
              <a:t>40</a:t>
            </a:r>
            <a:r>
              <a:rPr lang="zh-CN" altLang="en-US" sz="2800" b="1" dirty="0" smtClean="0">
                <a:ln w="17780" cmpd="sng">
                  <a:solidFill>
                    <a:srgbClr val="FFFFFF"/>
                  </a:solidFill>
                  <a:prstDash val="solid"/>
                  <a:miter lim="800000"/>
                </a:ln>
                <a:latin typeface="微软雅黑" pitchFamily="34" charset="-122"/>
                <a:ea typeface="微软雅黑" pitchFamily="34" charset="-122"/>
              </a:rPr>
              <a:t>元</a:t>
            </a:r>
            <a:r>
              <a:rPr lang="en-US" altLang="zh-CN" sz="2800" b="1" dirty="0" smtClean="0">
                <a:ln w="17780" cmpd="sng">
                  <a:solidFill>
                    <a:srgbClr val="FFFFFF"/>
                  </a:solidFill>
                  <a:prstDash val="solid"/>
                  <a:miter lim="800000"/>
                </a:ln>
                <a:latin typeface="微软雅黑" pitchFamily="34" charset="-122"/>
                <a:ea typeface="微软雅黑" pitchFamily="34" charset="-122"/>
              </a:rPr>
              <a:t>=480</a:t>
            </a:r>
            <a:r>
              <a:rPr lang="zh-CN" altLang="en-US" sz="2800" b="1" dirty="0" smtClean="0">
                <a:ln w="17780" cmpd="sng">
                  <a:solidFill>
                    <a:srgbClr val="FFFFFF"/>
                  </a:solidFill>
                  <a:prstDash val="solid"/>
                  <a:miter lim="800000"/>
                </a:ln>
                <a:latin typeface="微软雅黑" pitchFamily="34" charset="-122"/>
                <a:ea typeface="微软雅黑" pitchFamily="34" charset="-122"/>
              </a:rPr>
              <a:t>元</a:t>
            </a:r>
            <a:endParaRPr kumimoji="0" lang="en-US" altLang="zh-CN" sz="2800" b="0" i="0" u="none" strike="noStrike" cap="none" normalizeH="0" baseline="0" dirty="0" smtClean="0">
              <a:ln>
                <a:noFill/>
              </a:ln>
              <a:effectLst/>
              <a:latin typeface="微软雅黑" pitchFamily="34" charset="-122"/>
              <a:ea typeface="微软雅黑" pitchFamily="34" charset="-122"/>
              <a:cs typeface="Times New Roman" pitchFamily="18" charset="0"/>
            </a:endParaRPr>
          </a:p>
        </p:txBody>
      </p:sp>
    </p:spTree>
    <p:extLst>
      <p:ext uri="{BB962C8B-B14F-4D97-AF65-F5344CB8AC3E}">
        <p14:creationId xmlns:p14="http://schemas.microsoft.com/office/powerpoint/2010/main" xmlns="" val="105327694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14348" y="2643182"/>
            <a:ext cx="7704856" cy="2492990"/>
          </a:xfrm>
          <a:prstGeom prst="rect">
            <a:avLst/>
          </a:prstGeom>
        </p:spPr>
        <p:txBody>
          <a:bodyPr wrap="square">
            <a:spAutoFit/>
          </a:bodyPr>
          <a:lstStyle/>
          <a:p>
            <a:r>
              <a:rPr lang="en-US" altLang="zh-CN" sz="2000" dirty="0">
                <a:solidFill>
                  <a:schemeClr val="accent1"/>
                </a:solidFill>
              </a:rPr>
              <a:t> </a:t>
            </a:r>
            <a:r>
              <a:rPr lang="en-US" altLang="zh-CN" sz="2000" dirty="0" smtClean="0">
                <a:solidFill>
                  <a:schemeClr val="accent1"/>
                </a:solidFill>
              </a:rPr>
              <a:t>         </a:t>
            </a:r>
            <a:r>
              <a:rPr lang="zh-CN" altLang="en-US" sz="2600" dirty="0" smtClean="0">
                <a:solidFill>
                  <a:schemeClr val="tx1">
                    <a:lumMod val="50000"/>
                  </a:schemeClr>
                </a:solidFill>
                <a:latin typeface="微软雅黑" pitchFamily="34" charset="-122"/>
                <a:ea typeface="微软雅黑" pitchFamily="34" charset="-122"/>
              </a:rPr>
              <a:t>重大疾病和津贴的</a:t>
            </a:r>
            <a:r>
              <a:rPr lang="zh-CN" altLang="en-US" sz="2600" dirty="0">
                <a:solidFill>
                  <a:schemeClr val="tx1">
                    <a:lumMod val="50000"/>
                  </a:schemeClr>
                </a:solidFill>
                <a:latin typeface="微软雅黑" pitchFamily="34" charset="-122"/>
                <a:ea typeface="微软雅黑" pitchFamily="34" charset="-122"/>
              </a:rPr>
              <a:t>调整自</a:t>
            </a:r>
            <a:r>
              <a:rPr lang="en-US" altLang="zh-CN" sz="2600" dirty="0">
                <a:solidFill>
                  <a:srgbClr val="FF0000"/>
                </a:solidFill>
                <a:latin typeface="微软雅黑" pitchFamily="34" charset="-122"/>
                <a:ea typeface="微软雅黑" pitchFamily="34" charset="-122"/>
              </a:rPr>
              <a:t>2015</a:t>
            </a:r>
            <a:r>
              <a:rPr lang="zh-CN" altLang="en-US" sz="2600" dirty="0">
                <a:solidFill>
                  <a:srgbClr val="FF0000"/>
                </a:solidFill>
                <a:latin typeface="微软雅黑" pitchFamily="34" charset="-122"/>
                <a:ea typeface="微软雅黑" pitchFamily="34" charset="-122"/>
              </a:rPr>
              <a:t>年</a:t>
            </a:r>
            <a:r>
              <a:rPr lang="en-US" altLang="zh-CN" sz="2600" dirty="0">
                <a:solidFill>
                  <a:srgbClr val="FF0000"/>
                </a:solidFill>
                <a:latin typeface="微软雅黑" pitchFamily="34" charset="-122"/>
                <a:ea typeface="微软雅黑" pitchFamily="34" charset="-122"/>
              </a:rPr>
              <a:t>7</a:t>
            </a:r>
            <a:r>
              <a:rPr lang="zh-CN" altLang="en-US" sz="2600" dirty="0">
                <a:solidFill>
                  <a:srgbClr val="FF0000"/>
                </a:solidFill>
                <a:latin typeface="微软雅黑" pitchFamily="34" charset="-122"/>
                <a:ea typeface="微软雅黑" pitchFamily="34" charset="-122"/>
              </a:rPr>
              <a:t>月</a:t>
            </a:r>
            <a:r>
              <a:rPr lang="en-US" altLang="zh-CN" sz="2600" dirty="0">
                <a:solidFill>
                  <a:srgbClr val="FF0000"/>
                </a:solidFill>
                <a:latin typeface="微软雅黑" pitchFamily="34" charset="-122"/>
                <a:ea typeface="微软雅黑" pitchFamily="34" charset="-122"/>
              </a:rPr>
              <a:t>1</a:t>
            </a:r>
            <a:r>
              <a:rPr lang="zh-CN" altLang="en-US" sz="2600" dirty="0">
                <a:solidFill>
                  <a:srgbClr val="FF0000"/>
                </a:solidFill>
                <a:latin typeface="微软雅黑" pitchFamily="34" charset="-122"/>
                <a:ea typeface="微软雅黑" pitchFamily="34" charset="-122"/>
              </a:rPr>
              <a:t>日</a:t>
            </a:r>
            <a:r>
              <a:rPr lang="zh-CN" altLang="en-US" sz="2600" dirty="0">
                <a:solidFill>
                  <a:schemeClr val="tx1">
                    <a:lumMod val="50000"/>
                  </a:schemeClr>
                </a:solidFill>
                <a:latin typeface="微软雅黑" pitchFamily="34" charset="-122"/>
                <a:ea typeface="微软雅黑" pitchFamily="34" charset="-122"/>
              </a:rPr>
              <a:t>起执行。即</a:t>
            </a:r>
            <a:r>
              <a:rPr lang="en-US" altLang="zh-CN" sz="2600" dirty="0">
                <a:solidFill>
                  <a:schemeClr val="tx1">
                    <a:lumMod val="50000"/>
                  </a:schemeClr>
                </a:solidFill>
                <a:latin typeface="微软雅黑" pitchFamily="34" charset="-122"/>
                <a:ea typeface="微软雅黑" pitchFamily="34" charset="-122"/>
              </a:rPr>
              <a:t>2015</a:t>
            </a:r>
            <a:r>
              <a:rPr lang="zh-CN" altLang="en-US" sz="2600" dirty="0">
                <a:solidFill>
                  <a:schemeClr val="tx1">
                    <a:lumMod val="50000"/>
                  </a:schemeClr>
                </a:solidFill>
                <a:latin typeface="微软雅黑" pitchFamily="34" charset="-122"/>
                <a:ea typeface="微软雅黑" pitchFamily="34" charset="-122"/>
              </a:rPr>
              <a:t>年</a:t>
            </a:r>
            <a:r>
              <a:rPr lang="en-US" altLang="zh-CN" sz="2600" dirty="0">
                <a:solidFill>
                  <a:schemeClr val="tx1">
                    <a:lumMod val="50000"/>
                  </a:schemeClr>
                </a:solidFill>
                <a:latin typeface="微软雅黑" pitchFamily="34" charset="-122"/>
                <a:ea typeface="微软雅黑" pitchFamily="34" charset="-122"/>
              </a:rPr>
              <a:t>7</a:t>
            </a:r>
            <a:r>
              <a:rPr lang="zh-CN" altLang="en-US" sz="2600" dirty="0">
                <a:solidFill>
                  <a:schemeClr val="tx1">
                    <a:lumMod val="50000"/>
                  </a:schemeClr>
                </a:solidFill>
                <a:latin typeface="微软雅黑" pitchFamily="34" charset="-122"/>
                <a:ea typeface="微软雅黑" pitchFamily="34" charset="-122"/>
              </a:rPr>
              <a:t>月</a:t>
            </a:r>
            <a:r>
              <a:rPr lang="en-US" altLang="zh-CN" sz="2600" dirty="0">
                <a:solidFill>
                  <a:schemeClr val="tx1">
                    <a:lumMod val="50000"/>
                  </a:schemeClr>
                </a:solidFill>
                <a:latin typeface="微软雅黑" pitchFamily="34" charset="-122"/>
                <a:ea typeface="微软雅黑" pitchFamily="34" charset="-122"/>
              </a:rPr>
              <a:t>1</a:t>
            </a:r>
            <a:r>
              <a:rPr lang="zh-CN" altLang="en-US" sz="2600" dirty="0">
                <a:solidFill>
                  <a:schemeClr val="tx1">
                    <a:lumMod val="50000"/>
                  </a:schemeClr>
                </a:solidFill>
                <a:latin typeface="微软雅黑" pitchFamily="34" charset="-122"/>
                <a:ea typeface="微软雅黑" pitchFamily="34" charset="-122"/>
              </a:rPr>
              <a:t>日</a:t>
            </a:r>
            <a:r>
              <a:rPr lang="zh-CN" altLang="en-US" sz="2600" dirty="0">
                <a:solidFill>
                  <a:srgbClr val="FF0000"/>
                </a:solidFill>
                <a:latin typeface="微软雅黑" pitchFamily="34" charset="-122"/>
                <a:ea typeface="微软雅黑" pitchFamily="34" charset="-122"/>
              </a:rPr>
              <a:t>以前</a:t>
            </a:r>
            <a:r>
              <a:rPr lang="zh-CN" altLang="en-US" sz="2600" dirty="0">
                <a:solidFill>
                  <a:schemeClr val="tx1">
                    <a:lumMod val="50000"/>
                  </a:schemeClr>
                </a:solidFill>
                <a:latin typeface="微软雅黑" pitchFamily="34" charset="-122"/>
                <a:ea typeface="微软雅黑" pitchFamily="34" charset="-122"/>
              </a:rPr>
              <a:t>参加本活动的仍执行旧条款内容，</a:t>
            </a:r>
            <a:r>
              <a:rPr lang="en-US" altLang="zh-CN" sz="2600" dirty="0">
                <a:solidFill>
                  <a:schemeClr val="tx1">
                    <a:lumMod val="50000"/>
                  </a:schemeClr>
                </a:solidFill>
                <a:latin typeface="微软雅黑" pitchFamily="34" charset="-122"/>
                <a:ea typeface="微软雅黑" pitchFamily="34" charset="-122"/>
              </a:rPr>
              <a:t>2015</a:t>
            </a:r>
            <a:r>
              <a:rPr lang="zh-CN" altLang="en-US" sz="2600" dirty="0">
                <a:solidFill>
                  <a:schemeClr val="tx1">
                    <a:lumMod val="50000"/>
                  </a:schemeClr>
                </a:solidFill>
                <a:latin typeface="微软雅黑" pitchFamily="34" charset="-122"/>
                <a:ea typeface="微软雅黑" pitchFamily="34" charset="-122"/>
              </a:rPr>
              <a:t>年</a:t>
            </a:r>
            <a:r>
              <a:rPr lang="en-US" altLang="zh-CN" sz="2600" dirty="0">
                <a:solidFill>
                  <a:schemeClr val="tx1">
                    <a:lumMod val="50000"/>
                  </a:schemeClr>
                </a:solidFill>
                <a:latin typeface="微软雅黑" pitchFamily="34" charset="-122"/>
                <a:ea typeface="微软雅黑" pitchFamily="34" charset="-122"/>
              </a:rPr>
              <a:t>7</a:t>
            </a:r>
            <a:r>
              <a:rPr lang="zh-CN" altLang="en-US" sz="2600" dirty="0">
                <a:solidFill>
                  <a:schemeClr val="tx1">
                    <a:lumMod val="50000"/>
                  </a:schemeClr>
                </a:solidFill>
                <a:latin typeface="微软雅黑" pitchFamily="34" charset="-122"/>
                <a:ea typeface="微软雅黑" pitchFamily="34" charset="-122"/>
              </a:rPr>
              <a:t>月</a:t>
            </a:r>
            <a:r>
              <a:rPr lang="en-US" altLang="zh-CN" sz="2600" dirty="0">
                <a:solidFill>
                  <a:schemeClr val="tx1">
                    <a:lumMod val="50000"/>
                  </a:schemeClr>
                </a:solidFill>
                <a:latin typeface="微软雅黑" pitchFamily="34" charset="-122"/>
                <a:ea typeface="微软雅黑" pitchFamily="34" charset="-122"/>
              </a:rPr>
              <a:t>1</a:t>
            </a:r>
            <a:r>
              <a:rPr lang="zh-CN" altLang="en-US" sz="2600" dirty="0">
                <a:solidFill>
                  <a:schemeClr val="tx1">
                    <a:lumMod val="50000"/>
                  </a:schemeClr>
                </a:solidFill>
                <a:latin typeface="微软雅黑" pitchFamily="34" charset="-122"/>
                <a:ea typeface="微软雅黑" pitchFamily="34" charset="-122"/>
              </a:rPr>
              <a:t>日</a:t>
            </a:r>
            <a:r>
              <a:rPr lang="zh-CN" altLang="en-US" sz="2600" dirty="0">
                <a:solidFill>
                  <a:srgbClr val="FF0000"/>
                </a:solidFill>
                <a:latin typeface="微软雅黑" pitchFamily="34" charset="-122"/>
                <a:ea typeface="微软雅黑" pitchFamily="34" charset="-122"/>
              </a:rPr>
              <a:t>以后（含）</a:t>
            </a:r>
            <a:r>
              <a:rPr lang="zh-CN" altLang="en-US" sz="2600" dirty="0">
                <a:solidFill>
                  <a:schemeClr val="tx1">
                    <a:lumMod val="50000"/>
                  </a:schemeClr>
                </a:solidFill>
                <a:latin typeface="微软雅黑" pitchFamily="34" charset="-122"/>
                <a:ea typeface="微软雅黑" pitchFamily="34" charset="-122"/>
              </a:rPr>
              <a:t>参加本活动的执行新条款内容</a:t>
            </a:r>
            <a:r>
              <a:rPr lang="zh-CN" altLang="en-US" sz="2600" dirty="0" smtClean="0">
                <a:solidFill>
                  <a:schemeClr val="tx1">
                    <a:lumMod val="50000"/>
                  </a:schemeClr>
                </a:solidFill>
                <a:latin typeface="微软雅黑" pitchFamily="34" charset="-122"/>
                <a:ea typeface="微软雅黑" pitchFamily="34" charset="-122"/>
              </a:rPr>
              <a:t>。</a:t>
            </a:r>
            <a:endParaRPr lang="en-US" altLang="zh-CN" sz="2600" dirty="0" smtClean="0">
              <a:solidFill>
                <a:schemeClr val="tx1">
                  <a:lumMod val="50000"/>
                </a:schemeClr>
              </a:solidFill>
              <a:latin typeface="微软雅黑" pitchFamily="34" charset="-122"/>
              <a:ea typeface="微软雅黑" pitchFamily="34" charset="-122"/>
            </a:endParaRPr>
          </a:p>
          <a:p>
            <a:r>
              <a:rPr lang="en-US" altLang="zh-CN" sz="2600" dirty="0" smtClean="0">
                <a:solidFill>
                  <a:schemeClr val="tx1">
                    <a:lumMod val="50000"/>
                  </a:schemeClr>
                </a:solidFill>
                <a:latin typeface="微软雅黑" pitchFamily="34" charset="-122"/>
                <a:ea typeface="微软雅黑" pitchFamily="34" charset="-122"/>
              </a:rPr>
              <a:t>       </a:t>
            </a:r>
            <a:r>
              <a:rPr lang="zh-CN" altLang="en-US" sz="2600" dirty="0" smtClean="0">
                <a:solidFill>
                  <a:schemeClr val="tx1">
                    <a:lumMod val="50000"/>
                  </a:schemeClr>
                </a:solidFill>
                <a:latin typeface="微软雅黑" pitchFamily="34" charset="-122"/>
                <a:ea typeface="微软雅黑" pitchFamily="34" charset="-122"/>
              </a:rPr>
              <a:t>非工伤的调整自</a:t>
            </a:r>
            <a:r>
              <a:rPr lang="en-US" altLang="zh-CN" sz="2600" dirty="0" smtClean="0">
                <a:solidFill>
                  <a:srgbClr val="FF0000"/>
                </a:solidFill>
                <a:latin typeface="微软雅黑" pitchFamily="34" charset="-122"/>
                <a:ea typeface="微软雅黑" pitchFamily="34" charset="-122"/>
              </a:rPr>
              <a:t>2015</a:t>
            </a:r>
            <a:r>
              <a:rPr lang="zh-CN" altLang="en-US" sz="2600" dirty="0" smtClean="0">
                <a:solidFill>
                  <a:srgbClr val="FF0000"/>
                </a:solidFill>
                <a:latin typeface="微软雅黑" pitchFamily="34" charset="-122"/>
                <a:ea typeface="微软雅黑" pitchFamily="34" charset="-122"/>
              </a:rPr>
              <a:t>年</a:t>
            </a:r>
            <a:r>
              <a:rPr lang="en-US" altLang="zh-CN" sz="2600" dirty="0" smtClean="0">
                <a:solidFill>
                  <a:srgbClr val="FF0000"/>
                </a:solidFill>
                <a:latin typeface="微软雅黑" pitchFamily="34" charset="-122"/>
                <a:ea typeface="微软雅黑" pitchFamily="34" charset="-122"/>
              </a:rPr>
              <a:t>7</a:t>
            </a:r>
            <a:r>
              <a:rPr lang="zh-CN" altLang="en-US" sz="2600" dirty="0" smtClean="0">
                <a:solidFill>
                  <a:srgbClr val="FF0000"/>
                </a:solidFill>
                <a:latin typeface="微软雅黑" pitchFamily="34" charset="-122"/>
                <a:ea typeface="微软雅黑" pitchFamily="34" charset="-122"/>
              </a:rPr>
              <a:t>月</a:t>
            </a:r>
            <a:r>
              <a:rPr lang="en-US" altLang="zh-CN" sz="2600" dirty="0" smtClean="0">
                <a:solidFill>
                  <a:srgbClr val="FF0000"/>
                </a:solidFill>
                <a:latin typeface="微软雅黑" pitchFamily="34" charset="-122"/>
                <a:ea typeface="微软雅黑" pitchFamily="34" charset="-122"/>
              </a:rPr>
              <a:t>1</a:t>
            </a:r>
            <a:r>
              <a:rPr lang="zh-CN" altLang="en-US" sz="2600" dirty="0" smtClean="0">
                <a:solidFill>
                  <a:srgbClr val="FF0000"/>
                </a:solidFill>
                <a:latin typeface="微软雅黑" pitchFamily="34" charset="-122"/>
                <a:ea typeface="微软雅黑" pitchFamily="34" charset="-122"/>
              </a:rPr>
              <a:t>日</a:t>
            </a:r>
            <a:r>
              <a:rPr lang="zh-CN" altLang="en-US" sz="2600" dirty="0" smtClean="0">
                <a:solidFill>
                  <a:schemeClr val="tx1">
                    <a:lumMod val="50000"/>
                  </a:schemeClr>
                </a:solidFill>
                <a:latin typeface="微软雅黑" pitchFamily="34" charset="-122"/>
                <a:ea typeface="微软雅黑" pitchFamily="34" charset="-122"/>
              </a:rPr>
              <a:t>起执行，但新条款内容会员可以从</a:t>
            </a:r>
            <a:r>
              <a:rPr lang="en-US" altLang="zh-CN" sz="2600" dirty="0" smtClean="0">
                <a:solidFill>
                  <a:srgbClr val="FF0000"/>
                </a:solidFill>
                <a:latin typeface="微软雅黑" pitchFamily="34" charset="-122"/>
                <a:ea typeface="微软雅黑" pitchFamily="34" charset="-122"/>
              </a:rPr>
              <a:t>2015</a:t>
            </a:r>
            <a:r>
              <a:rPr lang="zh-CN" altLang="en-US" sz="2600" dirty="0" smtClean="0">
                <a:solidFill>
                  <a:srgbClr val="FF0000"/>
                </a:solidFill>
                <a:latin typeface="微软雅黑" pitchFamily="34" charset="-122"/>
                <a:ea typeface="微软雅黑" pitchFamily="34" charset="-122"/>
              </a:rPr>
              <a:t>年</a:t>
            </a:r>
            <a:r>
              <a:rPr lang="en-US" altLang="zh-CN" sz="2600" dirty="0" smtClean="0">
                <a:solidFill>
                  <a:srgbClr val="FF0000"/>
                </a:solidFill>
                <a:latin typeface="微软雅黑" pitchFamily="34" charset="-122"/>
                <a:ea typeface="微软雅黑" pitchFamily="34" charset="-122"/>
              </a:rPr>
              <a:t>1</a:t>
            </a:r>
            <a:r>
              <a:rPr lang="zh-CN" altLang="en-US" sz="2600" dirty="0" smtClean="0">
                <a:solidFill>
                  <a:srgbClr val="FF0000"/>
                </a:solidFill>
                <a:latin typeface="微软雅黑" pitchFamily="34" charset="-122"/>
                <a:ea typeface="微软雅黑" pitchFamily="34" charset="-122"/>
              </a:rPr>
              <a:t>月</a:t>
            </a:r>
            <a:r>
              <a:rPr lang="en-US" altLang="zh-CN" sz="2600" dirty="0" smtClean="0">
                <a:solidFill>
                  <a:srgbClr val="FF0000"/>
                </a:solidFill>
                <a:latin typeface="微软雅黑" pitchFamily="34" charset="-122"/>
                <a:ea typeface="微软雅黑" pitchFamily="34" charset="-122"/>
              </a:rPr>
              <a:t>1</a:t>
            </a:r>
            <a:r>
              <a:rPr lang="zh-CN" altLang="en-US" sz="2600" dirty="0" smtClean="0">
                <a:solidFill>
                  <a:srgbClr val="FF0000"/>
                </a:solidFill>
                <a:latin typeface="微软雅黑" pitchFamily="34" charset="-122"/>
                <a:ea typeface="微软雅黑" pitchFamily="34" charset="-122"/>
              </a:rPr>
              <a:t>日</a:t>
            </a:r>
            <a:r>
              <a:rPr lang="zh-CN" altLang="en-US" sz="2600" dirty="0" smtClean="0">
                <a:solidFill>
                  <a:schemeClr val="tx1">
                    <a:lumMod val="50000"/>
                  </a:schemeClr>
                </a:solidFill>
                <a:latin typeface="微软雅黑" pitchFamily="34" charset="-122"/>
                <a:ea typeface="微软雅黑" pitchFamily="34" charset="-122"/>
              </a:rPr>
              <a:t>起享受。</a:t>
            </a:r>
            <a:endParaRPr lang="zh-CN" altLang="en-US" sz="2600" dirty="0">
              <a:latin typeface="微软雅黑" pitchFamily="34" charset="-122"/>
              <a:ea typeface="微软雅黑" pitchFamily="34" charset="-122"/>
            </a:endParaRPr>
          </a:p>
        </p:txBody>
      </p:sp>
      <p:sp>
        <p:nvSpPr>
          <p:cNvPr id="4" name="TextBox 3"/>
          <p:cNvSpPr txBox="1"/>
          <p:nvPr/>
        </p:nvSpPr>
        <p:spPr>
          <a:xfrm>
            <a:off x="871637" y="1655245"/>
            <a:ext cx="2088232" cy="584775"/>
          </a:xfrm>
          <a:prstGeom prst="rect">
            <a:avLst/>
          </a:prstGeom>
          <a:noFill/>
        </p:spPr>
        <p:txBody>
          <a:bodyPr wrap="square" rtlCol="0">
            <a:spAutoFit/>
          </a:bodyPr>
          <a:lstStyle/>
          <a:p>
            <a:r>
              <a:rPr lang="zh-CN" altLang="en-US" sz="3200" b="1" dirty="0">
                <a:solidFill>
                  <a:schemeClr val="accent1"/>
                </a:solidFill>
                <a:latin typeface="+mn-lt"/>
                <a:ea typeface="+mn-ea"/>
              </a:rPr>
              <a:t>特别提示：</a:t>
            </a:r>
          </a:p>
        </p:txBody>
      </p:sp>
    </p:spTree>
    <p:extLst>
      <p:ext uri="{BB962C8B-B14F-4D97-AF65-F5344CB8AC3E}">
        <p14:creationId xmlns:p14="http://schemas.microsoft.com/office/powerpoint/2010/main" xmlns="" val="182472792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42976" y="1142984"/>
            <a:ext cx="2643206" cy="369332"/>
          </a:xfrm>
          <a:prstGeom prst="rect">
            <a:avLst/>
          </a:prstGeom>
          <a:noFill/>
        </p:spPr>
        <p:txBody>
          <a:bodyPr wrap="square" rtlCol="0">
            <a:spAutoFit/>
          </a:bodyPr>
          <a:lstStyle/>
          <a:p>
            <a:r>
              <a:rPr lang="en-US" altLang="zh-CN" b="1" dirty="0" smtClean="0"/>
              <a:t>《</a:t>
            </a:r>
            <a:r>
              <a:rPr lang="zh-CN" altLang="en-US" b="1" dirty="0" smtClean="0"/>
              <a:t>互助金申请书</a:t>
            </a:r>
            <a:r>
              <a:rPr lang="en-US" altLang="zh-CN" b="1" dirty="0" smtClean="0"/>
              <a:t>》</a:t>
            </a:r>
            <a:r>
              <a:rPr lang="zh-CN" altLang="en-US" b="1" dirty="0" smtClean="0"/>
              <a:t>样本</a:t>
            </a:r>
            <a:endParaRPr lang="zh-CN" altLang="en-US" b="1" dirty="0"/>
          </a:p>
        </p:txBody>
      </p:sp>
      <p:sp>
        <p:nvSpPr>
          <p:cNvPr id="9" name="TextBox 8"/>
          <p:cNvSpPr txBox="1"/>
          <p:nvPr/>
        </p:nvSpPr>
        <p:spPr>
          <a:xfrm>
            <a:off x="5214942" y="1142984"/>
            <a:ext cx="3143272" cy="369332"/>
          </a:xfrm>
          <a:prstGeom prst="rect">
            <a:avLst/>
          </a:prstGeom>
          <a:noFill/>
        </p:spPr>
        <p:txBody>
          <a:bodyPr wrap="square" rtlCol="0">
            <a:spAutoFit/>
          </a:bodyPr>
          <a:lstStyle/>
          <a:p>
            <a:r>
              <a:rPr lang="zh-CN" altLang="en-US" b="1" dirty="0" smtClean="0"/>
              <a:t>原</a:t>
            </a:r>
            <a:r>
              <a:rPr lang="en-US" altLang="zh-CN" b="1" dirty="0" smtClean="0"/>
              <a:t>《</a:t>
            </a:r>
            <a:r>
              <a:rPr lang="zh-CN" altLang="en-US" b="1" dirty="0" smtClean="0"/>
              <a:t>单位证明、个人申请</a:t>
            </a:r>
            <a:r>
              <a:rPr lang="en-US" altLang="zh-CN" b="1" dirty="0" smtClean="0"/>
              <a:t>》</a:t>
            </a:r>
            <a:endParaRPr lang="zh-CN" altLang="en-US" b="1" dirty="0"/>
          </a:p>
        </p:txBody>
      </p:sp>
      <p:sp>
        <p:nvSpPr>
          <p:cNvPr id="10" name="TextBox 9"/>
          <p:cNvSpPr txBox="1"/>
          <p:nvPr/>
        </p:nvSpPr>
        <p:spPr>
          <a:xfrm>
            <a:off x="571472" y="6215082"/>
            <a:ext cx="3714776" cy="338554"/>
          </a:xfrm>
          <a:prstGeom prst="rect">
            <a:avLst/>
          </a:prstGeom>
          <a:noFill/>
        </p:spPr>
        <p:txBody>
          <a:bodyPr wrap="square" rtlCol="0">
            <a:spAutoFit/>
          </a:bodyPr>
          <a:lstStyle/>
          <a:p>
            <a:r>
              <a:rPr lang="zh-CN" altLang="en-US" sz="1600" dirty="0" smtClean="0">
                <a:solidFill>
                  <a:srgbClr val="FF0000"/>
                </a:solidFill>
              </a:rPr>
              <a:t>（注：此表自</a:t>
            </a:r>
            <a:r>
              <a:rPr lang="en-US" altLang="zh-CN" sz="1600" dirty="0" smtClean="0">
                <a:solidFill>
                  <a:srgbClr val="FF0000"/>
                </a:solidFill>
              </a:rPr>
              <a:t>2015</a:t>
            </a:r>
            <a:r>
              <a:rPr lang="zh-CN" altLang="en-US" sz="1600" dirty="0" smtClean="0">
                <a:solidFill>
                  <a:srgbClr val="FF0000"/>
                </a:solidFill>
              </a:rPr>
              <a:t>年</a:t>
            </a:r>
            <a:r>
              <a:rPr lang="en-US" altLang="zh-CN" sz="1600" dirty="0" smtClean="0">
                <a:solidFill>
                  <a:srgbClr val="FF0000"/>
                </a:solidFill>
              </a:rPr>
              <a:t>7</a:t>
            </a:r>
            <a:r>
              <a:rPr lang="zh-CN" altLang="en-US" sz="1600" dirty="0" smtClean="0">
                <a:solidFill>
                  <a:srgbClr val="FF0000"/>
                </a:solidFill>
              </a:rPr>
              <a:t>月</a:t>
            </a:r>
            <a:r>
              <a:rPr lang="en-US" altLang="zh-CN" sz="1600" dirty="0" smtClean="0">
                <a:solidFill>
                  <a:srgbClr val="FF0000"/>
                </a:solidFill>
              </a:rPr>
              <a:t>1</a:t>
            </a:r>
            <a:r>
              <a:rPr lang="zh-CN" altLang="en-US" sz="1600" dirty="0" smtClean="0">
                <a:solidFill>
                  <a:srgbClr val="FF0000"/>
                </a:solidFill>
              </a:rPr>
              <a:t>日以后使用）</a:t>
            </a:r>
            <a:endParaRPr lang="zh-CN" altLang="en-US" sz="1600" dirty="0">
              <a:solidFill>
                <a:srgbClr val="FF0000"/>
              </a:solidFill>
            </a:endParaRPr>
          </a:p>
        </p:txBody>
      </p:sp>
      <p:sp>
        <p:nvSpPr>
          <p:cNvPr id="11" name="TextBox 10"/>
          <p:cNvSpPr txBox="1"/>
          <p:nvPr/>
        </p:nvSpPr>
        <p:spPr>
          <a:xfrm>
            <a:off x="4786314" y="6215082"/>
            <a:ext cx="3857652" cy="338554"/>
          </a:xfrm>
          <a:prstGeom prst="rect">
            <a:avLst/>
          </a:prstGeom>
          <a:noFill/>
        </p:spPr>
        <p:txBody>
          <a:bodyPr wrap="square" rtlCol="0">
            <a:spAutoFit/>
          </a:bodyPr>
          <a:lstStyle/>
          <a:p>
            <a:r>
              <a:rPr lang="zh-CN" altLang="en-US" sz="1600" dirty="0" smtClean="0">
                <a:solidFill>
                  <a:srgbClr val="FF0000"/>
                </a:solidFill>
              </a:rPr>
              <a:t>（注：此表自</a:t>
            </a:r>
            <a:r>
              <a:rPr lang="en-US" altLang="zh-CN" sz="1600" dirty="0" smtClean="0">
                <a:solidFill>
                  <a:srgbClr val="FF0000"/>
                </a:solidFill>
              </a:rPr>
              <a:t>2015</a:t>
            </a:r>
            <a:r>
              <a:rPr lang="zh-CN" altLang="en-US" sz="1600" dirty="0" smtClean="0">
                <a:solidFill>
                  <a:srgbClr val="FF0000"/>
                </a:solidFill>
              </a:rPr>
              <a:t>年</a:t>
            </a:r>
            <a:r>
              <a:rPr lang="en-US" altLang="zh-CN" sz="1600" dirty="0" smtClean="0">
                <a:solidFill>
                  <a:srgbClr val="FF0000"/>
                </a:solidFill>
              </a:rPr>
              <a:t>7</a:t>
            </a:r>
            <a:r>
              <a:rPr lang="zh-CN" altLang="en-US" sz="1600" dirty="0" smtClean="0">
                <a:solidFill>
                  <a:srgbClr val="FF0000"/>
                </a:solidFill>
              </a:rPr>
              <a:t>月</a:t>
            </a:r>
            <a:r>
              <a:rPr lang="en-US" altLang="zh-CN" sz="1600" dirty="0" smtClean="0">
                <a:solidFill>
                  <a:srgbClr val="FF0000"/>
                </a:solidFill>
              </a:rPr>
              <a:t>1</a:t>
            </a:r>
            <a:r>
              <a:rPr lang="zh-CN" altLang="en-US" sz="1600" dirty="0" smtClean="0">
                <a:solidFill>
                  <a:srgbClr val="FF0000"/>
                </a:solidFill>
              </a:rPr>
              <a:t>日以后废止）</a:t>
            </a:r>
            <a:endParaRPr lang="zh-CN" altLang="en-US" sz="1600" dirty="0">
              <a:solidFill>
                <a:srgbClr val="FF0000"/>
              </a:solidFill>
            </a:endParaRPr>
          </a:p>
        </p:txBody>
      </p:sp>
      <p:pic>
        <p:nvPicPr>
          <p:cNvPr id="14" name="图片 13" descr="kick.jpg"/>
          <p:cNvPicPr>
            <a:picLocks noChangeAspect="1"/>
          </p:cNvPicPr>
          <p:nvPr/>
        </p:nvPicPr>
        <p:blipFill>
          <a:blip r:embed="rId3"/>
          <a:stretch>
            <a:fillRect/>
          </a:stretch>
        </p:blipFill>
        <p:spPr>
          <a:xfrm>
            <a:off x="714348" y="1500174"/>
            <a:ext cx="3500462" cy="4667250"/>
          </a:xfrm>
          <a:prstGeom prst="rect">
            <a:avLst/>
          </a:prstGeom>
        </p:spPr>
      </p:pic>
      <p:pic>
        <p:nvPicPr>
          <p:cNvPr id="15" name="图片 14" descr="cross.png"/>
          <p:cNvPicPr>
            <a:picLocks noChangeAspect="1"/>
          </p:cNvPicPr>
          <p:nvPr/>
        </p:nvPicPr>
        <p:blipFill>
          <a:blip r:embed="rId4"/>
          <a:stretch>
            <a:fillRect/>
          </a:stretch>
        </p:blipFill>
        <p:spPr>
          <a:xfrm>
            <a:off x="4786314" y="1500174"/>
            <a:ext cx="3667637" cy="4667902"/>
          </a:xfrm>
          <a:prstGeom prst="rect">
            <a:avLst/>
          </a:prstGeom>
        </p:spPr>
      </p:pic>
    </p:spTree>
    <p:extLst>
      <p:ext uri="{BB962C8B-B14F-4D97-AF65-F5344CB8AC3E}">
        <p14:creationId xmlns:p14="http://schemas.microsoft.com/office/powerpoint/2010/main" xmlns="" val="182472792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6639562" y="3717032"/>
            <a:ext cx="2504439" cy="31409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0" y="1571612"/>
            <a:ext cx="8858280" cy="3139321"/>
          </a:xfrm>
          <a:prstGeom prst="rect">
            <a:avLst/>
          </a:prstGeom>
          <a:noFill/>
        </p:spPr>
        <p:txBody>
          <a:bodyPr wrap="square" rtlCol="0">
            <a:spAutoFit/>
          </a:bodyPr>
          <a:lstStyle/>
          <a:p>
            <a:pPr>
              <a:lnSpc>
                <a:spcPct val="150000"/>
              </a:lnSpc>
            </a:pPr>
            <a:r>
              <a:rPr lang="zh-CN" altLang="en-US" sz="4400" dirty="0" smtClean="0">
                <a:solidFill>
                  <a:srgbClr val="FFC000"/>
                </a:solidFill>
                <a:effectLst>
                  <a:outerShdw blurRad="50800" dist="38100" dir="8100000" algn="tr" rotWithShape="0">
                    <a:prstClr val="black">
                      <a:alpha val="40000"/>
                    </a:prstClr>
                  </a:outerShdw>
                </a:effectLst>
                <a:latin typeface="+mj-lt"/>
                <a:ea typeface="+mj-ea"/>
                <a:cs typeface="+mj-cs"/>
              </a:rPr>
              <a:t>（三）、</a:t>
            </a:r>
            <a:endParaRPr lang="en-US" altLang="zh-CN" sz="4400" dirty="0" smtClean="0">
              <a:solidFill>
                <a:srgbClr val="FFC000"/>
              </a:solidFill>
              <a:effectLst>
                <a:outerShdw blurRad="50800" dist="38100" dir="8100000" algn="tr" rotWithShape="0">
                  <a:prstClr val="black">
                    <a:alpha val="40000"/>
                  </a:prstClr>
                </a:outerShdw>
              </a:effectLst>
              <a:latin typeface="+mj-lt"/>
              <a:ea typeface="+mj-ea"/>
              <a:cs typeface="+mj-cs"/>
            </a:endParaRPr>
          </a:p>
          <a:p>
            <a:pPr algn="ctr">
              <a:lnSpc>
                <a:spcPct val="150000"/>
              </a:lnSpc>
            </a:pPr>
            <a:r>
              <a:rPr lang="en-US" altLang="zh-CN" sz="4400" dirty="0" smtClean="0">
                <a:solidFill>
                  <a:srgbClr val="FFC000"/>
                </a:solidFill>
                <a:effectLst>
                  <a:outerShdw blurRad="50800" dist="38100" dir="8100000" algn="tr" rotWithShape="0">
                    <a:prstClr val="black">
                      <a:alpha val="40000"/>
                    </a:prstClr>
                  </a:outerShdw>
                </a:effectLst>
              </a:rPr>
              <a:t>	</a:t>
            </a:r>
            <a:r>
              <a:rPr lang="zh-CN" altLang="en-US" sz="4400" dirty="0" smtClean="0">
                <a:solidFill>
                  <a:srgbClr val="FFC000"/>
                </a:solidFill>
                <a:effectLst>
                  <a:outerShdw blurRad="50800" dist="38100" dir="8100000" algn="tr" rotWithShape="0">
                    <a:prstClr val="black">
                      <a:alpha val="40000"/>
                    </a:prstClr>
                  </a:outerShdw>
                </a:effectLst>
              </a:rPr>
              <a:t>新</a:t>
            </a:r>
            <a:r>
              <a:rPr lang="zh-CN" altLang="en-US" sz="4400" dirty="0" smtClean="0">
                <a:solidFill>
                  <a:srgbClr val="FFC000"/>
                </a:solidFill>
                <a:effectLst>
                  <a:outerShdw blurRad="50800" dist="38100" dir="8100000" algn="tr" rotWithShape="0">
                    <a:prstClr val="black">
                      <a:alpha val="40000"/>
                    </a:prstClr>
                  </a:outerShdw>
                </a:effectLst>
              </a:rPr>
              <a:t>互助金申请书、给付报告书调整说明</a:t>
            </a:r>
            <a:endParaRPr lang="zh-CN" altLang="en-US" sz="4400" dirty="0">
              <a:solidFill>
                <a:srgbClr val="FFC000"/>
              </a:solidFill>
              <a:effectLst>
                <a:outerShdw blurRad="50800" dist="38100" dir="8100000" algn="tr" rotWithShape="0">
                  <a:prstClr val="black">
                    <a:alpha val="40000"/>
                  </a:prst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14348" y="1214422"/>
            <a:ext cx="7572428" cy="369332"/>
          </a:xfrm>
          <a:prstGeom prst="rect">
            <a:avLst/>
          </a:prstGeom>
          <a:noFill/>
        </p:spPr>
        <p:txBody>
          <a:bodyPr wrap="square" rtlCol="0">
            <a:spAutoFit/>
          </a:bodyPr>
          <a:lstStyle/>
          <a:p>
            <a:r>
              <a:rPr lang="zh-CN" altLang="en-US" dirty="0" smtClean="0">
                <a:solidFill>
                  <a:schemeClr val="tx1">
                    <a:lumMod val="95000"/>
                    <a:lumOff val="5000"/>
                  </a:schemeClr>
                </a:solidFill>
                <a:effectLst>
                  <a:outerShdw blurRad="38100" dist="38100" dir="2700000" algn="tl">
                    <a:srgbClr val="000000">
                      <a:alpha val="43137"/>
                    </a:srgbClr>
                  </a:outerShdw>
                </a:effectLst>
                <a:latin typeface="微软雅黑" pitchFamily="34" charset="-122"/>
                <a:ea typeface="微软雅黑" pitchFamily="34" charset="-122"/>
              </a:rPr>
              <a:t>互助金直赔定制短信样式</a:t>
            </a:r>
            <a:endParaRPr lang="zh-CN" altLang="en-US" dirty="0">
              <a:solidFill>
                <a:schemeClr val="tx1">
                  <a:lumMod val="95000"/>
                  <a:lumOff val="5000"/>
                </a:schemeClr>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4" name="TextBox 3"/>
          <p:cNvSpPr txBox="1"/>
          <p:nvPr/>
        </p:nvSpPr>
        <p:spPr>
          <a:xfrm>
            <a:off x="755576" y="1772816"/>
            <a:ext cx="6840760" cy="461665"/>
          </a:xfrm>
          <a:prstGeom prst="rect">
            <a:avLst/>
          </a:prstGeom>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spcBef>
                <a:spcPct val="0"/>
              </a:spcBef>
            </a:pPr>
            <a:r>
              <a:rPr lang="en-US" altLang="zh-CN" sz="24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  2.</a:t>
            </a:r>
            <a:r>
              <a:rPr lang="zh-CN" altLang="en-US" sz="24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rPr>
              <a:t>发送给代办处经办人员的定制短信样式</a:t>
            </a:r>
          </a:p>
        </p:txBody>
      </p:sp>
      <p:sp>
        <p:nvSpPr>
          <p:cNvPr id="6" name="TextBox 5"/>
          <p:cNvSpPr txBox="1"/>
          <p:nvPr/>
        </p:nvSpPr>
        <p:spPr>
          <a:xfrm>
            <a:off x="1115616" y="2852936"/>
            <a:ext cx="4032448" cy="1631216"/>
          </a:xfrm>
          <a:prstGeom prst="rect">
            <a:avLst/>
          </a:prstGeom>
          <a:noFill/>
        </p:spPr>
        <p:txBody>
          <a:bodyPr wrap="square" rtlCol="0">
            <a:spAutoFit/>
          </a:bodyPr>
          <a:lstStyle/>
          <a:p>
            <a:r>
              <a:rPr lang="zh-CN" altLang="en-US" sz="2000" b="0" dirty="0" smtClean="0">
                <a:solidFill>
                  <a:schemeClr val="tx1"/>
                </a:solidFill>
                <a:latin typeface="微软雅黑" pitchFamily="34" charset="-122"/>
                <a:ea typeface="微软雅黑" pitchFamily="34" charset="-122"/>
              </a:rPr>
              <a:t>       代办处申办的各项互助保障活动互助金，银行打款后，北京办事处会自动发送定制短信温馨告知经办人员申办的各项互助保障活动互助金整体银行打款情况。</a:t>
            </a:r>
            <a:endParaRPr lang="zh-CN" altLang="en-US" sz="2000" b="0" dirty="0">
              <a:solidFill>
                <a:schemeClr val="tx1"/>
              </a:solidFill>
              <a:latin typeface="微软雅黑" pitchFamily="34" charset="-122"/>
              <a:ea typeface="微软雅黑" pitchFamily="34" charset="-122"/>
            </a:endParaRPr>
          </a:p>
        </p:txBody>
      </p:sp>
      <p:pic>
        <p:nvPicPr>
          <p:cNvPr id="1026" name="Picture 2"/>
          <p:cNvPicPr>
            <a:picLocks noChangeAspect="1" noChangeArrowheads="1"/>
          </p:cNvPicPr>
          <p:nvPr/>
        </p:nvPicPr>
        <p:blipFill>
          <a:blip r:embed="rId2" cstate="print"/>
          <a:srcRect/>
          <a:stretch>
            <a:fillRect/>
          </a:stretch>
        </p:blipFill>
        <p:spPr bwMode="auto">
          <a:xfrm>
            <a:off x="5508104" y="2348880"/>
            <a:ext cx="2367835" cy="4212000"/>
          </a:xfrm>
          <a:prstGeom prst="rect">
            <a:avLst/>
          </a:prstGeom>
          <a:noFill/>
          <a:ln w="9525">
            <a:solidFill>
              <a:schemeClr val="accent1">
                <a:lumMod val="50000"/>
              </a:schemeClr>
            </a:solidFill>
            <a:miter lim="800000"/>
            <a:headEnd/>
            <a:tailEnd/>
          </a:ln>
          <a:effectLst>
            <a:outerShdw blurRad="50800" dist="38100" dir="5400000" algn="t" rotWithShape="0">
              <a:prstClr val="black">
                <a:alpha val="40000"/>
              </a:prstClr>
            </a:outerShdw>
          </a:effectLst>
        </p:spPr>
      </p:pic>
    </p:spTree>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after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plus(out)">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357166"/>
            <a:ext cx="6447501" cy="500066"/>
          </a:xfrm>
        </p:spPr>
        <p:txBody>
          <a:bodyPr>
            <a:normAutofit fontScale="90000"/>
          </a:bodyPr>
          <a:lstStyle/>
          <a:p>
            <a:r>
              <a:rPr lang="en-US" altLang="zh-CN" dirty="0" smtClean="0"/>
              <a:t>         《___</a:t>
            </a:r>
            <a:r>
              <a:rPr lang="zh-CN" altLang="en-US" dirty="0" smtClean="0"/>
              <a:t>互助保障活动</a:t>
            </a:r>
            <a:r>
              <a:rPr lang="en-US" altLang="zh-CN" dirty="0" smtClean="0"/>
              <a:t>》</a:t>
            </a:r>
            <a:r>
              <a:rPr lang="zh-CN" altLang="en-US" dirty="0" smtClean="0"/>
              <a:t>互助金申请书</a:t>
            </a:r>
            <a:endParaRPr lang="zh-CN" altLang="en-US" dirty="0"/>
          </a:p>
        </p:txBody>
      </p:sp>
      <p:pic>
        <p:nvPicPr>
          <p:cNvPr id="1026" name="Picture 2"/>
          <p:cNvPicPr>
            <a:picLocks noGrp="1" noChangeAspect="1" noChangeArrowheads="1"/>
          </p:cNvPicPr>
          <p:nvPr>
            <p:ph idx="1"/>
          </p:nvPr>
        </p:nvPicPr>
        <p:blipFill>
          <a:blip r:embed="rId2"/>
          <a:srcRect/>
          <a:stretch>
            <a:fillRect/>
          </a:stretch>
        </p:blipFill>
        <p:spPr bwMode="auto">
          <a:xfrm>
            <a:off x="1518026" y="1214422"/>
            <a:ext cx="4607751" cy="550072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428604"/>
            <a:ext cx="6447501" cy="571504"/>
          </a:xfrm>
        </p:spPr>
        <p:txBody>
          <a:bodyPr>
            <a:normAutofit fontScale="90000"/>
          </a:bodyPr>
          <a:lstStyle/>
          <a:p>
            <a:r>
              <a:rPr lang="en-US" altLang="zh-CN" smtClean="0"/>
              <a:t>        《___</a:t>
            </a:r>
            <a:r>
              <a:rPr lang="zh-CN" altLang="en-US" dirty="0" smtClean="0"/>
              <a:t>互助保障活动</a:t>
            </a:r>
            <a:r>
              <a:rPr lang="en-US" altLang="zh-CN" dirty="0" smtClean="0"/>
              <a:t>》</a:t>
            </a:r>
            <a:r>
              <a:rPr lang="zh-CN" altLang="en-US" dirty="0" smtClean="0"/>
              <a:t>给付报告书</a:t>
            </a:r>
            <a:endParaRPr lang="zh-CN" altLang="en-US" dirty="0"/>
          </a:p>
        </p:txBody>
      </p:sp>
      <p:pic>
        <p:nvPicPr>
          <p:cNvPr id="2050" name="Picture 2"/>
          <p:cNvPicPr>
            <a:picLocks noGrp="1" noChangeAspect="1" noChangeArrowheads="1"/>
          </p:cNvPicPr>
          <p:nvPr>
            <p:ph idx="1"/>
          </p:nvPr>
        </p:nvPicPr>
        <p:blipFill>
          <a:blip r:embed="rId2"/>
          <a:srcRect/>
          <a:stretch>
            <a:fillRect/>
          </a:stretch>
        </p:blipFill>
        <p:spPr bwMode="auto">
          <a:xfrm>
            <a:off x="1518026" y="1000108"/>
            <a:ext cx="4071966" cy="57150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7191" y="2428868"/>
            <a:ext cx="6643734" cy="1643074"/>
          </a:xfrm>
        </p:spPr>
        <p:txBody>
          <a:bodyPr>
            <a:noAutofit/>
          </a:bodyPr>
          <a:lstStyle/>
          <a:p>
            <a:pPr algn="ctr"/>
            <a:r>
              <a:rPr lang="zh-CN" altLang="en-US" sz="5000" dirty="0" smtClean="0"/>
              <a:t>重疾类、意外类互助保障活动给付申报材料统一取消内容</a:t>
            </a:r>
            <a:endParaRPr lang="zh-CN" altLang="en-US" sz="5000" dirty="0"/>
          </a:p>
        </p:txBody>
      </p:sp>
    </p:spTree>
    <p:extLst>
      <p:ext uri="{BB962C8B-B14F-4D97-AF65-F5344CB8AC3E}">
        <p14:creationId xmlns:p14="http://schemas.microsoft.com/office/powerpoint/2010/main" xmlns="" val="35695825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244016"/>
            <a:ext cx="6447501" cy="731168"/>
          </a:xfrm>
        </p:spPr>
        <p:txBody>
          <a:bodyPr/>
          <a:lstStyle/>
          <a:p>
            <a:r>
              <a:rPr lang="zh-CN" altLang="en-US" dirty="0" smtClean="0"/>
              <a:t>基层单位证明和个人申请：</a:t>
            </a:r>
            <a:endParaRPr lang="zh-CN" altLang="en-US" dirty="0"/>
          </a:p>
        </p:txBody>
      </p:sp>
      <p:pic>
        <p:nvPicPr>
          <p:cNvPr id="1026" name="Picture 2"/>
          <p:cNvPicPr>
            <a:picLocks noGrp="1" noChangeAspect="1" noChangeArrowheads="1"/>
          </p:cNvPicPr>
          <p:nvPr>
            <p:ph sz="half" idx="1"/>
          </p:nvPr>
        </p:nvPicPr>
        <p:blipFill>
          <a:blip r:embed="rId2"/>
          <a:srcRect/>
          <a:stretch>
            <a:fillRect/>
          </a:stretch>
        </p:blipFill>
        <p:spPr bwMode="auto">
          <a:xfrm>
            <a:off x="928663" y="975184"/>
            <a:ext cx="4982801" cy="55256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7191" y="2428868"/>
            <a:ext cx="6643734" cy="1643074"/>
          </a:xfrm>
        </p:spPr>
        <p:txBody>
          <a:bodyPr>
            <a:noAutofit/>
          </a:bodyPr>
          <a:lstStyle/>
          <a:p>
            <a:pPr algn="ctr"/>
            <a:r>
              <a:rPr lang="zh-CN" altLang="en-US" sz="5000" dirty="0" smtClean="0"/>
              <a:t>住院医疗、住院津贴两项保障活动给付申报材料调整说明</a:t>
            </a:r>
            <a:endParaRPr lang="zh-CN" altLang="en-US" sz="5000" dirty="0"/>
          </a:p>
        </p:txBody>
      </p:sp>
    </p:spTree>
    <p:extLst>
      <p:ext uri="{BB962C8B-B14F-4D97-AF65-F5344CB8AC3E}">
        <p14:creationId xmlns:p14="http://schemas.microsoft.com/office/powerpoint/2010/main" xmlns="" val="356958256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285728"/>
            <a:ext cx="6447501" cy="1320800"/>
          </a:xfrm>
        </p:spPr>
        <p:txBody>
          <a:bodyPr>
            <a:normAutofit/>
          </a:bodyPr>
          <a:lstStyle/>
          <a:p>
            <a:pPr algn="ctr"/>
            <a:r>
              <a:rPr lang="zh-CN" altLang="en-US" sz="6000" dirty="0"/>
              <a:t>目录</a:t>
            </a:r>
          </a:p>
        </p:txBody>
      </p:sp>
      <p:sp>
        <p:nvSpPr>
          <p:cNvPr id="3" name="内容占位符 2"/>
          <p:cNvSpPr>
            <a:spLocks noGrp="1"/>
          </p:cNvSpPr>
          <p:nvPr>
            <p:ph idx="1"/>
          </p:nvPr>
        </p:nvSpPr>
        <p:spPr>
          <a:xfrm>
            <a:off x="500034" y="1285860"/>
            <a:ext cx="6447501" cy="4288762"/>
          </a:xfrm>
        </p:spPr>
        <p:txBody>
          <a:bodyPr>
            <a:noAutofit/>
          </a:bodyPr>
          <a:lstStyle/>
          <a:p>
            <a:pPr>
              <a:lnSpc>
                <a:spcPct val="150000"/>
              </a:lnSpc>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一、给付申报材料调整情况</a:t>
            </a:r>
            <a:endPar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endParaRPr>
          </a:p>
          <a:p>
            <a:pPr>
              <a:lnSpc>
                <a:spcPct val="150000"/>
              </a:lnSpc>
            </a:pP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1</a:t>
            </a: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在职职工住院医疗互助保障活动</a:t>
            </a: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endParaRPr>
          </a:p>
          <a:p>
            <a:pPr>
              <a:lnSpc>
                <a:spcPct val="150000"/>
              </a:lnSpc>
            </a:pP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2</a:t>
            </a: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在职职工住院津贴互助保障活动</a:t>
            </a:r>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endParaRPr>
          </a:p>
          <a:p>
            <a:pPr>
              <a:lnSpc>
                <a:spcPct val="150000"/>
              </a:lnSpc>
            </a:pPr>
            <a:r>
              <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微软雅黑" panose="020B0503020204020204" pitchFamily="34" charset="-122"/>
                <a:ea typeface="微软雅黑" panose="020B0503020204020204" pitchFamily="34" charset="-122"/>
              </a:rPr>
              <a:t>二、  申报流程</a:t>
            </a:r>
          </a:p>
          <a:p>
            <a:endParaRPr lang="zh-CN" altLang="en-US" sz="3600" dirty="0"/>
          </a:p>
        </p:txBody>
      </p:sp>
    </p:spTree>
    <p:extLst>
      <p:ext uri="{BB962C8B-B14F-4D97-AF65-F5344CB8AC3E}">
        <p14:creationId xmlns:p14="http://schemas.microsoft.com/office/powerpoint/2010/main" xmlns="" val="3500521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20117" y="1628803"/>
            <a:ext cx="6447501" cy="1826581"/>
          </a:xfrm>
        </p:spPr>
        <p:txBody>
          <a:bodyPr>
            <a:normAutofit/>
          </a:bodyPr>
          <a:lstStyle/>
          <a:p>
            <a:r>
              <a:rPr lang="en-US" altLang="zh-CN" dirty="0"/>
              <a:t>1</a:t>
            </a:r>
            <a:r>
              <a:rPr lang="zh-CN" altLang="en-US" dirty="0"/>
              <a:t>、</a:t>
            </a:r>
            <a:r>
              <a:rPr lang="en-US" altLang="zh-CN" dirty="0"/>
              <a:t>《</a:t>
            </a:r>
            <a:r>
              <a:rPr lang="zh-CN" altLang="en-US" dirty="0"/>
              <a:t>在职职工住院医疗互助保障活动</a:t>
            </a:r>
            <a:r>
              <a:rPr lang="en-US" altLang="zh-CN" dirty="0" smtClean="0"/>
              <a:t>》</a:t>
            </a:r>
            <a:endParaRPr lang="zh-CN" altLang="en-US" dirty="0"/>
          </a:p>
        </p:txBody>
      </p:sp>
    </p:spTree>
    <p:extLst>
      <p:ext uri="{BB962C8B-B14F-4D97-AF65-F5344CB8AC3E}">
        <p14:creationId xmlns:p14="http://schemas.microsoft.com/office/powerpoint/2010/main" xmlns="" val="356958256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116632"/>
            <a:ext cx="6447501" cy="587152"/>
          </a:xfrm>
        </p:spPr>
        <p:txBody>
          <a:bodyPr>
            <a:normAutofit fontScale="90000"/>
          </a:bodyPr>
          <a:lstStyle/>
          <a:p>
            <a:r>
              <a:rPr lang="en-US" altLang="zh-CN" sz="2400" b="1" dirty="0"/>
              <a:t>《</a:t>
            </a:r>
            <a:r>
              <a:rPr lang="zh-CN" altLang="en-US" sz="2400" b="1" dirty="0"/>
              <a:t>在职职工住院医疗互助保障活动</a:t>
            </a:r>
            <a:r>
              <a:rPr lang="en-US" altLang="zh-CN" sz="2400" b="1" dirty="0"/>
              <a:t>》</a:t>
            </a:r>
            <a:r>
              <a:rPr lang="zh-CN" altLang="en-US" sz="2400" b="1" dirty="0"/>
              <a:t>申报材料调整情况对比</a:t>
            </a:r>
            <a:endParaRPr lang="zh-CN" altLang="en-US" sz="2400" dirty="0"/>
          </a:p>
        </p:txBody>
      </p:sp>
      <p:graphicFrame>
        <p:nvGraphicFramePr>
          <p:cNvPr id="5" name="内容占位符 4"/>
          <p:cNvGraphicFramePr>
            <a:graphicFrameLocks/>
          </p:cNvGraphicFramePr>
          <p:nvPr>
            <p:extLst>
              <p:ext uri="{D42A27DB-BD31-4B8C-83A1-F6EECF244321}">
                <p14:modId xmlns:p14="http://schemas.microsoft.com/office/powerpoint/2010/main" xmlns="" val="2917724271"/>
              </p:ext>
            </p:extLst>
          </p:nvPr>
        </p:nvGraphicFramePr>
        <p:xfrm>
          <a:off x="197514" y="620688"/>
          <a:ext cx="3564396" cy="7098000"/>
        </p:xfrm>
        <a:graphic>
          <a:graphicData uri="http://schemas.openxmlformats.org/drawingml/2006/table">
            <a:tbl>
              <a:tblPr firstRow="1" firstCol="1" bandRow="1">
                <a:tableStyleId>{BC89EF96-8CEA-46FF-86C4-4CE0E7609802}</a:tableStyleId>
              </a:tblPr>
              <a:tblGrid>
                <a:gridCol w="3564396"/>
              </a:tblGrid>
              <a:tr h="360040">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ctr">
                        <a:spcAft>
                          <a:spcPts val="0"/>
                        </a:spcAft>
                      </a:pPr>
                      <a:r>
                        <a:rPr lang="zh-CN" sz="1800" kern="100" dirty="0">
                          <a:effectLst/>
                          <a:latin typeface="华文仿宋" panose="02010600040101010101" pitchFamily="2" charset="-122"/>
                          <a:ea typeface="华文仿宋" panose="02010600040101010101" pitchFamily="2" charset="-122"/>
                        </a:rPr>
                        <a:t>原申报材料</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76064">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在职职工住院医疗互助保障计划给付申请表</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88032">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本人医疗保障卡</a:t>
                      </a:r>
                      <a:r>
                        <a:rPr lang="en-US" sz="1800" kern="100" dirty="0">
                          <a:effectLst/>
                          <a:latin typeface="华文仿宋" panose="02010600040101010101" pitchFamily="2" charset="-122"/>
                          <a:ea typeface="华文仿宋" panose="02010600040101010101" pitchFamily="2" charset="-122"/>
                        </a:rPr>
                        <a:t>;</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88032">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医院《住院费用清单》</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307289">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住院收费专用收据</a:t>
                      </a:r>
                      <a:r>
                        <a:rPr lang="en-US" sz="1800" kern="100" dirty="0">
                          <a:effectLst/>
                          <a:latin typeface="华文仿宋" panose="02010600040101010101" pitchFamily="2" charset="-122"/>
                          <a:ea typeface="华文仿宋" panose="02010600040101010101" pitchFamily="2" charset="-122"/>
                        </a:rPr>
                        <a:t>(</a:t>
                      </a:r>
                      <a:r>
                        <a:rPr lang="zh-CN" sz="1800" kern="100" dirty="0">
                          <a:effectLst/>
                          <a:latin typeface="华文仿宋" panose="02010600040101010101" pitchFamily="2" charset="-122"/>
                          <a:ea typeface="华文仿宋" panose="02010600040101010101" pitchFamily="2" charset="-122"/>
                        </a:rPr>
                        <a:t>上都需加盖收费专用章</a:t>
                      </a:r>
                      <a:r>
                        <a:rPr lang="en-US" sz="1800" kern="100" dirty="0">
                          <a:effectLst/>
                          <a:latin typeface="华文仿宋" panose="02010600040101010101" pitchFamily="2" charset="-122"/>
                          <a:ea typeface="华文仿宋" panose="02010600040101010101" pitchFamily="2" charset="-122"/>
                        </a:rPr>
                        <a:t>)</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68775">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住院诊断证明</a:t>
                      </a:r>
                      <a:r>
                        <a:rPr lang="en-US" sz="1800" kern="100" dirty="0">
                          <a:effectLst/>
                          <a:latin typeface="华文仿宋" panose="02010600040101010101" pitchFamily="2" charset="-122"/>
                          <a:ea typeface="华文仿宋" panose="02010600040101010101" pitchFamily="2" charset="-122"/>
                        </a:rPr>
                        <a:t>;</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957983">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Aft>
                          <a:spcPts val="0"/>
                        </a:spcAft>
                      </a:pPr>
                      <a:r>
                        <a:rPr lang="zh-CN" sz="1800" kern="100" dirty="0">
                          <a:effectLst/>
                          <a:latin typeface="华文仿宋" panose="02010600040101010101" pitchFamily="2" charset="-122"/>
                          <a:ea typeface="华文仿宋" panose="02010600040101010101" pitchFamily="2" charset="-122"/>
                        </a:rPr>
                        <a:t>特殊病门诊报销需提供北京市门诊收费专用收据</a:t>
                      </a:r>
                      <a:r>
                        <a:rPr lang="en-US" sz="1800" kern="100" dirty="0">
                          <a:effectLst/>
                          <a:latin typeface="华文仿宋" panose="02010600040101010101" pitchFamily="2" charset="-122"/>
                          <a:ea typeface="华文仿宋" panose="02010600040101010101" pitchFamily="2" charset="-122"/>
                        </a:rPr>
                        <a:t>(</a:t>
                      </a:r>
                      <a:r>
                        <a:rPr lang="zh-CN" sz="1800" kern="100" dirty="0">
                          <a:effectLst/>
                          <a:latin typeface="华文仿宋" panose="02010600040101010101" pitchFamily="2" charset="-122"/>
                          <a:ea typeface="华文仿宋" panose="02010600040101010101" pitchFamily="2" charset="-122"/>
                        </a:rPr>
                        <a:t>带有财政监制章和门诊特殊病字样与上传信息条形码，需加盖医院收费专用章</a:t>
                      </a:r>
                      <a:r>
                        <a:rPr lang="en-US" sz="1800" kern="100" dirty="0">
                          <a:effectLst/>
                          <a:latin typeface="华文仿宋" panose="02010600040101010101" pitchFamily="2" charset="-122"/>
                          <a:ea typeface="华文仿宋" panose="02010600040101010101" pitchFamily="2" charset="-122"/>
                        </a:rPr>
                        <a:t>)</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88032">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本会认为必要的其他证明文件</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48640">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Aft>
                          <a:spcPts val="0"/>
                        </a:spcAft>
                      </a:pPr>
                      <a:r>
                        <a:rPr lang="zh-CN" sz="1800" kern="100" dirty="0">
                          <a:effectLst/>
                          <a:latin typeface="华文仿宋" panose="02010600040101010101" pitchFamily="2" charset="-122"/>
                          <a:ea typeface="华文仿宋" panose="02010600040101010101" pitchFamily="2" charset="-122"/>
                        </a:rPr>
                        <a:t>特殊病需提供特殊病审批单</a:t>
                      </a:r>
                      <a:r>
                        <a:rPr lang="en-US" sz="1800" kern="100" dirty="0">
                          <a:effectLst/>
                          <a:latin typeface="华文仿宋" panose="02010600040101010101" pitchFamily="2" charset="-122"/>
                          <a:ea typeface="华文仿宋" panose="02010600040101010101" pitchFamily="2" charset="-122"/>
                        </a:rPr>
                        <a:t>(</a:t>
                      </a:r>
                      <a:r>
                        <a:rPr lang="zh-CN" sz="1800" kern="100" dirty="0">
                          <a:effectLst/>
                          <a:latin typeface="华文仿宋" panose="02010600040101010101" pitchFamily="2" charset="-122"/>
                          <a:ea typeface="华文仿宋" panose="02010600040101010101" pitchFamily="2" charset="-122"/>
                        </a:rPr>
                        <a:t>盖三章有效</a:t>
                      </a:r>
                      <a:r>
                        <a:rPr lang="en-US" sz="1800" kern="100" dirty="0">
                          <a:effectLst/>
                          <a:latin typeface="华文仿宋" panose="02010600040101010101" pitchFamily="2" charset="-122"/>
                          <a:ea typeface="华文仿宋" panose="02010600040101010101" pitchFamily="2" charset="-122"/>
                        </a:rPr>
                        <a:t>)</a:t>
                      </a:r>
                      <a:r>
                        <a:rPr lang="zh-CN" sz="1800" kern="100" dirty="0">
                          <a:effectLst/>
                          <a:latin typeface="华文仿宋" panose="02010600040101010101" pitchFamily="2" charset="-122"/>
                          <a:ea typeface="华文仿宋" panose="02010600040101010101" pitchFamily="2" charset="-122"/>
                        </a:rPr>
                        <a:t>和相关资料证明</a:t>
                      </a:r>
                      <a:r>
                        <a:rPr lang="en-US" sz="1800" kern="100" dirty="0">
                          <a:effectLst/>
                          <a:latin typeface="华文仿宋" panose="02010600040101010101" pitchFamily="2" charset="-122"/>
                          <a:ea typeface="华文仿宋" panose="02010600040101010101" pitchFamily="2" charset="-122"/>
                        </a:rPr>
                        <a:t>;</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76064">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Aft>
                          <a:spcPts val="0"/>
                        </a:spcAft>
                      </a:pPr>
                      <a:r>
                        <a:rPr lang="zh-CN" sz="1800" kern="100" dirty="0">
                          <a:effectLst/>
                          <a:latin typeface="华文仿宋" panose="02010600040101010101" pitchFamily="2" charset="-122"/>
                          <a:ea typeface="华文仿宋" panose="02010600040101010101" pitchFamily="2" charset="-122"/>
                        </a:rPr>
                        <a:t>需要在</a:t>
                      </a:r>
                      <a:r>
                        <a:rPr lang="en-US" sz="1800" kern="100" dirty="0">
                          <a:effectLst/>
                          <a:latin typeface="华文仿宋" panose="02010600040101010101" pitchFamily="2" charset="-122"/>
                          <a:ea typeface="华文仿宋" panose="02010600040101010101" pitchFamily="2" charset="-122"/>
                        </a:rPr>
                        <a:t>24</a:t>
                      </a:r>
                      <a:r>
                        <a:rPr lang="zh-CN" sz="1800" kern="100" dirty="0">
                          <a:effectLst/>
                          <a:latin typeface="华文仿宋" panose="02010600040101010101" pitchFamily="2" charset="-122"/>
                          <a:ea typeface="华文仿宋" panose="02010600040101010101" pitchFamily="2" charset="-122"/>
                        </a:rPr>
                        <a:t>小时内转诊的，须提供医保正规格式的《北京市医疗保险转诊单》</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864096">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Aft>
                          <a:spcPts val="0"/>
                        </a:spcAft>
                      </a:pPr>
                      <a:r>
                        <a:rPr lang="zh-CN" sz="1800" kern="100" dirty="0">
                          <a:effectLst/>
                          <a:latin typeface="华文仿宋" panose="02010600040101010101" pitchFamily="2" charset="-122"/>
                          <a:ea typeface="华文仿宋" panose="02010600040101010101" pitchFamily="2" charset="-122"/>
                        </a:rPr>
                        <a:t>急诊抢救留观的费用，须出具加注“急诊留观” 字样的专用收费收据或《北京市医疗保险手工报销费用审批表》</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88032">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indent="76200"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退休人员和低保人员须提供相关证明材料</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360040">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以上申报材料需提供</a:t>
                      </a:r>
                      <a:r>
                        <a:rPr lang="en-US" sz="1800" kern="100" dirty="0">
                          <a:effectLst/>
                          <a:latin typeface="华文仿宋" panose="02010600040101010101" pitchFamily="2" charset="-122"/>
                          <a:ea typeface="华文仿宋" panose="02010600040101010101" pitchFamily="2" charset="-122"/>
                        </a:rPr>
                        <a:t>A4</a:t>
                      </a:r>
                      <a:r>
                        <a:rPr lang="zh-CN" sz="1800" kern="100" dirty="0">
                          <a:effectLst/>
                          <a:latin typeface="华文仿宋" panose="02010600040101010101" pitchFamily="2" charset="-122"/>
                          <a:ea typeface="华文仿宋" panose="02010600040101010101" pitchFamily="2" charset="-122"/>
                        </a:rPr>
                        <a:t>纸复印件</a:t>
                      </a:r>
                      <a:endParaRPr lang="zh-CN" sz="1800" b="1"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bl>
          </a:graphicData>
        </a:graphic>
      </p:graphicFrame>
      <p:graphicFrame>
        <p:nvGraphicFramePr>
          <p:cNvPr id="6" name="内容占位符 5"/>
          <p:cNvGraphicFramePr>
            <a:graphicFrameLocks/>
          </p:cNvGraphicFramePr>
          <p:nvPr>
            <p:extLst>
              <p:ext uri="{D42A27DB-BD31-4B8C-83A1-F6EECF244321}">
                <p14:modId xmlns:p14="http://schemas.microsoft.com/office/powerpoint/2010/main" xmlns="" val="2036942430"/>
              </p:ext>
            </p:extLst>
          </p:nvPr>
        </p:nvGraphicFramePr>
        <p:xfrm>
          <a:off x="3761911" y="620690"/>
          <a:ext cx="3545257" cy="7111383"/>
        </p:xfrm>
        <a:graphic>
          <a:graphicData uri="http://schemas.openxmlformats.org/drawingml/2006/table">
            <a:tbl>
              <a:tblPr firstRow="1" firstCol="1" bandRow="1">
                <a:tableStyleId>{BC89EF96-8CEA-46FF-86C4-4CE0E7609802}</a:tableStyleId>
              </a:tblPr>
              <a:tblGrid>
                <a:gridCol w="3545257"/>
              </a:tblGrid>
              <a:tr h="360038">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ctr">
                        <a:spcAft>
                          <a:spcPts val="0"/>
                        </a:spcAft>
                      </a:pPr>
                      <a:r>
                        <a:rPr lang="zh-CN" sz="1800" kern="100" dirty="0">
                          <a:effectLst/>
                          <a:latin typeface="华文仿宋" panose="02010600040101010101" pitchFamily="2" charset="-122"/>
                          <a:ea typeface="华文仿宋" panose="02010600040101010101" pitchFamily="2" charset="-122"/>
                        </a:rPr>
                        <a:t>现申报材料</a:t>
                      </a:r>
                      <a:endParaRPr lang="zh-CN" sz="1800"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76064">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250"/>
                        </a:spcBef>
                        <a:spcAft>
                          <a:spcPts val="250"/>
                        </a:spcAft>
                      </a:pPr>
                      <a:r>
                        <a:rPr lang="zh-CN" sz="1800" kern="100">
                          <a:effectLst/>
                          <a:latin typeface="华文仿宋" panose="02010600040101010101" pitchFamily="2" charset="-122"/>
                          <a:ea typeface="华文仿宋" panose="02010600040101010101" pitchFamily="2" charset="-122"/>
                        </a:rPr>
                        <a:t>《在职职工住院医疗互助保障活动互助金申请书》</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92357">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a:effectLst/>
                          <a:latin typeface="华文仿宋" panose="02010600040101010101" pitchFamily="2" charset="-122"/>
                          <a:ea typeface="华文仿宋" panose="02010600040101010101" pitchFamily="2" charset="-122"/>
                        </a:rPr>
                        <a:t>本人医疗保障卡、京卡或银行卡正面</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92357">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a:effectLst/>
                          <a:latin typeface="华文仿宋" panose="02010600040101010101" pitchFamily="2" charset="-122"/>
                          <a:ea typeface="华文仿宋" panose="02010600040101010101" pitchFamily="2" charset="-122"/>
                        </a:rPr>
                        <a:t>医院《住院费用清单》</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92357">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ctr">
                        <a:spcBef>
                          <a:spcPts val="600"/>
                        </a:spcBef>
                        <a:spcAft>
                          <a:spcPts val="600"/>
                        </a:spcAft>
                      </a:pPr>
                      <a:r>
                        <a:rPr lang="en-US" sz="1800" kern="100">
                          <a:effectLst/>
                          <a:latin typeface="华文仿宋" panose="02010600040101010101" pitchFamily="2" charset="-122"/>
                          <a:ea typeface="华文仿宋" panose="02010600040101010101" pitchFamily="2" charset="-122"/>
                        </a:rPr>
                        <a:t>---</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75057">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ctr">
                        <a:spcBef>
                          <a:spcPts val="600"/>
                        </a:spcBef>
                        <a:spcAft>
                          <a:spcPts val="600"/>
                        </a:spcAft>
                      </a:pPr>
                      <a:r>
                        <a:rPr lang="en-US" sz="1800" kern="100" dirty="0">
                          <a:effectLst/>
                          <a:latin typeface="华文仿宋" panose="02010600040101010101" pitchFamily="2" charset="-122"/>
                          <a:ea typeface="华文仿宋" panose="02010600040101010101" pitchFamily="2" charset="-122"/>
                        </a:rPr>
                        <a:t>---</a:t>
                      </a:r>
                      <a:endParaRPr lang="zh-CN" sz="1800"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964616">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marL="635" indent="-68580" algn="just">
                        <a:spcAft>
                          <a:spcPts val="0"/>
                        </a:spcAft>
                      </a:pPr>
                      <a:r>
                        <a:rPr lang="zh-CN" sz="1800" kern="100">
                          <a:effectLst/>
                          <a:latin typeface="华文仿宋" panose="02010600040101010101" pitchFamily="2" charset="-122"/>
                          <a:ea typeface="华文仿宋" panose="02010600040101010101" pitchFamily="2" charset="-122"/>
                        </a:rPr>
                        <a:t>特殊病报销门诊报销须提供《北京市门诊收费专用收据》</a:t>
                      </a:r>
                      <a:r>
                        <a:rPr lang="en-US" sz="1800" kern="100">
                          <a:effectLst/>
                          <a:latin typeface="华文仿宋" panose="02010600040101010101" pitchFamily="2" charset="-122"/>
                          <a:ea typeface="华文仿宋" panose="02010600040101010101" pitchFamily="2" charset="-122"/>
                        </a:rPr>
                        <a:t>(</a:t>
                      </a:r>
                      <a:r>
                        <a:rPr lang="zh-CN" sz="1800" kern="100">
                          <a:effectLst/>
                          <a:latin typeface="华文仿宋" panose="02010600040101010101" pitchFamily="2" charset="-122"/>
                          <a:ea typeface="华文仿宋" panose="02010600040101010101" pitchFamily="2" charset="-122"/>
                        </a:rPr>
                        <a:t>带有财政监制章和门诊特殊病字样与上传信息条形码</a:t>
                      </a:r>
                      <a:r>
                        <a:rPr lang="en-US" sz="1800" kern="100">
                          <a:effectLst/>
                          <a:latin typeface="华文仿宋" panose="02010600040101010101" pitchFamily="2" charset="-122"/>
                          <a:ea typeface="华文仿宋" panose="02010600040101010101" pitchFamily="2" charset="-122"/>
                        </a:rPr>
                        <a:t>,</a:t>
                      </a:r>
                      <a:r>
                        <a:rPr lang="zh-CN" sz="1800" kern="100">
                          <a:effectLst/>
                          <a:latin typeface="华文仿宋" panose="02010600040101010101" pitchFamily="2" charset="-122"/>
                          <a:ea typeface="华文仿宋" panose="02010600040101010101" pitchFamily="2" charset="-122"/>
                        </a:rPr>
                        <a:t>需加盖医院收费专用章</a:t>
                      </a:r>
                      <a:r>
                        <a:rPr lang="en-US" sz="1800" kern="100">
                          <a:effectLst/>
                          <a:latin typeface="华文仿宋" panose="02010600040101010101" pitchFamily="2" charset="-122"/>
                          <a:ea typeface="华文仿宋" panose="02010600040101010101" pitchFamily="2" charset="-122"/>
                        </a:rPr>
                        <a:t>)</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92101">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a:effectLst/>
                          <a:latin typeface="华文仿宋" panose="02010600040101010101" pitchFamily="2" charset="-122"/>
                          <a:ea typeface="华文仿宋" panose="02010600040101010101" pitchFamily="2" charset="-122"/>
                        </a:rPr>
                        <a:t>其他附加材料</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43483">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ctr">
                        <a:spcBef>
                          <a:spcPts val="600"/>
                        </a:spcBef>
                        <a:spcAft>
                          <a:spcPts val="600"/>
                        </a:spcAft>
                      </a:pPr>
                      <a:r>
                        <a:rPr lang="en-US" sz="1800" kern="100" dirty="0">
                          <a:effectLst/>
                          <a:latin typeface="华文仿宋" panose="02010600040101010101" pitchFamily="2" charset="-122"/>
                          <a:ea typeface="华文仿宋" panose="02010600040101010101" pitchFamily="2" charset="-122"/>
                        </a:rPr>
                        <a:t>---</a:t>
                      </a:r>
                      <a:endParaRPr lang="zh-CN" sz="1800"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576064">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indent="76200" algn="just">
                        <a:spcAft>
                          <a:spcPts val="0"/>
                        </a:spcAft>
                      </a:pPr>
                      <a:r>
                        <a:rPr lang="zh-CN" sz="1800" kern="100">
                          <a:effectLst/>
                          <a:latin typeface="华文仿宋" panose="02010600040101010101" pitchFamily="2" charset="-122"/>
                          <a:ea typeface="华文仿宋" panose="02010600040101010101" pitchFamily="2" charset="-122"/>
                        </a:rPr>
                        <a:t>需要在</a:t>
                      </a:r>
                      <a:r>
                        <a:rPr lang="en-US" sz="1800" kern="100">
                          <a:effectLst/>
                          <a:latin typeface="华文仿宋" panose="02010600040101010101" pitchFamily="2" charset="-122"/>
                          <a:ea typeface="华文仿宋" panose="02010600040101010101" pitchFamily="2" charset="-122"/>
                        </a:rPr>
                        <a:t>24</a:t>
                      </a:r>
                      <a:r>
                        <a:rPr lang="zh-CN" sz="1800" kern="100">
                          <a:effectLst/>
                          <a:latin typeface="华文仿宋" panose="02010600040101010101" pitchFamily="2" charset="-122"/>
                          <a:ea typeface="华文仿宋" panose="02010600040101010101" pitchFamily="2" charset="-122"/>
                        </a:rPr>
                        <a:t>小时内转诊的，须提供医保正规格式的《北京市医疗保险转诊单》</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864096">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indent="76200" algn="just">
                        <a:spcAft>
                          <a:spcPts val="0"/>
                        </a:spcAft>
                      </a:pPr>
                      <a:r>
                        <a:rPr lang="zh-CN" sz="1800" kern="100" dirty="0">
                          <a:effectLst/>
                          <a:latin typeface="华文仿宋" panose="02010600040101010101" pitchFamily="2" charset="-122"/>
                          <a:ea typeface="华文仿宋" panose="02010600040101010101" pitchFamily="2" charset="-122"/>
                        </a:rPr>
                        <a:t>急诊抢救留观的费用，须出具加注</a:t>
                      </a:r>
                      <a:r>
                        <a:rPr lang="zh-CN" sz="1800" kern="100" dirty="0" smtClean="0">
                          <a:effectLst/>
                          <a:latin typeface="华文仿宋" panose="02010600040101010101" pitchFamily="2" charset="-122"/>
                          <a:ea typeface="华文仿宋" panose="02010600040101010101" pitchFamily="2" charset="-122"/>
                        </a:rPr>
                        <a:t>“急诊留观”字样</a:t>
                      </a:r>
                      <a:r>
                        <a:rPr lang="zh-CN" sz="1800" kern="100" dirty="0">
                          <a:effectLst/>
                          <a:latin typeface="华文仿宋" panose="02010600040101010101" pitchFamily="2" charset="-122"/>
                          <a:ea typeface="华文仿宋" panose="02010600040101010101" pitchFamily="2" charset="-122"/>
                        </a:rPr>
                        <a:t>的专用收费收据或《北京市医疗保险手工报销费用审批表》</a:t>
                      </a:r>
                      <a:endParaRPr lang="zh-CN" sz="1800"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291332">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indent="76200" algn="just">
                        <a:spcBef>
                          <a:spcPts val="600"/>
                        </a:spcBef>
                        <a:spcAft>
                          <a:spcPts val="600"/>
                        </a:spcAft>
                      </a:pPr>
                      <a:r>
                        <a:rPr lang="zh-CN" sz="1800" kern="100">
                          <a:effectLst/>
                          <a:latin typeface="华文仿宋" panose="02010600040101010101" pitchFamily="2" charset="-122"/>
                          <a:ea typeface="华文仿宋" panose="02010600040101010101" pitchFamily="2" charset="-122"/>
                        </a:rPr>
                        <a:t>退休人员和低保人员须提供相关证明材料</a:t>
                      </a:r>
                      <a:endParaRPr lang="zh-CN" sz="1800" kern="100">
                        <a:effectLst/>
                        <a:latin typeface="华文仿宋" panose="02010600040101010101" pitchFamily="2" charset="-122"/>
                        <a:ea typeface="华文仿宋" panose="02010600040101010101" pitchFamily="2" charset="-122"/>
                        <a:cs typeface="Times New Roman"/>
                      </a:endParaRPr>
                    </a:p>
                  </a:txBody>
                  <a:tcPr marL="39959" marR="39959" marT="0" marB="0" anchor="ctr"/>
                </a:tc>
              </a:tr>
              <a:tr h="365126">
                <a:tc>
                  <a:txBody>
                    <a:bodyPr/>
                    <a:lstStyle>
                      <a:lvl1pPr marL="0" algn="l" defTabSz="457200" rtl="0" eaLnBrk="1" latinLnBrk="0" hangingPunct="1">
                        <a:defRPr sz="1800" b="1" kern="1200">
                          <a:solidFill>
                            <a:schemeClr val="dk1"/>
                          </a:solidFill>
                          <a:latin typeface="Tw Cen MT" panose="020B0602020104020603"/>
                        </a:defRPr>
                      </a:lvl1pPr>
                      <a:lvl2pPr marL="457200" algn="l" defTabSz="457200" rtl="0" eaLnBrk="1" latinLnBrk="0" hangingPunct="1">
                        <a:defRPr sz="1800" b="1" kern="1200">
                          <a:solidFill>
                            <a:schemeClr val="dk1"/>
                          </a:solidFill>
                          <a:latin typeface="Tw Cen MT" panose="020B0602020104020603"/>
                        </a:defRPr>
                      </a:lvl2pPr>
                      <a:lvl3pPr marL="914400" algn="l" defTabSz="457200" rtl="0" eaLnBrk="1" latinLnBrk="0" hangingPunct="1">
                        <a:defRPr sz="1800" b="1" kern="1200">
                          <a:solidFill>
                            <a:schemeClr val="dk1"/>
                          </a:solidFill>
                          <a:latin typeface="Tw Cen MT" panose="020B0602020104020603"/>
                        </a:defRPr>
                      </a:lvl3pPr>
                      <a:lvl4pPr marL="1371600" algn="l" defTabSz="457200" rtl="0" eaLnBrk="1" latinLnBrk="0" hangingPunct="1">
                        <a:defRPr sz="1800" b="1" kern="1200">
                          <a:solidFill>
                            <a:schemeClr val="dk1"/>
                          </a:solidFill>
                          <a:latin typeface="Tw Cen MT" panose="020B0602020104020603"/>
                        </a:defRPr>
                      </a:lvl4pPr>
                      <a:lvl5pPr marL="1828800" algn="l" defTabSz="457200" rtl="0" eaLnBrk="1" latinLnBrk="0" hangingPunct="1">
                        <a:defRPr sz="1800" b="1" kern="1200">
                          <a:solidFill>
                            <a:schemeClr val="dk1"/>
                          </a:solidFill>
                          <a:latin typeface="Tw Cen MT" panose="020B0602020104020603"/>
                        </a:defRPr>
                      </a:lvl5pPr>
                      <a:lvl6pPr marL="2286000" algn="l" defTabSz="457200" rtl="0" eaLnBrk="1" latinLnBrk="0" hangingPunct="1">
                        <a:defRPr sz="1800" b="1" kern="1200">
                          <a:solidFill>
                            <a:schemeClr val="dk1"/>
                          </a:solidFill>
                          <a:latin typeface="Tw Cen MT" panose="020B0602020104020603"/>
                        </a:defRPr>
                      </a:lvl6pPr>
                      <a:lvl7pPr marL="2743200" algn="l" defTabSz="457200" rtl="0" eaLnBrk="1" latinLnBrk="0" hangingPunct="1">
                        <a:defRPr sz="1800" b="1" kern="1200">
                          <a:solidFill>
                            <a:schemeClr val="dk1"/>
                          </a:solidFill>
                          <a:latin typeface="Tw Cen MT" panose="020B0602020104020603"/>
                        </a:defRPr>
                      </a:lvl7pPr>
                      <a:lvl8pPr marL="3200400" algn="l" defTabSz="457200" rtl="0" eaLnBrk="1" latinLnBrk="0" hangingPunct="1">
                        <a:defRPr sz="1800" b="1" kern="1200">
                          <a:solidFill>
                            <a:schemeClr val="dk1"/>
                          </a:solidFill>
                          <a:latin typeface="Tw Cen MT" panose="020B0602020104020603"/>
                        </a:defRPr>
                      </a:lvl8pPr>
                      <a:lvl9pPr marL="3657600" algn="l" defTabSz="457200" rtl="0" eaLnBrk="1" latinLnBrk="0" hangingPunct="1">
                        <a:defRPr sz="1800" b="1" kern="1200">
                          <a:solidFill>
                            <a:schemeClr val="dk1"/>
                          </a:solidFill>
                          <a:latin typeface="Tw Cen MT" panose="020B0602020104020603"/>
                        </a:defRPr>
                      </a:lvl9pPr>
                    </a:lstStyle>
                    <a:p>
                      <a:pPr algn="just">
                        <a:spcBef>
                          <a:spcPts val="600"/>
                        </a:spcBef>
                        <a:spcAft>
                          <a:spcPts val="600"/>
                        </a:spcAft>
                      </a:pPr>
                      <a:r>
                        <a:rPr lang="zh-CN" sz="1800" kern="100" dirty="0">
                          <a:effectLst/>
                          <a:latin typeface="华文仿宋" panose="02010600040101010101" pitchFamily="2" charset="-122"/>
                          <a:ea typeface="华文仿宋" panose="02010600040101010101" pitchFamily="2" charset="-122"/>
                        </a:rPr>
                        <a:t>以上申报材料需提供</a:t>
                      </a:r>
                      <a:r>
                        <a:rPr lang="en-US" sz="1800" kern="100" dirty="0">
                          <a:effectLst/>
                          <a:latin typeface="华文仿宋" panose="02010600040101010101" pitchFamily="2" charset="-122"/>
                          <a:ea typeface="华文仿宋" panose="02010600040101010101" pitchFamily="2" charset="-122"/>
                        </a:rPr>
                        <a:t>A4</a:t>
                      </a:r>
                      <a:r>
                        <a:rPr lang="zh-CN" sz="1800" kern="100" dirty="0">
                          <a:effectLst/>
                          <a:latin typeface="华文仿宋" panose="02010600040101010101" pitchFamily="2" charset="-122"/>
                          <a:ea typeface="华文仿宋" panose="02010600040101010101" pitchFamily="2" charset="-122"/>
                        </a:rPr>
                        <a:t>纸复印件</a:t>
                      </a:r>
                      <a:endParaRPr lang="zh-CN" sz="1800" kern="100" dirty="0">
                        <a:effectLst/>
                        <a:latin typeface="华文仿宋" panose="02010600040101010101" pitchFamily="2" charset="-122"/>
                        <a:ea typeface="华文仿宋" panose="02010600040101010101" pitchFamily="2" charset="-122"/>
                        <a:cs typeface="Times New Roman"/>
                      </a:endParaRPr>
                    </a:p>
                  </a:txBody>
                  <a:tcPr marL="39959" marR="39959" marT="0" marB="0" anchor="ctr"/>
                </a:tc>
              </a:tr>
            </a:tbl>
          </a:graphicData>
        </a:graphic>
      </p:graphicFrame>
    </p:spTree>
    <p:extLst>
      <p:ext uri="{BB962C8B-B14F-4D97-AF65-F5344CB8AC3E}">
        <p14:creationId xmlns:p14="http://schemas.microsoft.com/office/powerpoint/2010/main" xmlns="" val="390844641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4000" dirty="0"/>
              <a:t>1</a:t>
            </a:r>
            <a:r>
              <a:rPr lang="zh-CN" altLang="en-US" sz="4000" dirty="0"/>
              <a:t>、</a:t>
            </a:r>
            <a:r>
              <a:rPr lang="en-US" altLang="zh-CN" sz="4000" dirty="0"/>
              <a:t>《</a:t>
            </a:r>
            <a:r>
              <a:rPr lang="zh-CN" altLang="en-US" sz="4000" dirty="0"/>
              <a:t>在职职工住院医疗互助保障活动</a:t>
            </a:r>
            <a:r>
              <a:rPr lang="en-US" altLang="zh-CN" sz="4000" dirty="0"/>
              <a:t>》</a:t>
            </a:r>
            <a:endParaRPr lang="zh-CN" altLang="en-US" sz="4000" dirty="0"/>
          </a:p>
        </p:txBody>
      </p:sp>
      <p:sp>
        <p:nvSpPr>
          <p:cNvPr id="3" name="内容占位符 2"/>
          <p:cNvSpPr>
            <a:spLocks noGrp="1"/>
          </p:cNvSpPr>
          <p:nvPr>
            <p:ph idx="1"/>
          </p:nvPr>
        </p:nvSpPr>
        <p:spPr>
          <a:xfrm>
            <a:off x="508001" y="1484784"/>
            <a:ext cx="6447501" cy="4104456"/>
          </a:xfrm>
        </p:spPr>
        <p:txBody>
          <a:bodyPr>
            <a:normAutofit fontScale="92500" lnSpcReduction="20000"/>
          </a:bodyPr>
          <a:lstStyle/>
          <a:p>
            <a:pPr>
              <a:lnSpc>
                <a:spcPct val="150000"/>
              </a:lnSpc>
            </a:pPr>
            <a:r>
              <a:rPr lang="en-US" altLang="zh-CN"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1)</a:t>
            </a:r>
            <a:r>
              <a:rPr lang="zh-CN" alt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、增加</a:t>
            </a:r>
            <a:r>
              <a:rPr lang="zh-CN" alt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资料：京卡或银行卡复印件</a:t>
            </a:r>
            <a:endParaRPr lang="en-US" altLang="zh-CN"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endParaRPr>
          </a:p>
          <a:p>
            <a:pPr>
              <a:lnSpc>
                <a:spcPct val="150000"/>
              </a:lnSpc>
            </a:pPr>
            <a:r>
              <a:rPr lang="en-US" altLang="zh-CN"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2)</a:t>
            </a:r>
            <a:r>
              <a:rPr lang="zh-CN" alt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、减少</a:t>
            </a:r>
            <a:r>
              <a:rPr lang="zh-CN" alt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资料：住院收据、诊断证明、特病审批单</a:t>
            </a:r>
            <a:endParaRPr lang="en-US" altLang="zh-CN"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endParaRPr>
          </a:p>
          <a:p>
            <a:pPr>
              <a:lnSpc>
                <a:spcPct val="150000"/>
              </a:lnSpc>
            </a:pPr>
            <a:r>
              <a:rPr lang="en-US" altLang="zh-CN"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3)</a:t>
            </a:r>
            <a:r>
              <a:rPr lang="zh-CN" altLang="en-US" sz="32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、调整</a:t>
            </a:r>
            <a:r>
              <a:rPr lang="zh-CN" altLang="en-US" sz="32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latin typeface="微软雅黑" panose="020B0503020204020204" pitchFamily="34" charset="-122"/>
                <a:ea typeface="微软雅黑" panose="020B0503020204020204" pitchFamily="34" charset="-122"/>
              </a:rPr>
              <a:t>资料：互助保障活动互助金申请书</a:t>
            </a:r>
          </a:p>
          <a:p>
            <a:endParaRPr lang="zh-CN" altLang="en-US" dirty="0"/>
          </a:p>
        </p:txBody>
      </p:sp>
    </p:spTree>
    <p:extLst>
      <p:ext uri="{BB962C8B-B14F-4D97-AF65-F5344CB8AC3E}">
        <p14:creationId xmlns:p14="http://schemas.microsoft.com/office/powerpoint/2010/main" xmlns="" val="3992794091"/>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a:t>1)</a:t>
            </a:r>
            <a:r>
              <a:rPr lang="zh-CN" altLang="en-US" dirty="0"/>
              <a:t>、增加资料：京卡</a:t>
            </a:r>
            <a:r>
              <a:rPr lang="zh-CN" altLang="en-US" dirty="0" smtClean="0"/>
              <a:t>或</a:t>
            </a:r>
            <a:r>
              <a:rPr lang="zh-CN" altLang="en-US" dirty="0"/>
              <a:t>它行</a:t>
            </a:r>
            <a:r>
              <a:rPr lang="zh-CN" altLang="en-US" dirty="0" smtClean="0"/>
              <a:t>银行</a:t>
            </a:r>
            <a:r>
              <a:rPr lang="zh-CN" altLang="en-US" dirty="0"/>
              <a:t>卡复印件</a:t>
            </a:r>
            <a:r>
              <a:rPr lang="en-US" altLang="zh-CN" dirty="0"/>
              <a:t/>
            </a:r>
            <a:br>
              <a:rPr lang="en-US" altLang="zh-CN" dirty="0"/>
            </a:br>
            <a:endParaRPr lang="zh-CN" altLang="en-US" dirty="0"/>
          </a:p>
        </p:txBody>
      </p:sp>
      <p:pic>
        <p:nvPicPr>
          <p:cNvPr id="4" name="图片 3" descr="京卡.jpg"/>
          <p:cNvPicPr>
            <a:picLocks noChangeAspect="1"/>
          </p:cNvPicPr>
          <p:nvPr/>
        </p:nvPicPr>
        <p:blipFill>
          <a:blip r:embed="rId3"/>
          <a:stretch>
            <a:fillRect/>
          </a:stretch>
        </p:blipFill>
        <p:spPr>
          <a:xfrm>
            <a:off x="512933" y="2172098"/>
            <a:ext cx="2831610" cy="2428892"/>
          </a:xfrm>
          <a:prstGeom prst="rect">
            <a:avLst/>
          </a:prstGeom>
        </p:spPr>
      </p:pic>
      <p:pic>
        <p:nvPicPr>
          <p:cNvPr id="1026" name="Picture 2" descr="C:\Users\Administrator\Desktop\IMG_1616.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10868" b="4536"/>
          <a:stretch/>
        </p:blipFill>
        <p:spPr bwMode="auto">
          <a:xfrm>
            <a:off x="3707904" y="2160592"/>
            <a:ext cx="2862318" cy="23711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65795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7"/>
          <p:cNvGrpSpPr>
            <a:grpSpLocks/>
          </p:cNvGrpSpPr>
          <p:nvPr/>
        </p:nvGrpSpPr>
        <p:grpSpPr bwMode="auto">
          <a:xfrm>
            <a:off x="1785918" y="2714620"/>
            <a:ext cx="5929354" cy="1081089"/>
            <a:chOff x="0" y="0"/>
            <a:chExt cx="7402" cy="1815"/>
          </a:xfrm>
        </p:grpSpPr>
        <p:pic>
          <p:nvPicPr>
            <p:cNvPr id="12" name="Picture 8"/>
            <p:cNvPicPr>
              <a:picLocks noChangeAspect="1" noChangeArrowheads="1"/>
            </p:cNvPicPr>
            <p:nvPr/>
          </p:nvPicPr>
          <p:blipFill>
            <a:blip r:embed="rId2" cstate="print"/>
            <a:srcRect/>
            <a:stretch>
              <a:fillRect/>
            </a:stretch>
          </p:blipFill>
          <p:spPr bwMode="auto">
            <a:xfrm>
              <a:off x="0" y="0"/>
              <a:ext cx="7402" cy="1815"/>
            </a:xfrm>
            <a:prstGeom prst="rect">
              <a:avLst/>
            </a:prstGeom>
            <a:noFill/>
            <a:ln w="9525">
              <a:noFill/>
              <a:miter lim="800000"/>
              <a:headEnd/>
              <a:tailEnd/>
            </a:ln>
          </p:spPr>
        </p:pic>
        <p:sp>
          <p:nvSpPr>
            <p:cNvPr id="13" name="Text Box 9"/>
            <p:cNvSpPr txBox="1">
              <a:spLocks noChangeArrowheads="1"/>
            </p:cNvSpPr>
            <p:nvPr/>
          </p:nvSpPr>
          <p:spPr bwMode="auto">
            <a:xfrm>
              <a:off x="1592" y="568"/>
              <a:ext cx="5576" cy="62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i="0" u="none" strike="noStrike" kern="0" cap="none" spc="0" normalizeH="0" baseline="0" noProof="0" dirty="0" smtClean="0">
                  <a:ln>
                    <a:noFill/>
                  </a:ln>
                  <a:solidFill>
                    <a:srgbClr val="000000">
                      <a:lumMod val="95000"/>
                      <a:lumOff val="5000"/>
                    </a:srgbClr>
                  </a:solidFill>
                  <a:effectLst/>
                  <a:uLnTx/>
                  <a:uFillTx/>
                </a:rPr>
                <a:t>互助金直赔到京卡（银行卡）的网上操作</a:t>
              </a:r>
              <a:endParaRPr kumimoji="0" lang="zh-CN" altLang="en-US" sz="180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14" name="WordArt 10"/>
            <p:cNvSpPr>
              <a:spLocks noChangeArrowheads="1" noChangeShapeType="1"/>
            </p:cNvSpPr>
            <p:nvPr/>
          </p:nvSpPr>
          <p:spPr bwMode="auto">
            <a:xfrm>
              <a:off x="624" y="480"/>
              <a:ext cx="578" cy="681"/>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rPr>
                <a:t>2</a:t>
              </a:r>
              <a:endParaRPr kumimoji="0" lang="zh-CN" altLang="en-US" sz="3600" b="1" i="0" u="none" strike="noStrike" kern="10" cap="none" spc="0" normalizeH="0" baseline="0" noProof="0" dirty="0">
                <a:ln w="9525">
                  <a:noFill/>
                  <a:round/>
                  <a:headEnd/>
                  <a:tailEnd/>
                </a:ln>
                <a:solidFill>
                  <a:sysClr val="window" lastClr="FFFFFF"/>
                </a:solidFill>
                <a:effectLst>
                  <a:outerShdw dist="38100" dir="5400000" algn="ctr" rotWithShape="0">
                    <a:srgbClr val="4D4D4D">
                      <a:alpha val="75000"/>
                    </a:srgbClr>
                  </a:outerShdw>
                </a:effectLst>
                <a:uLnTx/>
                <a:uFillTx/>
                <a:latin typeface="微软雅黑"/>
                <a:ea typeface="微软雅黑"/>
              </a:endParaRPr>
            </a:p>
          </p:txBody>
        </p:sp>
      </p:grpSp>
      <p:pic>
        <p:nvPicPr>
          <p:cNvPr id="3074" name="Picture 2"/>
          <p:cNvPicPr>
            <a:picLocks noChangeAspect="1" noChangeArrowheads="1"/>
          </p:cNvPicPr>
          <p:nvPr/>
        </p:nvPicPr>
        <p:blipFill>
          <a:blip r:embed="rId3" cstate="print"/>
          <a:srcRect/>
          <a:stretch>
            <a:fillRect/>
          </a:stretch>
        </p:blipFill>
        <p:spPr bwMode="auto">
          <a:xfrm>
            <a:off x="6215074" y="4786322"/>
            <a:ext cx="2671763" cy="1890713"/>
          </a:xfrm>
          <a:prstGeom prst="rect">
            <a:avLst/>
          </a:prstGeom>
          <a:noFill/>
          <a:ln w="9525">
            <a:noFill/>
            <a:miter lim="800000"/>
            <a:headEnd/>
            <a:tailEnd/>
          </a:ln>
          <a:effectLst/>
        </p:spPr>
      </p:pic>
    </p:spTree>
  </p:cSld>
  <p:clrMapOvr>
    <a:masterClrMapping/>
  </p:clrMapOvr>
  <p:transition>
    <p:strips dir="rd"/>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04990" y="116632"/>
            <a:ext cx="6447501" cy="1152128"/>
          </a:xfrm>
        </p:spPr>
        <p:txBody>
          <a:bodyPr>
            <a:normAutofit fontScale="90000"/>
          </a:bodyPr>
          <a:lstStyle/>
          <a:p>
            <a:r>
              <a:rPr lang="en-US" altLang="zh-CN" dirty="0"/>
              <a:t>2)</a:t>
            </a:r>
            <a:r>
              <a:rPr lang="zh-CN" altLang="en-US" dirty="0"/>
              <a:t>、减少资料：住院收据、诊断证明、特病审批单</a:t>
            </a:r>
            <a:r>
              <a:rPr lang="en-US" altLang="zh-CN" dirty="0"/>
              <a:t/>
            </a:r>
            <a:br>
              <a:rPr lang="en-US" altLang="zh-CN" dirty="0"/>
            </a:br>
            <a:endParaRPr lang="zh-CN" altLang="en-US" dirty="0"/>
          </a:p>
        </p:txBody>
      </p:sp>
      <p:pic>
        <p:nvPicPr>
          <p:cNvPr id="4" name="内容占位符 3" descr="收据.gif"/>
          <p:cNvPicPr>
            <a:picLocks noGrp="1" noChangeAspect="1"/>
          </p:cNvPicPr>
          <p:nvPr>
            <p:ph idx="1"/>
          </p:nvPr>
        </p:nvPicPr>
        <p:blipFill rotWithShape="1">
          <a:blip r:embed="rId2"/>
          <a:srcRect b="9600"/>
          <a:stretch/>
        </p:blipFill>
        <p:spPr>
          <a:xfrm>
            <a:off x="525292" y="1268763"/>
            <a:ext cx="3236619" cy="2308909"/>
          </a:xfrm>
          <a:prstGeom prst="rect">
            <a:avLst/>
          </a:prstGeom>
          <a:ln>
            <a:noFill/>
          </a:ln>
          <a:effectLst>
            <a:softEdge rad="112500"/>
          </a:effectLst>
        </p:spPr>
      </p:pic>
      <p:pic>
        <p:nvPicPr>
          <p:cNvPr id="5" name="图片 4" descr="诊断证明.jpg"/>
          <p:cNvPicPr>
            <a:picLocks noChangeAspect="1"/>
          </p:cNvPicPr>
          <p:nvPr/>
        </p:nvPicPr>
        <p:blipFill rotWithShape="1">
          <a:blip r:embed="rId3"/>
          <a:srcRect b="10761"/>
          <a:stretch/>
        </p:blipFill>
        <p:spPr>
          <a:xfrm>
            <a:off x="457904" y="3853901"/>
            <a:ext cx="3304007" cy="2185712"/>
          </a:xfrm>
          <a:prstGeom prst="rect">
            <a:avLst/>
          </a:prstGeom>
          <a:ln>
            <a:noFill/>
          </a:ln>
          <a:effectLst>
            <a:softEdge rad="112500"/>
          </a:effectLst>
        </p:spPr>
      </p:pic>
      <p:pic>
        <p:nvPicPr>
          <p:cNvPr id="2050" name="Picture 2" descr="C:\Users\Administrator\Desktop\IMG_1631.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61910" y="1071546"/>
            <a:ext cx="3189676" cy="5365936"/>
          </a:xfrm>
          <a:prstGeom prst="rect">
            <a:avLst/>
          </a:prstGeom>
          <a:ln>
            <a:noFill/>
          </a:ln>
          <a:effectLst>
            <a:softEdge rad="112500"/>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86312627"/>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285728"/>
            <a:ext cx="6447501" cy="571504"/>
          </a:xfrm>
        </p:spPr>
        <p:txBody>
          <a:bodyPr>
            <a:normAutofit fontScale="90000"/>
          </a:bodyPr>
          <a:lstStyle/>
          <a:p>
            <a:r>
              <a:rPr lang="en-US" altLang="zh-CN" dirty="0"/>
              <a:t>3)</a:t>
            </a:r>
            <a:r>
              <a:rPr lang="zh-CN" altLang="en-US" dirty="0"/>
              <a:t>、调整资料：互助保障活动互助金申请书</a:t>
            </a:r>
            <a:br>
              <a:rPr lang="zh-CN" altLang="en-US" dirty="0"/>
            </a:br>
            <a:endParaRPr lang="zh-CN" altLang="en-US" dirty="0"/>
          </a:p>
        </p:txBody>
      </p:sp>
      <p:pic>
        <p:nvPicPr>
          <p:cNvPr id="4" name="内容占位符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737575" y="1052736"/>
            <a:ext cx="5528570" cy="5616624"/>
          </a:xfrm>
        </p:spPr>
      </p:pic>
    </p:spTree>
    <p:extLst>
      <p:ext uri="{BB962C8B-B14F-4D97-AF65-F5344CB8AC3E}">
        <p14:creationId xmlns:p14="http://schemas.microsoft.com/office/powerpoint/2010/main" xmlns="" val="333064872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住院类型选择：</a:t>
            </a:r>
            <a:endParaRPr lang="zh-CN" altLang="en-US" dirty="0"/>
          </a:p>
        </p:txBody>
      </p:sp>
      <p:pic>
        <p:nvPicPr>
          <p:cNvPr id="1026" name="Picture 2" descr="C:\Users\Administrator\Desktop\图片1.png"/>
          <p:cNvPicPr>
            <a:picLocks noChangeAspect="1" noChangeArrowheads="1"/>
          </p:cNvPicPr>
          <p:nvPr/>
        </p:nvPicPr>
        <p:blipFill rotWithShape="1">
          <a:blip r:embed="rId3">
            <a:extLst>
              <a:ext uri="{28A0092B-C50C-407E-A947-70E740481C1C}">
                <a14:useLocalDpi xmlns:a14="http://schemas.microsoft.com/office/drawing/2010/main" xmlns="" val="0"/>
              </a:ext>
            </a:extLst>
          </a:blip>
          <a:srcRect t="4145" b="23246"/>
          <a:stretch/>
        </p:blipFill>
        <p:spPr bwMode="auto">
          <a:xfrm>
            <a:off x="305527" y="1196755"/>
            <a:ext cx="6751232" cy="4752527"/>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99917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244016"/>
            <a:ext cx="6447501" cy="731168"/>
          </a:xfrm>
        </p:spPr>
        <p:txBody>
          <a:bodyPr/>
          <a:lstStyle/>
          <a:p>
            <a:r>
              <a:rPr lang="zh-CN" altLang="en-US" dirty="0" smtClean="0"/>
              <a:t>费用清单：</a:t>
            </a:r>
            <a:endParaRPr lang="zh-CN" altLang="en-US" dirty="0"/>
          </a:p>
        </p:txBody>
      </p:sp>
      <p:pic>
        <p:nvPicPr>
          <p:cNvPr id="5" name="内容占位符 7"/>
          <p:cNvPicPr>
            <a:picLocks noGrp="1" noChangeAspect="1"/>
          </p:cNvPicPr>
          <p:nvPr>
            <p:ph sz="half" idx="1"/>
          </p:nvPr>
        </p:nvPicPr>
        <p:blipFill rotWithShape="1">
          <a:blip r:embed="rId2" cstate="print">
            <a:extLst>
              <a:ext uri="{28A0092B-C50C-407E-A947-70E740481C1C}">
                <a14:useLocalDpi xmlns:a14="http://schemas.microsoft.com/office/drawing/2010/main" xmlns="" val="0"/>
              </a:ext>
            </a:extLst>
          </a:blip>
          <a:srcRect l="3987" r="8266"/>
          <a:stretch/>
        </p:blipFill>
        <p:spPr>
          <a:xfrm>
            <a:off x="683568" y="975187"/>
            <a:ext cx="5238582" cy="54324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7701" y="332656"/>
            <a:ext cx="6447501" cy="803176"/>
          </a:xfrm>
        </p:spPr>
        <p:txBody>
          <a:bodyPr/>
          <a:lstStyle/>
          <a:p>
            <a:r>
              <a:rPr lang="zh-CN" altLang="en-US" dirty="0" smtClean="0"/>
              <a:t>申报明细单：</a:t>
            </a:r>
            <a:endParaRPr lang="zh-CN" altLang="en-US" dirty="0"/>
          </a:p>
        </p:txBody>
      </p:sp>
      <p:sp>
        <p:nvSpPr>
          <p:cNvPr id="3" name="内容占位符 2"/>
          <p:cNvSpPr>
            <a:spLocks noGrp="1"/>
          </p:cNvSpPr>
          <p:nvPr>
            <p:ph idx="1"/>
          </p:nvPr>
        </p:nvSpPr>
        <p:spPr/>
        <p:txBody>
          <a:bodyPr/>
          <a:lstStyle/>
          <a:p>
            <a:endParaRPr lang="zh-CN" altLang="en-US" dirty="0"/>
          </a:p>
        </p:txBody>
      </p:sp>
      <p:pic>
        <p:nvPicPr>
          <p:cNvPr id="1026" name="Picture 2" descr="C:\Users\Administrator\Desktop\IMG_1633.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r="8455" b="40405"/>
          <a:stretch/>
        </p:blipFill>
        <p:spPr bwMode="auto">
          <a:xfrm>
            <a:off x="413539" y="1412776"/>
            <a:ext cx="6649976" cy="46285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extLst>
      <p:ext uri="{BB962C8B-B14F-4D97-AF65-F5344CB8AC3E}">
        <p14:creationId xmlns:p14="http://schemas.microsoft.com/office/powerpoint/2010/main" xmlns="" val="210847511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142852"/>
            <a:ext cx="6447501" cy="1320800"/>
          </a:xfrm>
        </p:spPr>
        <p:txBody>
          <a:bodyPr>
            <a:normAutofit fontScale="90000"/>
          </a:bodyPr>
          <a:lstStyle/>
          <a:p>
            <a:r>
              <a:rPr lang="en-US" altLang="zh-CN" b="1" dirty="0"/>
              <a:t> </a:t>
            </a:r>
            <a:r>
              <a:rPr lang="zh-CN" altLang="zh-CN" b="1" dirty="0"/>
              <a:t>除纸质申报材料调整外，</a:t>
            </a:r>
            <a:r>
              <a:rPr lang="zh-CN" altLang="zh-CN" b="1" dirty="0" smtClean="0"/>
              <a:t>另取消</a:t>
            </a:r>
            <a:r>
              <a:rPr lang="zh-CN" altLang="en-US" b="1" dirty="0" smtClean="0"/>
              <a:t>三项内容</a:t>
            </a:r>
            <a:r>
              <a:rPr lang="zh-CN" altLang="zh-CN" b="1" dirty="0" smtClean="0"/>
              <a:t>：</a:t>
            </a:r>
            <a:r>
              <a:rPr lang="zh-CN" altLang="zh-CN" dirty="0"/>
              <a:t/>
            </a:r>
            <a:br>
              <a:rPr lang="zh-CN" altLang="zh-CN" dirty="0"/>
            </a:br>
            <a:endParaRPr lang="zh-CN" altLang="en-US" dirty="0"/>
          </a:p>
        </p:txBody>
      </p:sp>
      <p:sp>
        <p:nvSpPr>
          <p:cNvPr id="3" name="内容占位符 2"/>
          <p:cNvSpPr>
            <a:spLocks noGrp="1"/>
          </p:cNvSpPr>
          <p:nvPr>
            <p:ph idx="1"/>
          </p:nvPr>
        </p:nvSpPr>
        <p:spPr>
          <a:xfrm>
            <a:off x="500034" y="1071546"/>
            <a:ext cx="6447501" cy="4752527"/>
          </a:xfrm>
        </p:spPr>
        <p:txBody>
          <a:bodyPr>
            <a:noAutofit/>
            <a:scene3d>
              <a:camera prst="perspectiveFront"/>
              <a:lightRig rig="threePt" dir="t"/>
            </a:scene3d>
          </a:bodyPr>
          <a:lstStyle/>
          <a:p>
            <a:r>
              <a:rPr lang="en-US" altLang="zh-CN"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1</a:t>
            </a:r>
            <a:r>
              <a:rPr lang="zh-CN"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、取消在纸质申报材料上签署“与原件核实无误”字样或盖章及审核人签字</a:t>
            </a:r>
          </a:p>
          <a:p>
            <a:r>
              <a:rPr lang="en-US" altLang="zh-CN" sz="36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2</a:t>
            </a:r>
            <a:r>
              <a:rPr lang="zh-CN"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、取消银行卡复印件上再抄写“银行卡号”，但提供的复印件不清楚的还需抄写“银行卡号”</a:t>
            </a:r>
          </a:p>
          <a:p>
            <a:r>
              <a:rPr lang="en-US"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3</a:t>
            </a:r>
            <a:r>
              <a:rPr lang="zh-CN" altLang="zh-CN"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rPr>
              <a:t>、取消个人互助金申请书上“代办处盖章”及代办处“经办人员签章”</a:t>
            </a:r>
            <a:endParaRPr lang="zh-CN" altLang="en-US" sz="3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ndParaRPr>
          </a:p>
        </p:txBody>
      </p:sp>
    </p:spTree>
    <p:extLst>
      <p:ext uri="{BB962C8B-B14F-4D97-AF65-F5344CB8AC3E}">
        <p14:creationId xmlns:p14="http://schemas.microsoft.com/office/powerpoint/2010/main" xmlns="" val="928838669"/>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9567" y="1412779"/>
            <a:ext cx="6447501" cy="1826581"/>
          </a:xfrm>
        </p:spPr>
        <p:txBody>
          <a:bodyPr/>
          <a:lstStyle/>
          <a:p>
            <a:pPr algn="ctr"/>
            <a:r>
              <a:rPr lang="zh-CN" altLang="en-US" dirty="0" smtClean="0"/>
              <a:t>调整后申报材料样例</a:t>
            </a:r>
            <a:endParaRPr lang="zh-CN" altLang="en-US" dirty="0"/>
          </a:p>
        </p:txBody>
      </p:sp>
    </p:spTree>
    <p:extLst>
      <p:ext uri="{BB962C8B-B14F-4D97-AF65-F5344CB8AC3E}">
        <p14:creationId xmlns:p14="http://schemas.microsoft.com/office/powerpoint/2010/main" xmlns="" val="130436448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731168"/>
          </a:xfrm>
        </p:spPr>
        <p:txBody>
          <a:bodyPr/>
          <a:lstStyle/>
          <a:p>
            <a:r>
              <a:rPr lang="zh-CN" altLang="en-US" dirty="0" smtClean="0"/>
              <a:t>互助金申请书：</a:t>
            </a:r>
            <a:endParaRPr lang="zh-CN" altLang="en-US" dirty="0"/>
          </a:p>
        </p:txBody>
      </p:sp>
      <p:pic>
        <p:nvPicPr>
          <p:cNvPr id="7" name="内容占位符 6" descr="图片2.jpg"/>
          <p:cNvPicPr>
            <a:picLocks noGrp="1" noChangeAspect="1"/>
          </p:cNvPicPr>
          <p:nvPr>
            <p:ph sz="half" idx="2"/>
          </p:nvPr>
        </p:nvPicPr>
        <p:blipFill>
          <a:blip r:embed="rId3"/>
          <a:stretch>
            <a:fillRect/>
          </a:stretch>
        </p:blipFill>
        <p:spPr>
          <a:xfrm>
            <a:off x="508002" y="1340768"/>
            <a:ext cx="6264949" cy="5088628"/>
          </a:xfrm>
        </p:spPr>
      </p:pic>
    </p:spTree>
    <p:extLst>
      <p:ext uri="{BB962C8B-B14F-4D97-AF65-F5344CB8AC3E}">
        <p14:creationId xmlns:p14="http://schemas.microsoft.com/office/powerpoint/2010/main" xmlns="" val="277390923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8001" y="609600"/>
            <a:ext cx="6447501" cy="659160"/>
          </a:xfrm>
        </p:spPr>
        <p:txBody>
          <a:bodyPr/>
          <a:lstStyle/>
          <a:p>
            <a:r>
              <a:rPr lang="zh-CN" altLang="en-US" dirty="0" smtClean="0"/>
              <a:t>所需提供资料：</a:t>
            </a:r>
            <a:endParaRPr lang="zh-CN" altLang="en-US" dirty="0"/>
          </a:p>
        </p:txBody>
      </p:sp>
      <p:graphicFrame>
        <p:nvGraphicFramePr>
          <p:cNvPr id="6" name="图示 5"/>
          <p:cNvGraphicFramePr/>
          <p:nvPr>
            <p:extLst>
              <p:ext uri="{D42A27DB-BD31-4B8C-83A1-F6EECF244321}">
                <p14:modId xmlns:p14="http://schemas.microsoft.com/office/powerpoint/2010/main" xmlns="" val="2405011522"/>
              </p:ext>
            </p:extLst>
          </p:nvPr>
        </p:nvGraphicFramePr>
        <p:xfrm>
          <a:off x="508001" y="1412776"/>
          <a:ext cx="6447501" cy="52565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2189075025"/>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3539" y="244016"/>
            <a:ext cx="6447501" cy="731168"/>
          </a:xfrm>
        </p:spPr>
        <p:txBody>
          <a:bodyPr/>
          <a:lstStyle/>
          <a:p>
            <a:r>
              <a:rPr lang="zh-CN" altLang="en-US" dirty="0" smtClean="0"/>
              <a:t>理赔所需资料：</a:t>
            </a:r>
            <a:endParaRPr lang="zh-CN" altLang="en-US" dirty="0"/>
          </a:p>
        </p:txBody>
      </p:sp>
      <p:pic>
        <p:nvPicPr>
          <p:cNvPr id="8" name="内容占位符 5"/>
          <p:cNvPicPr>
            <a:picLocks noGrp="1" noChangeAspect="1"/>
          </p:cNvPicPr>
          <p:nvPr>
            <p:ph sz="half" idx="1"/>
          </p:nvPr>
        </p:nvPicPr>
        <p:blipFill>
          <a:blip r:embed="rId2" cstate="print">
            <a:extLst>
              <a:ext uri="{28A0092B-C50C-407E-A947-70E740481C1C}">
                <a14:useLocalDpi xmlns:a14="http://schemas.microsoft.com/office/drawing/2010/main" xmlns="" val="0"/>
              </a:ext>
            </a:extLst>
          </a:blip>
          <a:stretch>
            <a:fillRect/>
          </a:stretch>
        </p:blipFill>
        <p:spPr>
          <a:xfrm>
            <a:off x="1035820" y="975184"/>
            <a:ext cx="5947214" cy="53827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CONTENTSID" val="437"/>
</p:tagLst>
</file>

<file path=ppt/tags/tag10.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NUMBER"/>
  <p:tag name="ID" val="553533"/>
  <p:tag name="MH_ORDER" val="2"/>
</p:tagLst>
</file>

<file path=ppt/tags/tag11.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12.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ENTRY"/>
  <p:tag name="ID" val="553533"/>
  <p:tag name="MH_ORDER" val="3"/>
</p:tagLst>
</file>

<file path=ppt/tags/tag13.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14.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NUMBER"/>
  <p:tag name="ID" val="553533"/>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2.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AUTOCOLOR" val="FALSE"/>
  <p:tag name="MH_TYPE" val="CONTENTS"/>
  <p:tag name="ID" val="553533"/>
</p:tagLst>
</file>

<file path=ppt/tags/tag3.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4.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ENTRY"/>
  <p:tag name="ID" val="553533"/>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6.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NUMBER"/>
  <p:tag name="ID" val="553533"/>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ags/tag8.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ENTRY"/>
  <p:tag name="ID" val="553533"/>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0612112956"/>
  <p:tag name="MH_LIBRARY" val="CONTENTS"/>
  <p:tag name="MH_TYPE" val="OTHERS"/>
  <p:tag name="ID" val="553533"/>
</p:tagLst>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txDef>
      <a:spPr>
        <a:no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a:spPr>
      <a:bodyPr wrap="square" rtlCol="0">
        <a:spAutoFit/>
      </a:bodyPr>
      <a:lstStyle>
        <a:defPPr algn="ctr">
          <a:spcBef>
            <a:spcPct val="0"/>
          </a:spcBef>
          <a:defRPr sz="2800" b="1" dirty="0" smtClean="0">
            <a:ln w="635">
              <a:noFill/>
            </a:ln>
            <a:solidFill>
              <a:schemeClr val="accent4">
                <a:tint val="90000"/>
                <a:satMod val="125000"/>
              </a:schemeClr>
            </a:solidFill>
            <a:effectLst>
              <a:outerShdw blurRad="38100" dist="25400" dir="5400000" algn="tl" rotWithShape="0">
                <a:srgbClr val="000000">
                  <a:alpha val="43000"/>
                </a:srgbClr>
              </a:outerShdw>
            </a:effectLst>
            <a:latin typeface="微软雅黑" pitchFamily="34" charset="-122"/>
            <a:ea typeface="微软雅黑" pitchFamily="34" charset="-122"/>
            <a:cs typeface="+mj-cs"/>
          </a:defRPr>
        </a:defPPr>
      </a:lstStyle>
    </a:txDef>
  </a:objectDefaults>
  <a:extraClrSchemeLst/>
</a:theme>
</file>

<file path=ppt/theme/theme3.xml><?xml version="1.0" encoding="utf-8"?>
<a:theme xmlns:a="http://schemas.openxmlformats.org/drawingml/2006/main" name="1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完美的ppt模板">
  <a:themeElements>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fontScheme name="完美的ppt模板">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1" i="0" u="none" strike="noStrike" cap="none" normalizeH="0" baseline="0" smtClean="0">
            <a:ln>
              <a:noFill/>
            </a:ln>
            <a:solidFill>
              <a:schemeClr val="hlink"/>
            </a:solidFill>
            <a:effectLst/>
            <a:latin typeface="Arial" charset="0"/>
          </a:defRPr>
        </a:defPPr>
      </a:lstStyle>
    </a:lnDef>
  </a:objectDefaults>
  <a:extraClrSchemeLst>
    <a:extraClrScheme>
      <a:clrScheme name="完美的ppt模板 1">
        <a:dk1>
          <a:srgbClr val="163794"/>
        </a:dk1>
        <a:lt1>
          <a:srgbClr val="FFFFFF"/>
        </a:lt1>
        <a:dk2>
          <a:srgbClr val="000000"/>
        </a:dk2>
        <a:lt2>
          <a:srgbClr val="C0C0C0"/>
        </a:lt2>
        <a:accent1>
          <a:srgbClr val="009999"/>
        </a:accent1>
        <a:accent2>
          <a:srgbClr val="990000"/>
        </a:accent2>
        <a:accent3>
          <a:srgbClr val="FFFFFF"/>
        </a:accent3>
        <a:accent4>
          <a:srgbClr val="112D7E"/>
        </a:accent4>
        <a:accent5>
          <a:srgbClr val="AACACA"/>
        </a:accent5>
        <a:accent6>
          <a:srgbClr val="8A0000"/>
        </a:accent6>
        <a:hlink>
          <a:srgbClr val="6699FF"/>
        </a:hlink>
        <a:folHlink>
          <a:srgbClr val="969696"/>
        </a:folHlink>
      </a:clrScheme>
      <a:clrMap bg1="lt1" tx1="dk1" bg2="lt2" tx2="dk2" accent1="accent1" accent2="accent2" accent3="accent3" accent4="accent4" accent5="accent5" accent6="accent6" hlink="hlink" folHlink="folHlink"/>
    </a:extraClrScheme>
    <a:extraClrScheme>
      <a:clrScheme name="完美的ppt模板 2">
        <a:dk1>
          <a:srgbClr val="29698D"/>
        </a:dk1>
        <a:lt1>
          <a:srgbClr val="FFFFFF"/>
        </a:lt1>
        <a:dk2>
          <a:srgbClr val="000000"/>
        </a:dk2>
        <a:lt2>
          <a:srgbClr val="A1BABD"/>
        </a:lt2>
        <a:accent1>
          <a:srgbClr val="FF5050"/>
        </a:accent1>
        <a:accent2>
          <a:srgbClr val="FF9933"/>
        </a:accent2>
        <a:accent3>
          <a:srgbClr val="FFFFFF"/>
        </a:accent3>
        <a:accent4>
          <a:srgbClr val="215978"/>
        </a:accent4>
        <a:accent5>
          <a:srgbClr val="FFB3B3"/>
        </a:accent5>
        <a:accent6>
          <a:srgbClr val="E78A2D"/>
        </a:accent6>
        <a:hlink>
          <a:srgbClr val="00CC99"/>
        </a:hlink>
        <a:folHlink>
          <a:srgbClr val="83A6A7"/>
        </a:folHlink>
      </a:clrScheme>
      <a:clrMap bg1="lt1" tx1="dk1" bg2="lt2" tx2="dk2" accent1="accent1" accent2="accent2" accent3="accent3" accent4="accent4" accent5="accent5" accent6="accent6" hlink="hlink" folHlink="folHlink"/>
    </a:extraClrScheme>
    <a:extraClrScheme>
      <a:clrScheme name="完美的ppt模板 3">
        <a:dk1>
          <a:srgbClr val="666699"/>
        </a:dk1>
        <a:lt1>
          <a:srgbClr val="FFFFFF"/>
        </a:lt1>
        <a:dk2>
          <a:srgbClr val="000000"/>
        </a:dk2>
        <a:lt2>
          <a:srgbClr val="C0C0C0"/>
        </a:lt2>
        <a:accent1>
          <a:srgbClr val="72B88E"/>
        </a:accent1>
        <a:accent2>
          <a:srgbClr val="C78DD7"/>
        </a:accent2>
        <a:accent3>
          <a:srgbClr val="FFFFFF"/>
        </a:accent3>
        <a:accent4>
          <a:srgbClr val="565682"/>
        </a:accent4>
        <a:accent5>
          <a:srgbClr val="BCD8C6"/>
        </a:accent5>
        <a:accent6>
          <a:srgbClr val="B47FC3"/>
        </a:accent6>
        <a:hlink>
          <a:srgbClr val="3197BB"/>
        </a:hlink>
        <a:folHlink>
          <a:srgbClr val="878FA5"/>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ppt设计模板">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平面">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CFBC31BA-B70F-4F30-BCAA-4F3011E16C4D}"/>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22636</TotalTime>
  <Words>5494</Words>
  <Application>Microsoft Office PowerPoint</Application>
  <PresentationFormat>全屏显示(4:3)</PresentationFormat>
  <Paragraphs>625</Paragraphs>
  <Slides>116</Slides>
  <Notes>22</Notes>
  <HiddenSlides>0</HiddenSlides>
  <MMClips>0</MMClips>
  <ScaleCrop>false</ScaleCrop>
  <HeadingPairs>
    <vt:vector size="4" baseType="variant">
      <vt:variant>
        <vt:lpstr>主题</vt:lpstr>
      </vt:variant>
      <vt:variant>
        <vt:i4>6</vt:i4>
      </vt:variant>
      <vt:variant>
        <vt:lpstr>幻灯片标题</vt:lpstr>
      </vt:variant>
      <vt:variant>
        <vt:i4>116</vt:i4>
      </vt:variant>
    </vt:vector>
  </HeadingPairs>
  <TitlesOfParts>
    <vt:vector size="122" baseType="lpstr">
      <vt:lpstr>完美的ppt模板</vt:lpstr>
      <vt:lpstr>Flow</vt:lpstr>
      <vt:lpstr>1_完美的ppt模板</vt:lpstr>
      <vt:lpstr>2_完美的ppt模板</vt:lpstr>
      <vt:lpstr>ppt设计模板</vt:lpstr>
      <vt:lpstr>平面</vt:lpstr>
      <vt:lpstr>中国职工保险互助会北京办事处</vt:lpstr>
      <vt:lpstr>幻灯片 2</vt:lpstr>
      <vt:lpstr>幻灯片 3</vt:lpstr>
      <vt:lpstr>互助金直赔流程培训教程</vt:lpstr>
      <vt:lpstr>幻灯片 5</vt:lpstr>
      <vt:lpstr>幻灯片 6</vt:lpstr>
      <vt:lpstr>幻灯片 7</vt:lpstr>
      <vt:lpstr>幻灯片 8</vt:lpstr>
      <vt:lpstr>幻灯片 9</vt:lpstr>
      <vt:lpstr>2.理赔金直赔到个人京卡（银行卡）的网上操作</vt:lpstr>
      <vt:lpstr>2.理赔金直赔到个人京卡（银行卡）的网上操作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2.互助金直赔到个人京卡（银行卡）的网上操作</vt:lpstr>
      <vt:lpstr>幻灯片 27</vt:lpstr>
      <vt:lpstr>幻灯片 28</vt:lpstr>
      <vt:lpstr>幻灯片 29</vt:lpstr>
      <vt:lpstr>幻灯片 30</vt:lpstr>
      <vt:lpstr>幻灯片 31</vt:lpstr>
      <vt:lpstr>幻灯片 32</vt:lpstr>
      <vt:lpstr>幻灯片 33</vt:lpstr>
      <vt:lpstr>幻灯片 34</vt:lpstr>
      <vt:lpstr>4.入会管理——会员基础信息变更</vt:lpstr>
      <vt:lpstr>4.入会管理——会员基础信息变更</vt:lpstr>
      <vt:lpstr>4.入会管理——会员基础信息变更</vt:lpstr>
      <vt:lpstr>4.入会管理——会员基础信息变更</vt:lpstr>
      <vt:lpstr>4.入会管理——会员基础信息变更</vt:lpstr>
      <vt:lpstr>幻灯片 40</vt:lpstr>
      <vt:lpstr>4.入会管理——会员调动管理</vt:lpstr>
      <vt:lpstr>4.入会管理——会员调动管理</vt:lpstr>
      <vt:lpstr>4.入会管理——会员调动管理</vt:lpstr>
      <vt:lpstr>4.入会管理——会员调动管理</vt:lpstr>
      <vt:lpstr>微信公众号</vt:lpstr>
      <vt:lpstr>门户网站关闭后，使用业务系统方法</vt:lpstr>
      <vt:lpstr>幻灯片 47</vt:lpstr>
      <vt:lpstr>《非工伤意外伤害及家财火灾损失互助保障计划》 主要调整内容说明  </vt:lpstr>
      <vt:lpstr>幻灯片 49</vt:lpstr>
      <vt:lpstr>幻灯片 50</vt:lpstr>
      <vt:lpstr>幻灯片 51</vt:lpstr>
      <vt:lpstr>  </vt:lpstr>
      <vt:lpstr>幻灯片 53</vt:lpstr>
      <vt:lpstr>幻灯片 54</vt:lpstr>
      <vt:lpstr>幻灯片 55</vt:lpstr>
      <vt:lpstr>幻灯片 56</vt:lpstr>
      <vt:lpstr>  《在职职工重大疾病互助保障活动》 主要调整内容说明  </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         《___互助保障活动》互助金申请书</vt:lpstr>
      <vt:lpstr>        《___互助保障活动》给付报告书</vt:lpstr>
      <vt:lpstr>重疾类、意外类互助保障活动给付申报材料统一取消内容</vt:lpstr>
      <vt:lpstr>基层单位证明和个人申请：</vt:lpstr>
      <vt:lpstr>住院医疗、住院津贴两项保障活动给付申报材料调整说明</vt:lpstr>
      <vt:lpstr>目录</vt:lpstr>
      <vt:lpstr>1、《在职职工住院医疗互助保障活动》</vt:lpstr>
      <vt:lpstr>《在职职工住院医疗互助保障活动》申报材料调整情况对比</vt:lpstr>
      <vt:lpstr>1、《在职职工住院医疗互助保障活动》</vt:lpstr>
      <vt:lpstr>1)、增加资料：京卡或它行银行卡复印件 </vt:lpstr>
      <vt:lpstr>2)、减少资料：住院收据、诊断证明、特病审批单 </vt:lpstr>
      <vt:lpstr>3)、调整资料：互助保障活动互助金申请书 </vt:lpstr>
      <vt:lpstr>住院类型选择：</vt:lpstr>
      <vt:lpstr>费用清单：</vt:lpstr>
      <vt:lpstr>申报明细单：</vt:lpstr>
      <vt:lpstr> 除纸质申报材料调整外，另取消三项内容： </vt:lpstr>
      <vt:lpstr>调整后申报材料样例</vt:lpstr>
      <vt:lpstr>互助金申请书：</vt:lpstr>
      <vt:lpstr>所需提供资料：</vt:lpstr>
      <vt:lpstr>理赔所需资料：</vt:lpstr>
      <vt:lpstr>其他附加申报材料： </vt:lpstr>
      <vt:lpstr>2、《在职职工住院津贴互助保障活动》</vt:lpstr>
      <vt:lpstr>《在职职工住院津贴互助保障活动》申报材料调整情况 对比：</vt:lpstr>
      <vt:lpstr>2、《在职职工住院津贴互助保障活动》</vt:lpstr>
      <vt:lpstr>1)、增加资料：京卡或它行银行卡复印件 </vt:lpstr>
      <vt:lpstr>2)、减少资料：住院病案首页、入院记录、出院记录  </vt:lpstr>
      <vt:lpstr>3)、调整资料：互助保障活动互助金申请书 </vt:lpstr>
      <vt:lpstr>调整后申报材料样例</vt:lpstr>
      <vt:lpstr>互助金申请书：</vt:lpstr>
      <vt:lpstr>理赔所需资料：</vt:lpstr>
      <vt:lpstr>无医保信息申报材料:</vt:lpstr>
      <vt:lpstr>所需资料样例：</vt:lpstr>
      <vt:lpstr>其他附加申报材料： </vt:lpstr>
      <vt:lpstr>幻灯片 113</vt:lpstr>
      <vt:lpstr>互助金申请书：</vt:lpstr>
      <vt:lpstr>申报明细单：</vt:lpstr>
      <vt:lpstr>幻灯片 116</vt:lpstr>
    </vt:vector>
  </TitlesOfParts>
  <Company>Capinfo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Lenovo User</dc:creator>
  <cp:lastModifiedBy>何刚</cp:lastModifiedBy>
  <cp:revision>2258</cp:revision>
  <dcterms:created xsi:type="dcterms:W3CDTF">2009-03-07T02:35:57Z</dcterms:created>
  <dcterms:modified xsi:type="dcterms:W3CDTF">2015-06-15T05:40:02Z</dcterms:modified>
</cp:coreProperties>
</file>