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Lst>
  <p:notesMasterIdLst>
    <p:notesMasterId r:id="rId34"/>
  </p:notesMasterIdLst>
  <p:sldIdLst>
    <p:sldId id="256" r:id="rId3"/>
    <p:sldId id="312" r:id="rId4"/>
    <p:sldId id="286" r:id="rId5"/>
    <p:sldId id="311" r:id="rId6"/>
    <p:sldId id="305" r:id="rId7"/>
    <p:sldId id="306" r:id="rId8"/>
    <p:sldId id="307" r:id="rId9"/>
    <p:sldId id="313" r:id="rId10"/>
    <p:sldId id="308" r:id="rId11"/>
    <p:sldId id="314" r:id="rId12"/>
    <p:sldId id="309" r:id="rId13"/>
    <p:sldId id="310" r:id="rId14"/>
    <p:sldId id="315" r:id="rId15"/>
    <p:sldId id="301" r:id="rId16"/>
    <p:sldId id="302" r:id="rId17"/>
    <p:sldId id="285" r:id="rId18"/>
    <p:sldId id="316" r:id="rId19"/>
    <p:sldId id="317" r:id="rId20"/>
    <p:sldId id="318" r:id="rId21"/>
    <p:sldId id="319" r:id="rId22"/>
    <p:sldId id="320" r:id="rId23"/>
    <p:sldId id="303" r:id="rId24"/>
    <p:sldId id="321" r:id="rId25"/>
    <p:sldId id="322" r:id="rId26"/>
    <p:sldId id="323" r:id="rId27"/>
    <p:sldId id="324" r:id="rId28"/>
    <p:sldId id="325" r:id="rId29"/>
    <p:sldId id="326" r:id="rId30"/>
    <p:sldId id="327" r:id="rId31"/>
    <p:sldId id="329" r:id="rId32"/>
    <p:sldId id="276" r:id="rId33"/>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000000"/>
    <a:srgbClr val="FFFF00"/>
    <a:srgbClr val="CC00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4" autoAdjust="0"/>
    <p:restoredTop sz="93625" autoAdjust="0"/>
  </p:normalViewPr>
  <p:slideViewPr>
    <p:cSldViewPr>
      <p:cViewPr varScale="1">
        <p:scale>
          <a:sx n="65" d="100"/>
          <a:sy n="65" d="100"/>
        </p:scale>
        <p:origin x="1253"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extLst>
      <p:ext uri="{BB962C8B-B14F-4D97-AF65-F5344CB8AC3E}">
        <p14:creationId xmlns:p14="http://schemas.microsoft.com/office/powerpoint/2010/main" val="6529845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p14="http://schemas.microsoft.com/office/powerpoint/2010/main" val="46327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15</a:t>
            </a:fld>
            <a:endParaRPr lang="zh-CN" altLang="en-US"/>
          </a:p>
        </p:txBody>
      </p:sp>
    </p:spTree>
    <p:extLst>
      <p:ext uri="{BB962C8B-B14F-4D97-AF65-F5344CB8AC3E}">
        <p14:creationId xmlns:p14="http://schemas.microsoft.com/office/powerpoint/2010/main" val="1245124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C46058DD-F279-4BF8-856F-33B019199A08}" type="slidenum">
              <a:rPr lang="zh-CN" altLang="en-US" smtClean="0"/>
              <a:pPr/>
              <a:t>31</a:t>
            </a:fld>
            <a:endParaRPr lang="en-US" altLang="zh-CN"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p14="http://schemas.microsoft.com/office/powerpoint/2010/main" val="10008713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t>www.bjzghzbx.com                                                                                                                                                                      </a:t>
            </a:r>
            <a:r>
              <a:rPr lang="zh-CN" altLang="en-US" dirty="0" smtClean="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DAB7EAD8-5F64-4966-9209-2398F567666B}" type="slidenum">
              <a:rPr lang="zh-CN" altLang="en-US"/>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456F67D-CEA8-4E08-9014-9BF76C4F33C5}" type="slidenum">
              <a:rPr lang="zh-CN" altLang="en-US"/>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47C9B81F-C347-4BEF-BFDF-29C42F48304A}" type="datetimeFigureOut">
              <a:rPr lang="en-US" smtClean="0"/>
              <a:pPr/>
              <a:t>1/14/2015</a:t>
            </a:fld>
            <a:endParaRPr lang="en-US"/>
          </a:p>
        </p:txBody>
      </p:sp>
      <p:sp>
        <p:nvSpPr>
          <p:cNvPr id="19" name="页脚占位符 18"/>
          <p:cNvSpPr>
            <a:spLocks noGrp="1"/>
          </p:cNvSpPr>
          <p:nvPr>
            <p:ph type="ftr" sz="quarter" idx="11"/>
          </p:nvPr>
        </p:nvSpPr>
        <p:spPr/>
        <p:txBody>
          <a:bodyPr/>
          <a:lstStyle/>
          <a:p>
            <a:endParaRPr kumimoji="0" lang="en-US"/>
          </a:p>
        </p:txBody>
      </p:sp>
      <p:sp>
        <p:nvSpPr>
          <p:cNvPr id="27" name="灯片编号占位符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1/14/2015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7C9B81F-C347-4BEF-BFDF-29C42F48304A}" type="datetimeFigureOut">
              <a:rPr lang="en-US" smtClean="0"/>
              <a:pPr/>
              <a:t>1/14/2015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1/14/2015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7C9B81F-C347-4BEF-BFDF-29C42F48304A}" type="datetimeFigureOut">
              <a:rPr lang="en-US" smtClean="0"/>
              <a:pPr/>
              <a:t>1/14/2015</a:t>
            </a:fld>
            <a:endParaRPr lang="en-US"/>
          </a:p>
        </p:txBody>
      </p:sp>
      <p:sp>
        <p:nvSpPr>
          <p:cNvPr id="8" name="页脚占位符 7"/>
          <p:cNvSpPr>
            <a:spLocks noGrp="1"/>
          </p:cNvSpPr>
          <p:nvPr>
            <p:ph type="ftr" sz="quarter" idx="11"/>
          </p:nvPr>
        </p:nvSpPr>
        <p:spPr/>
        <p:txBody>
          <a:bodyPr/>
          <a:lstStyle/>
          <a:p>
            <a:endParaRPr kumimoji="0" lang="en-US" dirty="0"/>
          </a:p>
        </p:txBody>
      </p:sp>
      <p:sp>
        <p:nvSpPr>
          <p:cNvPr id="9" name="灯片编号占位符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7C9B81F-C347-4BEF-BFDF-29C42F48304A}" type="datetimeFigureOut">
              <a:rPr lang="en-US" smtClean="0"/>
              <a:pPr/>
              <a:t>1/14/2015</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C9B81F-C347-4BEF-BFDF-29C42F48304A}" type="datetimeFigureOut">
              <a:rPr lang="en-US" smtClean="0"/>
              <a:pPr/>
              <a:t>1/14/2015</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1/14/2015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0111870-AA90-490C-A807-CED1C565F592}" type="slidenum">
              <a:rPr lang="zh-CN" altLang="en-US"/>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7C9B81F-C347-4BEF-BFDF-29C42F48304A}" type="datetimeFigureOut">
              <a:rPr lang="en-US" smtClean="0"/>
              <a:pPr/>
              <a:t>1/14/2015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1/14/2015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1/14/2015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730240B-D774-4A5B-975F-8FAC8EEF4EF3}" type="slidenum">
              <a:rPr lang="zh-CN" altLang="en-US"/>
              <a:pPr>
                <a:defRPr/>
              </a:pPr>
              <a:t>‹#›</a:t>
            </a:fld>
            <a:endParaRPr lang="en-US" altLang="zh-CN"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845D308-4927-4C9D-974F-FE7CB13F1AFC}" type="slidenum">
              <a:rPr lang="zh-CN" altLang="en-US"/>
              <a:pPr>
                <a:defRPr/>
              </a:pPr>
              <a:t>‹#›</a:t>
            </a:fld>
            <a:endParaRPr lang="en-US" altLang="zh-CN"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44EA8452-4BF2-44B9-8931-95287FC37002}" type="slidenum">
              <a:rPr lang="zh-CN" altLang="en-US"/>
              <a:pPr>
                <a:defRPr/>
              </a:pPr>
              <a:t>‹#›</a:t>
            </a:fld>
            <a:endParaRPr lang="en-US" altLang="zh-CN"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776247BC-5F02-4B08-8F4E-836E61035D2D}" type="slidenum">
              <a:rPr lang="zh-CN" altLang="en-US"/>
              <a:pPr>
                <a:defRPr/>
              </a:pPr>
              <a:t>‹#›</a:t>
            </a:fld>
            <a:endParaRPr lang="en-US" altLang="zh-CN"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A7992A9-8956-46EF-A7A8-17D3B862A68F}" type="slidenum">
              <a:rPr lang="zh-CN" altLang="en-US"/>
              <a:pPr>
                <a:defRPr/>
              </a:pPr>
              <a:t>‹#›</a:t>
            </a:fld>
            <a:endParaRPr lang="en-US" altLang="zh-CN"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B8BC9CF6-6902-4CE0-9682-1ADE0A649B9F}" type="slidenum">
              <a:rPr lang="zh-CN" altLang="en-US"/>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899E1C8-0E6C-47CB-9C8F-066517D9CE5A}" type="slidenum">
              <a:rPr lang="zh-CN" altLang="en-US"/>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t>www.bjzghzbx.com                                                                                                                                                                      </a:t>
            </a:r>
            <a:fld id="{393EC639-D994-4716-8FBF-CDE19BF89EBB}"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1/14/2015</a:t>
            </a:fld>
            <a:endParaRPr lang="en-US" dirty="0">
              <a:solidFill>
                <a:schemeClr val="tx2">
                  <a:shade val="90000"/>
                </a:schemeClr>
              </a:solidFill>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1214414" y="3857628"/>
            <a:ext cx="6883698" cy="1008112"/>
          </a:xfrm>
          <a:effectLst>
            <a:outerShdw blurRad="50800" dist="38100" dir="5400000" algn="t" rotWithShape="0">
              <a:prstClr val="black">
                <a:alpha val="40000"/>
              </a:prstClr>
            </a:outerShdw>
            <a:reflection blurRad="6350" stA="50000" endA="300" endPos="55000" dir="5400000" sy="-100000" algn="bl" rotWithShape="0"/>
          </a:effectLst>
        </p:spPr>
        <p:txBody>
          <a:bodyPr/>
          <a:lstStyle/>
          <a:p>
            <a:r>
              <a:rPr lang="zh-CN" altLang="en-US" sz="4400" b="1" dirty="0" smtClean="0">
                <a:solidFill>
                  <a:srgbClr val="FFC000"/>
                </a:solidFill>
                <a:effectLst>
                  <a:outerShdw blurRad="50800" dist="38100" dir="8100000" algn="tr" rotWithShape="0">
                    <a:prstClr val="black">
                      <a:alpha val="40000"/>
                    </a:prstClr>
                  </a:outerShdw>
                </a:effectLst>
              </a:rPr>
              <a:t>住院理赔与直赔培训教程</a:t>
            </a:r>
            <a:endParaRPr lang="en-US" altLang="zh-CN" sz="4400" b="1" dirty="0" smtClean="0">
              <a:solidFill>
                <a:srgbClr val="FFC000"/>
              </a:solidFill>
              <a:effectLst>
                <a:outerShdw blurRad="50800" dist="38100" dir="8100000" algn="tr" rotWithShape="0">
                  <a:prstClr val="black">
                    <a:alpha val="40000"/>
                  </a:prstClr>
                </a:outerShdw>
              </a:effectLst>
            </a:endParaRPr>
          </a:p>
        </p:txBody>
      </p:sp>
      <p:sp>
        <p:nvSpPr>
          <p:cNvPr id="2050" name="Rectangle 2"/>
          <p:cNvSpPr>
            <a:spLocks noGrp="1" noChangeArrowheads="1"/>
          </p:cNvSpPr>
          <p:nvPr>
            <p:ph type="ctrTitle"/>
          </p:nvPr>
        </p:nvSpPr>
        <p:spPr>
          <a:xfrm>
            <a:off x="0" y="1844824"/>
            <a:ext cx="9144000" cy="1584176"/>
          </a:xfrm>
          <a:effectLst>
            <a:outerShdw blurRad="50800" dist="38100" dir="5400000" algn="t" rotWithShape="0">
              <a:prstClr val="black">
                <a:alpha val="40000"/>
              </a:prstClr>
            </a:outerShdw>
          </a:effectLst>
        </p:spPr>
        <p:txBody>
          <a:bodyPr/>
          <a:lstStyle/>
          <a:p>
            <a:r>
              <a:rPr lang="zh-CN" altLang="en-US" sz="4400" dirty="0" smtClean="0"/>
              <a:t>中国职工保险互助会北京办事处</a:t>
            </a:r>
            <a:r>
              <a:rPr lang="en-US" altLang="zh-CN" sz="4400" dirty="0" smtClean="0"/>
              <a:t/>
            </a:r>
            <a:br>
              <a:rPr lang="en-US" altLang="zh-CN" sz="4400" dirty="0" smtClean="0"/>
            </a:br>
            <a:r>
              <a:rPr lang="zh-CN" altLang="en-US" sz="4400" dirty="0" smtClean="0"/>
              <a:t>业务管理系统</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内容占位符 4" descr="住院信息查询界面.jpg"/>
          <p:cNvPicPr>
            <a:picLocks noGrp="1" noChangeAspect="1"/>
          </p:cNvPicPr>
          <p:nvPr>
            <p:ph idx="1"/>
          </p:nvPr>
        </p:nvPicPr>
        <p:blipFill>
          <a:blip r:embed="rId2" cstate="print"/>
          <a:srcRect/>
          <a:stretch>
            <a:fillRect/>
          </a:stretch>
        </p:blipFill>
        <p:spPr>
          <a:xfrm>
            <a:off x="0" y="857232"/>
            <a:ext cx="9144000" cy="5715040"/>
          </a:xfrm>
        </p:spPr>
      </p:pic>
      <p:pic>
        <p:nvPicPr>
          <p:cNvPr id="15" name="Picture 2"/>
          <p:cNvPicPr>
            <a:picLocks noChangeAspect="1" noChangeArrowheads="1"/>
          </p:cNvPicPr>
          <p:nvPr/>
        </p:nvPicPr>
        <p:blipFill>
          <a:blip r:embed="rId3"/>
          <a:srcRect/>
          <a:stretch>
            <a:fillRect/>
          </a:stretch>
        </p:blipFill>
        <p:spPr bwMode="auto">
          <a:xfrm>
            <a:off x="28575" y="1714488"/>
            <a:ext cx="8901143" cy="857256"/>
          </a:xfrm>
          <a:prstGeom prst="rect">
            <a:avLst/>
          </a:prstGeom>
          <a:noFill/>
          <a:ln w="9525">
            <a:noFill/>
            <a:miter lim="800000"/>
            <a:headEnd/>
            <a:tailEnd/>
          </a:ln>
          <a:effectLst/>
        </p:spPr>
      </p:pic>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10</a:t>
            </a:fld>
            <a:endParaRPr lang="en-US" altLang="zh-CN" dirty="0"/>
          </a:p>
        </p:txBody>
      </p:sp>
      <p:pic>
        <p:nvPicPr>
          <p:cNvPr id="1026" name="Picture 2"/>
          <p:cNvPicPr>
            <a:picLocks noChangeAspect="1" noChangeArrowheads="1"/>
          </p:cNvPicPr>
          <p:nvPr/>
        </p:nvPicPr>
        <p:blipFill>
          <a:blip r:embed="rId4"/>
          <a:srcRect/>
          <a:stretch>
            <a:fillRect/>
          </a:stretch>
        </p:blipFill>
        <p:spPr bwMode="auto">
          <a:xfrm>
            <a:off x="5857884" y="2285992"/>
            <a:ext cx="500066" cy="500066"/>
          </a:xfrm>
          <a:prstGeom prst="rect">
            <a:avLst/>
          </a:prstGeom>
          <a:noFill/>
          <a:ln w="9525">
            <a:noFill/>
            <a:miter lim="800000"/>
            <a:headEnd/>
            <a:tailEnd/>
          </a:ln>
          <a:effectLst/>
        </p:spPr>
      </p:pic>
      <p:sp>
        <p:nvSpPr>
          <p:cNvPr id="8" name="矩形 7"/>
          <p:cNvSpPr/>
          <p:nvPr/>
        </p:nvSpPr>
        <p:spPr bwMode="auto">
          <a:xfrm>
            <a:off x="5857884" y="2643182"/>
            <a:ext cx="500066" cy="142876"/>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2428860" y="3429000"/>
            <a:ext cx="4214842" cy="1000132"/>
          </a:xfrm>
          <a:prstGeom prst="wedgeRectCallout">
            <a:avLst>
              <a:gd name="adj1" fmla="val 37946"/>
              <a:gd name="adj2" fmla="val -11858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当</a:t>
            </a:r>
            <a:r>
              <a:rPr lang="zh-CN" altLang="en-US" sz="2400" b="0" dirty="0" smtClean="0">
                <a:solidFill>
                  <a:schemeClr val="tx1">
                    <a:lumMod val="75000"/>
                  </a:schemeClr>
                </a:solidFill>
                <a:latin typeface="华文中宋" pitchFamily="2" charset="-122"/>
                <a:ea typeface="华文中宋" pitchFamily="2" charset="-122"/>
              </a:rPr>
              <a:t>住院类型</a:t>
            </a:r>
            <a:r>
              <a:rPr lang="zh-CN" altLang="en-US" sz="2400" b="0" dirty="0" smtClean="0">
                <a:solidFill>
                  <a:schemeClr val="tx2">
                    <a:lumMod val="95000"/>
                    <a:lumOff val="5000"/>
                  </a:schemeClr>
                </a:solidFill>
                <a:latin typeface="华文中宋" pitchFamily="2" charset="-122"/>
                <a:ea typeface="华文中宋" pitchFamily="2" charset="-122"/>
              </a:rPr>
              <a:t>为</a:t>
            </a:r>
            <a:r>
              <a:rPr lang="zh-CN" altLang="en-US" sz="2400" b="0" dirty="0" smtClean="0">
                <a:solidFill>
                  <a:srgbClr val="FF0000"/>
                </a:solidFill>
                <a:latin typeface="华文中宋" pitchFamily="2" charset="-122"/>
                <a:ea typeface="华文中宋" pitchFamily="2" charset="-122"/>
              </a:rPr>
              <a:t>特病门诊</a:t>
            </a:r>
            <a:r>
              <a:rPr lang="zh-CN" altLang="en-US" sz="2400" b="0" dirty="0" smtClean="0">
                <a:solidFill>
                  <a:schemeClr val="tx2">
                    <a:lumMod val="95000"/>
                    <a:lumOff val="5000"/>
                  </a:schemeClr>
                </a:solidFill>
                <a:latin typeface="华文中宋" pitchFamily="2" charset="-122"/>
                <a:ea typeface="华文中宋" pitchFamily="2" charset="-122"/>
              </a:rPr>
              <a:t>时，点击</a:t>
            </a:r>
            <a:r>
              <a:rPr lang="zh-CN" altLang="en-US" sz="2400" b="0" dirty="0" smtClean="0">
                <a:solidFill>
                  <a:schemeClr val="tx1">
                    <a:lumMod val="75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按钮后的界面如下：</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内容占位符 4" descr="住院信息查询界面.jpg"/>
          <p:cNvPicPr>
            <a:picLocks noGrp="1" noChangeAspect="1"/>
          </p:cNvPicPr>
          <p:nvPr>
            <p:ph idx="1"/>
          </p:nvPr>
        </p:nvPicPr>
        <p:blipFill>
          <a:blip r:embed="rId2" cstate="print"/>
          <a:srcRect/>
          <a:stretch>
            <a:fillRect/>
          </a:stretch>
        </p:blipFill>
        <p:spPr>
          <a:xfrm>
            <a:off x="0" y="857232"/>
            <a:ext cx="9144000" cy="5715040"/>
          </a:xfrm>
        </p:spPr>
      </p:pic>
      <p:pic>
        <p:nvPicPr>
          <p:cNvPr id="3074" name="Picture 2"/>
          <p:cNvPicPr>
            <a:picLocks noChangeAspect="1" noChangeArrowheads="1"/>
          </p:cNvPicPr>
          <p:nvPr/>
        </p:nvPicPr>
        <p:blipFill>
          <a:blip r:embed="rId3"/>
          <a:srcRect/>
          <a:stretch>
            <a:fillRect/>
          </a:stretch>
        </p:blipFill>
        <p:spPr bwMode="auto">
          <a:xfrm>
            <a:off x="0" y="1643050"/>
            <a:ext cx="9001156" cy="2928958"/>
          </a:xfrm>
          <a:prstGeom prst="rect">
            <a:avLst/>
          </a:prstGeom>
          <a:noFill/>
          <a:ln w="9525">
            <a:noFill/>
            <a:miter lim="800000"/>
            <a:headEnd/>
            <a:tailEnd/>
          </a:ln>
          <a:effectLst/>
        </p:spPr>
      </p:pic>
      <p:sp>
        <p:nvSpPr>
          <p:cNvPr id="8" name="矩形 7"/>
          <p:cNvSpPr/>
          <p:nvPr/>
        </p:nvSpPr>
        <p:spPr bwMode="auto">
          <a:xfrm>
            <a:off x="0" y="2428868"/>
            <a:ext cx="357158" cy="200026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11</a:t>
            </a:fld>
            <a:endParaRPr lang="en-US" altLang="zh-CN" dirty="0"/>
          </a:p>
        </p:txBody>
      </p:sp>
      <p:sp>
        <p:nvSpPr>
          <p:cNvPr id="6" name="矩形标注 5"/>
          <p:cNvSpPr>
            <a:spLocks noChangeArrowheads="1"/>
          </p:cNvSpPr>
          <p:nvPr/>
        </p:nvSpPr>
        <p:spPr bwMode="auto">
          <a:xfrm>
            <a:off x="571472" y="4500570"/>
            <a:ext cx="2143140" cy="1214446"/>
          </a:xfrm>
          <a:prstGeom prst="wedgeRectCallout">
            <a:avLst>
              <a:gd name="adj1" fmla="val -61585"/>
              <a:gd name="adj2" fmla="val -9501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根据申报的纸质特病门诊单据勾选。</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Text Box 3"/>
          <p:cNvSpPr txBox="1">
            <a:spLocks noChangeArrowheads="1"/>
          </p:cNvSpPr>
          <p:nvPr/>
        </p:nvSpPr>
        <p:spPr bwMode="auto">
          <a:xfrm>
            <a:off x="214282" y="928670"/>
            <a:ext cx="6786610" cy="830997"/>
          </a:xfrm>
          <a:prstGeom prst="wedgeRectCallout">
            <a:avLst>
              <a:gd name="adj1" fmla="val 34665"/>
              <a:gd name="adj2" fmla="val 99179"/>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：只有住院类型为</a:t>
            </a:r>
            <a:r>
              <a:rPr kumimoji="0" lang="zh-CN" altLang="en-US" sz="2400" b="1" i="0" u="none" strike="noStrike" kern="0" cap="none" spc="0" normalizeH="0" baseline="0" noProof="0" dirty="0" smtClean="0">
                <a:ln>
                  <a:noFill/>
                </a:ln>
                <a:solidFill>
                  <a:srgbClr val="FF0000"/>
                </a:solidFill>
                <a:effectLst/>
                <a:uLnTx/>
                <a:uFillTx/>
                <a:latin typeface="Garamond" pitchFamily="18" charset="0"/>
                <a:ea typeface="宋体" pitchFamily="2" charset="-122"/>
              </a:rPr>
              <a:t>特病门诊</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时，可根据已有纸质单据勾选，选择生成理赔单。</a:t>
            </a:r>
            <a:endPar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
        <p:nvSpPr>
          <p:cNvPr id="11" name="矩形标注 10"/>
          <p:cNvSpPr>
            <a:spLocks noChangeArrowheads="1"/>
          </p:cNvSpPr>
          <p:nvPr/>
        </p:nvSpPr>
        <p:spPr bwMode="auto">
          <a:xfrm>
            <a:off x="4857752" y="2500306"/>
            <a:ext cx="4071938" cy="1584176"/>
          </a:xfrm>
          <a:prstGeom prst="wedgeRectCallout">
            <a:avLst>
              <a:gd name="adj1" fmla="val 43228"/>
              <a:gd name="adj2" fmla="val -922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a:t>
            </a:r>
            <a:r>
              <a:rPr lang="zh-CN" altLang="en-US" sz="2400" b="0" dirty="0" smtClean="0">
                <a:solidFill>
                  <a:schemeClr val="tx2">
                    <a:lumMod val="95000"/>
                    <a:lumOff val="5000"/>
                  </a:schemeClr>
                </a:solidFill>
                <a:latin typeface="华文中宋" pitchFamily="2" charset="-122"/>
                <a:ea typeface="华文中宋" pitchFamily="2" charset="-122"/>
              </a:rPr>
              <a:t>将勾选了的社保住</a:t>
            </a:r>
            <a:r>
              <a:rPr lang="zh-CN" altLang="en-US" sz="2400" b="0" dirty="0">
                <a:solidFill>
                  <a:schemeClr val="tx2">
                    <a:lumMod val="95000"/>
                    <a:lumOff val="5000"/>
                  </a:schemeClr>
                </a:solidFill>
                <a:latin typeface="华文中宋" pitchFamily="2" charset="-122"/>
                <a:ea typeface="华文中宋" pitchFamily="2" charset="-122"/>
              </a:rPr>
              <a:t>院</a:t>
            </a:r>
            <a:r>
              <a:rPr lang="zh-CN" altLang="en-US" sz="2400" b="0" dirty="0" smtClean="0">
                <a:solidFill>
                  <a:schemeClr val="tx2">
                    <a:lumMod val="95000"/>
                    <a:lumOff val="5000"/>
                  </a:schemeClr>
                </a:solidFill>
                <a:latin typeface="华文中宋" pitchFamily="2" charset="-122"/>
                <a:ea typeface="华文中宋" pitchFamily="2" charset="-122"/>
              </a:rPr>
              <a:t>信息按理赔规则生成</a:t>
            </a:r>
            <a:r>
              <a:rPr lang="zh-CN" altLang="en-US" sz="2400" b="0" dirty="0">
                <a:solidFill>
                  <a:schemeClr val="tx2">
                    <a:lumMod val="95000"/>
                    <a:lumOff val="5000"/>
                  </a:schemeClr>
                </a:solidFill>
                <a:latin typeface="华文中宋" pitchFamily="2" charset="-122"/>
                <a:ea typeface="华文中宋" pitchFamily="2" charset="-122"/>
              </a:rPr>
              <a:t>住院</a:t>
            </a:r>
            <a:r>
              <a:rPr lang="zh-CN" altLang="en-US" sz="2400" b="0" dirty="0" smtClean="0">
                <a:solidFill>
                  <a:schemeClr val="tx2">
                    <a:lumMod val="95000"/>
                    <a:lumOff val="5000"/>
                  </a:schemeClr>
                </a:solidFill>
                <a:latin typeface="华文中宋" pitchFamily="2" charset="-122"/>
                <a:ea typeface="华文中宋" pitchFamily="2" charset="-122"/>
              </a:rPr>
              <a:t>理赔申请电子单。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2" name="矩形标注 11"/>
          <p:cNvSpPr>
            <a:spLocks noChangeArrowheads="1"/>
          </p:cNvSpPr>
          <p:nvPr/>
        </p:nvSpPr>
        <p:spPr bwMode="auto">
          <a:xfrm>
            <a:off x="928662" y="4714884"/>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查询出的社保住</a:t>
            </a:r>
            <a:r>
              <a:rPr lang="zh-CN" altLang="en-US" sz="2400" b="0" dirty="0">
                <a:solidFill>
                  <a:schemeClr val="tx2">
                    <a:lumMod val="95000"/>
                    <a:lumOff val="5000"/>
                  </a:schemeClr>
                </a:solidFill>
                <a:latin typeface="华文中宋" pitchFamily="2" charset="-122"/>
                <a:ea typeface="华文中宋" pitchFamily="2" charset="-122"/>
              </a:rPr>
              <a:t>院信息逐条显示在界面下方</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2"/>
                                        </p:tgtEl>
                                        <p:attrNameLst>
                                          <p:attrName>style.visibility</p:attrName>
                                        </p:attrNameLst>
                                      </p:cBhvr>
                                      <p:to>
                                        <p:strVal val="hidden"/>
                                      </p:to>
                                    </p:set>
                                  </p:childTnLst>
                                </p:cTn>
                              </p:par>
                            </p:childTnLst>
                          </p:cTn>
                        </p:par>
                        <p:par>
                          <p:cTn id="12" fill="hold">
                            <p:stCondLst>
                              <p:cond delay="0"/>
                            </p:stCondLst>
                            <p:childTnLst>
                              <p:par>
                                <p:cTn id="13" presetID="9"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10" grpId="0" animBg="1"/>
      <p:bldP spid="11" grpId="0" animBg="1"/>
      <p:bldP spid="12" grpId="0" animBg="1"/>
      <p:bldP spid="1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a:stretch>
            <a:fillRect/>
          </a:stretch>
        </p:blipFill>
        <p:spPr bwMode="auto">
          <a:xfrm>
            <a:off x="0" y="857232"/>
            <a:ext cx="9143999" cy="392909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12</a:t>
            </a:fld>
            <a:endParaRPr lang="en-US" altLang="zh-CN" dirty="0"/>
          </a:p>
        </p:txBody>
      </p:sp>
      <p:pic>
        <p:nvPicPr>
          <p:cNvPr id="8" name="Picture 2"/>
          <p:cNvPicPr>
            <a:picLocks noChangeAspect="1" noChangeArrowheads="1"/>
          </p:cNvPicPr>
          <p:nvPr/>
        </p:nvPicPr>
        <p:blipFill>
          <a:blip r:embed="rId3"/>
          <a:srcRect/>
          <a:stretch>
            <a:fillRect/>
          </a:stretch>
        </p:blipFill>
        <p:spPr bwMode="auto">
          <a:xfrm>
            <a:off x="28575" y="1714488"/>
            <a:ext cx="9115425" cy="666750"/>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2687106" y="2571744"/>
            <a:ext cx="4199468" cy="1928826"/>
          </a:xfrm>
          <a:prstGeom prst="rect">
            <a:avLst/>
          </a:prstGeom>
          <a:noFill/>
          <a:ln w="9525">
            <a:noFill/>
            <a:miter lim="800000"/>
            <a:headEnd/>
            <a:tailEnd/>
          </a:ln>
          <a:effectLst/>
        </p:spPr>
      </p:pic>
      <p:sp>
        <p:nvSpPr>
          <p:cNvPr id="11" name="矩形标注 10"/>
          <p:cNvSpPr>
            <a:spLocks noChangeArrowheads="1"/>
          </p:cNvSpPr>
          <p:nvPr/>
        </p:nvSpPr>
        <p:spPr bwMode="auto">
          <a:xfrm>
            <a:off x="3857620" y="4572008"/>
            <a:ext cx="2571768" cy="1143008"/>
          </a:xfrm>
          <a:prstGeom prst="wedgeRectCallout">
            <a:avLst>
              <a:gd name="adj1" fmla="val 38050"/>
              <a:gd name="adj2" fmla="val -9744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查看生成提示信息，点击</a:t>
            </a:r>
            <a:r>
              <a:rPr lang="zh-CN" altLang="en-US" sz="2400" b="0" dirty="0" smtClean="0">
                <a:solidFill>
                  <a:schemeClr val="accent4">
                    <a:lumMod val="60000"/>
                    <a:lumOff val="40000"/>
                  </a:schemeClr>
                </a:solidFill>
                <a:latin typeface="华文中宋" pitchFamily="2" charset="-122"/>
                <a:ea typeface="华文中宋" pitchFamily="2" charset="-122"/>
              </a:rPr>
              <a:t>确定</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13</a:t>
            </a:fld>
            <a:endParaRPr lang="en-US" altLang="zh-CN" dirty="0"/>
          </a:p>
        </p:txBody>
      </p:sp>
      <p:sp>
        <p:nvSpPr>
          <p:cNvPr id="5" name="TextBox 4"/>
          <p:cNvSpPr txBox="1"/>
          <p:nvPr/>
        </p:nvSpPr>
        <p:spPr>
          <a:xfrm>
            <a:off x="1071538" y="3000372"/>
            <a:ext cx="7072362" cy="1200329"/>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600" dirty="0" smtClean="0"/>
              <a:t>住院理赔的查询、上报等后续操作没有发生调整，按原有操作即可。</a:t>
            </a:r>
            <a:endParaRPr lang="zh-CN" altLang="en-US" sz="36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14</a:t>
            </a:fld>
            <a:endParaRPr lang="en-US" altLang="zh-CN" dirty="0"/>
          </a:p>
        </p:txBody>
      </p:sp>
      <p:grpSp>
        <p:nvGrpSpPr>
          <p:cNvPr id="2" name="Group 8"/>
          <p:cNvGrpSpPr>
            <a:grpSpLocks/>
          </p:cNvGrpSpPr>
          <p:nvPr/>
        </p:nvGrpSpPr>
        <p:grpSpPr bwMode="auto">
          <a:xfrm>
            <a:off x="785786" y="2928934"/>
            <a:ext cx="7572427" cy="1116543"/>
            <a:chOff x="1131" y="1851"/>
            <a:chExt cx="3020" cy="422"/>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15"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397"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2</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526" y="1959"/>
              <a:ext cx="2533" cy="31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理赔金直赔到个人京卡（银行卡）的网上操作</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42"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4348" y="1214422"/>
            <a:ext cx="7572428" cy="369332"/>
          </a:xfrm>
          <a:prstGeom prst="rect">
            <a:avLst/>
          </a:prstGeom>
          <a:noFill/>
        </p:spPr>
        <p:txBody>
          <a:bodyPr wrap="square" rtlCol="0">
            <a:spAutoFit/>
          </a:bodyPr>
          <a:lstStyle/>
          <a:p>
            <a:r>
              <a:rPr lang="zh-CN" altLang="en-US" b="0" dirty="0" smtClean="0">
                <a:solidFill>
                  <a:schemeClr val="tx1">
                    <a:lumMod val="95000"/>
                    <a:lumOff val="5000"/>
                  </a:schemeClr>
                </a:solidFill>
                <a:latin typeface="微软雅黑" pitchFamily="34" charset="-122"/>
                <a:ea typeface="微软雅黑" pitchFamily="34" charset="-122"/>
              </a:rPr>
              <a:t>理赔金直赔到个人京卡</a:t>
            </a:r>
            <a:r>
              <a:rPr lang="en-US" altLang="zh-CN" b="0" dirty="0" smtClean="0">
                <a:solidFill>
                  <a:schemeClr val="tx1">
                    <a:lumMod val="95000"/>
                    <a:lumOff val="5000"/>
                  </a:schemeClr>
                </a:solidFill>
                <a:latin typeface="微软雅黑" pitchFamily="34" charset="-122"/>
                <a:ea typeface="微软雅黑" pitchFamily="34" charset="-122"/>
              </a:rPr>
              <a:t>•</a:t>
            </a:r>
            <a:r>
              <a:rPr lang="zh-CN" altLang="en-US" b="0" dirty="0" smtClean="0">
                <a:solidFill>
                  <a:schemeClr val="tx1">
                    <a:lumMod val="95000"/>
                    <a:lumOff val="5000"/>
                  </a:schemeClr>
                </a:solidFill>
                <a:latin typeface="微软雅黑" pitchFamily="34" charset="-122"/>
                <a:ea typeface="微软雅黑" pitchFamily="34" charset="-122"/>
              </a:rPr>
              <a:t>互助服务卡（银行卡）流程</a:t>
            </a:r>
            <a:endParaRPr lang="zh-CN" altLang="en-US" b="0" dirty="0">
              <a:solidFill>
                <a:schemeClr val="tx1">
                  <a:lumMod val="95000"/>
                  <a:lumOff val="5000"/>
                </a:schemeClr>
              </a:solidFill>
              <a:latin typeface="微软雅黑" pitchFamily="34" charset="-122"/>
              <a:ea typeface="微软雅黑" pitchFamily="34" charset="-122"/>
            </a:endParaRPr>
          </a:p>
        </p:txBody>
      </p:sp>
      <p:sp>
        <p:nvSpPr>
          <p:cNvPr id="7" name="流程图: 磁盘 6"/>
          <p:cNvSpPr/>
          <p:nvPr/>
        </p:nvSpPr>
        <p:spPr>
          <a:xfrm>
            <a:off x="7286644" y="2357430"/>
            <a:ext cx="1214446" cy="1643074"/>
          </a:xfrm>
          <a:prstGeom prst="flowChartMagneticDisk">
            <a:avLst/>
          </a:prstGeom>
          <a:solidFill>
            <a:schemeClr val="accent2">
              <a:lumMod val="75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京卡信息库</a:t>
            </a:r>
            <a:endParaRPr lang="zh-CN" altLang="en-US" dirty="0">
              <a:latin typeface="微软雅黑" pitchFamily="34" charset="-122"/>
              <a:ea typeface="微软雅黑" pitchFamily="34" charset="-122"/>
            </a:endParaRPr>
          </a:p>
        </p:txBody>
      </p:sp>
      <p:sp>
        <p:nvSpPr>
          <p:cNvPr id="8" name="圆角矩形 7"/>
          <p:cNvSpPr/>
          <p:nvPr/>
        </p:nvSpPr>
        <p:spPr>
          <a:xfrm>
            <a:off x="1071538" y="1785926"/>
            <a:ext cx="164307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基层创建理赔申请单</a:t>
            </a:r>
            <a:endParaRPr lang="zh-CN" altLang="en-US" dirty="0">
              <a:latin typeface="微软雅黑" pitchFamily="34" charset="-122"/>
              <a:ea typeface="微软雅黑" pitchFamily="34" charset="-122"/>
            </a:endParaRPr>
          </a:p>
        </p:txBody>
      </p:sp>
      <p:sp>
        <p:nvSpPr>
          <p:cNvPr id="9" name="左箭头 8"/>
          <p:cNvSpPr/>
          <p:nvPr/>
        </p:nvSpPr>
        <p:spPr>
          <a:xfrm>
            <a:off x="2928926" y="3000372"/>
            <a:ext cx="4214842" cy="857256"/>
          </a:xfrm>
          <a:prstGeom prst="leftArrow">
            <a:avLst/>
          </a:prstGeom>
          <a:solidFill>
            <a:srgbClr val="FFC00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自动实时取得京卡信息，自动填入</a:t>
            </a:r>
            <a:endParaRPr lang="zh-CN" altLang="en-US" dirty="0">
              <a:latin typeface="微软雅黑" pitchFamily="34" charset="-122"/>
              <a:ea typeface="微软雅黑" pitchFamily="34" charset="-122"/>
            </a:endParaRPr>
          </a:p>
        </p:txBody>
      </p:sp>
      <p:sp>
        <p:nvSpPr>
          <p:cNvPr id="11" name="流程图: 多文档 10"/>
          <p:cNvSpPr/>
          <p:nvPr/>
        </p:nvSpPr>
        <p:spPr>
          <a:xfrm>
            <a:off x="1071538" y="3143248"/>
            <a:ext cx="1785950" cy="857256"/>
          </a:xfrm>
          <a:prstGeom prst="flowChartMultidocument">
            <a:avLst/>
          </a:prstGeom>
          <a:solidFill>
            <a:schemeClr val="accent1">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理赔申请单</a:t>
            </a:r>
            <a:endParaRPr lang="zh-CN" altLang="en-US" dirty="0">
              <a:latin typeface="微软雅黑" pitchFamily="34" charset="-122"/>
              <a:ea typeface="微软雅黑" pitchFamily="34" charset="-122"/>
            </a:endParaRPr>
          </a:p>
        </p:txBody>
      </p:sp>
      <p:sp>
        <p:nvSpPr>
          <p:cNvPr id="13" name="圆角矩形 12"/>
          <p:cNvSpPr/>
          <p:nvPr/>
        </p:nvSpPr>
        <p:spPr>
          <a:xfrm>
            <a:off x="714348" y="4643446"/>
            <a:ext cx="200026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办事处审核理赔单，计算理赔金</a:t>
            </a:r>
            <a:endParaRPr lang="zh-CN" altLang="en-US" dirty="0">
              <a:latin typeface="微软雅黑" pitchFamily="34" charset="-122"/>
              <a:ea typeface="微软雅黑" pitchFamily="34" charset="-122"/>
            </a:endParaRPr>
          </a:p>
        </p:txBody>
      </p:sp>
      <p:sp>
        <p:nvSpPr>
          <p:cNvPr id="14" name="圆角矩形 13"/>
          <p:cNvSpPr/>
          <p:nvPr/>
        </p:nvSpPr>
        <p:spPr>
          <a:xfrm>
            <a:off x="3643306" y="4643446"/>
            <a:ext cx="1500198"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银行打款</a:t>
            </a:r>
            <a:endParaRPr lang="zh-CN" altLang="en-US" dirty="0">
              <a:latin typeface="微软雅黑" pitchFamily="34" charset="-122"/>
              <a:ea typeface="微软雅黑" pitchFamily="34" charset="-122"/>
            </a:endParaRPr>
          </a:p>
        </p:txBody>
      </p:sp>
      <p:pic>
        <p:nvPicPr>
          <p:cNvPr id="15" name="图片 11" descr="图片1.png"/>
          <p:cNvPicPr>
            <a:picLocks noChangeAspect="1"/>
          </p:cNvPicPr>
          <p:nvPr/>
        </p:nvPicPr>
        <p:blipFill>
          <a:blip r:embed="rId3" cstate="print"/>
          <a:srcRect/>
          <a:stretch>
            <a:fillRect/>
          </a:stretch>
        </p:blipFill>
        <p:spPr bwMode="auto">
          <a:xfrm>
            <a:off x="6429388" y="4357694"/>
            <a:ext cx="1928826" cy="1329344"/>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6" name="下箭头 15"/>
          <p:cNvSpPr/>
          <p:nvPr/>
        </p:nvSpPr>
        <p:spPr>
          <a:xfrm>
            <a:off x="1785918" y="2643182"/>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下箭头 16"/>
          <p:cNvSpPr/>
          <p:nvPr/>
        </p:nvSpPr>
        <p:spPr>
          <a:xfrm>
            <a:off x="1785918" y="4071942"/>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右箭头 17"/>
          <p:cNvSpPr/>
          <p:nvPr/>
        </p:nvSpPr>
        <p:spPr>
          <a:xfrm>
            <a:off x="2786050" y="4857760"/>
            <a:ext cx="785818"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右箭头 18"/>
          <p:cNvSpPr/>
          <p:nvPr/>
        </p:nvSpPr>
        <p:spPr>
          <a:xfrm>
            <a:off x="5286380" y="4786322"/>
            <a:ext cx="1000132"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标注 19"/>
          <p:cNvSpPr/>
          <p:nvPr/>
        </p:nvSpPr>
        <p:spPr>
          <a:xfrm>
            <a:off x="3071802" y="1643050"/>
            <a:ext cx="2286016" cy="928694"/>
          </a:xfrm>
          <a:prstGeom prst="wedgeRectCallout">
            <a:avLst>
              <a:gd name="adj1" fmla="val -67933"/>
              <a:gd name="adj2" fmla="val 120013"/>
            </a:avLst>
          </a:prstGeom>
          <a:solidFill>
            <a:srgbClr val="7030A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无京卡信息的需要经办人员填入其他银行信息</a:t>
            </a:r>
            <a:endParaRPr lang="zh-CN" altLang="en-US" dirty="0">
              <a:latin typeface="微软雅黑" pitchFamily="34" charset="-122"/>
              <a:ea typeface="微软雅黑" pitchFamily="34" charset="-122"/>
            </a:endParaRPr>
          </a:p>
        </p:txBody>
      </p:sp>
      <p:sp>
        <p:nvSpPr>
          <p:cNvPr id="22" name="圆角矩形 21"/>
          <p:cNvSpPr/>
          <p:nvPr/>
        </p:nvSpPr>
        <p:spPr>
          <a:xfrm>
            <a:off x="4714876" y="5857892"/>
            <a:ext cx="2928958" cy="857256"/>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打款成功的办事处发送定制短信通知会员</a:t>
            </a:r>
            <a:endParaRPr lang="zh-CN" altLang="en-US" dirty="0">
              <a:latin typeface="微软雅黑" pitchFamily="34" charset="-122"/>
              <a:ea typeface="微软雅黑" pitchFamily="34" charset="-122"/>
            </a:endParaRPr>
          </a:p>
        </p:txBody>
      </p:sp>
      <p:sp>
        <p:nvSpPr>
          <p:cNvPr id="23" name="下箭头 22"/>
          <p:cNvSpPr/>
          <p:nvPr/>
        </p:nvSpPr>
        <p:spPr>
          <a:xfrm>
            <a:off x="5643570" y="5143512"/>
            <a:ext cx="285752" cy="642942"/>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slide(fromTop)">
                                      <p:cBhvr>
                                        <p:cTn id="14" dur="500"/>
                                        <p:tgtEl>
                                          <p:spTgt spid="1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Right)">
                                      <p:cBhvr>
                                        <p:cTn id="22" dur="500"/>
                                        <p:tgtEl>
                                          <p:spTgt spid="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slide(fromTop)">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500"/>
                            </p:stCondLst>
                            <p:childTnLst>
                              <p:par>
                                <p:cTn id="36" presetID="1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slide(fromLeft)">
                                      <p:cBhvr>
                                        <p:cTn id="38" dur="500"/>
                                        <p:tgtEl>
                                          <p:spTgt spid="1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slide(fromLeft)">
                                      <p:cBhvr>
                                        <p:cTn id="46" dur="500"/>
                                        <p:tgtEl>
                                          <p:spTgt spid="19"/>
                                        </p:tgtEl>
                                      </p:cBhvr>
                                    </p:animEffect>
                                  </p:childTnLst>
                                </p:cTn>
                              </p:par>
                            </p:childTnLst>
                          </p:cTn>
                        </p:par>
                        <p:par>
                          <p:cTn id="47" fill="hold">
                            <p:stCondLst>
                              <p:cond delay="5000"/>
                            </p:stCondLst>
                            <p:childTnLst>
                              <p:par>
                                <p:cTn id="48" presetID="10" presetClass="entr" presetSubtype="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slide(fromTop)">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3" grpId="0" animBg="1"/>
      <p:bldP spid="14" grpId="0" animBg="1"/>
      <p:bldP spid="16" grpId="0" animBg="1"/>
      <p:bldP spid="17" grpId="0" animBg="1"/>
      <p:bldP spid="18" grpId="0" animBg="1"/>
      <p:bldP spid="19" grpId="0" animBg="1"/>
      <p:bldP spid="20"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285860"/>
            <a:ext cx="9036496" cy="4682347"/>
          </a:xfrm>
        </p:spPr>
        <p:txBody>
          <a:bodyPr/>
          <a:lstStyle/>
          <a:p>
            <a:pPr marL="0" indent="0">
              <a:buClrTx/>
              <a:buNone/>
            </a:pP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1.</a:t>
            </a:r>
            <a:r>
              <a:rPr lang="zh-CN" altLang="en-US" b="1" dirty="0" smtClean="0">
                <a:solidFill>
                  <a:schemeClr val="tx1">
                    <a:lumMod val="50000"/>
                  </a:schemeClr>
                </a:solidFill>
                <a:latin typeface="宋体" pitchFamily="2" charset="-122"/>
                <a:ea typeface="宋体" pitchFamily="2" charset="-122"/>
              </a:rPr>
              <a:t>理赔单中银行信息的填写：</a:t>
            </a: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出险职工持有京卡的系统会自动提取京卡会员库中的京卡信息和移动电话，如果未持有京卡或无移动电话号码，需要基层经办人员在理赔单中填写银行信息和移动电话（新建状态）。</a:t>
            </a:r>
            <a:endParaRPr lang="en-US" altLang="zh-CN" dirty="0" smtClean="0">
              <a:solidFill>
                <a:schemeClr val="tx1">
                  <a:lumMod val="50000"/>
                </a:schemeClr>
              </a:solidFill>
              <a:latin typeface="宋体" pitchFamily="2" charset="-122"/>
              <a:ea typeface="宋体" pitchFamily="2" charset="-122"/>
            </a:endParaRPr>
          </a:p>
          <a:p>
            <a:pPr marL="0" indent="0">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16</a:t>
            </a:fld>
            <a:endParaRPr lang="en-US" altLang="zh-CN" dirty="0"/>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17</a:t>
            </a:fld>
            <a:endParaRPr lang="en-US" altLang="zh-CN" dirty="0"/>
          </a:p>
        </p:txBody>
      </p:sp>
      <p:pic>
        <p:nvPicPr>
          <p:cNvPr id="1026" name="Picture 2"/>
          <p:cNvPicPr>
            <a:picLocks noChangeAspect="1" noChangeArrowheads="1"/>
          </p:cNvPicPr>
          <p:nvPr/>
        </p:nvPicPr>
        <p:blipFill>
          <a:blip r:embed="rId2"/>
          <a:srcRect/>
          <a:stretch>
            <a:fillRect/>
          </a:stretch>
        </p:blipFill>
        <p:spPr bwMode="auto">
          <a:xfrm>
            <a:off x="0" y="857232"/>
            <a:ext cx="9150868" cy="4714908"/>
          </a:xfrm>
          <a:prstGeom prst="rect">
            <a:avLst/>
          </a:prstGeom>
          <a:noFill/>
          <a:ln w="9525">
            <a:noFill/>
            <a:miter lim="800000"/>
            <a:headEnd/>
            <a:tailEnd/>
          </a:ln>
          <a:effectLst/>
        </p:spPr>
      </p:pic>
      <p:sp>
        <p:nvSpPr>
          <p:cNvPr id="8" name="圆角矩形标注 4"/>
          <p:cNvSpPr>
            <a:spLocks noChangeArrowheads="1"/>
          </p:cNvSpPr>
          <p:nvPr/>
        </p:nvSpPr>
        <p:spPr bwMode="auto">
          <a:xfrm>
            <a:off x="4714876" y="1285860"/>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214810" y="3071810"/>
            <a:ext cx="2714644" cy="928694"/>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女工重疾意外理赔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
        <p:nvSpPr>
          <p:cNvPr id="10" name="TextBox 9"/>
          <p:cNvSpPr txBox="1"/>
          <p:nvPr/>
        </p:nvSpPr>
        <p:spPr>
          <a:xfrm>
            <a:off x="357158" y="2786058"/>
            <a:ext cx="8501122" cy="1908215"/>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US" altLang="zh-CN" sz="4000" dirty="0" smtClean="0"/>
          </a:p>
          <a:p>
            <a:r>
              <a:rPr lang="zh-CN" altLang="en-US" sz="3800" dirty="0" smtClean="0"/>
              <a:t>下面以女工重疾意外类理赔单举例演示</a:t>
            </a:r>
            <a:endParaRPr lang="en-US" altLang="zh-CN" sz="3800" dirty="0" smtClean="0"/>
          </a:p>
          <a:p>
            <a:endParaRPr lang="zh-CN" altLang="en-US" sz="4000" dirty="0"/>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par>
                          <p:cTn id="12" fill="hold">
                            <p:stCondLst>
                              <p:cond delay="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857231"/>
            <a:ext cx="9144000" cy="4429157"/>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18</a:t>
            </a:fld>
            <a:endParaRPr lang="en-US" altLang="zh-CN" dirty="0"/>
          </a:p>
        </p:txBody>
      </p:sp>
      <p:sp>
        <p:nvSpPr>
          <p:cNvPr id="8" name="圆角矩形标注 4"/>
          <p:cNvSpPr>
            <a:spLocks noChangeArrowheads="1"/>
          </p:cNvSpPr>
          <p:nvPr/>
        </p:nvSpPr>
        <p:spPr bwMode="auto">
          <a:xfrm>
            <a:off x="1428728" y="1000108"/>
            <a:ext cx="2357454" cy="571504"/>
          </a:xfrm>
          <a:prstGeom prst="wedgeRectCallout">
            <a:avLst>
              <a:gd name="adj1" fmla="val -59717"/>
              <a:gd name="adj2" fmla="val 13614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1" name="矩形 10"/>
          <p:cNvSpPr/>
          <p:nvPr/>
        </p:nvSpPr>
        <p:spPr bwMode="auto">
          <a:xfrm>
            <a:off x="500034" y="2214554"/>
            <a:ext cx="7643866" cy="107157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2" name="AutoShape 4"/>
          <p:cNvSpPr>
            <a:spLocks noChangeArrowheads="1"/>
          </p:cNvSpPr>
          <p:nvPr/>
        </p:nvSpPr>
        <p:spPr bwMode="auto">
          <a:xfrm>
            <a:off x="1071538" y="3714752"/>
            <a:ext cx="2808287" cy="1200329"/>
          </a:xfrm>
          <a:prstGeom prst="wedgeRectCallout">
            <a:avLst>
              <a:gd name="adj1" fmla="val -157"/>
              <a:gd name="adj2" fmla="val -9650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rPr>
              <a:t>1</a:t>
            </a:r>
            <a:r>
              <a:rPr kumimoji="0" lang="en-US" altLang="zh-CN"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a:t>
            </a:r>
            <a:r>
              <a:rPr kumimoji="0" lang="zh-CN" altLang="en-US" sz="2400" b="0" i="0" u="none" strike="noStrike" kern="0" cap="none" spc="0" normalizeH="0" baseline="0" noProof="0" dirty="0" smtClean="0">
                <a:ln>
                  <a:noFill/>
                </a:ln>
                <a:solidFill>
                  <a:schemeClr val="tx2">
                    <a:lumMod val="95000"/>
                    <a:lumOff val="5000"/>
                  </a:schemeClr>
                </a:solidFill>
                <a:effectLst/>
                <a:uLnTx/>
                <a:uFillTx/>
                <a:latin typeface="华文中宋" pitchFamily="2" charset="-122"/>
                <a:ea typeface="华文中宋" pitchFamily="2" charset="-122"/>
              </a:rPr>
              <a:t>输入将要填写或</a:t>
            </a:r>
            <a:r>
              <a:rPr lang="zh-CN" altLang="en-US" sz="2400" dirty="0" smtClean="0">
                <a:solidFill>
                  <a:schemeClr val="tx2">
                    <a:lumMod val="95000"/>
                    <a:lumOff val="5000"/>
                  </a:schemeClr>
                </a:solidFill>
                <a:latin typeface="宋体" pitchFamily="2" charset="-122"/>
                <a:ea typeface="宋体" pitchFamily="2" charset="-122"/>
              </a:rPr>
              <a:t>修改银行信息的会员查询条件</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
        <p:nvSpPr>
          <p:cNvPr id="13" name="Text Box 3"/>
          <p:cNvSpPr txBox="1">
            <a:spLocks noChangeArrowheads="1"/>
          </p:cNvSpPr>
          <p:nvPr/>
        </p:nvSpPr>
        <p:spPr bwMode="auto">
          <a:xfrm>
            <a:off x="4429124" y="4929198"/>
            <a:ext cx="4514868"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kumimoji="0" lang="zh-CN" altLang="en-US" sz="28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kumimoji="0" lang="zh-CN" altLang="en-US" sz="28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a:t>
            </a:r>
            <a:r>
              <a:rPr lang="zh-CN" altLang="en-US" sz="2800" dirty="0" smtClean="0">
                <a:solidFill>
                  <a:schemeClr val="tx2">
                    <a:lumMod val="95000"/>
                    <a:lumOff val="5000"/>
                  </a:schemeClr>
                </a:solidFill>
                <a:latin typeface="宋体" pitchFamily="2" charset="-122"/>
                <a:ea typeface="宋体" pitchFamily="2" charset="-122"/>
              </a:rPr>
              <a:t>只可以</a:t>
            </a:r>
            <a:r>
              <a:rPr lang="zh-CN" altLang="en-US" sz="2800" kern="0" dirty="0" smtClean="0">
                <a:solidFill>
                  <a:schemeClr val="tx2">
                    <a:lumMod val="95000"/>
                    <a:lumOff val="5000"/>
                  </a:schemeClr>
                </a:solidFill>
                <a:latin typeface="宋体" pitchFamily="2" charset="-122"/>
                <a:ea typeface="宋体" pitchFamily="2" charset="-122"/>
              </a:rPr>
              <a:t>填写或</a:t>
            </a:r>
            <a:r>
              <a:rPr lang="zh-CN" altLang="en-US" sz="2800" dirty="0" smtClean="0">
                <a:solidFill>
                  <a:schemeClr val="tx2">
                    <a:lumMod val="95000"/>
                    <a:lumOff val="5000"/>
                  </a:schemeClr>
                </a:solidFill>
                <a:latin typeface="宋体" pitchFamily="2" charset="-122"/>
                <a:ea typeface="宋体" pitchFamily="2" charset="-122"/>
              </a:rPr>
              <a:t>修改</a:t>
            </a:r>
            <a:r>
              <a:rPr lang="zh-CN" altLang="en-US" sz="2800" dirty="0" smtClean="0">
                <a:solidFill>
                  <a:srgbClr val="FF0000"/>
                </a:solidFill>
                <a:latin typeface="宋体" pitchFamily="2" charset="-122"/>
                <a:ea typeface="宋体" pitchFamily="2" charset="-122"/>
              </a:rPr>
              <a:t>新建、打回、支付失败</a:t>
            </a:r>
            <a:r>
              <a:rPr lang="zh-CN" altLang="en-US" sz="2800" dirty="0" smtClean="0">
                <a:solidFill>
                  <a:schemeClr val="tx2">
                    <a:lumMod val="95000"/>
                    <a:lumOff val="5000"/>
                  </a:schemeClr>
                </a:solidFill>
                <a:latin typeface="宋体" pitchFamily="2" charset="-122"/>
                <a:ea typeface="宋体" pitchFamily="2" charset="-122"/>
              </a:rPr>
              <a:t>状态的理赔单中银行信息</a:t>
            </a:r>
            <a:r>
              <a:rPr kumimoji="0" lang="zh-CN" altLang="en-US" sz="28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a:t>
            </a:r>
            <a:endParaRPr kumimoji="0" lang="zh-CN" altLang="en-US" sz="28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1" y="857232"/>
            <a:ext cx="9131657" cy="4143404"/>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19</a:t>
            </a:fld>
            <a:endParaRPr lang="en-US" altLang="zh-CN" dirty="0"/>
          </a:p>
        </p:txBody>
      </p:sp>
      <p:sp>
        <p:nvSpPr>
          <p:cNvPr id="12" name="AutoShape 4"/>
          <p:cNvSpPr>
            <a:spLocks noChangeArrowheads="1"/>
          </p:cNvSpPr>
          <p:nvPr/>
        </p:nvSpPr>
        <p:spPr bwMode="auto">
          <a:xfrm>
            <a:off x="642910" y="5000636"/>
            <a:ext cx="2808287" cy="1200329"/>
          </a:xfrm>
          <a:prstGeom prst="wedgeRectCallout">
            <a:avLst>
              <a:gd name="adj1" fmla="val -43571"/>
              <a:gd name="adj2" fmla="val -856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chemeClr val="tx2">
                    <a:lumMod val="95000"/>
                    <a:lumOff val="5000"/>
                  </a:schemeClr>
                </a:solidFill>
                <a:latin typeface="华文中宋" pitchFamily="2" charset="-122"/>
                <a:ea typeface="华文中宋" pitchFamily="2" charset="-122"/>
              </a:rPr>
              <a:t>点击将要填写或</a:t>
            </a:r>
            <a:r>
              <a:rPr lang="zh-CN" altLang="en-US" sz="2400" dirty="0" smtClean="0">
                <a:solidFill>
                  <a:schemeClr val="tx2">
                    <a:lumMod val="95000"/>
                    <a:lumOff val="5000"/>
                  </a:schemeClr>
                </a:solidFill>
                <a:latin typeface="宋体" pitchFamily="2" charset="-122"/>
                <a:ea typeface="宋体" pitchFamily="2" charset="-122"/>
              </a:rPr>
              <a:t>修改银行信息的会员编号</a:t>
            </a:r>
            <a:endParaRPr kumimoji="0" lang="zh-CN" altLang="en-US" sz="2400" b="0" i="0" u="none" strike="noStrike" kern="0" cap="none" spc="0" normalizeH="0" baseline="0" noProof="0" dirty="0">
              <a:ln>
                <a:noFill/>
              </a:ln>
              <a:solidFill>
                <a:schemeClr val="tx2">
                  <a:lumMod val="95000"/>
                  <a:lumOff val="5000"/>
                </a:schemeClr>
              </a:solidFill>
              <a:effectLst/>
              <a:uLnTx/>
              <a:uFillTx/>
              <a:latin typeface="华文中宋" pitchFamily="2" charset="-122"/>
              <a:ea typeface="华文中宋"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标题 1"/>
          <p:cNvSpPr>
            <a:spLocks noGrp="1"/>
          </p:cNvSpPr>
          <p:nvPr>
            <p:ph type="title"/>
          </p:nvPr>
        </p:nvSpPr>
        <p:spPr/>
        <p:txBody>
          <a:bodyPr/>
          <a:lstStyle/>
          <a:p>
            <a:r>
              <a:rPr lang="zh-CN" altLang="en-US" dirty="0" smtClean="0">
                <a:solidFill>
                  <a:srgbClr val="FFC000"/>
                </a:solidFill>
                <a:effectLst>
                  <a:outerShdw blurRad="50800" dist="38100" dir="8100000" algn="tr" rotWithShape="0">
                    <a:prstClr val="black">
                      <a:alpha val="40000"/>
                    </a:prstClr>
                  </a:outerShdw>
                </a:effectLst>
              </a:rPr>
              <a:t>住院理赔与直赔培训教程</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2</a:t>
            </a:fld>
            <a:endParaRPr lang="en-US" altLang="zh-CN" dirty="0"/>
          </a:p>
        </p:txBody>
      </p:sp>
      <p:sp>
        <p:nvSpPr>
          <p:cNvPr id="9" name="TextBox 8"/>
          <p:cNvSpPr txBox="1"/>
          <p:nvPr/>
        </p:nvSpPr>
        <p:spPr>
          <a:xfrm>
            <a:off x="1214414" y="1928802"/>
            <a:ext cx="7143800" cy="369332"/>
          </a:xfrm>
          <a:prstGeom prst="rect">
            <a:avLst/>
          </a:prstGeom>
          <a:noFill/>
        </p:spPr>
        <p:txBody>
          <a:bodyPr wrap="square" rtlCol="0">
            <a:spAutoFit/>
          </a:bodyPr>
          <a:lstStyle/>
          <a:p>
            <a:endParaRPr lang="zh-CN" altLang="en-US" dirty="0"/>
          </a:p>
        </p:txBody>
      </p:sp>
      <p:sp>
        <p:nvSpPr>
          <p:cNvPr id="6" name="TextBox 5"/>
          <p:cNvSpPr txBox="1"/>
          <p:nvPr/>
        </p:nvSpPr>
        <p:spPr>
          <a:xfrm>
            <a:off x="357158" y="2285992"/>
            <a:ext cx="8572560" cy="1477328"/>
          </a:xfrm>
          <a:prstGeom prst="rect">
            <a:avLst/>
          </a:prstGeom>
          <a:noFill/>
        </p:spPr>
        <p:txBody>
          <a:bodyPr wrap="square" rtlCol="0">
            <a:spAutoFit/>
          </a:bodyPr>
          <a:lstStyle/>
          <a:p>
            <a:r>
              <a:rPr lang="en-US" altLang="zh-CN" sz="3000" dirty="0" smtClean="0">
                <a:solidFill>
                  <a:schemeClr val="tx2">
                    <a:lumMod val="95000"/>
                    <a:lumOff val="5000"/>
                  </a:schemeClr>
                </a:solidFill>
              </a:rPr>
              <a:t>1.</a:t>
            </a:r>
            <a:r>
              <a:rPr lang="zh-CN" altLang="en-US" sz="3000" dirty="0" smtClean="0">
                <a:solidFill>
                  <a:schemeClr val="tx2">
                    <a:lumMod val="95000"/>
                    <a:lumOff val="5000"/>
                  </a:schemeClr>
                </a:solidFill>
              </a:rPr>
              <a:t>住院理赔电子申报单创建方式调整后的网上操作</a:t>
            </a:r>
            <a:endParaRPr lang="en-US" altLang="zh-CN" sz="3000" dirty="0" smtClean="0">
              <a:solidFill>
                <a:schemeClr val="tx2">
                  <a:lumMod val="95000"/>
                  <a:lumOff val="5000"/>
                </a:schemeClr>
              </a:solidFill>
            </a:endParaRPr>
          </a:p>
          <a:p>
            <a:endParaRPr lang="en-US" altLang="zh-CN" sz="3000" dirty="0" smtClean="0">
              <a:solidFill>
                <a:schemeClr val="tx2">
                  <a:lumMod val="95000"/>
                  <a:lumOff val="5000"/>
                </a:schemeClr>
              </a:solidFill>
            </a:endParaRPr>
          </a:p>
          <a:p>
            <a:pPr lvl="0"/>
            <a:r>
              <a:rPr lang="en-US" altLang="zh-CN" sz="3000" dirty="0" smtClean="0">
                <a:solidFill>
                  <a:schemeClr val="tx2">
                    <a:lumMod val="95000"/>
                    <a:lumOff val="5000"/>
                  </a:schemeClr>
                </a:solidFill>
              </a:rPr>
              <a:t>2.</a:t>
            </a:r>
            <a:r>
              <a:rPr lang="zh-CN" altLang="en-US" sz="3000" dirty="0" smtClean="0">
                <a:solidFill>
                  <a:schemeClr val="tx2">
                    <a:lumMod val="95000"/>
                    <a:lumOff val="5000"/>
                  </a:schemeClr>
                </a:solidFill>
              </a:rPr>
              <a:t>理赔金直赔到京卡（银行卡）的网上操作</a:t>
            </a:r>
            <a:endParaRPr lang="zh-CN" altLang="en-US" sz="3000" dirty="0">
              <a:solidFill>
                <a:schemeClr val="tx2">
                  <a:lumMod val="95000"/>
                  <a:lumOff val="5000"/>
                </a:schemeClr>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20</a:t>
            </a:fld>
            <a:endParaRPr lang="en-US" altLang="zh-CN" dirty="0"/>
          </a:p>
        </p:txBody>
      </p:sp>
      <p:pic>
        <p:nvPicPr>
          <p:cNvPr id="3" name="Picture 3"/>
          <p:cNvPicPr>
            <a:picLocks noChangeAspect="1" noChangeArrowheads="1"/>
          </p:cNvPicPr>
          <p:nvPr/>
        </p:nvPicPr>
        <p:blipFill>
          <a:blip r:embed="rId2"/>
          <a:srcRect/>
          <a:stretch>
            <a:fillRect/>
          </a:stretch>
        </p:blipFill>
        <p:spPr bwMode="auto">
          <a:xfrm>
            <a:off x="0" y="857232"/>
            <a:ext cx="9127189" cy="5715040"/>
          </a:xfrm>
          <a:prstGeom prst="rect">
            <a:avLst/>
          </a:prstGeom>
          <a:noFill/>
          <a:ln w="9525">
            <a:noFill/>
            <a:miter lim="800000"/>
            <a:headEnd/>
            <a:tailEnd/>
          </a:ln>
          <a:effectLst/>
        </p:spPr>
      </p:pic>
      <p:sp>
        <p:nvSpPr>
          <p:cNvPr id="39" name="L 形 38"/>
          <p:cNvSpPr/>
          <p:nvPr/>
        </p:nvSpPr>
        <p:spPr bwMode="auto">
          <a:xfrm rot="10800000" flipV="1">
            <a:off x="1928794" y="4929198"/>
            <a:ext cx="5214974" cy="1143008"/>
          </a:xfrm>
          <a:prstGeom prst="corner">
            <a:avLst>
              <a:gd name="adj1" fmla="val 75219"/>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0" name="AutoShape 4"/>
          <p:cNvSpPr>
            <a:spLocks noChangeArrowheads="1"/>
          </p:cNvSpPr>
          <p:nvPr/>
        </p:nvSpPr>
        <p:spPr bwMode="auto">
          <a:xfrm>
            <a:off x="3643306" y="3071810"/>
            <a:ext cx="3736981" cy="1569660"/>
          </a:xfrm>
          <a:prstGeom prst="wedgeRectCallout">
            <a:avLst>
              <a:gd name="adj1" fmla="val -35048"/>
              <a:gd name="adj2" fmla="val 9805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持有京卡</a:t>
            </a:r>
            <a:r>
              <a:rPr lang="zh-CN" altLang="en-US" sz="2400" dirty="0" smtClean="0">
                <a:solidFill>
                  <a:schemeClr val="tx1">
                    <a:lumMod val="50000"/>
                  </a:schemeClr>
                </a:solidFill>
                <a:latin typeface="宋体" pitchFamily="2" charset="-122"/>
                <a:ea typeface="宋体" pitchFamily="2" charset="-122"/>
              </a:rPr>
              <a:t>的系统将</a:t>
            </a:r>
            <a:r>
              <a:rPr lang="zh-CN" altLang="en-US" sz="2400" b="0" kern="0" dirty="0" smtClean="0">
                <a:solidFill>
                  <a:schemeClr val="tx2">
                    <a:lumMod val="95000"/>
                    <a:lumOff val="5000"/>
                  </a:schemeClr>
                </a:solidFill>
                <a:latin typeface="华文中宋" pitchFamily="2" charset="-122"/>
                <a:ea typeface="华文中宋" pitchFamily="2" charset="-122"/>
              </a:rPr>
              <a:t>自动实时取得京卡信息，自动填入，只能修改手机号（必填项）。</a:t>
            </a: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1" y="857232"/>
            <a:ext cx="9117210"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21</a:t>
            </a:fld>
            <a:endParaRPr lang="en-US" altLang="zh-CN" dirty="0"/>
          </a:p>
        </p:txBody>
      </p:sp>
      <p:sp>
        <p:nvSpPr>
          <p:cNvPr id="39" name="L 形 38"/>
          <p:cNvSpPr/>
          <p:nvPr/>
        </p:nvSpPr>
        <p:spPr bwMode="auto">
          <a:xfrm rot="10800000" flipV="1">
            <a:off x="1928794" y="4929198"/>
            <a:ext cx="5214974" cy="1214446"/>
          </a:xfrm>
          <a:prstGeom prst="corner">
            <a:avLst>
              <a:gd name="adj1" fmla="val 79701"/>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0" name="AutoShape 4"/>
          <p:cNvSpPr>
            <a:spLocks noChangeArrowheads="1"/>
          </p:cNvSpPr>
          <p:nvPr/>
        </p:nvSpPr>
        <p:spPr bwMode="auto">
          <a:xfrm>
            <a:off x="1643042" y="3286124"/>
            <a:ext cx="3736981" cy="1569660"/>
          </a:xfrm>
          <a:prstGeom prst="wedgeRectCallout">
            <a:avLst>
              <a:gd name="adj1" fmla="val 38359"/>
              <a:gd name="adj2" fmla="val 8962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无京卡</a:t>
            </a:r>
            <a:r>
              <a:rPr lang="zh-CN" altLang="en-US" sz="2400" dirty="0" smtClean="0">
                <a:solidFill>
                  <a:schemeClr val="tx1">
                    <a:lumMod val="50000"/>
                  </a:schemeClr>
                </a:solidFill>
                <a:latin typeface="宋体" pitchFamily="2" charset="-122"/>
                <a:ea typeface="宋体" pitchFamily="2" charset="-122"/>
              </a:rPr>
              <a:t>的需要经办人员在理赔单中填入其他银行信息（都为必填项）</a:t>
            </a:r>
            <a:r>
              <a:rPr lang="zh-CN" altLang="en-US" sz="2400" b="0" kern="0" dirty="0" smtClean="0">
                <a:solidFill>
                  <a:schemeClr val="tx2">
                    <a:lumMod val="95000"/>
                    <a:lumOff val="5000"/>
                  </a:schemeClr>
                </a:solidFill>
                <a:latin typeface="华文中宋" pitchFamily="2" charset="-122"/>
                <a:ea typeface="华文中宋" pitchFamily="2" charset="-122"/>
              </a:rPr>
              <a:t>。</a:t>
            </a:r>
          </a:p>
        </p:txBody>
      </p:sp>
      <p:sp>
        <p:nvSpPr>
          <p:cNvPr id="11" name="Text Box 3"/>
          <p:cNvSpPr txBox="1">
            <a:spLocks noChangeArrowheads="1"/>
          </p:cNvSpPr>
          <p:nvPr/>
        </p:nvSpPr>
        <p:spPr bwMode="auto">
          <a:xfrm>
            <a:off x="357158" y="1000108"/>
            <a:ext cx="5214974" cy="1938992"/>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kumimoji="0" lang="zh-CN" altLang="en-US" sz="2400" b="1" i="0" u="none" strike="noStrike" kern="0" cap="none" spc="0" normalizeH="0" baseline="0" noProof="0" dirty="0" smtClean="0">
                <a:ln>
                  <a:noFill/>
                </a:ln>
                <a:solidFill>
                  <a:sysClr val="windowText" lastClr="000000"/>
                </a:solidFill>
                <a:effectLst/>
                <a:uLnTx/>
                <a:uFillTx/>
                <a:latin typeface="Garamond" pitchFamily="18" charset="0"/>
                <a:ea typeface="宋体" pitchFamily="2" charset="-122"/>
              </a:rPr>
              <a:t>说明</a:t>
            </a:r>
            <a:r>
              <a:rPr lang="zh-CN" altLang="en-US" sz="2400" kern="0" dirty="0" smtClean="0">
                <a:solidFill>
                  <a:schemeClr val="tx2">
                    <a:lumMod val="95000"/>
                    <a:lumOff val="5000"/>
                  </a:schemeClr>
                </a:solidFill>
                <a:latin typeface="Garamond" pitchFamily="18" charset="0"/>
                <a:ea typeface="宋体" pitchFamily="2" charset="-122"/>
              </a:rPr>
              <a:t>：</a:t>
            </a:r>
            <a:r>
              <a:rPr lang="en-US" altLang="zh-CN" sz="2400" kern="0" dirty="0" smtClean="0">
                <a:solidFill>
                  <a:schemeClr val="tx2">
                    <a:lumMod val="95000"/>
                    <a:lumOff val="5000"/>
                  </a:schemeClr>
                </a:solidFill>
                <a:latin typeface="Garamond" pitchFamily="18" charset="0"/>
                <a:ea typeface="宋体" pitchFamily="2" charset="-122"/>
              </a:rPr>
              <a:t/>
            </a:r>
            <a:br>
              <a:rPr lang="en-US" altLang="zh-CN" sz="2400" kern="0" dirty="0" smtClean="0">
                <a:solidFill>
                  <a:schemeClr val="tx2">
                    <a:lumMod val="95000"/>
                    <a:lumOff val="5000"/>
                  </a:schemeClr>
                </a:solidFill>
                <a:latin typeface="Garamond" pitchFamily="18" charset="0"/>
                <a:ea typeface="宋体" pitchFamily="2" charset="-122"/>
              </a:rPr>
            </a:br>
            <a:r>
              <a:rPr lang="en-US" altLang="zh-CN" sz="1000" kern="0" dirty="0" smtClean="0">
                <a:solidFill>
                  <a:schemeClr val="tx2">
                    <a:lumMod val="95000"/>
                    <a:lumOff val="5000"/>
                  </a:schemeClr>
                </a:solidFill>
                <a:latin typeface="Garamond" pitchFamily="18" charset="0"/>
                <a:ea typeface="宋体" pitchFamily="2" charset="-122"/>
              </a:rPr>
              <a:t>	</a:t>
            </a:r>
            <a:r>
              <a:rPr lang="en-US" altLang="zh-CN" sz="2400" dirty="0" smtClean="0">
                <a:solidFill>
                  <a:schemeClr val="tx2">
                    <a:lumMod val="95000"/>
                    <a:lumOff val="5000"/>
                  </a:schemeClr>
                </a:solidFill>
                <a:latin typeface="宋体" pitchFamily="2" charset="-122"/>
                <a:ea typeface="宋体" pitchFamily="2" charset="-122"/>
              </a:rPr>
              <a:t>1.</a:t>
            </a:r>
            <a:r>
              <a:rPr lang="zh-CN" altLang="en-US" sz="2400" dirty="0" smtClean="0">
                <a:solidFill>
                  <a:schemeClr val="tx2">
                    <a:lumMod val="95000"/>
                    <a:lumOff val="5000"/>
                  </a:schemeClr>
                </a:solidFill>
                <a:latin typeface="宋体" pitchFamily="2" charset="-122"/>
                <a:ea typeface="宋体" pitchFamily="2" charset="-122"/>
              </a:rPr>
              <a:t>其他银行特指北京银行、招商银行、工商银行、建设银行、中国银行。</a:t>
            </a:r>
            <a: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	</a:t>
            </a:r>
            <a:b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br>
            <a:r>
              <a:rPr kumimoji="0" lang="en-US" altLang="zh-CN"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	2.</a:t>
            </a:r>
            <a:r>
              <a:rPr kumimoji="0" lang="zh-CN" altLang="en-US" sz="2400" i="0" u="none" strike="noStrike" kern="0" cap="none" spc="0" normalizeH="0" baseline="0" noProof="0" dirty="0" smtClean="0">
                <a:ln>
                  <a:noFill/>
                </a:ln>
                <a:solidFill>
                  <a:schemeClr val="tx2">
                    <a:lumMod val="95000"/>
                    <a:lumOff val="5000"/>
                  </a:schemeClr>
                </a:solidFill>
                <a:effectLst/>
                <a:uLnTx/>
                <a:uFillTx/>
                <a:latin typeface="宋体" pitchFamily="2" charset="-122"/>
                <a:ea typeface="宋体" pitchFamily="2" charset="-122"/>
              </a:rPr>
              <a:t>开户行全称一定要写全。</a:t>
            </a:r>
            <a:endParaRPr kumimoji="0" lang="zh-CN" altLang="en-US" sz="24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5248275"/>
          </a:xfrm>
        </p:spPr>
        <p:txBody>
          <a:bodyPr/>
          <a:lstStyle/>
          <a:p>
            <a:pPr marL="0" indent="0">
              <a:buClrTx/>
              <a:buNone/>
            </a:pP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2.</a:t>
            </a:r>
            <a:r>
              <a:rPr lang="zh-CN" altLang="en-US" b="1" dirty="0" smtClean="0">
                <a:solidFill>
                  <a:schemeClr val="tx1">
                    <a:lumMod val="50000"/>
                  </a:schemeClr>
                </a:solidFill>
                <a:latin typeface="宋体" pitchFamily="2" charset="-122"/>
                <a:ea typeface="宋体" pitchFamily="2" charset="-122"/>
              </a:rPr>
              <a:t>银行打款失败，基层修改银行信息：</a:t>
            </a: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a:t>
            </a:r>
            <a:r>
              <a:rPr lang="zh-CN" altLang="en-US" dirty="0" smtClean="0">
                <a:solidFill>
                  <a:schemeClr val="tx1">
                    <a:lumMod val="50000"/>
                  </a:schemeClr>
                </a:solidFill>
                <a:latin typeface="宋体" pitchFamily="2" charset="-122"/>
                <a:ea typeface="宋体" pitchFamily="2" charset="-122"/>
              </a:rPr>
              <a:t>基层可以在理赔申报界面中搜索出“支付失败”状态的理赔单，搜索出后可以修改理赔单中的银行信息</a:t>
            </a:r>
            <a:r>
              <a:rPr lang="zh-CN" altLang="en-US" dirty="0" smtClean="0">
                <a:solidFill>
                  <a:srgbClr val="FF0000"/>
                </a:solidFill>
                <a:latin typeface="宋体" pitchFamily="2" charset="-122"/>
                <a:ea typeface="宋体" pitchFamily="2" charset="-122"/>
              </a:rPr>
              <a:t>（只能修改银行信息）</a:t>
            </a:r>
            <a:r>
              <a:rPr lang="zh-CN" altLang="en-US" dirty="0" smtClean="0">
                <a:solidFill>
                  <a:schemeClr val="tx1">
                    <a:lumMod val="50000"/>
                  </a:schemeClr>
                </a:solidFill>
                <a:latin typeface="宋体" pitchFamily="2" charset="-122"/>
                <a:ea typeface="宋体" pitchFamily="2" charset="-122"/>
              </a:rPr>
              <a:t>，修改后由办事处重新支付。</a:t>
            </a:r>
            <a:endParaRPr lang="en-US" altLang="zh-CN" dirty="0" smtClean="0">
              <a:solidFill>
                <a:schemeClr val="tx1">
                  <a:lumMod val="50000"/>
                </a:schemeClr>
              </a:solidFill>
              <a:latin typeface="宋体" pitchFamily="2" charset="-122"/>
              <a:ea typeface="宋体" pitchFamily="2" charset="-122"/>
            </a:endParaRPr>
          </a:p>
          <a:p>
            <a:pPr marL="0" indent="0">
              <a:buClrTx/>
              <a:buNone/>
            </a:pPr>
            <a:r>
              <a:rPr lang="en-US" altLang="zh-CN" dirty="0">
                <a:solidFill>
                  <a:schemeClr val="tx1">
                    <a:lumMod val="50000"/>
                  </a:schemeClr>
                </a:solidFill>
                <a:latin typeface="宋体" pitchFamily="2" charset="-122"/>
                <a:ea typeface="宋体" pitchFamily="2" charset="-122"/>
              </a:rPr>
              <a:t> </a:t>
            </a:r>
            <a:r>
              <a:rPr lang="en-US" altLang="zh-CN" dirty="0" smtClean="0">
                <a:solidFill>
                  <a:schemeClr val="tx1">
                    <a:lumMod val="50000"/>
                  </a:schemeClr>
                </a:solidFill>
                <a:latin typeface="宋体" pitchFamily="2" charset="-122"/>
                <a:ea typeface="宋体" pitchFamily="2" charset="-122"/>
              </a:rPr>
              <a:t> </a:t>
            </a:r>
            <a:endParaRPr lang="en-US" altLang="zh-CN" sz="2800"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22</a:t>
            </a:fld>
            <a:endParaRPr lang="en-US" altLang="zh-CN" dirty="0"/>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0" y="857232"/>
            <a:ext cx="9143999" cy="471490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23</a:t>
            </a:fld>
            <a:endParaRPr lang="en-US" altLang="zh-CN" dirty="0"/>
          </a:p>
        </p:txBody>
      </p:sp>
      <p:sp>
        <p:nvSpPr>
          <p:cNvPr id="8" name="圆角矩形标注 4"/>
          <p:cNvSpPr>
            <a:spLocks noChangeArrowheads="1"/>
          </p:cNvSpPr>
          <p:nvPr/>
        </p:nvSpPr>
        <p:spPr bwMode="auto">
          <a:xfrm>
            <a:off x="4714876" y="1214422"/>
            <a:ext cx="2448271" cy="1008111"/>
          </a:xfrm>
          <a:prstGeom prst="wedgeRectCallout">
            <a:avLst>
              <a:gd name="adj1" fmla="val -86532"/>
              <a:gd name="adj2" fmla="val -72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214810" y="3071810"/>
            <a:ext cx="2714644" cy="928694"/>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女工重疾意外理赔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857232"/>
            <a:ext cx="9152790" cy="4786346"/>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24</a:t>
            </a:fld>
            <a:endParaRPr lang="en-US" altLang="zh-CN" dirty="0"/>
          </a:p>
        </p:txBody>
      </p:sp>
      <p:sp>
        <p:nvSpPr>
          <p:cNvPr id="9" name="圆角矩形标注 4"/>
          <p:cNvSpPr>
            <a:spLocks noChangeArrowheads="1"/>
          </p:cNvSpPr>
          <p:nvPr/>
        </p:nvSpPr>
        <p:spPr bwMode="auto">
          <a:xfrm>
            <a:off x="1714480" y="4786322"/>
            <a:ext cx="2714644" cy="1214446"/>
          </a:xfrm>
          <a:prstGeom prst="wedgeRectCallout">
            <a:avLst>
              <a:gd name="adj1" fmla="val -47317"/>
              <a:gd name="adj2" fmla="val -1165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支付状态</a:t>
            </a:r>
            <a:r>
              <a:rPr lang="zh-CN" altLang="en-US" sz="2400" b="0" dirty="0" smtClean="0">
                <a:solidFill>
                  <a:schemeClr val="tx2">
                    <a:lumMod val="95000"/>
                    <a:lumOff val="5000"/>
                  </a:schemeClr>
                </a:solidFill>
                <a:latin typeface="华文中宋" pitchFamily="2" charset="-122"/>
                <a:ea typeface="华文中宋" pitchFamily="2" charset="-122"/>
              </a:rPr>
              <a:t>下拉列表选择</a:t>
            </a:r>
            <a:r>
              <a:rPr lang="zh-CN" altLang="en-US" sz="2400" b="0" dirty="0" smtClean="0">
                <a:solidFill>
                  <a:schemeClr val="tx1">
                    <a:lumMod val="60000"/>
                    <a:lumOff val="40000"/>
                  </a:schemeClr>
                </a:solidFill>
                <a:latin typeface="华文中宋" pitchFamily="2" charset="-122"/>
                <a:ea typeface="华文中宋" pitchFamily="2" charset="-122"/>
              </a:rPr>
              <a:t>支付失败</a:t>
            </a:r>
            <a:r>
              <a:rPr lang="zh-CN" altLang="en-US" sz="2400" b="0" dirty="0" smtClean="0">
                <a:solidFill>
                  <a:schemeClr val="tx2">
                    <a:lumMod val="95000"/>
                    <a:lumOff val="5000"/>
                  </a:schemeClr>
                </a:solidFill>
                <a:latin typeface="华文中宋" pitchFamily="2" charset="-122"/>
                <a:ea typeface="华文中宋" pitchFamily="2" charset="-122"/>
              </a:rPr>
              <a:t>状态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500298" y="2357430"/>
            <a:ext cx="2448271" cy="1285884"/>
          </a:xfrm>
          <a:prstGeom prst="wedgeRectCallout">
            <a:avLst>
              <a:gd name="adj1" fmla="val -78974"/>
              <a:gd name="adj2" fmla="val -5182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选择状态</a:t>
            </a:r>
            <a:r>
              <a:rPr lang="zh-CN" altLang="en-US" sz="2400" b="0" dirty="0" smtClean="0">
                <a:solidFill>
                  <a:schemeClr val="tx2">
                    <a:lumMod val="95000"/>
                    <a:lumOff val="5000"/>
                  </a:schemeClr>
                </a:solidFill>
                <a:latin typeface="华文中宋" pitchFamily="2" charset="-122"/>
                <a:ea typeface="华文中宋" pitchFamily="2" charset="-122"/>
              </a:rPr>
              <a:t>下拉列表选择</a:t>
            </a:r>
            <a:r>
              <a:rPr lang="zh-CN" altLang="en-US" sz="2400" b="0" dirty="0" smtClean="0">
                <a:solidFill>
                  <a:schemeClr val="tx1">
                    <a:lumMod val="60000"/>
                    <a:lumOff val="40000"/>
                  </a:schemeClr>
                </a:solidFill>
                <a:latin typeface="华文中宋" pitchFamily="2" charset="-122"/>
                <a:ea typeface="华文中宋" pitchFamily="2" charset="-122"/>
              </a:rPr>
              <a:t>财务确认</a:t>
            </a:r>
            <a:r>
              <a:rPr lang="zh-CN" altLang="en-US" sz="2400" b="0" dirty="0" smtClean="0">
                <a:solidFill>
                  <a:schemeClr val="tx2">
                    <a:lumMod val="95000"/>
                    <a:lumOff val="5000"/>
                  </a:schemeClr>
                </a:solidFill>
                <a:latin typeface="华文中宋" pitchFamily="2" charset="-122"/>
                <a:ea typeface="华文中宋" pitchFamily="2" charset="-122"/>
              </a:rPr>
              <a:t>状态</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4357686" y="928670"/>
            <a:ext cx="3071834" cy="928694"/>
          </a:xfrm>
          <a:prstGeom prst="wedgeRectCallout">
            <a:avLst>
              <a:gd name="adj1" fmla="val -66444"/>
              <a:gd name="adj2" fmla="val 6616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按钮，列出支付失败的理赔单</a:t>
            </a:r>
            <a:endParaRPr lang="zh-CN" altLang="en-US" sz="2400" b="0" dirty="0">
              <a:solidFill>
                <a:schemeClr val="tx1">
                  <a:lumMod val="60000"/>
                  <a:lumOff val="40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 y="857232"/>
            <a:ext cx="9147777" cy="428628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a:t>
            </a:fld>
            <a:endParaRPr lang="en-US" altLang="zh-CN" dirty="0"/>
          </a:p>
        </p:txBody>
      </p:sp>
      <p:sp>
        <p:nvSpPr>
          <p:cNvPr id="8" name="圆角矩形标注 4"/>
          <p:cNvSpPr>
            <a:spLocks noChangeArrowheads="1"/>
          </p:cNvSpPr>
          <p:nvPr/>
        </p:nvSpPr>
        <p:spPr bwMode="auto">
          <a:xfrm>
            <a:off x="1500166" y="4643446"/>
            <a:ext cx="2448271" cy="1285884"/>
          </a:xfrm>
          <a:prstGeom prst="wedgeRectCallout">
            <a:avLst>
              <a:gd name="adj1" fmla="val -79419"/>
              <a:gd name="adj2" fmla="val -585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chemeClr val="tx2">
                    <a:lumMod val="95000"/>
                    <a:lumOff val="5000"/>
                  </a:schemeClr>
                </a:solidFill>
                <a:latin typeface="华文中宋" pitchFamily="2" charset="-122"/>
                <a:ea typeface="华文中宋" pitchFamily="2" charset="-122"/>
              </a:rPr>
              <a:t>点击将要</a:t>
            </a:r>
            <a:r>
              <a:rPr lang="zh-CN" altLang="en-US" sz="2400" dirty="0" smtClean="0">
                <a:solidFill>
                  <a:schemeClr val="tx2">
                    <a:lumMod val="95000"/>
                    <a:lumOff val="5000"/>
                  </a:schemeClr>
                </a:solidFill>
                <a:latin typeface="宋体" pitchFamily="2" charset="-122"/>
                <a:ea typeface="宋体" pitchFamily="2" charset="-122"/>
              </a:rPr>
              <a:t>修改银行信息的理赔单会员编号</a:t>
            </a:r>
            <a:endParaRPr lang="zh-CN" altLang="en-US" sz="2400" b="0" kern="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857232"/>
            <a:ext cx="9135322"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26</a:t>
            </a:fld>
            <a:endParaRPr lang="en-US" altLang="zh-CN" dirty="0"/>
          </a:p>
        </p:txBody>
      </p:sp>
      <p:sp>
        <p:nvSpPr>
          <p:cNvPr id="9" name="L 形 8"/>
          <p:cNvSpPr/>
          <p:nvPr/>
        </p:nvSpPr>
        <p:spPr bwMode="auto">
          <a:xfrm rot="10800000" flipV="1">
            <a:off x="1500166" y="4643446"/>
            <a:ext cx="5857916" cy="1071570"/>
          </a:xfrm>
          <a:prstGeom prst="corner">
            <a:avLst>
              <a:gd name="adj1" fmla="val 79701"/>
              <a:gd name="adj2" fmla="val 213266"/>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圆角矩形标注 4"/>
          <p:cNvSpPr>
            <a:spLocks noChangeArrowheads="1"/>
          </p:cNvSpPr>
          <p:nvPr/>
        </p:nvSpPr>
        <p:spPr bwMode="auto">
          <a:xfrm>
            <a:off x="2214546" y="3214686"/>
            <a:ext cx="2448271" cy="1285884"/>
          </a:xfrm>
          <a:prstGeom prst="wedgeRectCallout">
            <a:avLst>
              <a:gd name="adj1" fmla="val 38408"/>
              <a:gd name="adj2" fmla="val 10309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修改理赔单中的银行信息</a:t>
            </a:r>
            <a:r>
              <a:rPr lang="zh-CN" altLang="en-US" sz="2400" dirty="0" smtClean="0">
                <a:solidFill>
                  <a:srgbClr val="FF0000"/>
                </a:solidFill>
                <a:latin typeface="宋体" pitchFamily="2" charset="-122"/>
                <a:ea typeface="宋体" pitchFamily="2" charset="-122"/>
              </a:rPr>
              <a:t>（只能修改银行信息）</a:t>
            </a:r>
            <a:endParaRPr lang="zh-CN" altLang="en-US" sz="2400" b="0" kern="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928926" y="1000108"/>
            <a:ext cx="3143272" cy="1214446"/>
          </a:xfrm>
          <a:prstGeom prst="wedgeRectCallout">
            <a:avLst>
              <a:gd name="adj1" fmla="val 48407"/>
              <a:gd name="adj2" fmla="val 7610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2.</a:t>
            </a:r>
            <a:r>
              <a:rPr lang="zh-CN" altLang="en-US" sz="2400" dirty="0" smtClean="0">
                <a:solidFill>
                  <a:schemeClr val="tx1">
                    <a:lumMod val="50000"/>
                  </a:schemeClr>
                </a:solidFill>
                <a:latin typeface="宋体" pitchFamily="2" charset="-122"/>
                <a:ea typeface="宋体" pitchFamily="2" charset="-122"/>
              </a:rPr>
              <a:t>点击</a:t>
            </a:r>
            <a:r>
              <a:rPr lang="zh-CN" altLang="en-US" sz="2400" dirty="0" smtClean="0">
                <a:solidFill>
                  <a:schemeClr val="tx1">
                    <a:lumMod val="60000"/>
                    <a:lumOff val="40000"/>
                  </a:schemeClr>
                </a:solidFill>
                <a:latin typeface="宋体" pitchFamily="2" charset="-122"/>
                <a:ea typeface="宋体" pitchFamily="2" charset="-122"/>
              </a:rPr>
              <a:t>保存</a:t>
            </a:r>
            <a:r>
              <a:rPr lang="zh-CN" altLang="en-US" sz="2400" dirty="0" smtClean="0">
                <a:solidFill>
                  <a:schemeClr val="tx1">
                    <a:lumMod val="50000"/>
                  </a:schemeClr>
                </a:solidFill>
                <a:latin typeface="宋体" pitchFamily="2" charset="-122"/>
                <a:ea typeface="宋体" pitchFamily="2" charset="-122"/>
              </a:rPr>
              <a:t>按钮，保存修改后的银行信息，等待办事处重新打款</a:t>
            </a:r>
            <a:endParaRPr lang="zh-CN" altLang="en-US" sz="2400" b="0" kern="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27</a:t>
            </a:fld>
            <a:endParaRPr lang="en-US" altLang="zh-CN" dirty="0"/>
          </a:p>
        </p:txBody>
      </p:sp>
      <p:grpSp>
        <p:nvGrpSpPr>
          <p:cNvPr id="2" name="Group 8"/>
          <p:cNvGrpSpPr>
            <a:grpSpLocks/>
          </p:cNvGrpSpPr>
          <p:nvPr/>
        </p:nvGrpSpPr>
        <p:grpSpPr bwMode="auto">
          <a:xfrm>
            <a:off x="785786" y="2928933"/>
            <a:ext cx="7572427" cy="1000126"/>
            <a:chOff x="1131" y="1851"/>
            <a:chExt cx="3020"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15"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397"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526" y="1959"/>
              <a:ext cx="2533"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kumimoji="0" lang="en-US" altLang="zh-CN" sz="2400" b="1" i="0" u="none" strike="noStrike" kern="0" cap="none" spc="0" normalizeH="0" baseline="0" noProof="0" dirty="0" smtClean="0">
                  <a:ln>
                    <a:noFill/>
                  </a:ln>
                  <a:solidFill>
                    <a:srgbClr val="000000"/>
                  </a:solidFill>
                  <a:effectLst/>
                  <a:uLnTx/>
                  <a:uFillTx/>
                  <a:latin typeface="Calibri" pitchFamily="34" charset="0"/>
                </a:rPr>
                <a:t>2014</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a:t>
              </a:r>
              <a:r>
                <a:rPr kumimoji="0" lang="en-US" altLang="zh-CN" sz="2400" b="1" i="0" u="none" strike="noStrike" kern="0" cap="none" spc="0" normalizeH="0" baseline="0" noProof="0" dirty="0" smtClean="0">
                  <a:ln>
                    <a:noFill/>
                  </a:ln>
                  <a:solidFill>
                    <a:srgbClr val="000000"/>
                  </a:solidFill>
                  <a:effectLst/>
                  <a:uLnTx/>
                  <a:uFillTx/>
                  <a:latin typeface="Calibri" pitchFamily="34" charset="0"/>
                </a:rPr>
                <a:t>2015</a:t>
              </a:r>
              <a:r>
                <a:rPr kumimoji="0" lang="zh-CN" altLang="en-US" sz="2400" b="1" i="0" u="none" strike="noStrike" kern="0" cap="none" spc="0" normalizeH="0" baseline="0" noProof="0" dirty="0" smtClean="0">
                  <a:ln>
                    <a:noFill/>
                  </a:ln>
                  <a:solidFill>
                    <a:srgbClr val="000000"/>
                  </a:solidFill>
                  <a:effectLst/>
                  <a:uLnTx/>
                  <a:uFillTx/>
                  <a:latin typeface="Calibri" pitchFamily="34" charset="0"/>
                </a:rPr>
                <a:t>年度住院理赔申报时间节点要求</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42"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28</a:t>
            </a:fld>
            <a:endParaRPr lang="en-US" altLang="zh-CN" dirty="0"/>
          </a:p>
        </p:txBody>
      </p:sp>
      <p:sp>
        <p:nvSpPr>
          <p:cNvPr id="8" name="TextBox 7"/>
          <p:cNvSpPr txBox="1"/>
          <p:nvPr/>
        </p:nvSpPr>
        <p:spPr>
          <a:xfrm>
            <a:off x="357158" y="1928802"/>
            <a:ext cx="8358246" cy="3046988"/>
          </a:xfrm>
          <a:prstGeom prst="rect">
            <a:avLst/>
          </a:prstGeom>
          <a:noFill/>
        </p:spPr>
        <p:txBody>
          <a:bodyPr wrap="square" rtlCol="0">
            <a:spAutoFit/>
          </a:bodyPr>
          <a:lstStyle/>
          <a:p>
            <a:r>
              <a:rPr lang="zh-CN" altLang="en-US" sz="2400" dirty="0" smtClean="0">
                <a:solidFill>
                  <a:schemeClr val="tx2">
                    <a:lumMod val="95000"/>
                    <a:lumOff val="5000"/>
                  </a:schemeClr>
                </a:solidFill>
              </a:rPr>
              <a:t>根据办事处要求</a:t>
            </a:r>
            <a:r>
              <a:rPr lang="en-US" altLang="zh-CN" sz="2400" dirty="0" smtClean="0">
                <a:solidFill>
                  <a:schemeClr val="tx2">
                    <a:lumMod val="95000"/>
                    <a:lumOff val="5000"/>
                  </a:schemeClr>
                </a:solidFill>
              </a:rPr>
              <a:t>:</a:t>
            </a:r>
          </a:p>
          <a:p>
            <a:endParaRPr lang="en-US" altLang="zh-CN" sz="2400" dirty="0" smtClean="0">
              <a:solidFill>
                <a:schemeClr val="tx2">
                  <a:lumMod val="95000"/>
                  <a:lumOff val="5000"/>
                </a:schemeClr>
              </a:solidFill>
            </a:endParaRPr>
          </a:p>
          <a:p>
            <a:r>
              <a:rPr lang="en-US" altLang="zh-CN" sz="2400" dirty="0" smtClean="0">
                <a:solidFill>
                  <a:schemeClr val="tx2">
                    <a:lumMod val="95000"/>
                    <a:lumOff val="5000"/>
                  </a:schemeClr>
                </a:solidFill>
              </a:rPr>
              <a:t>	2014</a:t>
            </a:r>
            <a:r>
              <a:rPr lang="zh-CN" altLang="en-US" sz="2400" dirty="0" smtClean="0">
                <a:solidFill>
                  <a:schemeClr val="tx2">
                    <a:lumMod val="95000"/>
                    <a:lumOff val="5000"/>
                  </a:schemeClr>
                </a:solidFill>
              </a:rPr>
              <a:t>年的住院理赔申报工作到</a:t>
            </a:r>
            <a:r>
              <a:rPr lang="en-US" altLang="zh-CN" sz="2400" dirty="0" smtClean="0">
                <a:solidFill>
                  <a:schemeClr val="tx2">
                    <a:lumMod val="95000"/>
                    <a:lumOff val="5000"/>
                  </a:schemeClr>
                </a:solidFill>
              </a:rPr>
              <a:t>2015</a:t>
            </a:r>
            <a:r>
              <a:rPr lang="zh-CN" altLang="en-US" sz="2400" dirty="0" smtClean="0">
                <a:solidFill>
                  <a:schemeClr val="tx2">
                    <a:lumMod val="95000"/>
                    <a:lumOff val="5000"/>
                  </a:schemeClr>
                </a:solidFill>
              </a:rPr>
              <a:t>年</a:t>
            </a:r>
            <a:r>
              <a:rPr lang="en-US" altLang="zh-CN" sz="2400" dirty="0" smtClean="0">
                <a:solidFill>
                  <a:schemeClr val="tx2">
                    <a:lumMod val="95000"/>
                    <a:lumOff val="5000"/>
                  </a:schemeClr>
                </a:solidFill>
              </a:rPr>
              <a:t>3</a:t>
            </a:r>
            <a:r>
              <a:rPr lang="zh-CN" altLang="en-US" sz="2400" dirty="0" smtClean="0">
                <a:solidFill>
                  <a:schemeClr val="tx2">
                    <a:lumMod val="95000"/>
                    <a:lumOff val="5000"/>
                  </a:schemeClr>
                </a:solidFill>
              </a:rPr>
              <a:t>月</a:t>
            </a:r>
            <a:r>
              <a:rPr lang="en-US" altLang="zh-CN" sz="2400" dirty="0" smtClean="0">
                <a:solidFill>
                  <a:schemeClr val="tx2">
                    <a:lumMod val="95000"/>
                    <a:lumOff val="5000"/>
                  </a:schemeClr>
                </a:solidFill>
              </a:rPr>
              <a:t>15</a:t>
            </a:r>
            <a:r>
              <a:rPr lang="zh-CN" altLang="en-US" sz="2400" dirty="0" smtClean="0">
                <a:solidFill>
                  <a:schemeClr val="tx2">
                    <a:lumMod val="95000"/>
                    <a:lumOff val="5000"/>
                  </a:schemeClr>
                </a:solidFill>
              </a:rPr>
              <a:t>日截止。</a:t>
            </a:r>
            <a:endParaRPr lang="en-US" altLang="zh-CN" sz="2400" dirty="0" smtClean="0">
              <a:solidFill>
                <a:schemeClr val="tx2">
                  <a:lumMod val="95000"/>
                  <a:lumOff val="5000"/>
                </a:schemeClr>
              </a:solidFill>
            </a:endParaRPr>
          </a:p>
          <a:p>
            <a:endParaRPr lang="en-US" altLang="zh-CN" sz="2400" dirty="0" smtClean="0">
              <a:solidFill>
                <a:schemeClr val="tx2">
                  <a:lumMod val="95000"/>
                  <a:lumOff val="5000"/>
                </a:schemeClr>
              </a:solidFill>
            </a:endParaRPr>
          </a:p>
          <a:p>
            <a:r>
              <a:rPr lang="en-US" altLang="zh-CN" sz="2400" dirty="0" smtClean="0">
                <a:solidFill>
                  <a:schemeClr val="tx2">
                    <a:lumMod val="95000"/>
                    <a:lumOff val="5000"/>
                  </a:schemeClr>
                </a:solidFill>
              </a:rPr>
              <a:t>	2015</a:t>
            </a:r>
            <a:r>
              <a:rPr lang="zh-CN" altLang="en-US" sz="2400" dirty="0" smtClean="0">
                <a:solidFill>
                  <a:schemeClr val="tx2">
                    <a:lumMod val="95000"/>
                    <a:lumOff val="5000"/>
                  </a:schemeClr>
                </a:solidFill>
              </a:rPr>
              <a:t>年的住院理赔申报工作从</a:t>
            </a:r>
            <a:r>
              <a:rPr lang="en-US" altLang="zh-CN" sz="2400" dirty="0" smtClean="0">
                <a:solidFill>
                  <a:schemeClr val="tx2">
                    <a:lumMod val="95000"/>
                    <a:lumOff val="5000"/>
                  </a:schemeClr>
                </a:solidFill>
              </a:rPr>
              <a:t>2015</a:t>
            </a:r>
            <a:r>
              <a:rPr lang="zh-CN" altLang="en-US" sz="2400" dirty="0" smtClean="0">
                <a:solidFill>
                  <a:schemeClr val="tx2">
                    <a:lumMod val="95000"/>
                    <a:lumOff val="5000"/>
                  </a:schemeClr>
                </a:solidFill>
              </a:rPr>
              <a:t>年</a:t>
            </a:r>
            <a:r>
              <a:rPr lang="en-US" altLang="zh-CN" sz="2400" dirty="0" smtClean="0">
                <a:solidFill>
                  <a:schemeClr val="tx2">
                    <a:lumMod val="95000"/>
                    <a:lumOff val="5000"/>
                  </a:schemeClr>
                </a:solidFill>
              </a:rPr>
              <a:t>4</a:t>
            </a:r>
            <a:r>
              <a:rPr lang="zh-CN" altLang="en-US" sz="2400" dirty="0" smtClean="0">
                <a:solidFill>
                  <a:schemeClr val="tx2">
                    <a:lumMod val="95000"/>
                    <a:lumOff val="5000"/>
                  </a:schemeClr>
                </a:solidFill>
              </a:rPr>
              <a:t>月</a:t>
            </a:r>
            <a:r>
              <a:rPr lang="en-US" altLang="zh-CN" sz="2400" dirty="0" smtClean="0">
                <a:solidFill>
                  <a:schemeClr val="tx2">
                    <a:lumMod val="95000"/>
                    <a:lumOff val="5000"/>
                  </a:schemeClr>
                </a:solidFill>
              </a:rPr>
              <a:t>01</a:t>
            </a:r>
            <a:r>
              <a:rPr lang="zh-CN" altLang="en-US" sz="2400" dirty="0" smtClean="0">
                <a:solidFill>
                  <a:schemeClr val="tx2">
                    <a:lumMod val="95000"/>
                    <a:lumOff val="5000"/>
                  </a:schemeClr>
                </a:solidFill>
              </a:rPr>
              <a:t>日开始。</a:t>
            </a:r>
            <a:endParaRPr lang="en-US" altLang="zh-CN" sz="2400" dirty="0" smtClean="0">
              <a:solidFill>
                <a:schemeClr val="tx2">
                  <a:lumMod val="95000"/>
                  <a:lumOff val="5000"/>
                </a:schemeClr>
              </a:solidFill>
            </a:endParaRPr>
          </a:p>
          <a:p>
            <a:endParaRPr lang="en-US" altLang="zh-CN" sz="2400" dirty="0" smtClean="0">
              <a:solidFill>
                <a:schemeClr val="tx2">
                  <a:lumMod val="95000"/>
                  <a:lumOff val="5000"/>
                </a:schemeClr>
              </a:solidFill>
            </a:endParaRPr>
          </a:p>
          <a:p>
            <a:r>
              <a:rPr lang="en-US" altLang="zh-CN" sz="2400" dirty="0" smtClean="0">
                <a:solidFill>
                  <a:schemeClr val="tx2">
                    <a:lumMod val="95000"/>
                    <a:lumOff val="5000"/>
                  </a:schemeClr>
                </a:solidFill>
              </a:rPr>
              <a:t>	</a:t>
            </a:r>
          </a:p>
          <a:p>
            <a:r>
              <a:rPr lang="en-US" altLang="zh-CN" sz="2400" dirty="0" smtClean="0">
                <a:solidFill>
                  <a:schemeClr val="tx2">
                    <a:lumMod val="95000"/>
                    <a:lumOff val="5000"/>
                  </a:schemeClr>
                </a:solidFill>
              </a:rPr>
              <a:t>	</a:t>
            </a:r>
            <a:r>
              <a:rPr lang="zh-CN" altLang="en-US" sz="2400" dirty="0" smtClean="0">
                <a:solidFill>
                  <a:schemeClr val="tx2">
                    <a:lumMod val="95000"/>
                    <a:lumOff val="5000"/>
                  </a:schemeClr>
                </a:solidFill>
              </a:rPr>
              <a:t>以上申报工作包含理赔电子单和纸质材料申报</a:t>
            </a:r>
            <a:endParaRPr lang="en-US" altLang="zh-CN" sz="2400" dirty="0" smtClean="0">
              <a:solidFill>
                <a:schemeClr val="tx2">
                  <a:lumMod val="95000"/>
                  <a:lumOff val="5000"/>
                </a:schemeClr>
              </a:solidFill>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29</a:t>
            </a:fld>
            <a:endParaRPr lang="en-US" altLang="zh-CN" dirty="0"/>
          </a:p>
        </p:txBody>
      </p:sp>
      <p:grpSp>
        <p:nvGrpSpPr>
          <p:cNvPr id="2" name="Group 8"/>
          <p:cNvGrpSpPr>
            <a:grpSpLocks/>
          </p:cNvGrpSpPr>
          <p:nvPr/>
        </p:nvGrpSpPr>
        <p:grpSpPr bwMode="auto">
          <a:xfrm>
            <a:off x="785786" y="2928933"/>
            <a:ext cx="7572427" cy="1000126"/>
            <a:chOff x="1131" y="1851"/>
            <a:chExt cx="3020"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15"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397"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526" y="1959"/>
              <a:ext cx="2533" cy="174"/>
            </a:xfrm>
            <a:prstGeom prst="rect">
              <a:avLst/>
            </a:prstGeom>
            <a:noFill/>
            <a:ln w="9525" algn="ctr">
              <a:noFill/>
              <a:miter lim="800000"/>
              <a:headEnd/>
              <a:tailEnd/>
            </a:ln>
          </p:spPr>
          <p:txBody>
            <a:bodyPr wrap="square">
              <a:spAutoFit/>
            </a:bodyPr>
            <a:lstStyle/>
            <a:p>
              <a:pPr lvl="0" fontAlgn="auto">
                <a:spcBef>
                  <a:spcPts val="0"/>
                </a:spcBef>
                <a:spcAft>
                  <a:spcPts val="0"/>
                </a:spcAf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rPr>
                <a:t>女工重疾意外理赔申报纸质材料格式要求</a:t>
              </a:r>
              <a:endParaRPr kumimoji="0" lang="en-US" altLang="zh-CN" sz="2400" b="1" i="0" u="none" strike="noStrike" kern="0" cap="none" spc="0" normalizeH="0" baseline="0" noProof="0" dirty="0">
                <a:ln>
                  <a:noFill/>
                </a:ln>
                <a:solidFill>
                  <a:srgbClr val="000000"/>
                </a:solidFill>
                <a:effectLst/>
                <a:uLnTx/>
                <a:uFillTx/>
                <a:latin typeface="Calibri" pitchFamily="34" charset="0"/>
              </a:endParaRPr>
            </a:p>
          </p:txBody>
        </p:sp>
        <p:sp>
          <p:nvSpPr>
            <p:cNvPr id="20" name="Text Box 12"/>
            <p:cNvSpPr txBox="1">
              <a:spLocks noChangeArrowheads="1"/>
            </p:cNvSpPr>
            <p:nvPr/>
          </p:nvSpPr>
          <p:spPr bwMode="gray">
            <a:xfrm>
              <a:off x="1296" y="1959"/>
              <a:ext cx="242" cy="174"/>
            </a:xfrm>
            <a:prstGeom prst="rect">
              <a:avLst/>
            </a:prstGeom>
            <a:noFill/>
            <a:ln w="9525" algn="ctr">
              <a:noFill/>
              <a:miter lim="800000"/>
              <a:headEnd/>
              <a:tailEnd/>
            </a:ln>
          </p:spPr>
          <p:txBody>
            <a:bodyPr wrap="square">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3</a:t>
            </a:fld>
            <a:endParaRPr lang="en-US" altLang="zh-CN" dirty="0"/>
          </a:p>
        </p:txBody>
      </p:sp>
      <p:grpSp>
        <p:nvGrpSpPr>
          <p:cNvPr id="2" name="Group 8"/>
          <p:cNvGrpSpPr>
            <a:grpSpLocks/>
          </p:cNvGrpSpPr>
          <p:nvPr/>
        </p:nvGrpSpPr>
        <p:grpSpPr bwMode="auto">
          <a:xfrm>
            <a:off x="1785919" y="2928934"/>
            <a:ext cx="5715040" cy="1000126"/>
            <a:chOff x="1131" y="1851"/>
            <a:chExt cx="3065" cy="378"/>
          </a:xfrm>
          <a:effectLst>
            <a:outerShdw blurRad="50800" dist="38100" dir="5400000" algn="t" rotWithShape="0">
              <a:prstClr val="black">
                <a:alpha val="40000"/>
              </a:prstClr>
            </a:outerShdw>
          </a:effectLst>
        </p:grpSpPr>
        <p:sp>
          <p:nvSpPr>
            <p:cNvPr id="17" name="AutoShape 9"/>
            <p:cNvSpPr>
              <a:spLocks noChangeArrowheads="1"/>
            </p:cNvSpPr>
            <p:nvPr/>
          </p:nvSpPr>
          <p:spPr bwMode="gray">
            <a:xfrm>
              <a:off x="1460" y="1905"/>
              <a:ext cx="2736" cy="288"/>
            </a:xfrm>
            <a:prstGeom prst="roundRect">
              <a:avLst>
                <a:gd name="adj" fmla="val 16667"/>
              </a:avLst>
            </a:prstGeom>
            <a:gradFill rotWithShape="1">
              <a:gsLst>
                <a:gs pos="0">
                  <a:srgbClr val="0F6FC6"/>
                </a:gs>
                <a:gs pos="50000">
                  <a:srgbClr val="0F6FC6">
                    <a:gamma/>
                    <a:tint val="21176"/>
                    <a:invGamma/>
                  </a:srgbClr>
                </a:gs>
                <a:gs pos="100000">
                  <a:srgbClr val="0F6FC6"/>
                </a:gs>
              </a:gsLst>
              <a:lin ang="5400000" scaled="1"/>
            </a:gradFill>
            <a:ln w="12700" algn="ctr">
              <a:solidFill>
                <a:sysClr val="window" lastClr="FFFFFF"/>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onstantia"/>
                <a:ea typeface="宋体"/>
              </a:endParaRPr>
            </a:p>
          </p:txBody>
        </p:sp>
        <p:sp>
          <p:nvSpPr>
            <p:cNvPr id="18" name="AutoShape 10"/>
            <p:cNvSpPr>
              <a:spLocks noChangeArrowheads="1"/>
            </p:cNvSpPr>
            <p:nvPr/>
          </p:nvSpPr>
          <p:spPr bwMode="gray">
            <a:xfrm>
              <a:off x="1131" y="1851"/>
              <a:ext cx="511" cy="378"/>
            </a:xfrm>
            <a:prstGeom prst="diamond">
              <a:avLst/>
            </a:prstGeom>
            <a:solidFill>
              <a:srgbClr val="0F6FC6"/>
            </a:solidFill>
            <a:ln w="254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ysClr val="windowText" lastClr="000000"/>
                  </a:solidFill>
                  <a:effectLst/>
                  <a:uLnTx/>
                  <a:uFillTx/>
                  <a:latin typeface="Calibri" pitchFamily="34" charset="0"/>
                </a:rPr>
                <a:t>  1</a:t>
              </a:r>
              <a:endParaRPr kumimoji="0" lang="zh-CN" altLang="en-US" sz="1800" b="0" i="0" u="none" strike="noStrike" kern="0" cap="none" spc="0" normalizeH="0" baseline="0" noProof="0" dirty="0">
                <a:ln>
                  <a:noFill/>
                </a:ln>
                <a:solidFill>
                  <a:sysClr val="windowText" lastClr="000000"/>
                </a:solidFill>
                <a:effectLst/>
                <a:uLnTx/>
                <a:uFillTx/>
                <a:latin typeface="Calibri" pitchFamily="34" charset="0"/>
              </a:endParaRPr>
            </a:p>
          </p:txBody>
        </p:sp>
        <p:sp>
          <p:nvSpPr>
            <p:cNvPr id="19" name="Text Box 11"/>
            <p:cNvSpPr txBox="1">
              <a:spLocks noChangeArrowheads="1"/>
            </p:cNvSpPr>
            <p:nvPr/>
          </p:nvSpPr>
          <p:spPr bwMode="gray">
            <a:xfrm>
              <a:off x="1680" y="1959"/>
              <a:ext cx="2401" cy="174"/>
            </a:xfrm>
            <a:prstGeom prst="rect">
              <a:avLst/>
            </a:prstGeom>
            <a:noFill/>
            <a:ln w="9525" algn="ctr">
              <a:noFill/>
              <a:miter lim="800000"/>
              <a:headEnd/>
              <a:tailEnd/>
            </a:ln>
          </p:spPr>
          <p:txBody>
            <a:bodyPr wrap="square">
              <a:spAutoFit/>
            </a:bodyPr>
            <a:lstStyle/>
            <a:p>
              <a:pPr fontAlgn="auto">
                <a:spcBef>
                  <a:spcPts val="0"/>
                </a:spcBef>
                <a:spcAft>
                  <a:spcPts val="0"/>
                </a:spcAft>
                <a:defRPr/>
              </a:pPr>
              <a:r>
                <a:rPr lang="zh-CN" altLang="en-US" sz="2400" kern="0" dirty="0" smtClean="0">
                  <a:solidFill>
                    <a:srgbClr val="000000"/>
                  </a:solidFill>
                  <a:latin typeface="Calibri" pitchFamily="34" charset="0"/>
                </a:rPr>
                <a:t>住院理赔</a:t>
              </a:r>
              <a:r>
                <a:rPr lang="en-US" altLang="zh-CN" sz="2400" kern="0" dirty="0" smtClean="0">
                  <a:solidFill>
                    <a:srgbClr val="000000"/>
                  </a:solidFill>
                  <a:latin typeface="Calibri" pitchFamily="34" charset="0"/>
                </a:rPr>
                <a:t>——</a:t>
              </a:r>
              <a:r>
                <a:rPr lang="zh-CN" altLang="en-US" sz="2400" kern="0" dirty="0" smtClean="0">
                  <a:solidFill>
                    <a:srgbClr val="000000"/>
                  </a:solidFill>
                  <a:latin typeface="Calibri" pitchFamily="34" charset="0"/>
                </a:rPr>
                <a:t>创建理赔单的调整</a:t>
              </a:r>
              <a:endParaRPr lang="en-US" altLang="zh-CN" sz="2400" kern="0" dirty="0">
                <a:solidFill>
                  <a:srgbClr val="000000"/>
                </a:solidFill>
                <a:latin typeface="Calibri" pitchFamily="34" charset="0"/>
              </a:endParaRPr>
            </a:p>
          </p:txBody>
        </p:sp>
        <p:sp>
          <p:nvSpPr>
            <p:cNvPr id="20"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ysClr val="window" lastClr="FFFFFF"/>
                </a:solidFill>
                <a:effectLst/>
                <a:uLnTx/>
                <a:uFillTx/>
                <a:latin typeface="Calibri" pitchFamily="34" charset="0"/>
              </a:endParaRPr>
            </a:p>
          </p:txBody>
        </p:sp>
      </p:grpSp>
    </p:spTree>
  </p:cSld>
  <p:clrMapOvr>
    <a:masterClrMapping/>
  </p:clrMapOvr>
  <p:transition>
    <p:strip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30</a:t>
            </a:fld>
            <a:endParaRPr lang="en-US" altLang="zh-CN" dirty="0"/>
          </a:p>
        </p:txBody>
      </p:sp>
      <p:sp>
        <p:nvSpPr>
          <p:cNvPr id="5" name="TextBox 4"/>
          <p:cNvSpPr txBox="1"/>
          <p:nvPr/>
        </p:nvSpPr>
        <p:spPr>
          <a:xfrm>
            <a:off x="4500562" y="1071546"/>
            <a:ext cx="4429156" cy="5047536"/>
          </a:xfrm>
          <a:prstGeom prst="rect">
            <a:avLst/>
          </a:prstGeom>
          <a:noFill/>
        </p:spPr>
        <p:txBody>
          <a:bodyPr wrap="square" rtlCol="0">
            <a:spAutoFit/>
          </a:bodyPr>
          <a:lstStyle/>
          <a:p>
            <a:r>
              <a:rPr lang="zh-CN" altLang="en-US" sz="2300" dirty="0" smtClean="0">
                <a:solidFill>
                  <a:schemeClr val="tx2">
                    <a:lumMod val="95000"/>
                    <a:lumOff val="5000"/>
                  </a:schemeClr>
                </a:solidFill>
              </a:rPr>
              <a:t>根据理赔部要求</a:t>
            </a:r>
            <a:r>
              <a:rPr lang="en-US" altLang="zh-CN" sz="2300" dirty="0" smtClean="0">
                <a:solidFill>
                  <a:schemeClr val="tx2">
                    <a:lumMod val="95000"/>
                    <a:lumOff val="5000"/>
                  </a:schemeClr>
                </a:solidFill>
              </a:rPr>
              <a:t>:</a:t>
            </a:r>
          </a:p>
          <a:p>
            <a:endParaRPr lang="en-US" altLang="zh-CN" sz="2300" kern="0" dirty="0" smtClean="0">
              <a:solidFill>
                <a:schemeClr val="tx2">
                  <a:lumMod val="95000"/>
                  <a:lumOff val="5000"/>
                </a:schemeClr>
              </a:solidFill>
              <a:latin typeface="Calibri" pitchFamily="34" charset="0"/>
            </a:endParaRPr>
          </a:p>
          <a:p>
            <a:r>
              <a:rPr lang="en-US" altLang="zh-CN" sz="2300" kern="0" dirty="0" smtClean="0">
                <a:solidFill>
                  <a:schemeClr val="tx2">
                    <a:lumMod val="95000"/>
                    <a:lumOff val="5000"/>
                  </a:schemeClr>
                </a:solidFill>
                <a:latin typeface="Calibri" pitchFamily="34" charset="0"/>
              </a:rPr>
              <a:t>	1.</a:t>
            </a:r>
            <a:r>
              <a:rPr lang="zh-CN" altLang="en-US" sz="2300" kern="0" dirty="0" smtClean="0">
                <a:solidFill>
                  <a:srgbClr val="000000"/>
                </a:solidFill>
                <a:latin typeface="Calibri" pitchFamily="34" charset="0"/>
              </a:rPr>
              <a:t>女工重疾意外理赔申报时要将出险职工个人京卡（银行卡）和身份证复印到同一张</a:t>
            </a:r>
            <a:r>
              <a:rPr lang="en-US" altLang="zh-CN" sz="2300" kern="0" dirty="0" smtClean="0">
                <a:solidFill>
                  <a:srgbClr val="000000"/>
                </a:solidFill>
                <a:latin typeface="Calibri" pitchFamily="34" charset="0"/>
              </a:rPr>
              <a:t>A4 </a:t>
            </a:r>
            <a:r>
              <a:rPr lang="zh-CN" altLang="en-US" sz="2300" kern="0" dirty="0" smtClean="0">
                <a:solidFill>
                  <a:srgbClr val="000000"/>
                </a:solidFill>
                <a:latin typeface="Calibri" pitchFamily="34" charset="0"/>
              </a:rPr>
              <a:t>纸上；</a:t>
            </a:r>
            <a:endParaRPr lang="en-US" altLang="zh-CN" sz="2300" kern="0" dirty="0" smtClean="0">
              <a:solidFill>
                <a:srgbClr val="000000"/>
              </a:solidFill>
              <a:latin typeface="Calibri" pitchFamily="34" charset="0"/>
            </a:endParaRPr>
          </a:p>
          <a:p>
            <a:r>
              <a:rPr lang="en-US" altLang="zh-CN" sz="2300" kern="0" dirty="0" smtClean="0">
                <a:solidFill>
                  <a:srgbClr val="000000"/>
                </a:solidFill>
                <a:latin typeface="Calibri" pitchFamily="34" charset="0"/>
              </a:rPr>
              <a:t>	2.</a:t>
            </a:r>
            <a:r>
              <a:rPr lang="zh-CN" altLang="en-US" sz="2300" kern="0" dirty="0" smtClean="0">
                <a:solidFill>
                  <a:srgbClr val="000000"/>
                </a:solidFill>
                <a:latin typeface="Calibri" pitchFamily="34" charset="0"/>
              </a:rPr>
              <a:t>在复印件上需要再书写一遍银行卡号；</a:t>
            </a:r>
            <a:endParaRPr lang="en-US" altLang="zh-CN" sz="2300" kern="0" dirty="0" smtClean="0">
              <a:solidFill>
                <a:srgbClr val="000000"/>
              </a:solidFill>
              <a:latin typeface="Calibri" pitchFamily="34" charset="0"/>
            </a:endParaRPr>
          </a:p>
          <a:p>
            <a:r>
              <a:rPr lang="en-US" altLang="zh-CN" sz="2300" kern="0" dirty="0" smtClean="0">
                <a:solidFill>
                  <a:srgbClr val="000000"/>
                </a:solidFill>
                <a:latin typeface="Calibri" pitchFamily="34" charset="0"/>
              </a:rPr>
              <a:t>	3.</a:t>
            </a:r>
            <a:r>
              <a:rPr lang="zh-CN" altLang="en-US" sz="2300" kern="0" dirty="0" smtClean="0">
                <a:solidFill>
                  <a:srgbClr val="000000"/>
                </a:solidFill>
                <a:latin typeface="Calibri" pitchFamily="34" charset="0"/>
              </a:rPr>
              <a:t>非京卡的要写上开户行全称；</a:t>
            </a:r>
            <a:endParaRPr lang="en-US" altLang="zh-CN" sz="2300" kern="0" dirty="0" smtClean="0">
              <a:solidFill>
                <a:srgbClr val="000000"/>
              </a:solidFill>
              <a:latin typeface="Calibri" pitchFamily="34" charset="0"/>
            </a:endParaRPr>
          </a:p>
          <a:p>
            <a:r>
              <a:rPr lang="en-US" altLang="zh-CN" sz="2300" kern="0" dirty="0" smtClean="0">
                <a:solidFill>
                  <a:srgbClr val="000000"/>
                </a:solidFill>
                <a:latin typeface="Calibri" pitchFamily="34" charset="0"/>
              </a:rPr>
              <a:t>	4.</a:t>
            </a:r>
            <a:r>
              <a:rPr lang="zh-CN" altLang="en-US" sz="2300" kern="0" dirty="0" smtClean="0">
                <a:solidFill>
                  <a:srgbClr val="000000"/>
                </a:solidFill>
                <a:latin typeface="Calibri" pitchFamily="34" charset="0"/>
              </a:rPr>
              <a:t>出险职工本人要签写“银行卡号与报告书一致”的字样和姓名及日期；</a:t>
            </a:r>
            <a:endParaRPr lang="en-US" altLang="zh-CN" sz="2300" kern="0" dirty="0" smtClean="0">
              <a:solidFill>
                <a:srgbClr val="000000"/>
              </a:solidFill>
              <a:latin typeface="Calibri" pitchFamily="34" charset="0"/>
            </a:endParaRPr>
          </a:p>
          <a:p>
            <a:r>
              <a:rPr lang="en-US" altLang="zh-CN" sz="2300" kern="0" dirty="0" smtClean="0">
                <a:solidFill>
                  <a:srgbClr val="000000"/>
                </a:solidFill>
                <a:latin typeface="Calibri" pitchFamily="34" charset="0"/>
              </a:rPr>
              <a:t>	5.2015</a:t>
            </a:r>
            <a:r>
              <a:rPr lang="zh-CN" altLang="en-US" sz="2300" kern="0" dirty="0" smtClean="0">
                <a:solidFill>
                  <a:srgbClr val="000000"/>
                </a:solidFill>
                <a:latin typeface="Calibri" pitchFamily="34" charset="0"/>
              </a:rPr>
              <a:t>年</a:t>
            </a:r>
            <a:r>
              <a:rPr lang="en-US" altLang="zh-CN" sz="2300" kern="0" dirty="0" smtClean="0">
                <a:solidFill>
                  <a:srgbClr val="000000"/>
                </a:solidFill>
                <a:latin typeface="Calibri" pitchFamily="34" charset="0"/>
              </a:rPr>
              <a:t>1</a:t>
            </a:r>
            <a:r>
              <a:rPr lang="zh-CN" altLang="en-US" sz="2300" kern="0" dirty="0" smtClean="0">
                <a:solidFill>
                  <a:srgbClr val="000000"/>
                </a:solidFill>
                <a:latin typeface="Calibri" pitchFamily="34" charset="0"/>
              </a:rPr>
              <a:t>月</a:t>
            </a:r>
            <a:r>
              <a:rPr lang="en-US" altLang="zh-CN" sz="2300" kern="0" dirty="0" smtClean="0">
                <a:solidFill>
                  <a:srgbClr val="000000"/>
                </a:solidFill>
                <a:latin typeface="Calibri" pitchFamily="34" charset="0"/>
              </a:rPr>
              <a:t>1</a:t>
            </a:r>
            <a:r>
              <a:rPr lang="zh-CN" altLang="en-US" sz="2300" kern="0" dirty="0" smtClean="0">
                <a:solidFill>
                  <a:srgbClr val="000000"/>
                </a:solidFill>
                <a:latin typeface="Calibri" pitchFamily="34" charset="0"/>
              </a:rPr>
              <a:t>日起执行。</a:t>
            </a:r>
            <a:endParaRPr lang="en-US" altLang="zh-CN" sz="2300" dirty="0" smtClean="0">
              <a:solidFill>
                <a:schemeClr val="tx2">
                  <a:lumMod val="95000"/>
                  <a:lumOff val="5000"/>
                </a:schemeClr>
              </a:solidFill>
            </a:endParaRPr>
          </a:p>
        </p:txBody>
      </p:sp>
      <p:pic>
        <p:nvPicPr>
          <p:cNvPr id="1027" name="Picture 3"/>
          <p:cNvPicPr>
            <a:picLocks noChangeAspect="1" noChangeArrowheads="1"/>
          </p:cNvPicPr>
          <p:nvPr/>
        </p:nvPicPr>
        <p:blipFill>
          <a:blip r:embed="rId2" cstate="print"/>
          <a:srcRect/>
          <a:stretch>
            <a:fillRect/>
          </a:stretch>
        </p:blipFill>
        <p:spPr bwMode="auto">
          <a:xfrm>
            <a:off x="214282" y="928670"/>
            <a:ext cx="3941960" cy="5574716"/>
          </a:xfrm>
          <a:prstGeom prst="rect">
            <a:avLst/>
          </a:prstGeom>
          <a:noFill/>
          <a:ln w="9525">
            <a:solidFill>
              <a:schemeClr val="tx2">
                <a:lumMod val="95000"/>
                <a:lumOff val="5000"/>
              </a:schemeClr>
            </a:solidFill>
            <a:miter lim="800000"/>
            <a:headEnd/>
            <a:tailEnd/>
          </a:ln>
          <a:effectLst>
            <a:outerShdw blurRad="50800" dist="38100" algn="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5852" y="1857364"/>
            <a:ext cx="6929486" cy="1446550"/>
          </a:xfrm>
          <a:prstGeom prst="rect">
            <a:avLst/>
          </a:prstGeom>
        </p:spPr>
        <p:txBody>
          <a:bodyPr wrap="square">
            <a:spAutoFit/>
          </a:bodyPr>
          <a:lstStyle/>
          <a:p>
            <a:pPr algn="ctr"/>
            <a: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chemeClr val="accent2">
                  <a:lumMod val="60000"/>
                  <a:lumOff val="40000"/>
                </a:schemeClr>
              </a:solidFill>
            </a:endParaRPr>
          </a:p>
        </p:txBody>
      </p:sp>
      <p:sp>
        <p:nvSpPr>
          <p:cNvPr id="4" name="矩形 3"/>
          <p:cNvSpPr/>
          <p:nvPr/>
        </p:nvSpPr>
        <p:spPr>
          <a:xfrm>
            <a:off x="3691605" y="3714752"/>
            <a:ext cx="1935145" cy="461665"/>
          </a:xfrm>
          <a:prstGeom prst="rect">
            <a:avLst/>
          </a:prstGeom>
        </p:spPr>
        <p:txBody>
          <a:bodyPr wrap="none">
            <a:spAutoFit/>
          </a:bodyPr>
          <a:lstStyle/>
          <a:p>
            <a:pPr lvl="0" algn="ctr" eaLnBrk="1" fontAlgn="auto" hangingPunct="1">
              <a:spcAft>
                <a:spcPts val="0"/>
              </a:spcAft>
              <a:defRPr/>
            </a:pPr>
            <a:r>
              <a:rPr lang="en-US" altLang="zh-CN"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2014</a:t>
            </a:r>
            <a:r>
              <a:rPr lang="zh-CN" altLang="en-US"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12</a:t>
            </a:r>
            <a:r>
              <a:rPr lang="zh-CN" altLang="en-US" sz="2400" dirty="0" smtClean="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chemeClr val="accent2">
                  <a:lumMod val="60000"/>
                  <a:lumOff val="40000"/>
                </a:schemeClr>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pic>
        <p:nvPicPr>
          <p:cNvPr id="5"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00034" y="500042"/>
            <a:ext cx="1071570" cy="985131"/>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4</a:t>
            </a:fld>
            <a:endParaRPr lang="en-US" altLang="zh-CN" dirty="0"/>
          </a:p>
        </p:txBody>
      </p:sp>
      <p:sp>
        <p:nvSpPr>
          <p:cNvPr id="5" name="TextBox 4"/>
          <p:cNvSpPr txBox="1"/>
          <p:nvPr/>
        </p:nvSpPr>
        <p:spPr>
          <a:xfrm>
            <a:off x="785786" y="2357430"/>
            <a:ext cx="7572428" cy="2062103"/>
          </a:xfrm>
          <a:prstGeom prst="rect">
            <a:avLst/>
          </a:prstGeom>
          <a:noFill/>
        </p:spPr>
        <p:txBody>
          <a:bodyPr wrap="square" rtlCol="0">
            <a:spAutoFit/>
          </a:bodyPr>
          <a:lstStyle/>
          <a:p>
            <a:r>
              <a:rPr lang="en-US" altLang="zh-CN" sz="3200" dirty="0" smtClean="0">
                <a:solidFill>
                  <a:schemeClr val="tx2">
                    <a:lumMod val="95000"/>
                    <a:lumOff val="5000"/>
                  </a:schemeClr>
                </a:solidFill>
              </a:rPr>
              <a:t>	</a:t>
            </a:r>
            <a:r>
              <a:rPr lang="zh-CN" altLang="en-US" sz="3200" dirty="0" smtClean="0">
                <a:solidFill>
                  <a:schemeClr val="tx2">
                    <a:lumMod val="95000"/>
                    <a:lumOff val="5000"/>
                  </a:schemeClr>
                </a:solidFill>
              </a:rPr>
              <a:t>从</a:t>
            </a:r>
            <a:r>
              <a:rPr lang="en-US" altLang="zh-CN" sz="3200" dirty="0" smtClean="0">
                <a:solidFill>
                  <a:schemeClr val="tx2">
                    <a:lumMod val="95000"/>
                    <a:lumOff val="5000"/>
                  </a:schemeClr>
                </a:solidFill>
              </a:rPr>
              <a:t>12</a:t>
            </a:r>
            <a:r>
              <a:rPr lang="zh-CN" altLang="en-US" sz="3200" dirty="0" smtClean="0">
                <a:solidFill>
                  <a:schemeClr val="tx2">
                    <a:lumMod val="95000"/>
                    <a:lumOff val="5000"/>
                  </a:schemeClr>
                </a:solidFill>
              </a:rPr>
              <a:t>月份开始，住院理赔的特病门诊类住院可以开始网上申报理赔操作，为此住院理赔申请创建界面和网上操作进行了相应调整。</a:t>
            </a:r>
            <a:endParaRPr lang="zh-CN" altLang="en-US" sz="3200" dirty="0">
              <a:solidFill>
                <a:schemeClr val="tx2">
                  <a:lumMod val="95000"/>
                  <a:lumOff val="5000"/>
                </a:schemeClr>
              </a:solidFill>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857232"/>
            <a:ext cx="9144000" cy="5715040"/>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5</a:t>
            </a:fld>
            <a:endParaRPr lang="en-US" altLang="zh-CN" dirty="0"/>
          </a:p>
        </p:txBody>
      </p:sp>
      <p:sp>
        <p:nvSpPr>
          <p:cNvPr id="7" name="圆角矩形标注 4"/>
          <p:cNvSpPr>
            <a:spLocks noChangeArrowheads="1"/>
          </p:cNvSpPr>
          <p:nvPr/>
        </p:nvSpPr>
        <p:spPr bwMode="auto">
          <a:xfrm>
            <a:off x="4139952" y="1124744"/>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47864" y="2564904"/>
            <a:ext cx="2592288" cy="714379"/>
          </a:xfrm>
          <a:prstGeom prst="wedgeRectCallout">
            <a:avLst>
              <a:gd name="adj1" fmla="val -41302"/>
              <a:gd name="adj2" fmla="val -16295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住院理赔</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857232"/>
            <a:ext cx="9144000" cy="3643338"/>
          </a:xfrm>
          <a:prstGeom prst="rect">
            <a:avLst/>
          </a:prstGeom>
          <a:noFill/>
          <a:ln w="9525">
            <a:noFill/>
            <a:miter lim="800000"/>
            <a:headEnd/>
            <a:tailEnd/>
          </a:ln>
          <a:effectLst/>
        </p:spPr>
      </p:pic>
      <p:sp>
        <p:nvSpPr>
          <p:cNvPr id="82947"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0022785-5EC3-47C6-8204-D2D4B7C8B652}" type="slidenum">
              <a:rPr lang="zh-CN" altLang="en-US" smtClean="0"/>
              <a:pPr>
                <a:defRPr/>
              </a:pPr>
              <a:t>6</a:t>
            </a:fld>
            <a:endParaRPr lang="en-US" altLang="zh-CN" dirty="0"/>
          </a:p>
        </p:txBody>
      </p:sp>
      <p:sp>
        <p:nvSpPr>
          <p:cNvPr id="7" name="圆角矩形标注 4"/>
          <p:cNvSpPr>
            <a:spLocks noChangeArrowheads="1"/>
          </p:cNvSpPr>
          <p:nvPr/>
        </p:nvSpPr>
        <p:spPr bwMode="auto">
          <a:xfrm>
            <a:off x="4572000" y="2285992"/>
            <a:ext cx="2448271" cy="576064"/>
          </a:xfrm>
          <a:prstGeom prst="wedgeRectCallout">
            <a:avLst>
              <a:gd name="adj1" fmla="val 37853"/>
              <a:gd name="adj2" fmla="val -12073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内容占位符 4" descr="住院信息查询界面.jpg"/>
          <p:cNvPicPr>
            <a:picLocks noGrp="1" noChangeAspect="1"/>
          </p:cNvPicPr>
          <p:nvPr>
            <p:ph idx="1"/>
          </p:nvPr>
        </p:nvPicPr>
        <p:blipFill>
          <a:blip r:embed="rId2" cstate="print"/>
          <a:srcRect/>
          <a:stretch>
            <a:fillRect/>
          </a:stretch>
        </p:blipFill>
        <p:spPr>
          <a:xfrm>
            <a:off x="0" y="857232"/>
            <a:ext cx="9144000" cy="5715040"/>
          </a:xfrm>
        </p:spPr>
      </p:pic>
      <p:pic>
        <p:nvPicPr>
          <p:cNvPr id="15" name="Picture 2"/>
          <p:cNvPicPr>
            <a:picLocks noChangeAspect="1" noChangeArrowheads="1"/>
          </p:cNvPicPr>
          <p:nvPr/>
        </p:nvPicPr>
        <p:blipFill>
          <a:blip r:embed="rId3"/>
          <a:srcRect/>
          <a:stretch>
            <a:fillRect/>
          </a:stretch>
        </p:blipFill>
        <p:spPr bwMode="auto">
          <a:xfrm>
            <a:off x="28575" y="1714488"/>
            <a:ext cx="8901143" cy="857256"/>
          </a:xfrm>
          <a:prstGeom prst="rect">
            <a:avLst/>
          </a:prstGeom>
          <a:noFill/>
          <a:ln w="9525">
            <a:noFill/>
            <a:miter lim="800000"/>
            <a:headEnd/>
            <a:tailEnd/>
          </a:ln>
          <a:effectLst/>
        </p:spPr>
      </p:pic>
      <p:sp>
        <p:nvSpPr>
          <p:cNvPr id="8" name="矩形 7"/>
          <p:cNvSpPr/>
          <p:nvPr/>
        </p:nvSpPr>
        <p:spPr bwMode="auto">
          <a:xfrm>
            <a:off x="1071538" y="1857364"/>
            <a:ext cx="5929354" cy="121444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7</a:t>
            </a:fld>
            <a:endParaRPr lang="en-US" altLang="zh-CN" dirty="0"/>
          </a:p>
        </p:txBody>
      </p:sp>
      <p:sp>
        <p:nvSpPr>
          <p:cNvPr id="6" name="矩形标注 5"/>
          <p:cNvSpPr>
            <a:spLocks noChangeArrowheads="1"/>
          </p:cNvSpPr>
          <p:nvPr/>
        </p:nvSpPr>
        <p:spPr bwMode="auto">
          <a:xfrm>
            <a:off x="500034" y="3429000"/>
            <a:ext cx="3960440" cy="157163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输入出险会员身份证号或会员</a:t>
            </a:r>
            <a:r>
              <a:rPr lang="zh-CN" altLang="en-US" sz="2400" b="0" dirty="0">
                <a:solidFill>
                  <a:schemeClr val="tx2">
                    <a:lumMod val="95000"/>
                    <a:lumOff val="5000"/>
                  </a:schemeClr>
                </a:solidFill>
                <a:latin typeface="华文中宋" pitchFamily="2" charset="-122"/>
                <a:ea typeface="华文中宋" pitchFamily="2" charset="-122"/>
              </a:rPr>
              <a:t>编号其中一项，并选择入院</a:t>
            </a:r>
            <a:r>
              <a:rPr lang="zh-CN" altLang="en-US" sz="2400" b="0" dirty="0" smtClean="0">
                <a:solidFill>
                  <a:schemeClr val="tx2">
                    <a:lumMod val="95000"/>
                    <a:lumOff val="5000"/>
                  </a:schemeClr>
                </a:solidFill>
                <a:latin typeface="华文中宋" pitchFamily="2" charset="-122"/>
                <a:ea typeface="华文中宋" pitchFamily="2" charset="-122"/>
              </a:rPr>
              <a:t>年份、住院类型和理赔状态（未理赔）。</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7" name="矩形标注 6"/>
          <p:cNvSpPr>
            <a:spLocks noChangeArrowheads="1"/>
          </p:cNvSpPr>
          <p:nvPr/>
        </p:nvSpPr>
        <p:spPr bwMode="auto">
          <a:xfrm>
            <a:off x="5429256" y="3500438"/>
            <a:ext cx="3429000" cy="1296144"/>
          </a:xfrm>
          <a:prstGeom prst="wedgeRectCallout">
            <a:avLst>
              <a:gd name="adj1" fmla="val 9516"/>
              <a:gd name="adj2" fmla="val -18137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a:t>
            </a:r>
            <a:r>
              <a:rPr lang="zh-CN" altLang="en-US" sz="2400" b="0" dirty="0" smtClean="0">
                <a:solidFill>
                  <a:schemeClr val="tx2">
                    <a:lumMod val="95000"/>
                    <a:lumOff val="5000"/>
                  </a:schemeClr>
                </a:solidFill>
                <a:latin typeface="华文中宋" pitchFamily="2" charset="-122"/>
                <a:ea typeface="华文中宋" pitchFamily="2" charset="-122"/>
              </a:rPr>
              <a:t>，将该会员的社保住院信息查询出来（未理赔）。</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1026" name="Picture 2"/>
          <p:cNvPicPr>
            <a:picLocks noChangeAspect="1" noChangeArrowheads="1"/>
          </p:cNvPicPr>
          <p:nvPr/>
        </p:nvPicPr>
        <p:blipFill>
          <a:blip r:embed="rId4"/>
          <a:srcRect/>
          <a:stretch>
            <a:fillRect/>
          </a:stretch>
        </p:blipFill>
        <p:spPr bwMode="auto">
          <a:xfrm>
            <a:off x="5857884" y="2285992"/>
            <a:ext cx="500066" cy="500066"/>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1643043" y="2500306"/>
            <a:ext cx="590502" cy="50006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lide(fromTop)">
                                      <p:cBhvr>
                                        <p:cTn id="11" dur="500"/>
                                        <p:tgtEl>
                                          <p:spTgt spid="102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slide(fromTop)">
                                      <p:cBhvr>
                                        <p:cTn id="15" dur="500"/>
                                        <p:tgtEl>
                                          <p:spTgt spid="102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1" name="内容占位符 4" descr="住院信息查询界面.jpg"/>
          <p:cNvPicPr>
            <a:picLocks noGrp="1" noChangeAspect="1"/>
          </p:cNvPicPr>
          <p:nvPr>
            <p:ph idx="1"/>
          </p:nvPr>
        </p:nvPicPr>
        <p:blipFill>
          <a:blip r:embed="rId2" cstate="print"/>
          <a:srcRect/>
          <a:stretch>
            <a:fillRect/>
          </a:stretch>
        </p:blipFill>
        <p:spPr>
          <a:xfrm>
            <a:off x="0" y="857232"/>
            <a:ext cx="9144000" cy="5715040"/>
          </a:xfrm>
        </p:spPr>
      </p:pic>
      <p:pic>
        <p:nvPicPr>
          <p:cNvPr id="15" name="Picture 2"/>
          <p:cNvPicPr>
            <a:picLocks noChangeAspect="1" noChangeArrowheads="1"/>
          </p:cNvPicPr>
          <p:nvPr/>
        </p:nvPicPr>
        <p:blipFill>
          <a:blip r:embed="rId3"/>
          <a:srcRect/>
          <a:stretch>
            <a:fillRect/>
          </a:stretch>
        </p:blipFill>
        <p:spPr bwMode="auto">
          <a:xfrm>
            <a:off x="28575" y="1714488"/>
            <a:ext cx="8901143" cy="857256"/>
          </a:xfrm>
          <a:prstGeom prst="rect">
            <a:avLst/>
          </a:prstGeom>
          <a:noFill/>
          <a:ln w="9525">
            <a:noFill/>
            <a:miter lim="800000"/>
            <a:headEnd/>
            <a:tailEnd/>
          </a:ln>
          <a:effectLst/>
        </p:spPr>
      </p:pic>
      <p:sp>
        <p:nvSpPr>
          <p:cNvPr id="83970"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0024090F-17A0-4E26-BEF0-C0A5C93D9711}" type="slidenum">
              <a:rPr lang="zh-CN" altLang="en-US" smtClean="0"/>
              <a:pPr>
                <a:defRPr/>
              </a:pPr>
              <a:t>8</a:t>
            </a:fld>
            <a:endParaRPr lang="en-US" altLang="zh-CN" dirty="0"/>
          </a:p>
        </p:txBody>
      </p:sp>
      <p:pic>
        <p:nvPicPr>
          <p:cNvPr id="1026" name="Picture 2"/>
          <p:cNvPicPr>
            <a:picLocks noChangeAspect="1" noChangeArrowheads="1"/>
          </p:cNvPicPr>
          <p:nvPr/>
        </p:nvPicPr>
        <p:blipFill>
          <a:blip r:embed="rId4"/>
          <a:srcRect/>
          <a:stretch>
            <a:fillRect/>
          </a:stretch>
        </p:blipFill>
        <p:spPr bwMode="auto">
          <a:xfrm>
            <a:off x="5857884" y="2285992"/>
            <a:ext cx="500066" cy="500066"/>
          </a:xfrm>
          <a:prstGeom prst="rect">
            <a:avLst/>
          </a:prstGeom>
          <a:noFill/>
          <a:ln w="9525">
            <a:noFill/>
            <a:miter lim="800000"/>
            <a:headEnd/>
            <a:tailEnd/>
          </a:ln>
          <a:effectLst/>
        </p:spPr>
      </p:pic>
      <p:sp>
        <p:nvSpPr>
          <p:cNvPr id="8" name="矩形 7"/>
          <p:cNvSpPr/>
          <p:nvPr/>
        </p:nvSpPr>
        <p:spPr bwMode="auto">
          <a:xfrm>
            <a:off x="5857884" y="2428868"/>
            <a:ext cx="500066" cy="214314"/>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6" name="矩形标注 5"/>
          <p:cNvSpPr>
            <a:spLocks noChangeArrowheads="1"/>
          </p:cNvSpPr>
          <p:nvPr/>
        </p:nvSpPr>
        <p:spPr bwMode="auto">
          <a:xfrm>
            <a:off x="2500298" y="3286124"/>
            <a:ext cx="3960440" cy="1214446"/>
          </a:xfrm>
          <a:prstGeom prst="wedgeRectCallout">
            <a:avLst>
              <a:gd name="adj1" fmla="val 36655"/>
              <a:gd name="adj2" fmla="val -11097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当</a:t>
            </a:r>
            <a:r>
              <a:rPr lang="zh-CN" altLang="en-US" sz="2400" b="0" dirty="0" smtClean="0">
                <a:solidFill>
                  <a:schemeClr val="tx1">
                    <a:lumMod val="75000"/>
                  </a:schemeClr>
                </a:solidFill>
                <a:latin typeface="华文中宋" pitchFamily="2" charset="-122"/>
                <a:ea typeface="华文中宋" pitchFamily="2" charset="-122"/>
              </a:rPr>
              <a:t>住院类型</a:t>
            </a:r>
            <a:r>
              <a:rPr lang="zh-CN" altLang="en-US" sz="2400" b="0" dirty="0" smtClean="0">
                <a:solidFill>
                  <a:schemeClr val="tx2">
                    <a:lumMod val="95000"/>
                    <a:lumOff val="5000"/>
                  </a:schemeClr>
                </a:solidFill>
                <a:latin typeface="华文中宋" pitchFamily="2" charset="-122"/>
                <a:ea typeface="华文中宋" pitchFamily="2" charset="-122"/>
              </a:rPr>
              <a:t>为</a:t>
            </a:r>
            <a:r>
              <a:rPr lang="zh-CN" altLang="en-US" sz="2400" b="0" dirty="0" smtClean="0">
                <a:solidFill>
                  <a:schemeClr val="accent2">
                    <a:lumMod val="60000"/>
                    <a:lumOff val="40000"/>
                  </a:schemeClr>
                </a:solidFill>
                <a:latin typeface="华文中宋" pitchFamily="2" charset="-122"/>
                <a:ea typeface="华文中宋" pitchFamily="2" charset="-122"/>
              </a:rPr>
              <a:t>普通住院</a:t>
            </a:r>
            <a:r>
              <a:rPr lang="zh-CN" altLang="en-US" sz="2400" b="0" dirty="0" smtClean="0">
                <a:solidFill>
                  <a:schemeClr val="tx2">
                    <a:lumMod val="95000"/>
                    <a:lumOff val="5000"/>
                  </a:schemeClr>
                </a:solidFill>
                <a:latin typeface="华文中宋" pitchFamily="2" charset="-122"/>
                <a:ea typeface="华文中宋" pitchFamily="2" charset="-122"/>
              </a:rPr>
              <a:t>和</a:t>
            </a:r>
            <a:r>
              <a:rPr lang="zh-CN" altLang="en-US" sz="2400" b="0" dirty="0" smtClean="0">
                <a:solidFill>
                  <a:schemeClr val="accent2">
                    <a:lumMod val="60000"/>
                    <a:lumOff val="40000"/>
                  </a:schemeClr>
                </a:solidFill>
                <a:latin typeface="华文中宋" pitchFamily="2" charset="-122"/>
                <a:ea typeface="华文中宋" pitchFamily="2" charset="-122"/>
              </a:rPr>
              <a:t>特病住院</a:t>
            </a:r>
            <a:r>
              <a:rPr lang="zh-CN" altLang="en-US" sz="2400" b="0" dirty="0" smtClean="0">
                <a:solidFill>
                  <a:schemeClr val="tx2">
                    <a:lumMod val="95000"/>
                    <a:lumOff val="5000"/>
                  </a:schemeClr>
                </a:solidFill>
                <a:latin typeface="华文中宋" pitchFamily="2" charset="-122"/>
                <a:ea typeface="华文中宋" pitchFamily="2" charset="-122"/>
              </a:rPr>
              <a:t>时，点击</a:t>
            </a:r>
            <a:r>
              <a:rPr lang="zh-CN" altLang="en-US" sz="2400" b="0" dirty="0" smtClean="0">
                <a:solidFill>
                  <a:schemeClr val="tx1">
                    <a:lumMod val="75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按钮后的界面如下：</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Top)">
                                      <p:cBhvr>
                                        <p:cTn id="7" dur="500"/>
                                        <p:tgtEl>
                                          <p:spTgt spid="1026"/>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857232"/>
            <a:ext cx="9143999" cy="3929090"/>
          </a:xfrm>
          <a:prstGeom prst="rect">
            <a:avLst/>
          </a:prstGeom>
          <a:noFill/>
          <a:ln w="9525">
            <a:noFill/>
            <a:miter lim="800000"/>
            <a:headEnd/>
            <a:tailEnd/>
          </a:ln>
          <a:effectLst/>
        </p:spPr>
      </p:pic>
      <p:sp>
        <p:nvSpPr>
          <p:cNvPr id="84994" name="标题 1"/>
          <p:cNvSpPr>
            <a:spLocks noGrp="1"/>
          </p:cNvSpPr>
          <p:nvPr>
            <p:ph type="title"/>
          </p:nvPr>
        </p:nvSpPr>
        <p:spPr/>
        <p:txBody>
          <a:bodyPr/>
          <a:lstStyle/>
          <a:p>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住院理赔</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创建理赔单的调整</a:t>
            </a:r>
            <a:endParaRPr lang="zh-CN" altLang="en-US" dirty="0" smtClean="0">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C934356F-A68F-4510-9472-EDE26A7B8756}" type="slidenum">
              <a:rPr lang="zh-CN" altLang="en-US" smtClean="0"/>
              <a:pPr>
                <a:defRPr/>
              </a:pPr>
              <a:t>9</a:t>
            </a:fld>
            <a:endParaRPr lang="en-US" altLang="zh-CN" dirty="0"/>
          </a:p>
        </p:txBody>
      </p:sp>
      <p:sp>
        <p:nvSpPr>
          <p:cNvPr id="10" name="矩形标注 9"/>
          <p:cNvSpPr>
            <a:spLocks noChangeArrowheads="1"/>
          </p:cNvSpPr>
          <p:nvPr/>
        </p:nvSpPr>
        <p:spPr bwMode="auto">
          <a:xfrm>
            <a:off x="214282" y="3571876"/>
            <a:ext cx="4000500" cy="1000125"/>
          </a:xfrm>
          <a:prstGeom prst="wedgeRectCallout">
            <a:avLst>
              <a:gd name="adj1" fmla="val -5119"/>
              <a:gd name="adj2" fmla="val -12988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查询出的社保住</a:t>
            </a:r>
            <a:r>
              <a:rPr lang="zh-CN" altLang="en-US" sz="2400" b="0" dirty="0">
                <a:solidFill>
                  <a:schemeClr val="tx2">
                    <a:lumMod val="95000"/>
                    <a:lumOff val="5000"/>
                  </a:schemeClr>
                </a:solidFill>
                <a:latin typeface="华文中宋" pitchFamily="2" charset="-122"/>
                <a:ea typeface="华文中宋" pitchFamily="2" charset="-122"/>
              </a:rPr>
              <a:t>院信息逐条显示在界面下方</a:t>
            </a:r>
          </a:p>
        </p:txBody>
      </p:sp>
      <p:pic>
        <p:nvPicPr>
          <p:cNvPr id="2050" name="Picture 2"/>
          <p:cNvPicPr>
            <a:picLocks noChangeAspect="1" noChangeArrowheads="1"/>
          </p:cNvPicPr>
          <p:nvPr/>
        </p:nvPicPr>
        <p:blipFill>
          <a:blip r:embed="rId3"/>
          <a:srcRect/>
          <a:stretch>
            <a:fillRect/>
          </a:stretch>
        </p:blipFill>
        <p:spPr bwMode="auto">
          <a:xfrm>
            <a:off x="28575" y="1714488"/>
            <a:ext cx="9115425" cy="666750"/>
          </a:xfrm>
          <a:prstGeom prst="rect">
            <a:avLst/>
          </a:prstGeom>
          <a:noFill/>
          <a:ln w="9525">
            <a:noFill/>
            <a:miter lim="800000"/>
            <a:headEnd/>
            <a:tailEnd/>
          </a:ln>
          <a:effectLst/>
        </p:spPr>
      </p:pic>
      <p:sp>
        <p:nvSpPr>
          <p:cNvPr id="11" name="矩形标注 10"/>
          <p:cNvSpPr>
            <a:spLocks noChangeArrowheads="1"/>
          </p:cNvSpPr>
          <p:nvPr/>
        </p:nvSpPr>
        <p:spPr bwMode="auto">
          <a:xfrm>
            <a:off x="4857752" y="2500306"/>
            <a:ext cx="4071938" cy="1584176"/>
          </a:xfrm>
          <a:prstGeom prst="wedgeRectCallout">
            <a:avLst>
              <a:gd name="adj1" fmla="val 43228"/>
              <a:gd name="adj2" fmla="val -9228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批量生成</a:t>
            </a:r>
            <a:r>
              <a:rPr lang="zh-CN" altLang="en-US" sz="2400" b="0" dirty="0">
                <a:solidFill>
                  <a:schemeClr val="tx2">
                    <a:lumMod val="95000"/>
                    <a:lumOff val="5000"/>
                  </a:schemeClr>
                </a:solidFill>
                <a:latin typeface="华文中宋" pitchFamily="2" charset="-122"/>
                <a:ea typeface="华文中宋" pitchFamily="2" charset="-122"/>
              </a:rPr>
              <a:t>按钮，系统会将所有符合理赔规则</a:t>
            </a:r>
            <a:r>
              <a:rPr lang="zh-CN" altLang="en-US" sz="2400" b="0" dirty="0" smtClean="0">
                <a:solidFill>
                  <a:schemeClr val="tx2">
                    <a:lumMod val="95000"/>
                    <a:lumOff val="5000"/>
                  </a:schemeClr>
                </a:solidFill>
                <a:latin typeface="华文中宋" pitchFamily="2" charset="-122"/>
                <a:ea typeface="华文中宋" pitchFamily="2" charset="-122"/>
              </a:rPr>
              <a:t>的社保住</a:t>
            </a:r>
            <a:r>
              <a:rPr lang="zh-CN" altLang="en-US" sz="2400" b="0" dirty="0">
                <a:solidFill>
                  <a:schemeClr val="tx2">
                    <a:lumMod val="95000"/>
                    <a:lumOff val="5000"/>
                  </a:schemeClr>
                </a:solidFill>
                <a:latin typeface="华文中宋" pitchFamily="2" charset="-122"/>
                <a:ea typeface="华文中宋" pitchFamily="2" charset="-122"/>
              </a:rPr>
              <a:t>院信息生成住院</a:t>
            </a:r>
            <a:r>
              <a:rPr lang="zh-CN" altLang="en-US" sz="2400" b="0" dirty="0" smtClean="0">
                <a:solidFill>
                  <a:schemeClr val="tx2">
                    <a:lumMod val="95000"/>
                    <a:lumOff val="5000"/>
                  </a:schemeClr>
                </a:solidFill>
                <a:latin typeface="华文中宋" pitchFamily="2" charset="-122"/>
                <a:ea typeface="华文中宋" pitchFamily="2" charset="-122"/>
              </a:rPr>
              <a:t>理赔申请电子单。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Text Box 3"/>
          <p:cNvSpPr txBox="1">
            <a:spLocks noChangeArrowheads="1"/>
          </p:cNvSpPr>
          <p:nvPr/>
        </p:nvSpPr>
        <p:spPr bwMode="auto">
          <a:xfrm>
            <a:off x="285720" y="928670"/>
            <a:ext cx="6517412" cy="830997"/>
          </a:xfrm>
          <a:prstGeom prst="wedgeRectCallout">
            <a:avLst>
              <a:gd name="adj1" fmla="val 36290"/>
              <a:gd name="adj2" fmla="val 86341"/>
            </a:avLst>
          </a:prstGeom>
          <a:solidFill>
            <a:srgbClr val="FFFFCC"/>
          </a:solidFill>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lvl="0" algn="just" eaLnBrk="1" hangingPunct="1">
              <a:spcBef>
                <a:spcPct val="50000"/>
              </a:spcBef>
              <a:spcAft>
                <a:spcPts val="0"/>
              </a:spcAft>
              <a:defRPr/>
            </a:pPr>
            <a:r>
              <a:rPr lang="zh-CN" altLang="en-US" sz="2400" kern="0" dirty="0" smtClean="0">
                <a:solidFill>
                  <a:schemeClr val="tx2">
                    <a:lumMod val="95000"/>
                    <a:lumOff val="5000"/>
                  </a:schemeClr>
                </a:solidFill>
                <a:latin typeface="Garamond" pitchFamily="18" charset="0"/>
                <a:ea typeface="宋体" pitchFamily="2" charset="-122"/>
              </a:rPr>
              <a:t>说明：</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当选择住院</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类型为</a:t>
            </a:r>
            <a:r>
              <a:rPr kumimoji="0" lang="zh-CN" altLang="en-US" sz="2400" b="1" i="0" u="none" strike="noStrike" kern="0" cap="none" spc="0" normalizeH="0" baseline="0" noProof="0" dirty="0" smtClean="0">
                <a:ln>
                  <a:noFill/>
                </a:ln>
                <a:solidFill>
                  <a:srgbClr val="FF0000"/>
                </a:solidFill>
                <a:effectLst/>
                <a:uLnTx/>
                <a:uFillTx/>
                <a:latin typeface="Garamond" pitchFamily="18" charset="0"/>
                <a:ea typeface="宋体" pitchFamily="2" charset="-122"/>
              </a:rPr>
              <a:t>普通住院</a:t>
            </a:r>
            <a:r>
              <a:rPr kumimoji="0" lang="zh-CN" altLang="en-US" sz="2400" b="1" i="0" u="none" strike="noStrike" kern="0" cap="none" spc="0" normalizeH="0" baseline="0" noProof="0" dirty="0" smtClean="0">
                <a:ln>
                  <a:noFill/>
                </a:ln>
                <a:solidFill>
                  <a:schemeClr val="tx2">
                    <a:lumMod val="95000"/>
                    <a:lumOff val="5000"/>
                  </a:schemeClr>
                </a:solidFill>
                <a:effectLst/>
                <a:uLnTx/>
                <a:uFillTx/>
                <a:latin typeface="Garamond" pitchFamily="18" charset="0"/>
                <a:ea typeface="宋体" pitchFamily="2" charset="-122"/>
              </a:rPr>
              <a:t>和</a:t>
            </a:r>
            <a:r>
              <a:rPr kumimoji="0" lang="zh-CN" altLang="en-US" sz="2400" b="1" i="0" u="none" strike="noStrike" kern="0" cap="none" spc="0" normalizeH="0" baseline="0" noProof="0" dirty="0" smtClean="0">
                <a:ln>
                  <a:noFill/>
                </a:ln>
                <a:solidFill>
                  <a:srgbClr val="FF0000"/>
                </a:solidFill>
                <a:effectLst/>
                <a:uLnTx/>
                <a:uFillTx/>
                <a:latin typeface="Garamond" pitchFamily="18" charset="0"/>
                <a:ea typeface="宋体" pitchFamily="2" charset="-122"/>
              </a:rPr>
              <a:t>特病住院</a:t>
            </a:r>
            <a:r>
              <a:rPr kumimoji="0" lang="zh-CN" altLang="en-US" sz="2400" b="1" i="0" u="none" strike="noStrike" kern="0" cap="none" spc="0" normalizeH="0" baseline="0" noProof="0" smtClean="0">
                <a:ln>
                  <a:noFill/>
                </a:ln>
                <a:solidFill>
                  <a:schemeClr val="tx2">
                    <a:lumMod val="95000"/>
                    <a:lumOff val="5000"/>
                  </a:schemeClr>
                </a:solidFill>
                <a:effectLst/>
                <a:uLnTx/>
                <a:uFillTx/>
                <a:latin typeface="Garamond" pitchFamily="18" charset="0"/>
                <a:ea typeface="宋体" pitchFamily="2" charset="-122"/>
              </a:rPr>
              <a:t>时</a:t>
            </a:r>
            <a:r>
              <a:rPr kumimoji="0" lang="zh-CN" altLang="en-US" sz="2400" b="1" i="0" u="none" strike="noStrike" kern="0" cap="none" spc="0" normalizeH="0" baseline="0" noProof="0" smtClean="0">
                <a:ln>
                  <a:noFill/>
                </a:ln>
                <a:solidFill>
                  <a:schemeClr val="tx2">
                    <a:lumMod val="95000"/>
                    <a:lumOff val="5000"/>
                  </a:schemeClr>
                </a:solidFill>
                <a:effectLst/>
                <a:uLnTx/>
                <a:uFillTx/>
                <a:latin typeface="Garamond" pitchFamily="18" charset="0"/>
                <a:ea typeface="宋体" pitchFamily="2" charset="-122"/>
              </a:rPr>
              <a:t>，搜索出的社保医疗信息不能勾选。</a:t>
            </a:r>
            <a:endParaRPr kumimoji="0" lang="zh-CN" altLang="en-US" sz="2400" b="1" i="0" u="none" strike="noStrike" kern="0" cap="none" spc="0" normalizeH="0" baseline="0" noProof="0" dirty="0">
              <a:ln>
                <a:noFill/>
              </a:ln>
              <a:solidFill>
                <a:schemeClr val="tx2">
                  <a:lumMod val="95000"/>
                  <a:lumOff val="5000"/>
                </a:schemeClr>
              </a:solidFill>
              <a:effectLst/>
              <a:uLnTx/>
              <a:uFillTx/>
              <a:latin typeface="Garamond" pitchFamily="18" charset="0"/>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txDef>
      <a:spPr>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spPr>
      <a:bodyPr wrap="square" rtlCol="0">
        <a:spAutoFit/>
      </a:bodyPr>
      <a:lstStyle>
        <a:defPPr algn="ctr">
          <a:spcBef>
            <a:spcPct val="0"/>
          </a:spcBef>
          <a:defRPr sz="28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defRPr>
        </a:defPPr>
      </a:lstStyle>
    </a:txDef>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20674</TotalTime>
  <Words>1006</Words>
  <Application>Microsoft Office PowerPoint</Application>
  <PresentationFormat>全屏显示(4:3)</PresentationFormat>
  <Paragraphs>145</Paragraphs>
  <Slides>31</Slides>
  <Notes>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华文中宋</vt:lpstr>
      <vt:lpstr>隶书</vt:lpstr>
      <vt:lpstr>宋体</vt:lpstr>
      <vt:lpstr>微软雅黑</vt:lpstr>
      <vt:lpstr>Arial</vt:lpstr>
      <vt:lpstr>Calibri</vt:lpstr>
      <vt:lpstr>Constantia</vt:lpstr>
      <vt:lpstr>Garamond</vt:lpstr>
      <vt:lpstr>Verdana</vt:lpstr>
      <vt:lpstr>Wingdings</vt:lpstr>
      <vt:lpstr>Wingdings 2</vt:lpstr>
      <vt:lpstr>完美的ppt模板</vt:lpstr>
      <vt:lpstr>Flow</vt:lpstr>
      <vt:lpstr>中国职工保险互助会北京办事处 业务管理系统</vt:lpstr>
      <vt:lpstr>住院理赔与直赔培训教程</vt:lpstr>
      <vt:lpstr>PowerPoint 演示文稿</vt:lpstr>
      <vt:lpstr>1.住院理赔——创建理赔单的调整</vt:lpstr>
      <vt:lpstr>1.住院理赔——创建理赔单的调整</vt:lpstr>
      <vt:lpstr>1.住院理赔——创建理赔单的调整</vt:lpstr>
      <vt:lpstr>1.住院理赔——创建理赔单的调整</vt:lpstr>
      <vt:lpstr>1.住院理赔——创建理赔单的调整</vt:lpstr>
      <vt:lpstr>1.住院理赔——创建理赔单的调整</vt:lpstr>
      <vt:lpstr>1.住院理赔——创建理赔单的调整</vt:lpstr>
      <vt:lpstr>1.住院理赔——创建理赔单的调整</vt:lpstr>
      <vt:lpstr>1.住院理赔——创建理赔单的调整</vt:lpstr>
      <vt:lpstr>1.住院理赔——创建理赔单的调整</vt:lpstr>
      <vt:lpstr>PowerPoint 演示文稿</vt:lpstr>
      <vt:lpstr>PowerPoint 演示文稿</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2.理赔金直赔到个人京卡（银行卡）的网上操作</vt:lpstr>
      <vt:lpstr>PowerPoint 演示文稿</vt:lpstr>
      <vt:lpstr>PowerPoint 演示文稿</vt:lpstr>
      <vt:lpstr>PowerPoint 演示文稿</vt:lpstr>
      <vt:lpstr>PowerPoint 演示文稿</vt:lpstr>
      <vt:lpstr>PowerPoint 演示文稿</vt:lpstr>
    </vt:vector>
  </TitlesOfParts>
  <Company>Capinfo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Administrator</cp:lastModifiedBy>
  <cp:revision>1994</cp:revision>
  <dcterms:created xsi:type="dcterms:W3CDTF">2009-03-07T02:35:57Z</dcterms:created>
  <dcterms:modified xsi:type="dcterms:W3CDTF">2015-01-14T02:27:22Z</dcterms:modified>
</cp:coreProperties>
</file>