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theme/theme5.xml" ContentType="application/vnd.openxmlformats-officedocument.theme+xml"/>
  <Override PartName="/ppt/slides/slide120.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46.xml" ContentType="application/vnd.openxmlformats-officedocument.presentationml.slideLayout+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slides/slide290.xml" ContentType="application/vnd.openxmlformats-officedocument.presentationml.slide+xml"/>
  <Override PartName="/ppt/slideLayouts/slideLayout24.xml" ContentType="application/vnd.openxmlformats-officedocument.presentationml.slideLayout+xml"/>
  <Override PartName="/ppt/slideLayouts/slideLayout71.xml" ContentType="application/vnd.openxmlformats-officedocument.presentationml.slideLayout+xml"/>
  <Override PartName="/ppt/slides/slide221.xml" ContentType="application/vnd.openxmlformats-officedocument.presentationml.slide+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s/slide158.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88.xml" ContentType="application/vnd.openxmlformats-officedocument.presentationml.slide+xml"/>
  <Override PartName="/ppt/slides/slide259.xml" ContentType="application/vnd.openxmlformats-officedocument.presentationml.slide+xml"/>
  <Override PartName="/ppt/slideLayouts/slideLayout87.xml" ContentType="application/vnd.openxmlformats-officedocument.presentationml.slideLayout+xml"/>
  <Override PartName="/ppt/theme/theme10.xml" ContentType="application/vnd.openxmlformats-officedocument.them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slideLayouts/slideLayout118.xml" ContentType="application/vnd.openxmlformats-officedocument.presentationml.slideLayout+xml"/>
  <Override PartName="/ppt/slideLayouts/slideLayout165.xml" ContentType="application/vnd.openxmlformats-officedocument.presentationml.slideLayout+xml"/>
  <Override PartName="/ppt/slides/slide237.xml" ContentType="application/vnd.openxmlformats-officedocument.presentationml.slide+xml"/>
  <Override PartName="/ppt/slides/slide284.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62.xml" ContentType="application/vnd.openxmlformats-officedocument.presentationml.slide+xml"/>
  <Override PartName="/ppt/slideLayouts/slideLayout43.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s/slide22.xml" ContentType="application/vnd.openxmlformats-officedocument.presentationml.slide+xml"/>
  <Override PartName="/ppt/slides/slide199.xml" ContentType="application/vnd.openxmlformats-officedocument.presentationml.slide+xml"/>
  <Override PartName="/ppt/slides/slide240.xml" ContentType="application/vnd.openxmlformats-officedocument.presentationml.slide+xml"/>
  <Override PartName="/ppt/slideLayouts/slideLayout21.xml" ContentType="application/vnd.openxmlformats-officedocument.presentationml.slideLayout+xml"/>
  <Override PartName="/ppt/slideLayouts/slideLayout121.xml" ContentType="application/vnd.openxmlformats-officedocument.presentationml.slideLayout+xml"/>
  <Override PartName="/ppt/slides/slide177.xml" ContentType="application/vnd.openxmlformats-officedocument.presentationml.slide+xml"/>
  <Override PartName="/ppt/slides/slide108.xml" ContentType="application/vnd.openxmlformats-officedocument.presentationml.slide+xml"/>
  <Override PartName="/ppt/slides/slide155.xml" ContentType="application/vnd.openxmlformats-officedocument.presentationml.slide+xml"/>
  <Override PartName="/ppt/slideMasters/slideMaster5.xml" ContentType="application/vnd.openxmlformats-officedocument.presentationml.slideMaster+xml"/>
  <Override PartName="/ppt/slides/slide278.xml" ContentType="application/vnd.openxmlformats-officedocument.presentationml.slide+xml"/>
  <Override PartName="/ppt/slideLayouts/slideLayout59.xml" ContentType="application/vnd.openxmlformats-officedocument.presentationml.slideLayout+xml"/>
  <Override PartName="/ppt/slideLayouts/slideLayout159.xml" ContentType="application/vnd.openxmlformats-officedocument.presentationml.slideLayout+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Layouts/slideLayout137.xml" ContentType="application/vnd.openxmlformats-officedocument.presentationml.slideLayout+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s/slide16.xml" ContentType="application/vnd.openxmlformats-officedocument.presentationml.slide+xml"/>
  <Override PartName="/ppt/slides/slide63.xml" ContentType="application/vnd.openxmlformats-officedocument.presentationml.slide+xml"/>
  <Override PartName="/ppt/slides/slide234.xml" ContentType="application/vnd.openxmlformats-officedocument.presentationml.slide+xml"/>
  <Override PartName="/ppt/slides/slide281.xml" ContentType="application/vnd.openxmlformats-officedocument.presentationml.slide+xml"/>
  <Override PartName="/ppt/slideLayouts/slideLayout15.xml" ContentType="application/vnd.openxmlformats-officedocument.presentationml.slideLayout+xml"/>
  <Override PartName="/ppt/slideLayouts/slideLayout62.xml" ContentType="application/vnd.openxmlformats-officedocument.presentationml.slideLayout+xml"/>
  <Override PartName="/ppt/slideLayouts/slideLayout115.xml" ContentType="application/vnd.openxmlformats-officedocument.presentationml.slideLayout+xml"/>
  <Override PartName="/ppt/slideLayouts/slideLayout162.xml" ContentType="application/vnd.openxmlformats-officedocument.presentationml.slideLayout+xml"/>
  <Override PartName="/ppt/slides/slide41.xml" ContentType="application/vnd.openxmlformats-officedocument.presentationml.slide+xml"/>
  <Override PartName="/ppt/slideLayouts/slideLayout140.xml" ContentType="application/vnd.openxmlformats-officedocument.presentationml.slideLayout+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Layouts/slideLayout40.xml" ContentType="application/vnd.openxmlformats-officedocument.presentationml.slideLayout+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slideLayouts/slideLayout89.xml" ContentType="application/vnd.openxmlformats-officedocument.presentationml.slideLayout+xml"/>
  <Override PartName="/ppt/theme/theme12.xml" ContentType="application/vnd.openxmlformats-officedocument.them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theme/theme4.xml" ContentType="application/vnd.openxmlformats-officedocument.theme+xml"/>
  <Override PartName="/ppt/slideLayouts/slideLayout67.xml" ContentType="application/vnd.openxmlformats-officedocument.presentationml.slideLayout+xml"/>
  <Override PartName="/ppt/slideLayouts/slideLayout109.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notesSlides/notesSlide1.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64.xml" ContentType="application/vnd.openxmlformats-officedocument.presentationml.slide+xml"/>
  <Override PartName="/ppt/slides/slide275.xml" ContentType="application/vnd.openxmlformats-officedocument.presentationml.slide+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14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34.xml" ContentType="application/vnd.openxmlformats-officedocument.presentationml.slideLayout+xml"/>
  <Override PartName="/ppt/slides/slide13.xml" ContentType="application/vnd.openxmlformats-officedocument.presentationml.slide+xml"/>
  <Override PartName="/ppt/slides/slide60.xml" ContentType="application/vnd.openxmlformats-officedocument.presentationml.slide+xml"/>
  <Override PartName="/ppt/slides/slide2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70.xml" ContentType="application/vnd.openxmlformats-officedocument.presentationml.slideLayout+xml"/>
  <Override PartName="/ppt/slides/slide168.xml" ContentType="application/vnd.openxmlformats-officedocument.presentationml.slide+xml"/>
  <Override PartName="/ppt/slides/slide179.xml" ContentType="application/vnd.openxmlformats-officedocument.presentationml.slide+xml"/>
  <Override PartName="/ppt/slides/slide231.xml" ContentType="application/vnd.openxmlformats-officedocument.presentationml.slide+xml"/>
  <Override PartName="/ppt/slideLayouts/slideLayout12.xml" ContentType="application/vnd.openxmlformats-officedocument.presentationml.slideLayout+xml"/>
  <Override PartName="/ppt/slideLayouts/slideLayout101.xml" ContentType="application/vnd.openxmlformats-officedocument.presentationml.slideLayout+xml"/>
  <Override PartName="/ppt/theme/theme17.xml" ContentType="application/vnd.openxmlformats-officedocument.theme+xml"/>
  <Override PartName="/ppt/slides/slide157.xml" ContentType="application/vnd.openxmlformats-officedocument.presentationml.slide+xml"/>
  <Override PartName="/ppt/slides/slide220.xml" ContentType="application/vnd.openxmlformats-officedocument.presentationml.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theme/theme9.xml" ContentType="application/vnd.openxmlformats-officedocument.them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69.xml" ContentType="application/vnd.openxmlformats-officedocument.presentationml.slide+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s/slide2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slides/slide272.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slides/slide129.xml" ContentType="application/vnd.openxmlformats-officedocument.presentationml.slide+xml"/>
  <Override PartName="/ppt/slides/slide176.xml" ContentType="application/vnd.openxmlformats-officedocument.presentationml.slide+xml"/>
  <Override PartName="/ppt/theme/theme14.xml" ContentType="application/vnd.openxmlformats-officedocument.theme+xml"/>
  <Override PartName="/ppt/slides/slide118.xml" ContentType="application/vnd.openxmlformats-officedocument.presentationml.slide+xml"/>
  <Override PartName="/ppt/slides/slide165.xml" ContentType="application/vnd.openxmlformats-officedocument.presentationml.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77.xml" ContentType="application/vnd.openxmlformats-officedocument.presentationml.slide+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slides/slide51.xml" ContentType="application/vnd.openxmlformats-officedocument.presentationml.slide+xml"/>
  <Override PartName="/ppt/slides/slide233.xml" ContentType="application/vnd.openxmlformats-officedocument.presentationml.slide+xml"/>
  <Override PartName="/ppt/slides/slide280.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Layouts/slideLayout99.xml" ContentType="application/vnd.openxmlformats-officedocument.presentationml.slideLayout+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slideLayouts/slideLayout88.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s/slide2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Layouts/slideLayout166.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274.xml" ContentType="application/vnd.openxmlformats-officedocument.presentationml.slide+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slides/slide167.xml" ContentType="application/vnd.openxmlformats-officedocument.presentationml.slide+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theme/theme8.xml" ContentType="application/vnd.openxmlformats-officedocument.them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slideLayouts/slideLayout14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38.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Override PartName="/ppt/slides/slide53.xml" ContentType="application/vnd.openxmlformats-officedocument.presentationml.slide+xml"/>
  <Override PartName="/ppt/slides/slide235.xml" ContentType="application/vnd.openxmlformats-officedocument.presentationml.slide+xml"/>
  <Override PartName="/ppt/slides/slide282.xml" ContentType="application/vnd.openxmlformats-officedocument.presentationml.slide+xml"/>
  <Override PartName="/ppt/slideLayouts/slideLayout16.xml" ContentType="application/vnd.openxmlformats-officedocument.presentationml.slideLayout+xml"/>
  <Override PartName="/ppt/slideLayouts/slideLayout63.xml" ContentType="application/vnd.openxmlformats-officedocument.presentationml.slideLayout+xml"/>
  <Override PartName="/ppt/slideLayouts/slideLayout105.xml" ContentType="application/vnd.openxmlformats-officedocument.presentationml.slideLayout+xml"/>
  <Override PartName="/ppt/slideLayouts/slideLayout152.xml" ContentType="application/vnd.openxmlformats-officedocument.presentationml.slideLayout+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141.xml" ContentType="application/vnd.openxmlformats-officedocument.presentationml.slideLayout+xml"/>
  <Override PartName="/ppt/slideMasters/slideMaster14.xml" ContentType="application/vnd.openxmlformats-officedocument.presentationml.slideMaster+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Layouts/slideLayout30.xml" ContentType="application/vnd.openxmlformats-officedocument.presentationml.slideLayout+xml"/>
  <Override PartName="/ppt/slideLayouts/slideLayout130.xml" ContentType="application/vnd.openxmlformats-officedocument.presentationml.slideLayout+xml"/>
  <Override PartName="/ppt/slides/slide139.xml" ContentType="application/vnd.openxmlformats-officedocument.presentationml.slide+xml"/>
  <Override PartName="/ppt/slides/slide186.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theme/theme13.xml" ContentType="application/vnd.openxmlformats-officedocument.them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s/slide287.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168.xml" ContentType="application/vnd.openxmlformats-officedocument.presentationml.slideLayout+xml"/>
  <Override PartName="/ppt/slideMasters/slideMaster3.xml" ContentType="application/vnd.openxmlformats-officedocument.presentationml.slideMaster+xml"/>
  <Override PartName="/ppt/slides/slide58.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slideLayouts/slideLayout135.xml" ContentType="application/vnd.openxmlformats-officedocument.presentationml.slideLayout+xml"/>
  <Override PartName="/ppt/slides/slide207.xml" ContentType="application/vnd.openxmlformats-officedocument.presentationml.slide+xml"/>
  <Override PartName="/ppt/slides/slide254.xml" ContentType="application/vnd.openxmlformats-officedocument.presentationml.slide+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60.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heme/themeOverride1.xml" ContentType="application/vnd.openxmlformats-officedocument.themeOverride+xml"/>
  <Override PartName="/ppt/slides/slide169.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Layouts/slideLayout98.xml" ContentType="application/vnd.openxmlformats-officedocument.presentationml.slideLayout+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29.xml" ContentType="application/vnd.openxmlformats-officedocument.presentationml.slideLayout+xml"/>
  <Override PartName="/ppt/slideLayouts/slideLayout176.xml" ContentType="application/vnd.openxmlformats-officedocument.presentationml.slideLayout+xml"/>
  <Override PartName="/ppt/slides/slide55.xml" ContentType="application/vnd.openxmlformats-officedocument.presentationml.slide+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slides/slide273.xml" ContentType="application/vnd.openxmlformats-officedocument.presentationml.slide+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s/slide204.xml" ContentType="application/vnd.openxmlformats-officedocument.presentationml.slide+xml"/>
  <Override PartName="/ppt/slides/slide251.xml" ContentType="application/vnd.openxmlformats-officedocument.presentationml.slide+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Layouts/slideLayout110.xml" ContentType="application/vnd.openxmlformats-officedocument.presentationml.slideLayout+xml"/>
  <Override PartName="/ppt/slides/slide119.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Override PartName="/ppt/theme/theme15.xml" ContentType="application/vnd.openxmlformats-officedocument.them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89.xml" ContentType="application/vnd.openxmlformats-officedocument.presentationml.slide+xml"/>
  <Override PartName="/ppt/theme/theme7.xml" ContentType="application/vnd.openxmlformats-officedocument.theme+xml"/>
  <Override PartName="/ppt/slides/slide122.xml" ContentType="application/vnd.openxmlformats-officedocument.presentationml.slide+xml"/>
  <Override PartName="/ppt/slides/slide267.xml" ContentType="application/vnd.openxmlformats-officedocument.presentationml.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48.xml" ContentType="application/vnd.openxmlformats-officedocument.presentationml.slideLayout+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126.xml" ContentType="application/vnd.openxmlformats-officedocument.presentationml.slideLayout+xml"/>
  <Override PartName="/ppt/slideLayouts/slideLayout173.xml" ContentType="application/vnd.openxmlformats-officedocument.presentationml.slideLayout+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s/slide245.xml" ContentType="application/vnd.openxmlformats-officedocument.presentationml.slide+xml"/>
  <Override PartName="/ppt/slides/slide292.xml" ContentType="application/vnd.openxmlformats-officedocument.presentationml.slide+xml"/>
  <Override PartName="/ppt/slideLayouts/slideLayout26.xml" ContentType="application/vnd.openxmlformats-officedocument.presentationml.slideLayout+xml"/>
  <Override PartName="/ppt/slideLayouts/slideLayout73.xml" ContentType="application/vnd.openxmlformats-officedocument.presentationml.slideLayout+xml"/>
  <Override PartName="/ppt/slides/slide223.xml" ContentType="application/vnd.openxmlformats-officedocument.presentationml.slide+xml"/>
  <Override PartName="/ppt/slides/slide270.xml" ContentType="application/vnd.openxmlformats-officedocument.presentationml.slide+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51.xml" ContentType="application/vnd.openxmlformats-officedocument.presentationml.slideLayout+xml"/>
  <Override PartName="/ppt/slides/slide30.xml" ContentType="application/vnd.openxmlformats-officedocument.presentationml.slide+xml"/>
  <Override PartName="/ppt/slideMasters/slideMaster13.xml" ContentType="application/vnd.openxmlformats-officedocument.presentationml.slideMaster+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6" r:id="rId1"/>
    <p:sldMasterId id="2147483788" r:id="rId2"/>
    <p:sldMasterId id="2147483800" r:id="rId3"/>
    <p:sldMasterId id="2147483812" r:id="rId4"/>
    <p:sldMasterId id="2147483824" r:id="rId5"/>
    <p:sldMasterId id="2147483836" r:id="rId6"/>
    <p:sldMasterId id="2147483848" r:id="rId7"/>
    <p:sldMasterId id="2147483860" r:id="rId8"/>
    <p:sldMasterId id="2147483872" r:id="rId9"/>
    <p:sldMasterId id="2147483884" r:id="rId10"/>
    <p:sldMasterId id="2147483896" r:id="rId11"/>
    <p:sldMasterId id="2147483920" r:id="rId12"/>
    <p:sldMasterId id="2147483932" r:id="rId13"/>
    <p:sldMasterId id="2147483944" r:id="rId14"/>
    <p:sldMasterId id="2147483956" r:id="rId15"/>
    <p:sldMasterId id="2147483968" r:id="rId16"/>
  </p:sldMasterIdLst>
  <p:notesMasterIdLst>
    <p:notesMasterId r:id="rId309"/>
  </p:notesMasterIdLst>
  <p:sldIdLst>
    <p:sldId id="256" r:id="rId17"/>
    <p:sldId id="615" r:id="rId18"/>
    <p:sldId id="277" r:id="rId19"/>
    <p:sldId id="414" r:id="rId20"/>
    <p:sldId id="278" r:id="rId21"/>
    <p:sldId id="415" r:id="rId22"/>
    <p:sldId id="279" r:id="rId23"/>
    <p:sldId id="281" r:id="rId24"/>
    <p:sldId id="557" r:id="rId25"/>
    <p:sldId id="280" r:id="rId26"/>
    <p:sldId id="283" r:id="rId27"/>
    <p:sldId id="440" r:id="rId28"/>
    <p:sldId id="441" r:id="rId29"/>
    <p:sldId id="442" r:id="rId30"/>
    <p:sldId id="416" r:id="rId31"/>
    <p:sldId id="282" r:id="rId32"/>
    <p:sldId id="295" r:id="rId33"/>
    <p:sldId id="296" r:id="rId34"/>
    <p:sldId id="417" r:id="rId35"/>
    <p:sldId id="423" r:id="rId36"/>
    <p:sldId id="287" r:id="rId37"/>
    <p:sldId id="288" r:id="rId38"/>
    <p:sldId id="419" r:id="rId39"/>
    <p:sldId id="424" r:id="rId40"/>
    <p:sldId id="421" r:id="rId41"/>
    <p:sldId id="356" r:id="rId42"/>
    <p:sldId id="289" r:id="rId43"/>
    <p:sldId id="422" r:id="rId44"/>
    <p:sldId id="425" r:id="rId45"/>
    <p:sldId id="298" r:id="rId46"/>
    <p:sldId id="299" r:id="rId47"/>
    <p:sldId id="559" r:id="rId48"/>
    <p:sldId id="426" r:id="rId49"/>
    <p:sldId id="427" r:id="rId50"/>
    <p:sldId id="293" r:id="rId51"/>
    <p:sldId id="297" r:id="rId52"/>
    <p:sldId id="428" r:id="rId53"/>
    <p:sldId id="429" r:id="rId54"/>
    <p:sldId id="430" r:id="rId55"/>
    <p:sldId id="357" r:id="rId56"/>
    <p:sldId id="300" r:id="rId57"/>
    <p:sldId id="431" r:id="rId58"/>
    <p:sldId id="432" r:id="rId59"/>
    <p:sldId id="303" r:id="rId60"/>
    <p:sldId id="358" r:id="rId61"/>
    <p:sldId id="433" r:id="rId62"/>
    <p:sldId id="380" r:id="rId63"/>
    <p:sldId id="386" r:id="rId64"/>
    <p:sldId id="382" r:id="rId65"/>
    <p:sldId id="434" r:id="rId66"/>
    <p:sldId id="435" r:id="rId67"/>
    <p:sldId id="436" r:id="rId68"/>
    <p:sldId id="383" r:id="rId69"/>
    <p:sldId id="437" r:id="rId70"/>
    <p:sldId id="438" r:id="rId71"/>
    <p:sldId id="439" r:id="rId72"/>
    <p:sldId id="385" r:id="rId73"/>
    <p:sldId id="444" r:id="rId74"/>
    <p:sldId id="284" r:id="rId75"/>
    <p:sldId id="285" r:id="rId76"/>
    <p:sldId id="286" r:id="rId77"/>
    <p:sldId id="449" r:id="rId78"/>
    <p:sldId id="459" r:id="rId79"/>
    <p:sldId id="617" r:id="rId80"/>
    <p:sldId id="460" r:id="rId81"/>
    <p:sldId id="461" r:id="rId82"/>
    <p:sldId id="462" r:id="rId83"/>
    <p:sldId id="463" r:id="rId84"/>
    <p:sldId id="464" r:id="rId85"/>
    <p:sldId id="465" r:id="rId86"/>
    <p:sldId id="466" r:id="rId87"/>
    <p:sldId id="467" r:id="rId88"/>
    <p:sldId id="583" r:id="rId89"/>
    <p:sldId id="468" r:id="rId90"/>
    <p:sldId id="448" r:id="rId91"/>
    <p:sldId id="446" r:id="rId92"/>
    <p:sldId id="313" r:id="rId93"/>
    <p:sldId id="450" r:id="rId94"/>
    <p:sldId id="451" r:id="rId95"/>
    <p:sldId id="452" r:id="rId96"/>
    <p:sldId id="453" r:id="rId97"/>
    <p:sldId id="454" r:id="rId98"/>
    <p:sldId id="314" r:id="rId99"/>
    <p:sldId id="455" r:id="rId100"/>
    <p:sldId id="456" r:id="rId101"/>
    <p:sldId id="457" r:id="rId102"/>
    <p:sldId id="458" r:id="rId103"/>
    <p:sldId id="365" r:id="rId104"/>
    <p:sldId id="473" r:id="rId105"/>
    <p:sldId id="470" r:id="rId106"/>
    <p:sldId id="471" r:id="rId107"/>
    <p:sldId id="472" r:id="rId108"/>
    <p:sldId id="474" r:id="rId109"/>
    <p:sldId id="475" r:id="rId110"/>
    <p:sldId id="584" r:id="rId111"/>
    <p:sldId id="476" r:id="rId112"/>
    <p:sldId id="477" r:id="rId113"/>
    <p:sldId id="478" r:id="rId114"/>
    <p:sldId id="479" r:id="rId115"/>
    <p:sldId id="480" r:id="rId116"/>
    <p:sldId id="481" r:id="rId117"/>
    <p:sldId id="482" r:id="rId118"/>
    <p:sldId id="483" r:id="rId119"/>
    <p:sldId id="484" r:id="rId120"/>
    <p:sldId id="485" r:id="rId121"/>
    <p:sldId id="486" r:id="rId122"/>
    <p:sldId id="585" r:id="rId123"/>
    <p:sldId id="586" r:id="rId124"/>
    <p:sldId id="587" r:id="rId125"/>
    <p:sldId id="487" r:id="rId126"/>
    <p:sldId id="682" r:id="rId127"/>
    <p:sldId id="683" r:id="rId128"/>
    <p:sldId id="684" r:id="rId129"/>
    <p:sldId id="685" r:id="rId130"/>
    <p:sldId id="686" r:id="rId131"/>
    <p:sldId id="687" r:id="rId132"/>
    <p:sldId id="688" r:id="rId133"/>
    <p:sldId id="689" r:id="rId134"/>
    <p:sldId id="690" r:id="rId135"/>
    <p:sldId id="691" r:id="rId136"/>
    <p:sldId id="692" r:id="rId137"/>
    <p:sldId id="489" r:id="rId138"/>
    <p:sldId id="307" r:id="rId139"/>
    <p:sldId id="308" r:id="rId140"/>
    <p:sldId id="490" r:id="rId141"/>
    <p:sldId id="491" r:id="rId142"/>
    <p:sldId id="492" r:id="rId143"/>
    <p:sldId id="495" r:id="rId144"/>
    <p:sldId id="496" r:id="rId145"/>
    <p:sldId id="493" r:id="rId146"/>
    <p:sldId id="494" r:id="rId147"/>
    <p:sldId id="497" r:id="rId148"/>
    <p:sldId id="616" r:id="rId149"/>
    <p:sldId id="498" r:id="rId150"/>
    <p:sldId id="499" r:id="rId151"/>
    <p:sldId id="500" r:id="rId152"/>
    <p:sldId id="501" r:id="rId153"/>
    <p:sldId id="502" r:id="rId154"/>
    <p:sldId id="503" r:id="rId155"/>
    <p:sldId id="504" r:id="rId156"/>
    <p:sldId id="505" r:id="rId157"/>
    <p:sldId id="588" r:id="rId158"/>
    <p:sldId id="589" r:id="rId159"/>
    <p:sldId id="506" r:id="rId160"/>
    <p:sldId id="507" r:id="rId161"/>
    <p:sldId id="508" r:id="rId162"/>
    <p:sldId id="509" r:id="rId163"/>
    <p:sldId id="510" r:id="rId164"/>
    <p:sldId id="511" r:id="rId165"/>
    <p:sldId id="512" r:id="rId166"/>
    <p:sldId id="513" r:id="rId167"/>
    <p:sldId id="515" r:id="rId168"/>
    <p:sldId id="520" r:id="rId169"/>
    <p:sldId id="521" r:id="rId170"/>
    <p:sldId id="522" r:id="rId171"/>
    <p:sldId id="523" r:id="rId172"/>
    <p:sldId id="519" r:id="rId173"/>
    <p:sldId id="524" r:id="rId174"/>
    <p:sldId id="525" r:id="rId175"/>
    <p:sldId id="526" r:id="rId176"/>
    <p:sldId id="527" r:id="rId177"/>
    <p:sldId id="528" r:id="rId178"/>
    <p:sldId id="590" r:id="rId179"/>
    <p:sldId id="591" r:id="rId180"/>
    <p:sldId id="592" r:id="rId181"/>
    <p:sldId id="533" r:id="rId182"/>
    <p:sldId id="530" r:id="rId183"/>
    <p:sldId id="531" r:id="rId184"/>
    <p:sldId id="532" r:id="rId185"/>
    <p:sldId id="535" r:id="rId186"/>
    <p:sldId id="409" r:id="rId187"/>
    <p:sldId id="410" r:id="rId188"/>
    <p:sldId id="411" r:id="rId189"/>
    <p:sldId id="412" r:id="rId190"/>
    <p:sldId id="570" r:id="rId191"/>
    <p:sldId id="571" r:id="rId192"/>
    <p:sldId id="572" r:id="rId193"/>
    <p:sldId id="573" r:id="rId194"/>
    <p:sldId id="574" r:id="rId195"/>
    <p:sldId id="575" r:id="rId196"/>
    <p:sldId id="576" r:id="rId197"/>
    <p:sldId id="577" r:id="rId198"/>
    <p:sldId id="578" r:id="rId199"/>
    <p:sldId id="536" r:id="rId200"/>
    <p:sldId id="582" r:id="rId201"/>
    <p:sldId id="580" r:id="rId202"/>
    <p:sldId id="581" r:id="rId203"/>
    <p:sldId id="593" r:id="rId204"/>
    <p:sldId id="594" r:id="rId205"/>
    <p:sldId id="595" r:id="rId206"/>
    <p:sldId id="538" r:id="rId207"/>
    <p:sldId id="643" r:id="rId208"/>
    <p:sldId id="627" r:id="rId209"/>
    <p:sldId id="628" r:id="rId210"/>
    <p:sldId id="316" r:id="rId211"/>
    <p:sldId id="331" r:id="rId212"/>
    <p:sldId id="332" r:id="rId213"/>
    <p:sldId id="629" r:id="rId214"/>
    <p:sldId id="630" r:id="rId215"/>
    <p:sldId id="631" r:id="rId216"/>
    <p:sldId id="632" r:id="rId217"/>
    <p:sldId id="633" r:id="rId218"/>
    <p:sldId id="634" r:id="rId219"/>
    <p:sldId id="635" r:id="rId220"/>
    <p:sldId id="636" r:id="rId221"/>
    <p:sldId id="637" r:id="rId222"/>
    <p:sldId id="638" r:id="rId223"/>
    <p:sldId id="639" r:id="rId224"/>
    <p:sldId id="640" r:id="rId225"/>
    <p:sldId id="539" r:id="rId226"/>
    <p:sldId id="540" r:id="rId227"/>
    <p:sldId id="598" r:id="rId228"/>
    <p:sldId id="334" r:id="rId229"/>
    <p:sldId id="541" r:id="rId230"/>
    <p:sldId id="599" r:id="rId231"/>
    <p:sldId id="600" r:id="rId232"/>
    <p:sldId id="601" r:id="rId233"/>
    <p:sldId id="335" r:id="rId234"/>
    <p:sldId id="544" r:id="rId235"/>
    <p:sldId id="547" r:id="rId236"/>
    <p:sldId id="602" r:id="rId237"/>
    <p:sldId id="548" r:id="rId238"/>
    <p:sldId id="546" r:id="rId239"/>
    <p:sldId id="604" r:id="rId240"/>
    <p:sldId id="605" r:id="rId241"/>
    <p:sldId id="606" r:id="rId242"/>
    <p:sldId id="549" r:id="rId243"/>
    <p:sldId id="550" r:id="rId244"/>
    <p:sldId id="551" r:id="rId245"/>
    <p:sldId id="552" r:id="rId246"/>
    <p:sldId id="607" r:id="rId247"/>
    <p:sldId id="641" r:id="rId248"/>
    <p:sldId id="642" r:id="rId249"/>
    <p:sldId id="644" r:id="rId250"/>
    <p:sldId id="566" r:id="rId251"/>
    <p:sldId id="645" r:id="rId252"/>
    <p:sldId id="646" r:id="rId253"/>
    <p:sldId id="647" r:id="rId254"/>
    <p:sldId id="648" r:id="rId255"/>
    <p:sldId id="649" r:id="rId256"/>
    <p:sldId id="567" r:id="rId257"/>
    <p:sldId id="568" r:id="rId258"/>
    <p:sldId id="569" r:id="rId259"/>
    <p:sldId id="553" r:id="rId260"/>
    <p:sldId id="554" r:id="rId261"/>
    <p:sldId id="318" r:id="rId262"/>
    <p:sldId id="319" r:id="rId263"/>
    <p:sldId id="320" r:id="rId264"/>
    <p:sldId id="321" r:id="rId265"/>
    <p:sldId id="338" r:id="rId266"/>
    <p:sldId id="650" r:id="rId267"/>
    <p:sldId id="651" r:id="rId268"/>
    <p:sldId id="652" r:id="rId269"/>
    <p:sldId id="653" r:id="rId270"/>
    <p:sldId id="654" r:id="rId271"/>
    <p:sldId id="655" r:id="rId272"/>
    <p:sldId id="656" r:id="rId273"/>
    <p:sldId id="657" r:id="rId274"/>
    <p:sldId id="658" r:id="rId275"/>
    <p:sldId id="659" r:id="rId276"/>
    <p:sldId id="660" r:id="rId277"/>
    <p:sldId id="661" r:id="rId278"/>
    <p:sldId id="662" r:id="rId279"/>
    <p:sldId id="555" r:id="rId280"/>
    <p:sldId id="378" r:id="rId281"/>
    <p:sldId id="379" r:id="rId282"/>
    <p:sldId id="395" r:id="rId283"/>
    <p:sldId id="556" r:id="rId284"/>
    <p:sldId id="394" r:id="rId285"/>
    <p:sldId id="396" r:id="rId286"/>
    <p:sldId id="397" r:id="rId287"/>
    <p:sldId id="625" r:id="rId288"/>
    <p:sldId id="665" r:id="rId289"/>
    <p:sldId id="666" r:id="rId290"/>
    <p:sldId id="667" r:id="rId291"/>
    <p:sldId id="668" r:id="rId292"/>
    <p:sldId id="669" r:id="rId293"/>
    <p:sldId id="670" r:id="rId294"/>
    <p:sldId id="671" r:id="rId295"/>
    <p:sldId id="672" r:id="rId296"/>
    <p:sldId id="673" r:id="rId297"/>
    <p:sldId id="674" r:id="rId298"/>
    <p:sldId id="675" r:id="rId299"/>
    <p:sldId id="677" r:id="rId300"/>
    <p:sldId id="678" r:id="rId301"/>
    <p:sldId id="679" r:id="rId302"/>
    <p:sldId id="681" r:id="rId303"/>
    <p:sldId id="664" r:id="rId304"/>
    <p:sldId id="621" r:id="rId305"/>
    <p:sldId id="624" r:id="rId306"/>
    <p:sldId id="693" r:id="rId307"/>
    <p:sldId id="276" r:id="rId308"/>
  </p:sldIdLst>
  <p:sldSz cx="9144000" cy="6858000" type="screen4x3"/>
  <p:notesSz cx="6858000" cy="9144000"/>
  <p:defaultTextStyle>
    <a:defPPr>
      <a:defRPr lang="en-US"/>
    </a:defPPr>
    <a:lvl1pPr algn="l" rtl="0" eaLnBrk="0" fontAlgn="base" hangingPunct="0">
      <a:spcBef>
        <a:spcPct val="0"/>
      </a:spcBef>
      <a:spcAft>
        <a:spcPct val="0"/>
      </a:spcAft>
      <a:defRPr b="1" kern="1200">
        <a:solidFill>
          <a:schemeClr val="hlink"/>
        </a:solidFill>
        <a:latin typeface="Arial" charset="0"/>
        <a:ea typeface="+mn-ea"/>
        <a:cs typeface="+mn-cs"/>
      </a:defRPr>
    </a:lvl1pPr>
    <a:lvl2pPr marL="457200" algn="l" rtl="0" eaLnBrk="0" fontAlgn="base" hangingPunct="0">
      <a:spcBef>
        <a:spcPct val="0"/>
      </a:spcBef>
      <a:spcAft>
        <a:spcPct val="0"/>
      </a:spcAft>
      <a:defRPr b="1" kern="1200">
        <a:solidFill>
          <a:schemeClr val="hlink"/>
        </a:solidFill>
        <a:latin typeface="Arial" charset="0"/>
        <a:ea typeface="+mn-ea"/>
        <a:cs typeface="+mn-cs"/>
      </a:defRPr>
    </a:lvl2pPr>
    <a:lvl3pPr marL="914400" algn="l" rtl="0" eaLnBrk="0" fontAlgn="base" hangingPunct="0">
      <a:spcBef>
        <a:spcPct val="0"/>
      </a:spcBef>
      <a:spcAft>
        <a:spcPct val="0"/>
      </a:spcAft>
      <a:defRPr b="1" kern="1200">
        <a:solidFill>
          <a:schemeClr val="hlink"/>
        </a:solidFill>
        <a:latin typeface="Arial" charset="0"/>
        <a:ea typeface="+mn-ea"/>
        <a:cs typeface="+mn-cs"/>
      </a:defRPr>
    </a:lvl3pPr>
    <a:lvl4pPr marL="1371600" algn="l" rtl="0" eaLnBrk="0" fontAlgn="base" hangingPunct="0">
      <a:spcBef>
        <a:spcPct val="0"/>
      </a:spcBef>
      <a:spcAft>
        <a:spcPct val="0"/>
      </a:spcAft>
      <a:defRPr b="1" kern="1200">
        <a:solidFill>
          <a:schemeClr val="hlink"/>
        </a:solidFill>
        <a:latin typeface="Arial" charset="0"/>
        <a:ea typeface="+mn-ea"/>
        <a:cs typeface="+mn-cs"/>
      </a:defRPr>
    </a:lvl4pPr>
    <a:lvl5pPr marL="1828800" algn="l" rtl="0" eaLnBrk="0" fontAlgn="base" hangingPunct="0">
      <a:spcBef>
        <a:spcPct val="0"/>
      </a:spcBef>
      <a:spcAft>
        <a:spcPct val="0"/>
      </a:spcAft>
      <a:defRPr b="1" kern="1200">
        <a:solidFill>
          <a:schemeClr val="hlink"/>
        </a:solidFill>
        <a:latin typeface="Arial" charset="0"/>
        <a:ea typeface="+mn-ea"/>
        <a:cs typeface="+mn-cs"/>
      </a:defRPr>
    </a:lvl5pPr>
    <a:lvl6pPr marL="2286000" algn="l" defTabSz="914400" rtl="0" eaLnBrk="1" latinLnBrk="0" hangingPunct="1">
      <a:defRPr b="1" kern="1200">
        <a:solidFill>
          <a:schemeClr val="hlink"/>
        </a:solidFill>
        <a:latin typeface="Arial" charset="0"/>
        <a:ea typeface="+mn-ea"/>
        <a:cs typeface="+mn-cs"/>
      </a:defRPr>
    </a:lvl6pPr>
    <a:lvl7pPr marL="2743200" algn="l" defTabSz="914400" rtl="0" eaLnBrk="1" latinLnBrk="0" hangingPunct="1">
      <a:defRPr b="1" kern="1200">
        <a:solidFill>
          <a:schemeClr val="hlink"/>
        </a:solidFill>
        <a:latin typeface="Arial" charset="0"/>
        <a:ea typeface="+mn-ea"/>
        <a:cs typeface="+mn-cs"/>
      </a:defRPr>
    </a:lvl7pPr>
    <a:lvl8pPr marL="3200400" algn="l" defTabSz="914400" rtl="0" eaLnBrk="1" latinLnBrk="0" hangingPunct="1">
      <a:defRPr b="1" kern="1200">
        <a:solidFill>
          <a:schemeClr val="hlink"/>
        </a:solidFill>
        <a:latin typeface="Arial" charset="0"/>
        <a:ea typeface="+mn-ea"/>
        <a:cs typeface="+mn-cs"/>
      </a:defRPr>
    </a:lvl8pPr>
    <a:lvl9pPr marL="3657600" algn="l" defTabSz="914400" rtl="0" eaLnBrk="1" latinLnBrk="0" hangingPunct="1">
      <a:defRPr b="1" kern="1200">
        <a:solidFill>
          <a:schemeClr val="hlink"/>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00"/>
    <a:srgbClr val="CC0000"/>
    <a:srgbClr val="FF99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984" autoAdjust="0"/>
    <p:restoredTop sz="93625" autoAdjust="0"/>
  </p:normalViewPr>
  <p:slideViewPr>
    <p:cSldViewPr>
      <p:cViewPr>
        <p:scale>
          <a:sx n="90" d="100"/>
          <a:sy n="90" d="100"/>
        </p:scale>
        <p:origin x="-1338" y="-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548"/>
    </p:cViewPr>
  </p:sorter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01.xml"/><Relationship Id="rId299" Type="http://schemas.openxmlformats.org/officeDocument/2006/relationships/slide" Target="slides/slide283.xml"/><Relationship Id="rId303" Type="http://schemas.openxmlformats.org/officeDocument/2006/relationships/slide" Target="slides/slide287.xml"/><Relationship Id="rId21" Type="http://schemas.openxmlformats.org/officeDocument/2006/relationships/slide" Target="slides/slide5.xml"/><Relationship Id="rId42" Type="http://schemas.openxmlformats.org/officeDocument/2006/relationships/slide" Target="slides/slide26.xml"/><Relationship Id="rId63" Type="http://schemas.openxmlformats.org/officeDocument/2006/relationships/slide" Target="slides/slide47.xml"/><Relationship Id="rId84" Type="http://schemas.openxmlformats.org/officeDocument/2006/relationships/slide" Target="slides/slide68.xml"/><Relationship Id="rId138" Type="http://schemas.openxmlformats.org/officeDocument/2006/relationships/slide" Target="slides/slide122.xml"/><Relationship Id="rId159" Type="http://schemas.openxmlformats.org/officeDocument/2006/relationships/slide" Target="slides/slide143.xml"/><Relationship Id="rId170" Type="http://schemas.openxmlformats.org/officeDocument/2006/relationships/slide" Target="slides/slide154.xml"/><Relationship Id="rId191" Type="http://schemas.openxmlformats.org/officeDocument/2006/relationships/slide" Target="slides/slide175.xml"/><Relationship Id="rId205" Type="http://schemas.openxmlformats.org/officeDocument/2006/relationships/slide" Target="slides/slide189.xml"/><Relationship Id="rId226" Type="http://schemas.openxmlformats.org/officeDocument/2006/relationships/slide" Target="slides/slide210.xml"/><Relationship Id="rId247" Type="http://schemas.openxmlformats.org/officeDocument/2006/relationships/slide" Target="slides/slide231.xml"/><Relationship Id="rId107" Type="http://schemas.openxmlformats.org/officeDocument/2006/relationships/slide" Target="slides/slide91.xml"/><Relationship Id="rId268" Type="http://schemas.openxmlformats.org/officeDocument/2006/relationships/slide" Target="slides/slide252.xml"/><Relationship Id="rId289" Type="http://schemas.openxmlformats.org/officeDocument/2006/relationships/slide" Target="slides/slide273.xml"/><Relationship Id="rId11" Type="http://schemas.openxmlformats.org/officeDocument/2006/relationships/slideMaster" Target="slideMasters/slideMaster11.xml"/><Relationship Id="rId32" Type="http://schemas.openxmlformats.org/officeDocument/2006/relationships/slide" Target="slides/slide16.xml"/><Relationship Id="rId53" Type="http://schemas.openxmlformats.org/officeDocument/2006/relationships/slide" Target="slides/slide37.xml"/><Relationship Id="rId74" Type="http://schemas.openxmlformats.org/officeDocument/2006/relationships/slide" Target="slides/slide58.xml"/><Relationship Id="rId128" Type="http://schemas.openxmlformats.org/officeDocument/2006/relationships/slide" Target="slides/slide112.xml"/><Relationship Id="rId149" Type="http://schemas.openxmlformats.org/officeDocument/2006/relationships/slide" Target="slides/slide133.xml"/><Relationship Id="rId5" Type="http://schemas.openxmlformats.org/officeDocument/2006/relationships/slideMaster" Target="slideMasters/slideMaster5.xml"/><Relationship Id="rId95" Type="http://schemas.openxmlformats.org/officeDocument/2006/relationships/slide" Target="slides/slide79.xml"/><Relationship Id="rId160" Type="http://schemas.openxmlformats.org/officeDocument/2006/relationships/slide" Target="slides/slide144.xml"/><Relationship Id="rId181" Type="http://schemas.openxmlformats.org/officeDocument/2006/relationships/slide" Target="slides/slide165.xml"/><Relationship Id="rId216" Type="http://schemas.openxmlformats.org/officeDocument/2006/relationships/slide" Target="slides/slide200.xml"/><Relationship Id="rId237" Type="http://schemas.openxmlformats.org/officeDocument/2006/relationships/slide" Target="slides/slide221.xml"/><Relationship Id="rId258" Type="http://schemas.openxmlformats.org/officeDocument/2006/relationships/slide" Target="slides/slide242.xml"/><Relationship Id="rId279" Type="http://schemas.openxmlformats.org/officeDocument/2006/relationships/slide" Target="slides/slide263.xml"/><Relationship Id="rId22" Type="http://schemas.openxmlformats.org/officeDocument/2006/relationships/slide" Target="slides/slide6.xml"/><Relationship Id="rId43" Type="http://schemas.openxmlformats.org/officeDocument/2006/relationships/slide" Target="slides/slide27.xml"/><Relationship Id="rId64" Type="http://schemas.openxmlformats.org/officeDocument/2006/relationships/slide" Target="slides/slide48.xml"/><Relationship Id="rId118" Type="http://schemas.openxmlformats.org/officeDocument/2006/relationships/slide" Target="slides/slide102.xml"/><Relationship Id="rId139" Type="http://schemas.openxmlformats.org/officeDocument/2006/relationships/slide" Target="slides/slide123.xml"/><Relationship Id="rId290" Type="http://schemas.openxmlformats.org/officeDocument/2006/relationships/slide" Target="slides/slide274.xml"/><Relationship Id="rId304" Type="http://schemas.openxmlformats.org/officeDocument/2006/relationships/slide" Target="slides/slide288.xml"/><Relationship Id="rId85" Type="http://schemas.openxmlformats.org/officeDocument/2006/relationships/slide" Target="slides/slide69.xml"/><Relationship Id="rId150" Type="http://schemas.openxmlformats.org/officeDocument/2006/relationships/slide" Target="slides/slide134.xml"/><Relationship Id="rId171" Type="http://schemas.openxmlformats.org/officeDocument/2006/relationships/slide" Target="slides/slide155.xml"/><Relationship Id="rId192" Type="http://schemas.openxmlformats.org/officeDocument/2006/relationships/slide" Target="slides/slide176.xml"/><Relationship Id="rId206" Type="http://schemas.openxmlformats.org/officeDocument/2006/relationships/slide" Target="slides/slide190.xml"/><Relationship Id="rId227" Type="http://schemas.openxmlformats.org/officeDocument/2006/relationships/slide" Target="slides/slide211.xml"/><Relationship Id="rId248" Type="http://schemas.openxmlformats.org/officeDocument/2006/relationships/slide" Target="slides/slide232.xml"/><Relationship Id="rId269" Type="http://schemas.openxmlformats.org/officeDocument/2006/relationships/slide" Target="slides/slide253.xml"/><Relationship Id="rId12" Type="http://schemas.openxmlformats.org/officeDocument/2006/relationships/slideMaster" Target="slideMasters/slideMaster12.xml"/><Relationship Id="rId33" Type="http://schemas.openxmlformats.org/officeDocument/2006/relationships/slide" Target="slides/slide17.xml"/><Relationship Id="rId108" Type="http://schemas.openxmlformats.org/officeDocument/2006/relationships/slide" Target="slides/slide92.xml"/><Relationship Id="rId129" Type="http://schemas.openxmlformats.org/officeDocument/2006/relationships/slide" Target="slides/slide113.xml"/><Relationship Id="rId280" Type="http://schemas.openxmlformats.org/officeDocument/2006/relationships/slide" Target="slides/slide264.xml"/><Relationship Id="rId54" Type="http://schemas.openxmlformats.org/officeDocument/2006/relationships/slide" Target="slides/slide38.xml"/><Relationship Id="rId75" Type="http://schemas.openxmlformats.org/officeDocument/2006/relationships/slide" Target="slides/slide59.xml"/><Relationship Id="rId96" Type="http://schemas.openxmlformats.org/officeDocument/2006/relationships/slide" Target="slides/slide80.xml"/><Relationship Id="rId140" Type="http://schemas.openxmlformats.org/officeDocument/2006/relationships/slide" Target="slides/slide124.xml"/><Relationship Id="rId161" Type="http://schemas.openxmlformats.org/officeDocument/2006/relationships/slide" Target="slides/slide145.xml"/><Relationship Id="rId182" Type="http://schemas.openxmlformats.org/officeDocument/2006/relationships/slide" Target="slides/slide166.xml"/><Relationship Id="rId217" Type="http://schemas.openxmlformats.org/officeDocument/2006/relationships/slide" Target="slides/slide201.xml"/><Relationship Id="rId6" Type="http://schemas.openxmlformats.org/officeDocument/2006/relationships/slideMaster" Target="slideMasters/slideMaster6.xml"/><Relationship Id="rId238" Type="http://schemas.openxmlformats.org/officeDocument/2006/relationships/slide" Target="slides/slide222.xml"/><Relationship Id="rId259" Type="http://schemas.openxmlformats.org/officeDocument/2006/relationships/slide" Target="slides/slide243.xml"/><Relationship Id="rId23" Type="http://schemas.openxmlformats.org/officeDocument/2006/relationships/slide" Target="slides/slide7.xml"/><Relationship Id="rId119" Type="http://schemas.openxmlformats.org/officeDocument/2006/relationships/slide" Target="slides/slide103.xml"/><Relationship Id="rId270" Type="http://schemas.openxmlformats.org/officeDocument/2006/relationships/slide" Target="slides/slide254.xml"/><Relationship Id="rId291" Type="http://schemas.openxmlformats.org/officeDocument/2006/relationships/slide" Target="slides/slide275.xml"/><Relationship Id="rId305" Type="http://schemas.openxmlformats.org/officeDocument/2006/relationships/slide" Target="slides/slide289.xml"/><Relationship Id="rId44" Type="http://schemas.openxmlformats.org/officeDocument/2006/relationships/slide" Target="slides/slide28.xml"/><Relationship Id="rId65" Type="http://schemas.openxmlformats.org/officeDocument/2006/relationships/slide" Target="slides/slide49.xml"/><Relationship Id="rId86" Type="http://schemas.openxmlformats.org/officeDocument/2006/relationships/slide" Target="slides/slide70.xml"/><Relationship Id="rId130" Type="http://schemas.openxmlformats.org/officeDocument/2006/relationships/slide" Target="slides/slide114.xml"/><Relationship Id="rId151" Type="http://schemas.openxmlformats.org/officeDocument/2006/relationships/slide" Target="slides/slide135.xml"/><Relationship Id="rId172" Type="http://schemas.openxmlformats.org/officeDocument/2006/relationships/slide" Target="slides/slide156.xml"/><Relationship Id="rId193" Type="http://schemas.openxmlformats.org/officeDocument/2006/relationships/slide" Target="slides/slide177.xml"/><Relationship Id="rId207" Type="http://schemas.openxmlformats.org/officeDocument/2006/relationships/slide" Target="slides/slide191.xml"/><Relationship Id="rId228" Type="http://schemas.openxmlformats.org/officeDocument/2006/relationships/slide" Target="slides/slide212.xml"/><Relationship Id="rId249" Type="http://schemas.openxmlformats.org/officeDocument/2006/relationships/slide" Target="slides/slide233.xml"/><Relationship Id="rId13" Type="http://schemas.openxmlformats.org/officeDocument/2006/relationships/slideMaster" Target="slideMasters/slideMaster13.xml"/><Relationship Id="rId109" Type="http://schemas.openxmlformats.org/officeDocument/2006/relationships/slide" Target="slides/slide93.xml"/><Relationship Id="rId260" Type="http://schemas.openxmlformats.org/officeDocument/2006/relationships/slide" Target="slides/slide244.xml"/><Relationship Id="rId281" Type="http://schemas.openxmlformats.org/officeDocument/2006/relationships/slide" Target="slides/slide265.xml"/><Relationship Id="rId34" Type="http://schemas.openxmlformats.org/officeDocument/2006/relationships/slide" Target="slides/slide18.xml"/><Relationship Id="rId55" Type="http://schemas.openxmlformats.org/officeDocument/2006/relationships/slide" Target="slides/slide39.xml"/><Relationship Id="rId76" Type="http://schemas.openxmlformats.org/officeDocument/2006/relationships/slide" Target="slides/slide60.xml"/><Relationship Id="rId97" Type="http://schemas.openxmlformats.org/officeDocument/2006/relationships/slide" Target="slides/slide81.xml"/><Relationship Id="rId120" Type="http://schemas.openxmlformats.org/officeDocument/2006/relationships/slide" Target="slides/slide104.xml"/><Relationship Id="rId141" Type="http://schemas.openxmlformats.org/officeDocument/2006/relationships/slide" Target="slides/slide125.xml"/><Relationship Id="rId7" Type="http://schemas.openxmlformats.org/officeDocument/2006/relationships/slideMaster" Target="slideMasters/slideMaster7.xml"/><Relationship Id="rId162" Type="http://schemas.openxmlformats.org/officeDocument/2006/relationships/slide" Target="slides/slide146.xml"/><Relationship Id="rId183" Type="http://schemas.openxmlformats.org/officeDocument/2006/relationships/slide" Target="slides/slide167.xml"/><Relationship Id="rId218" Type="http://schemas.openxmlformats.org/officeDocument/2006/relationships/slide" Target="slides/slide202.xml"/><Relationship Id="rId239" Type="http://schemas.openxmlformats.org/officeDocument/2006/relationships/slide" Target="slides/slide223.xml"/><Relationship Id="rId250" Type="http://schemas.openxmlformats.org/officeDocument/2006/relationships/slide" Target="slides/slide234.xml"/><Relationship Id="rId271" Type="http://schemas.openxmlformats.org/officeDocument/2006/relationships/slide" Target="slides/slide255.xml"/><Relationship Id="rId292" Type="http://schemas.openxmlformats.org/officeDocument/2006/relationships/slide" Target="slides/slide276.xml"/><Relationship Id="rId306" Type="http://schemas.openxmlformats.org/officeDocument/2006/relationships/slide" Target="slides/slide290.xml"/><Relationship Id="rId24" Type="http://schemas.openxmlformats.org/officeDocument/2006/relationships/slide" Target="slides/slide8.xml"/><Relationship Id="rId45" Type="http://schemas.openxmlformats.org/officeDocument/2006/relationships/slide" Target="slides/slide29.xml"/><Relationship Id="rId66" Type="http://schemas.openxmlformats.org/officeDocument/2006/relationships/slide" Target="slides/slide50.xml"/><Relationship Id="rId87" Type="http://schemas.openxmlformats.org/officeDocument/2006/relationships/slide" Target="slides/slide71.xml"/><Relationship Id="rId110" Type="http://schemas.openxmlformats.org/officeDocument/2006/relationships/slide" Target="slides/slide94.xml"/><Relationship Id="rId131" Type="http://schemas.openxmlformats.org/officeDocument/2006/relationships/slide" Target="slides/slide115.xml"/><Relationship Id="rId61" Type="http://schemas.openxmlformats.org/officeDocument/2006/relationships/slide" Target="slides/slide45.xml"/><Relationship Id="rId82" Type="http://schemas.openxmlformats.org/officeDocument/2006/relationships/slide" Target="slides/slide66.xml"/><Relationship Id="rId152" Type="http://schemas.openxmlformats.org/officeDocument/2006/relationships/slide" Target="slides/slide136.xml"/><Relationship Id="rId173" Type="http://schemas.openxmlformats.org/officeDocument/2006/relationships/slide" Target="slides/slide157.xml"/><Relationship Id="rId194" Type="http://schemas.openxmlformats.org/officeDocument/2006/relationships/slide" Target="slides/slide178.xml"/><Relationship Id="rId199" Type="http://schemas.openxmlformats.org/officeDocument/2006/relationships/slide" Target="slides/slide183.xml"/><Relationship Id="rId203" Type="http://schemas.openxmlformats.org/officeDocument/2006/relationships/slide" Target="slides/slide187.xml"/><Relationship Id="rId208" Type="http://schemas.openxmlformats.org/officeDocument/2006/relationships/slide" Target="slides/slide192.xml"/><Relationship Id="rId229" Type="http://schemas.openxmlformats.org/officeDocument/2006/relationships/slide" Target="slides/slide213.xml"/><Relationship Id="rId19" Type="http://schemas.openxmlformats.org/officeDocument/2006/relationships/slide" Target="slides/slide3.xml"/><Relationship Id="rId224" Type="http://schemas.openxmlformats.org/officeDocument/2006/relationships/slide" Target="slides/slide208.xml"/><Relationship Id="rId240" Type="http://schemas.openxmlformats.org/officeDocument/2006/relationships/slide" Target="slides/slide224.xml"/><Relationship Id="rId245" Type="http://schemas.openxmlformats.org/officeDocument/2006/relationships/slide" Target="slides/slide229.xml"/><Relationship Id="rId261" Type="http://schemas.openxmlformats.org/officeDocument/2006/relationships/slide" Target="slides/slide245.xml"/><Relationship Id="rId266" Type="http://schemas.openxmlformats.org/officeDocument/2006/relationships/slide" Target="slides/slide250.xml"/><Relationship Id="rId287" Type="http://schemas.openxmlformats.org/officeDocument/2006/relationships/slide" Target="slides/slide271.xml"/><Relationship Id="rId14" Type="http://schemas.openxmlformats.org/officeDocument/2006/relationships/slideMaster" Target="slideMasters/slideMaster14.xml"/><Relationship Id="rId30" Type="http://schemas.openxmlformats.org/officeDocument/2006/relationships/slide" Target="slides/slide14.xml"/><Relationship Id="rId35" Type="http://schemas.openxmlformats.org/officeDocument/2006/relationships/slide" Target="slides/slide19.xml"/><Relationship Id="rId56" Type="http://schemas.openxmlformats.org/officeDocument/2006/relationships/slide" Target="slides/slide40.xml"/><Relationship Id="rId77" Type="http://schemas.openxmlformats.org/officeDocument/2006/relationships/slide" Target="slides/slide61.xml"/><Relationship Id="rId100" Type="http://schemas.openxmlformats.org/officeDocument/2006/relationships/slide" Target="slides/slide84.xml"/><Relationship Id="rId105" Type="http://schemas.openxmlformats.org/officeDocument/2006/relationships/slide" Target="slides/slide89.xml"/><Relationship Id="rId126" Type="http://schemas.openxmlformats.org/officeDocument/2006/relationships/slide" Target="slides/slide110.xml"/><Relationship Id="rId147" Type="http://schemas.openxmlformats.org/officeDocument/2006/relationships/slide" Target="slides/slide131.xml"/><Relationship Id="rId168" Type="http://schemas.openxmlformats.org/officeDocument/2006/relationships/slide" Target="slides/slide152.xml"/><Relationship Id="rId282" Type="http://schemas.openxmlformats.org/officeDocument/2006/relationships/slide" Target="slides/slide266.xml"/><Relationship Id="rId312"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35.xml"/><Relationship Id="rId72" Type="http://schemas.openxmlformats.org/officeDocument/2006/relationships/slide" Target="slides/slide56.xml"/><Relationship Id="rId93" Type="http://schemas.openxmlformats.org/officeDocument/2006/relationships/slide" Target="slides/slide77.xml"/><Relationship Id="rId98" Type="http://schemas.openxmlformats.org/officeDocument/2006/relationships/slide" Target="slides/slide82.xml"/><Relationship Id="rId121" Type="http://schemas.openxmlformats.org/officeDocument/2006/relationships/slide" Target="slides/slide105.xml"/><Relationship Id="rId142" Type="http://schemas.openxmlformats.org/officeDocument/2006/relationships/slide" Target="slides/slide126.xml"/><Relationship Id="rId163" Type="http://schemas.openxmlformats.org/officeDocument/2006/relationships/slide" Target="slides/slide147.xml"/><Relationship Id="rId184" Type="http://schemas.openxmlformats.org/officeDocument/2006/relationships/slide" Target="slides/slide168.xml"/><Relationship Id="rId189" Type="http://schemas.openxmlformats.org/officeDocument/2006/relationships/slide" Target="slides/slide173.xml"/><Relationship Id="rId219" Type="http://schemas.openxmlformats.org/officeDocument/2006/relationships/slide" Target="slides/slide203.xml"/><Relationship Id="rId3" Type="http://schemas.openxmlformats.org/officeDocument/2006/relationships/slideMaster" Target="slideMasters/slideMaster3.xml"/><Relationship Id="rId214" Type="http://schemas.openxmlformats.org/officeDocument/2006/relationships/slide" Target="slides/slide198.xml"/><Relationship Id="rId230" Type="http://schemas.openxmlformats.org/officeDocument/2006/relationships/slide" Target="slides/slide214.xml"/><Relationship Id="rId235" Type="http://schemas.openxmlformats.org/officeDocument/2006/relationships/slide" Target="slides/slide219.xml"/><Relationship Id="rId251" Type="http://schemas.openxmlformats.org/officeDocument/2006/relationships/slide" Target="slides/slide235.xml"/><Relationship Id="rId256" Type="http://schemas.openxmlformats.org/officeDocument/2006/relationships/slide" Target="slides/slide240.xml"/><Relationship Id="rId277" Type="http://schemas.openxmlformats.org/officeDocument/2006/relationships/slide" Target="slides/slide261.xml"/><Relationship Id="rId298" Type="http://schemas.openxmlformats.org/officeDocument/2006/relationships/slide" Target="slides/slide282.xml"/><Relationship Id="rId25" Type="http://schemas.openxmlformats.org/officeDocument/2006/relationships/slide" Target="slides/slide9.xml"/><Relationship Id="rId46" Type="http://schemas.openxmlformats.org/officeDocument/2006/relationships/slide" Target="slides/slide30.xml"/><Relationship Id="rId67" Type="http://schemas.openxmlformats.org/officeDocument/2006/relationships/slide" Target="slides/slide51.xml"/><Relationship Id="rId116" Type="http://schemas.openxmlformats.org/officeDocument/2006/relationships/slide" Target="slides/slide100.xml"/><Relationship Id="rId137" Type="http://schemas.openxmlformats.org/officeDocument/2006/relationships/slide" Target="slides/slide121.xml"/><Relationship Id="rId158" Type="http://schemas.openxmlformats.org/officeDocument/2006/relationships/slide" Target="slides/slide142.xml"/><Relationship Id="rId272" Type="http://schemas.openxmlformats.org/officeDocument/2006/relationships/slide" Target="slides/slide256.xml"/><Relationship Id="rId293" Type="http://schemas.openxmlformats.org/officeDocument/2006/relationships/slide" Target="slides/slide277.xml"/><Relationship Id="rId302" Type="http://schemas.openxmlformats.org/officeDocument/2006/relationships/slide" Target="slides/slide286.xml"/><Relationship Id="rId307" Type="http://schemas.openxmlformats.org/officeDocument/2006/relationships/slide" Target="slides/slide291.xml"/><Relationship Id="rId20" Type="http://schemas.openxmlformats.org/officeDocument/2006/relationships/slide" Target="slides/slide4.xml"/><Relationship Id="rId41" Type="http://schemas.openxmlformats.org/officeDocument/2006/relationships/slide" Target="slides/slide25.xml"/><Relationship Id="rId62" Type="http://schemas.openxmlformats.org/officeDocument/2006/relationships/slide" Target="slides/slide46.xml"/><Relationship Id="rId83" Type="http://schemas.openxmlformats.org/officeDocument/2006/relationships/slide" Target="slides/slide67.xml"/><Relationship Id="rId88" Type="http://schemas.openxmlformats.org/officeDocument/2006/relationships/slide" Target="slides/slide72.xml"/><Relationship Id="rId111" Type="http://schemas.openxmlformats.org/officeDocument/2006/relationships/slide" Target="slides/slide95.xml"/><Relationship Id="rId132" Type="http://schemas.openxmlformats.org/officeDocument/2006/relationships/slide" Target="slides/slide116.xml"/><Relationship Id="rId153" Type="http://schemas.openxmlformats.org/officeDocument/2006/relationships/slide" Target="slides/slide137.xml"/><Relationship Id="rId174" Type="http://schemas.openxmlformats.org/officeDocument/2006/relationships/slide" Target="slides/slide158.xml"/><Relationship Id="rId179" Type="http://schemas.openxmlformats.org/officeDocument/2006/relationships/slide" Target="slides/slide163.xml"/><Relationship Id="rId195" Type="http://schemas.openxmlformats.org/officeDocument/2006/relationships/slide" Target="slides/slide179.xml"/><Relationship Id="rId209" Type="http://schemas.openxmlformats.org/officeDocument/2006/relationships/slide" Target="slides/slide193.xml"/><Relationship Id="rId190" Type="http://schemas.openxmlformats.org/officeDocument/2006/relationships/slide" Target="slides/slide174.xml"/><Relationship Id="rId204" Type="http://schemas.openxmlformats.org/officeDocument/2006/relationships/slide" Target="slides/slide188.xml"/><Relationship Id="rId220" Type="http://schemas.openxmlformats.org/officeDocument/2006/relationships/slide" Target="slides/slide204.xml"/><Relationship Id="rId225" Type="http://schemas.openxmlformats.org/officeDocument/2006/relationships/slide" Target="slides/slide209.xml"/><Relationship Id="rId241" Type="http://schemas.openxmlformats.org/officeDocument/2006/relationships/slide" Target="slides/slide225.xml"/><Relationship Id="rId246" Type="http://schemas.openxmlformats.org/officeDocument/2006/relationships/slide" Target="slides/slide230.xml"/><Relationship Id="rId267" Type="http://schemas.openxmlformats.org/officeDocument/2006/relationships/slide" Target="slides/slide251.xml"/><Relationship Id="rId288" Type="http://schemas.openxmlformats.org/officeDocument/2006/relationships/slide" Target="slides/slide272.xml"/><Relationship Id="rId15" Type="http://schemas.openxmlformats.org/officeDocument/2006/relationships/slideMaster" Target="slideMasters/slideMaster15.xml"/><Relationship Id="rId36" Type="http://schemas.openxmlformats.org/officeDocument/2006/relationships/slide" Target="slides/slide20.xml"/><Relationship Id="rId57" Type="http://schemas.openxmlformats.org/officeDocument/2006/relationships/slide" Target="slides/slide41.xml"/><Relationship Id="rId106" Type="http://schemas.openxmlformats.org/officeDocument/2006/relationships/slide" Target="slides/slide90.xml"/><Relationship Id="rId127" Type="http://schemas.openxmlformats.org/officeDocument/2006/relationships/slide" Target="slides/slide111.xml"/><Relationship Id="rId262" Type="http://schemas.openxmlformats.org/officeDocument/2006/relationships/slide" Target="slides/slide246.xml"/><Relationship Id="rId283" Type="http://schemas.openxmlformats.org/officeDocument/2006/relationships/slide" Target="slides/slide267.xml"/><Relationship Id="rId313" Type="http://schemas.openxmlformats.org/officeDocument/2006/relationships/tableStyles" Target="tableStyles.xml"/><Relationship Id="rId10" Type="http://schemas.openxmlformats.org/officeDocument/2006/relationships/slideMaster" Target="slideMasters/slideMaster10.xml"/><Relationship Id="rId31" Type="http://schemas.openxmlformats.org/officeDocument/2006/relationships/slide" Target="slides/slide15.xml"/><Relationship Id="rId52" Type="http://schemas.openxmlformats.org/officeDocument/2006/relationships/slide" Target="slides/slide36.xml"/><Relationship Id="rId73" Type="http://schemas.openxmlformats.org/officeDocument/2006/relationships/slide" Target="slides/slide57.xml"/><Relationship Id="rId78" Type="http://schemas.openxmlformats.org/officeDocument/2006/relationships/slide" Target="slides/slide62.xml"/><Relationship Id="rId94" Type="http://schemas.openxmlformats.org/officeDocument/2006/relationships/slide" Target="slides/slide78.xml"/><Relationship Id="rId99" Type="http://schemas.openxmlformats.org/officeDocument/2006/relationships/slide" Target="slides/slide83.xml"/><Relationship Id="rId101" Type="http://schemas.openxmlformats.org/officeDocument/2006/relationships/slide" Target="slides/slide85.xml"/><Relationship Id="rId122" Type="http://schemas.openxmlformats.org/officeDocument/2006/relationships/slide" Target="slides/slide106.xml"/><Relationship Id="rId143" Type="http://schemas.openxmlformats.org/officeDocument/2006/relationships/slide" Target="slides/slide127.xml"/><Relationship Id="rId148" Type="http://schemas.openxmlformats.org/officeDocument/2006/relationships/slide" Target="slides/slide132.xml"/><Relationship Id="rId164" Type="http://schemas.openxmlformats.org/officeDocument/2006/relationships/slide" Target="slides/slide148.xml"/><Relationship Id="rId169" Type="http://schemas.openxmlformats.org/officeDocument/2006/relationships/slide" Target="slides/slide153.xml"/><Relationship Id="rId185" Type="http://schemas.openxmlformats.org/officeDocument/2006/relationships/slide" Target="slides/slide169.xml"/><Relationship Id="rId4" Type="http://schemas.openxmlformats.org/officeDocument/2006/relationships/slideMaster" Target="slideMasters/slideMaster4.xml"/><Relationship Id="rId9" Type="http://schemas.openxmlformats.org/officeDocument/2006/relationships/slideMaster" Target="slideMasters/slideMaster9.xml"/><Relationship Id="rId180" Type="http://schemas.openxmlformats.org/officeDocument/2006/relationships/slide" Target="slides/slide164.xml"/><Relationship Id="rId210" Type="http://schemas.openxmlformats.org/officeDocument/2006/relationships/slide" Target="slides/slide194.xml"/><Relationship Id="rId215" Type="http://schemas.openxmlformats.org/officeDocument/2006/relationships/slide" Target="slides/slide199.xml"/><Relationship Id="rId236" Type="http://schemas.openxmlformats.org/officeDocument/2006/relationships/slide" Target="slides/slide220.xml"/><Relationship Id="rId257" Type="http://schemas.openxmlformats.org/officeDocument/2006/relationships/slide" Target="slides/slide241.xml"/><Relationship Id="rId278" Type="http://schemas.openxmlformats.org/officeDocument/2006/relationships/slide" Target="slides/slide262.xml"/><Relationship Id="rId26" Type="http://schemas.openxmlformats.org/officeDocument/2006/relationships/slide" Target="slides/slide10.xml"/><Relationship Id="rId231" Type="http://schemas.openxmlformats.org/officeDocument/2006/relationships/slide" Target="slides/slide215.xml"/><Relationship Id="rId252" Type="http://schemas.openxmlformats.org/officeDocument/2006/relationships/slide" Target="slides/slide236.xml"/><Relationship Id="rId273" Type="http://schemas.openxmlformats.org/officeDocument/2006/relationships/slide" Target="slides/slide257.xml"/><Relationship Id="rId294" Type="http://schemas.openxmlformats.org/officeDocument/2006/relationships/slide" Target="slides/slide278.xml"/><Relationship Id="rId308" Type="http://schemas.openxmlformats.org/officeDocument/2006/relationships/slide" Target="slides/slide292.xml"/><Relationship Id="rId47" Type="http://schemas.openxmlformats.org/officeDocument/2006/relationships/slide" Target="slides/slide31.xml"/><Relationship Id="rId68" Type="http://schemas.openxmlformats.org/officeDocument/2006/relationships/slide" Target="slides/slide52.xml"/><Relationship Id="rId89" Type="http://schemas.openxmlformats.org/officeDocument/2006/relationships/slide" Target="slides/slide73.xml"/><Relationship Id="rId112" Type="http://schemas.openxmlformats.org/officeDocument/2006/relationships/slide" Target="slides/slide96.xml"/><Relationship Id="rId133" Type="http://schemas.openxmlformats.org/officeDocument/2006/relationships/slide" Target="slides/slide117.xml"/><Relationship Id="rId154" Type="http://schemas.openxmlformats.org/officeDocument/2006/relationships/slide" Target="slides/slide138.xml"/><Relationship Id="rId175" Type="http://schemas.openxmlformats.org/officeDocument/2006/relationships/slide" Target="slides/slide159.xml"/><Relationship Id="rId196" Type="http://schemas.openxmlformats.org/officeDocument/2006/relationships/slide" Target="slides/slide180.xml"/><Relationship Id="rId200" Type="http://schemas.openxmlformats.org/officeDocument/2006/relationships/slide" Target="slides/slide184.xml"/><Relationship Id="rId16" Type="http://schemas.openxmlformats.org/officeDocument/2006/relationships/slideMaster" Target="slideMasters/slideMaster16.xml"/><Relationship Id="rId221" Type="http://schemas.openxmlformats.org/officeDocument/2006/relationships/slide" Target="slides/slide205.xml"/><Relationship Id="rId242" Type="http://schemas.openxmlformats.org/officeDocument/2006/relationships/slide" Target="slides/slide226.xml"/><Relationship Id="rId263" Type="http://schemas.openxmlformats.org/officeDocument/2006/relationships/slide" Target="slides/slide247.xml"/><Relationship Id="rId284" Type="http://schemas.openxmlformats.org/officeDocument/2006/relationships/slide" Target="slides/slide268.xml"/><Relationship Id="rId37" Type="http://schemas.openxmlformats.org/officeDocument/2006/relationships/slide" Target="slides/slide21.xml"/><Relationship Id="rId58" Type="http://schemas.openxmlformats.org/officeDocument/2006/relationships/slide" Target="slides/slide42.xml"/><Relationship Id="rId79" Type="http://schemas.openxmlformats.org/officeDocument/2006/relationships/slide" Target="slides/slide63.xml"/><Relationship Id="rId102" Type="http://schemas.openxmlformats.org/officeDocument/2006/relationships/slide" Target="slides/slide86.xml"/><Relationship Id="rId123" Type="http://schemas.openxmlformats.org/officeDocument/2006/relationships/slide" Target="slides/slide107.xml"/><Relationship Id="rId144" Type="http://schemas.openxmlformats.org/officeDocument/2006/relationships/slide" Target="slides/slide128.xml"/><Relationship Id="rId90" Type="http://schemas.openxmlformats.org/officeDocument/2006/relationships/slide" Target="slides/slide74.xml"/><Relationship Id="rId165" Type="http://schemas.openxmlformats.org/officeDocument/2006/relationships/slide" Target="slides/slide149.xml"/><Relationship Id="rId186" Type="http://schemas.openxmlformats.org/officeDocument/2006/relationships/slide" Target="slides/slide170.xml"/><Relationship Id="rId211" Type="http://schemas.openxmlformats.org/officeDocument/2006/relationships/slide" Target="slides/slide195.xml"/><Relationship Id="rId232" Type="http://schemas.openxmlformats.org/officeDocument/2006/relationships/slide" Target="slides/slide216.xml"/><Relationship Id="rId253" Type="http://schemas.openxmlformats.org/officeDocument/2006/relationships/slide" Target="slides/slide237.xml"/><Relationship Id="rId274" Type="http://schemas.openxmlformats.org/officeDocument/2006/relationships/slide" Target="slides/slide258.xml"/><Relationship Id="rId295" Type="http://schemas.openxmlformats.org/officeDocument/2006/relationships/slide" Target="slides/slide279.xml"/><Relationship Id="rId309" Type="http://schemas.openxmlformats.org/officeDocument/2006/relationships/notesMaster" Target="notesMasters/notesMaster1.xml"/><Relationship Id="rId27" Type="http://schemas.openxmlformats.org/officeDocument/2006/relationships/slide" Target="slides/slide11.xml"/><Relationship Id="rId48" Type="http://schemas.openxmlformats.org/officeDocument/2006/relationships/slide" Target="slides/slide32.xml"/><Relationship Id="rId69" Type="http://schemas.openxmlformats.org/officeDocument/2006/relationships/slide" Target="slides/slide53.xml"/><Relationship Id="rId113" Type="http://schemas.openxmlformats.org/officeDocument/2006/relationships/slide" Target="slides/slide97.xml"/><Relationship Id="rId134" Type="http://schemas.openxmlformats.org/officeDocument/2006/relationships/slide" Target="slides/slide118.xml"/><Relationship Id="rId80" Type="http://schemas.openxmlformats.org/officeDocument/2006/relationships/slide" Target="slides/slide64.xml"/><Relationship Id="rId155" Type="http://schemas.openxmlformats.org/officeDocument/2006/relationships/slide" Target="slides/slide139.xml"/><Relationship Id="rId176" Type="http://schemas.openxmlformats.org/officeDocument/2006/relationships/slide" Target="slides/slide160.xml"/><Relationship Id="rId197" Type="http://schemas.openxmlformats.org/officeDocument/2006/relationships/slide" Target="slides/slide181.xml"/><Relationship Id="rId201" Type="http://schemas.openxmlformats.org/officeDocument/2006/relationships/slide" Target="slides/slide185.xml"/><Relationship Id="rId222" Type="http://schemas.openxmlformats.org/officeDocument/2006/relationships/slide" Target="slides/slide206.xml"/><Relationship Id="rId243" Type="http://schemas.openxmlformats.org/officeDocument/2006/relationships/slide" Target="slides/slide227.xml"/><Relationship Id="rId264" Type="http://schemas.openxmlformats.org/officeDocument/2006/relationships/slide" Target="slides/slide248.xml"/><Relationship Id="rId285" Type="http://schemas.openxmlformats.org/officeDocument/2006/relationships/slide" Target="slides/slide269.xml"/><Relationship Id="rId17" Type="http://schemas.openxmlformats.org/officeDocument/2006/relationships/slide" Target="slides/slide1.xml"/><Relationship Id="rId38" Type="http://schemas.openxmlformats.org/officeDocument/2006/relationships/slide" Target="slides/slide22.xml"/><Relationship Id="rId59" Type="http://schemas.openxmlformats.org/officeDocument/2006/relationships/slide" Target="slides/slide43.xml"/><Relationship Id="rId103" Type="http://schemas.openxmlformats.org/officeDocument/2006/relationships/slide" Target="slides/slide87.xml"/><Relationship Id="rId124" Type="http://schemas.openxmlformats.org/officeDocument/2006/relationships/slide" Target="slides/slide108.xml"/><Relationship Id="rId310" Type="http://schemas.openxmlformats.org/officeDocument/2006/relationships/presProps" Target="presProps.xml"/><Relationship Id="rId70" Type="http://schemas.openxmlformats.org/officeDocument/2006/relationships/slide" Target="slides/slide54.xml"/><Relationship Id="rId91" Type="http://schemas.openxmlformats.org/officeDocument/2006/relationships/slide" Target="slides/slide75.xml"/><Relationship Id="rId145" Type="http://schemas.openxmlformats.org/officeDocument/2006/relationships/slide" Target="slides/slide129.xml"/><Relationship Id="rId166" Type="http://schemas.openxmlformats.org/officeDocument/2006/relationships/slide" Target="slides/slide150.xml"/><Relationship Id="rId187" Type="http://schemas.openxmlformats.org/officeDocument/2006/relationships/slide" Target="slides/slide171.xml"/><Relationship Id="rId1" Type="http://schemas.openxmlformats.org/officeDocument/2006/relationships/slideMaster" Target="slideMasters/slideMaster1.xml"/><Relationship Id="rId212" Type="http://schemas.openxmlformats.org/officeDocument/2006/relationships/slide" Target="slides/slide196.xml"/><Relationship Id="rId233" Type="http://schemas.openxmlformats.org/officeDocument/2006/relationships/slide" Target="slides/slide217.xml"/><Relationship Id="rId254" Type="http://schemas.openxmlformats.org/officeDocument/2006/relationships/slide" Target="slides/slide238.xml"/><Relationship Id="rId28" Type="http://schemas.openxmlformats.org/officeDocument/2006/relationships/slide" Target="slides/slide12.xml"/><Relationship Id="rId49" Type="http://schemas.openxmlformats.org/officeDocument/2006/relationships/slide" Target="slides/slide33.xml"/><Relationship Id="rId114" Type="http://schemas.openxmlformats.org/officeDocument/2006/relationships/slide" Target="slides/slide98.xml"/><Relationship Id="rId275" Type="http://schemas.openxmlformats.org/officeDocument/2006/relationships/slide" Target="slides/slide259.xml"/><Relationship Id="rId296" Type="http://schemas.openxmlformats.org/officeDocument/2006/relationships/slide" Target="slides/slide280.xml"/><Relationship Id="rId300" Type="http://schemas.openxmlformats.org/officeDocument/2006/relationships/slide" Target="slides/slide284.xml"/><Relationship Id="rId60" Type="http://schemas.openxmlformats.org/officeDocument/2006/relationships/slide" Target="slides/slide44.xml"/><Relationship Id="rId81" Type="http://schemas.openxmlformats.org/officeDocument/2006/relationships/slide" Target="slides/slide65.xml"/><Relationship Id="rId135" Type="http://schemas.openxmlformats.org/officeDocument/2006/relationships/slide" Target="slides/slide119.xml"/><Relationship Id="rId156" Type="http://schemas.openxmlformats.org/officeDocument/2006/relationships/slide" Target="slides/slide140.xml"/><Relationship Id="rId177" Type="http://schemas.openxmlformats.org/officeDocument/2006/relationships/slide" Target="slides/slide161.xml"/><Relationship Id="rId198" Type="http://schemas.openxmlformats.org/officeDocument/2006/relationships/slide" Target="slides/slide182.xml"/><Relationship Id="rId202" Type="http://schemas.openxmlformats.org/officeDocument/2006/relationships/slide" Target="slides/slide186.xml"/><Relationship Id="rId223" Type="http://schemas.openxmlformats.org/officeDocument/2006/relationships/slide" Target="slides/slide207.xml"/><Relationship Id="rId244" Type="http://schemas.openxmlformats.org/officeDocument/2006/relationships/slide" Target="slides/slide228.xml"/><Relationship Id="rId18" Type="http://schemas.openxmlformats.org/officeDocument/2006/relationships/slide" Target="slides/slide2.xml"/><Relationship Id="rId39" Type="http://schemas.openxmlformats.org/officeDocument/2006/relationships/slide" Target="slides/slide23.xml"/><Relationship Id="rId265" Type="http://schemas.openxmlformats.org/officeDocument/2006/relationships/slide" Target="slides/slide249.xml"/><Relationship Id="rId286" Type="http://schemas.openxmlformats.org/officeDocument/2006/relationships/slide" Target="slides/slide270.xml"/><Relationship Id="rId50" Type="http://schemas.openxmlformats.org/officeDocument/2006/relationships/slide" Target="slides/slide34.xml"/><Relationship Id="rId104" Type="http://schemas.openxmlformats.org/officeDocument/2006/relationships/slide" Target="slides/slide88.xml"/><Relationship Id="rId125" Type="http://schemas.openxmlformats.org/officeDocument/2006/relationships/slide" Target="slides/slide109.xml"/><Relationship Id="rId146" Type="http://schemas.openxmlformats.org/officeDocument/2006/relationships/slide" Target="slides/slide130.xml"/><Relationship Id="rId167" Type="http://schemas.openxmlformats.org/officeDocument/2006/relationships/slide" Target="slides/slide151.xml"/><Relationship Id="rId188" Type="http://schemas.openxmlformats.org/officeDocument/2006/relationships/slide" Target="slides/slide172.xml"/><Relationship Id="rId311" Type="http://schemas.openxmlformats.org/officeDocument/2006/relationships/viewProps" Target="viewProps.xml"/><Relationship Id="rId71" Type="http://schemas.openxmlformats.org/officeDocument/2006/relationships/slide" Target="slides/slide55.xml"/><Relationship Id="rId92" Type="http://schemas.openxmlformats.org/officeDocument/2006/relationships/slide" Target="slides/slide76.xml"/><Relationship Id="rId213" Type="http://schemas.openxmlformats.org/officeDocument/2006/relationships/slide" Target="slides/slide197.xml"/><Relationship Id="rId234" Type="http://schemas.openxmlformats.org/officeDocument/2006/relationships/slide" Target="slides/slide218.xml"/><Relationship Id="rId2" Type="http://schemas.openxmlformats.org/officeDocument/2006/relationships/slideMaster" Target="slideMasters/slideMaster2.xml"/><Relationship Id="rId29" Type="http://schemas.openxmlformats.org/officeDocument/2006/relationships/slide" Target="slides/slide13.xml"/><Relationship Id="rId255" Type="http://schemas.openxmlformats.org/officeDocument/2006/relationships/slide" Target="slides/slide239.xml"/><Relationship Id="rId276" Type="http://schemas.openxmlformats.org/officeDocument/2006/relationships/slide" Target="slides/slide260.xml"/><Relationship Id="rId297" Type="http://schemas.openxmlformats.org/officeDocument/2006/relationships/slide" Target="slides/slide281.xml"/><Relationship Id="rId40" Type="http://schemas.openxmlformats.org/officeDocument/2006/relationships/slide" Target="slides/slide24.xml"/><Relationship Id="rId115" Type="http://schemas.openxmlformats.org/officeDocument/2006/relationships/slide" Target="slides/slide99.xml"/><Relationship Id="rId136" Type="http://schemas.openxmlformats.org/officeDocument/2006/relationships/slide" Target="slides/slide120.xml"/><Relationship Id="rId157" Type="http://schemas.openxmlformats.org/officeDocument/2006/relationships/slide" Target="slides/slide141.xml"/><Relationship Id="rId178" Type="http://schemas.openxmlformats.org/officeDocument/2006/relationships/slide" Target="slides/slide162.xml"/><Relationship Id="rId301" Type="http://schemas.openxmlformats.org/officeDocument/2006/relationships/slide" Target="slides/slide28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solidFill>
                  <a:schemeClr val="tx1"/>
                </a:solidFill>
              </a:defRPr>
            </a:lvl1pPr>
          </a:lstStyle>
          <a:p>
            <a:pPr>
              <a:defRPr/>
            </a:pPr>
            <a:endParaRPr lang="zh-CN" altLang="en-US"/>
          </a:p>
        </p:txBody>
      </p:sp>
      <p:sp>
        <p:nvSpPr>
          <p:cNvPr id="10035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solidFill>
                  <a:schemeClr val="tx1"/>
                </a:solidFill>
              </a:defRPr>
            </a:lvl1pPr>
          </a:lstStyle>
          <a:p>
            <a:pPr>
              <a:defRPr/>
            </a:pPr>
            <a:endParaRPr lang="en-US" altLang="zh-CN"/>
          </a:p>
        </p:txBody>
      </p:sp>
      <p:sp>
        <p:nvSpPr>
          <p:cNvPr id="1208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0035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035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solidFill>
                  <a:schemeClr val="tx1"/>
                </a:solidFill>
              </a:defRPr>
            </a:lvl1pPr>
          </a:lstStyle>
          <a:p>
            <a:pPr>
              <a:defRPr/>
            </a:pPr>
            <a:endParaRPr lang="en-US" altLang="zh-CN"/>
          </a:p>
        </p:txBody>
      </p:sp>
      <p:sp>
        <p:nvSpPr>
          <p:cNvPr id="10035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solidFill>
                  <a:schemeClr val="tx1"/>
                </a:solidFill>
              </a:defRPr>
            </a:lvl1pPr>
          </a:lstStyle>
          <a:p>
            <a:pPr>
              <a:defRPr/>
            </a:pPr>
            <a:fld id="{C48A8E5A-DCB8-4992-B257-B6ABD531F079}"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6F0A493F-D9E7-42FC-A259-4F233A2852C9}" type="slidenum">
              <a:rPr lang="zh-CN" altLang="en-US" smtClean="0"/>
              <a:pPr/>
              <a:t>1</a:t>
            </a:fld>
            <a:endParaRPr lang="en-US" altLang="zh-CN"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252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C46058DD-F279-4BF8-856F-33B019199A08}" type="slidenum">
              <a:rPr lang="zh-CN" altLang="en-US" smtClean="0"/>
              <a:pPr/>
              <a:t>292</a:t>
            </a:fld>
            <a:endParaRPr lang="en-US" altLang="zh-CN"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smtClean="0"/>
              <a:t>www.bjzghzbx.com                                                                                                                                                                      </a:t>
            </a:r>
            <a:r>
              <a:rPr lang="zh-CN" altLang="en-US" dirty="0" smtClean="0"/>
              <a:t> </a:t>
            </a:r>
            <a:endParaRPr lang="en-US" altLang="zh-CN"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DAB7EAD8-5F64-4966-9209-2398F567666B}" type="slidenum">
              <a:rPr lang="zh-CN" altLang="en-US"/>
              <a:pPr>
                <a:defRPr/>
              </a:pPr>
              <a:t>‹#›</a:t>
            </a:fld>
            <a:endParaRPr lang="en-US" altLang="zh-CN" dirty="0"/>
          </a:p>
        </p:txBody>
      </p:sp>
    </p:spTree>
  </p:cSld>
  <p:clrMapOvr>
    <a:masterClrMapping/>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smtClean="0">
                <a:solidFill>
                  <a:srgbClr val="FFFFFF"/>
                </a:solidFill>
              </a:rPr>
              <a:t>www.bjzghzbx.com                                                                                                                                                                      </a:t>
            </a:r>
            <a:r>
              <a:rPr lang="zh-CN" altLang="en-US" dirty="0" smtClean="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9456F67D-CEA8-4E08-9014-9BF76C4F33C5}" type="slidenum">
              <a:rPr lang="zh-CN" altLang="en-US"/>
              <a:pPr>
                <a:defRPr/>
              </a:pPr>
              <a:t>‹#›</a:t>
            </a:fld>
            <a:endParaRPr lang="en-US" altLang="zh-CN" dirty="0"/>
          </a:p>
        </p:txBody>
      </p:sp>
    </p:spTree>
  </p:cSld>
  <p:clrMapOvr>
    <a:masterClrMapping/>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smtClean="0">
                <a:solidFill>
                  <a:srgbClr val="FFFFFF"/>
                </a:solidFill>
              </a:rPr>
              <a:t>www.bjzghzbx.com                                                                                                                                                                      </a:t>
            </a:r>
            <a:r>
              <a:rPr lang="zh-CN" altLang="en-US" dirty="0" smtClean="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smtClean="0">
                <a:solidFill>
                  <a:srgbClr val="FFFFFF"/>
                </a:solidFill>
              </a:rPr>
              <a:t>www.bjzghzbx.com                                                                                                                                                                      </a:t>
            </a:r>
            <a:r>
              <a:rPr lang="zh-CN" altLang="en-US" dirty="0" smtClean="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smtClean="0">
                <a:solidFill>
                  <a:srgbClr val="FFFFFF"/>
                </a:solidFill>
              </a:rPr>
              <a:t>www.bjzghzbx.com                                                                                                                                                                      </a:t>
            </a:r>
            <a:r>
              <a:rPr lang="zh-CN" altLang="en-US" dirty="0" smtClean="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smtClean="0">
                <a:solidFill>
                  <a:srgbClr val="FFFFFF"/>
                </a:solidFill>
              </a:rPr>
              <a:t>www.bjzghzbx.com                                                                                                                                                                      </a:t>
            </a:r>
            <a:r>
              <a:rPr lang="zh-CN" altLang="en-US" dirty="0" smtClean="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smtClean="0">
                <a:solidFill>
                  <a:srgbClr val="FFFFFF"/>
                </a:solidFill>
              </a:rPr>
              <a:t>www.bjzghzbx.com                                                                                                                                                                      </a:t>
            </a:r>
            <a:r>
              <a:rPr lang="zh-CN" altLang="en-US" dirty="0" smtClean="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smtClean="0">
                <a:solidFill>
                  <a:srgbClr val="FFFFFF"/>
                </a:solidFill>
              </a:rPr>
              <a:t>www.bjzghzbx.com                                                                                                                                                                      </a:t>
            </a:r>
            <a:r>
              <a:rPr lang="zh-CN" altLang="en-US" dirty="0" smtClean="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日期占位符 29"/>
          <p:cNvSpPr>
            <a:spLocks noGrp="1"/>
          </p:cNvSpPr>
          <p:nvPr>
            <p:ph type="dt" sz="half" idx="10"/>
          </p:nvPr>
        </p:nvSpPr>
        <p:spPr/>
        <p:txBody>
          <a:bodyPr/>
          <a:lstStyle/>
          <a:p>
            <a:fld id="{47C9B81F-C347-4BEF-BFDF-29C42F48304A}" type="datetimeFigureOut">
              <a:rPr lang="en-US" smtClean="0"/>
              <a:pPr/>
              <a:t>4/16/2015</a:t>
            </a:fld>
            <a:endParaRPr lang="en-US"/>
          </a:p>
        </p:txBody>
      </p:sp>
      <p:sp>
        <p:nvSpPr>
          <p:cNvPr id="19" name="页脚占位符 18"/>
          <p:cNvSpPr>
            <a:spLocks noGrp="1"/>
          </p:cNvSpPr>
          <p:nvPr>
            <p:ph type="ftr" sz="quarter" idx="11"/>
          </p:nvPr>
        </p:nvSpPr>
        <p:spPr/>
        <p:txBody>
          <a:bodyPr/>
          <a:lstStyle/>
          <a:p>
            <a:endParaRPr kumimoji="0" lang="en-US"/>
          </a:p>
        </p:txBody>
      </p:sp>
      <p:sp>
        <p:nvSpPr>
          <p:cNvPr id="27" name="灯片编号占位符 2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7C9B81F-C347-4BEF-BFDF-29C42F48304A}" type="datetimeFigureOut">
              <a:rPr lang="en-US" smtClean="0"/>
              <a:pPr/>
              <a:t>4/16/2015</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47C9B81F-C347-4BEF-BFDF-29C42F48304A}" type="datetimeFigureOut">
              <a:rPr lang="en-US" smtClean="0"/>
              <a:pPr/>
              <a:t>4/16/2015</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47C9B81F-C347-4BEF-BFDF-29C42F48304A}" type="datetimeFigureOut">
              <a:rPr lang="en-US" smtClean="0"/>
              <a:pPr/>
              <a:t>4/16/2015</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47C9B81F-C347-4BEF-BFDF-29C42F48304A}" type="datetimeFigureOut">
              <a:rPr lang="en-US" smtClean="0"/>
              <a:pPr/>
              <a:t>4/16/2015</a:t>
            </a:fld>
            <a:endParaRPr lang="en-US"/>
          </a:p>
        </p:txBody>
      </p:sp>
      <p:sp>
        <p:nvSpPr>
          <p:cNvPr id="8" name="页脚占位符 7"/>
          <p:cNvSpPr>
            <a:spLocks noGrp="1"/>
          </p:cNvSpPr>
          <p:nvPr>
            <p:ph type="ftr" sz="quarter" idx="11"/>
          </p:nvPr>
        </p:nvSpPr>
        <p:spPr/>
        <p:txBody>
          <a:bodyPr/>
          <a:lstStyle/>
          <a:p>
            <a:endParaRPr kumimoji="0" lang="en-US" dirty="0"/>
          </a:p>
        </p:txBody>
      </p:sp>
      <p:sp>
        <p:nvSpPr>
          <p:cNvPr id="9" name="灯片编号占位符 8"/>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47C9B81F-C347-4BEF-BFDF-29C42F48304A}" type="datetimeFigureOut">
              <a:rPr lang="en-US" smtClean="0"/>
              <a:pPr/>
              <a:t>4/16/2015</a:t>
            </a:fld>
            <a:endParaRPr lang="en-US"/>
          </a:p>
        </p:txBody>
      </p:sp>
      <p:sp>
        <p:nvSpPr>
          <p:cNvPr id="4" name="页脚占位符 3"/>
          <p:cNvSpPr>
            <a:spLocks noGrp="1"/>
          </p:cNvSpPr>
          <p:nvPr>
            <p:ph type="ftr" sz="quarter" idx="11"/>
          </p:nvPr>
        </p:nvSpPr>
        <p:spPr/>
        <p:txBody>
          <a:bodyPr/>
          <a:lstStyle/>
          <a:p>
            <a:endParaRPr kumimoji="0" lang="en-US"/>
          </a:p>
        </p:txBody>
      </p:sp>
      <p:sp>
        <p:nvSpPr>
          <p:cNvPr id="5" name="灯片编号占位符 4"/>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7C9B81F-C347-4BEF-BFDF-29C42F48304A}" type="datetimeFigureOut">
              <a:rPr lang="en-US" smtClean="0"/>
              <a:pPr/>
              <a:t>4/16/2015</a:t>
            </a:fld>
            <a:endParaRPr lang="en-US"/>
          </a:p>
        </p:txBody>
      </p:sp>
      <p:sp>
        <p:nvSpPr>
          <p:cNvPr id="3" name="页脚占位符 2"/>
          <p:cNvSpPr>
            <a:spLocks noGrp="1"/>
          </p:cNvSpPr>
          <p:nvPr>
            <p:ph type="ftr" sz="quarter" idx="11"/>
          </p:nvPr>
        </p:nvSpPr>
        <p:spPr/>
        <p:txBody>
          <a:bodyPr/>
          <a:lstStyle/>
          <a:p>
            <a:endParaRPr kumimoji="0" lang="en-US"/>
          </a:p>
        </p:txBody>
      </p:sp>
      <p:sp>
        <p:nvSpPr>
          <p:cNvPr id="4" name="灯片编号占位符 3"/>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47C9B81F-C347-4BEF-BFDF-29C42F48304A}" type="datetimeFigureOut">
              <a:rPr lang="en-US" smtClean="0"/>
              <a:pPr/>
              <a:t>4/16/2015</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47C9B81F-C347-4BEF-BFDF-29C42F48304A}" type="datetimeFigureOut">
              <a:rPr lang="en-US" smtClean="0"/>
              <a:pPr/>
              <a:t>4/16/2015</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a:xfrm>
            <a:off x="8077200" y="6356350"/>
            <a:ext cx="609600" cy="365125"/>
          </a:xfrm>
        </p:spPr>
        <p:txBody>
          <a:bodyPr/>
          <a:lstStyle/>
          <a:p>
            <a:fld id="{042AED99-7FB4-404E-8A97-64753DCE42EC}" type="slidenum">
              <a:rPr kumimoji="0" lang="en-US" smtClean="0"/>
              <a:pPr/>
              <a:t>‹#›</a:t>
            </a:fld>
            <a:endParaRPr kumimoji="0" lang="en-US"/>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7C9B81F-C347-4BEF-BFDF-29C42F48304A}" type="datetimeFigureOut">
              <a:rPr lang="en-US" smtClean="0"/>
              <a:pPr/>
              <a:t>4/16/2015</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7C9B81F-C347-4BEF-BFDF-29C42F48304A}" type="datetimeFigureOut">
              <a:rPr lang="en-US" smtClean="0"/>
              <a:pPr/>
              <a:t>4/16/2015</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60111870-AA90-490C-A807-CED1C565F592}" type="slidenum">
              <a:rPr lang="zh-CN" altLang="en-US"/>
              <a:pPr>
                <a:defRPr/>
              </a:pPr>
              <a:t>‹#›</a:t>
            </a:fld>
            <a:endParaRPr lang="en-US" altLang="zh-CN"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smtClean="0">
                <a:solidFill>
                  <a:srgbClr val="FFFFFF"/>
                </a:solidFill>
              </a:rPr>
              <a:t>www.bjzghzbx.com                                                                                                                                                                      </a:t>
            </a:r>
            <a:r>
              <a:rPr lang="zh-CN" altLang="en-US" dirty="0" smtClean="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1730240B-D774-4A5B-975F-8FAC8EEF4EF3}" type="slidenum">
              <a:rPr lang="zh-CN" altLang="en-US"/>
              <a:pPr>
                <a:defRPr/>
              </a:pPr>
              <a:t>‹#›</a:t>
            </a:fld>
            <a:endParaRPr lang="en-US" altLang="zh-CN" dirty="0"/>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smtClean="0">
                <a:solidFill>
                  <a:srgbClr val="FFFFFF"/>
                </a:solidFill>
              </a:rPr>
              <a:t>www.bjzghzbx.com                                                                                                                                                                      </a:t>
            </a:r>
            <a:r>
              <a:rPr lang="zh-CN" altLang="en-US" dirty="0" smtClean="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6845D308-4927-4C9D-974F-FE7CB13F1AFC}" type="slidenum">
              <a:rPr lang="zh-CN" altLang="en-US"/>
              <a:pPr>
                <a:defRPr/>
              </a:pPr>
              <a:t>‹#›</a:t>
            </a:fld>
            <a:endParaRPr lang="en-US" altLang="zh-CN" dirty="0"/>
          </a:p>
        </p:txBody>
      </p:sp>
    </p:spTree>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smtClean="0">
                <a:solidFill>
                  <a:srgbClr val="FFFFFF"/>
                </a:solidFill>
              </a:rPr>
              <a:t>www.bjzghzbx.com                                                                                                                                                                      </a:t>
            </a:r>
            <a:r>
              <a:rPr lang="zh-CN" altLang="en-US" dirty="0" smtClean="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44EA8452-4BF2-44B9-8931-95287FC37002}" type="slidenum">
              <a:rPr lang="zh-CN" altLang="en-US"/>
              <a:pPr>
                <a:defRPr/>
              </a:pPr>
              <a:t>‹#›</a:t>
            </a:fld>
            <a:endParaRPr lang="en-US" altLang="zh-CN" dirty="0"/>
          </a:p>
        </p:txBody>
      </p:sp>
    </p:spTree>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smtClean="0">
                <a:solidFill>
                  <a:srgbClr val="FFFFFF"/>
                </a:solidFill>
              </a:rPr>
              <a:t>www.bjzghzbx.com                                                                                                                                                                      </a:t>
            </a:r>
            <a:r>
              <a:rPr lang="zh-CN" altLang="en-US" dirty="0" smtClean="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776247BC-5F02-4B08-8F4E-836E61035D2D}" type="slidenum">
              <a:rPr lang="zh-CN" altLang="en-US"/>
              <a:pPr>
                <a:defRPr/>
              </a:pPr>
              <a:t>‹#›</a:t>
            </a:fld>
            <a:endParaRPr lang="en-US" altLang="zh-CN" dirty="0"/>
          </a:p>
        </p:txBody>
      </p:sp>
    </p:spTree>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smtClean="0">
                <a:solidFill>
                  <a:srgbClr val="FFFFFF"/>
                </a:solidFill>
              </a:rPr>
              <a:t>www.bjzghzbx.com                                                                                                                                                                      </a:t>
            </a:r>
            <a:r>
              <a:rPr lang="zh-CN" altLang="en-US" dirty="0" smtClean="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1A7992A9-8956-46EF-A7A8-17D3B862A68F}" type="slidenum">
              <a:rPr lang="zh-CN" altLang="en-US"/>
              <a:pPr>
                <a:defRPr/>
              </a:pPr>
              <a:t>‹#›</a:t>
            </a:fld>
            <a:endParaRPr lang="en-US" altLang="zh-CN" dirty="0"/>
          </a:p>
        </p:txBody>
      </p:sp>
    </p:spTree>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smtClean="0">
                <a:solidFill>
                  <a:srgbClr val="FFFFFF"/>
                </a:solidFill>
              </a:rPr>
              <a:t>www.bjzghzbx.com                                                                                                                                                                      </a:t>
            </a:r>
            <a:r>
              <a:rPr lang="zh-CN" altLang="en-US" dirty="0" smtClean="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B8BC9CF6-6902-4CE0-9682-1ADE0A649B9F}" type="slidenum">
              <a:rPr lang="zh-CN" altLang="en-US"/>
              <a:pPr>
                <a:defRPr/>
              </a:pPr>
              <a:t>‹#›</a:t>
            </a:fld>
            <a:endParaRPr lang="en-US" altLang="zh-CN" dirty="0"/>
          </a:p>
        </p:txBody>
      </p:sp>
    </p:spTree>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smtClean="0">
                <a:solidFill>
                  <a:srgbClr val="FFFFFF"/>
                </a:solidFill>
              </a:rPr>
              <a:t>www.bjzghzbx.com                                                                                                                                                                      </a:t>
            </a:r>
            <a:r>
              <a:rPr lang="zh-CN" altLang="en-US" dirty="0" smtClean="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9899E1C8-0E6C-47CB-9C8F-066517D9CE5A}" type="slidenum">
              <a:rPr lang="zh-CN" altLang="en-US"/>
              <a:pPr>
                <a:defRPr/>
              </a:pPr>
              <a:t>‹#›</a:t>
            </a:fld>
            <a:endParaRPr lang="en-US" altLang="zh-CN" dirty="0"/>
          </a:p>
        </p:txBody>
      </p:sp>
    </p:spTree>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chemeClr val="bg1"/>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smtClean="0"/>
              <a:t>www.bjzghzbx.com                                                                                                                                                                      </a:t>
            </a:r>
            <a:fld id="{393EC639-D994-4716-8FBF-CDE19BF89EBB}" type="slidenum">
              <a:rPr lang="zh-CN" altLang="en-US"/>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3787"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smtClean="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885" r:id="rId1"/>
    <p:sldLayoutId id="2147483886" r:id="rId2"/>
    <p:sldLayoutId id="2147483887" r:id="rId3"/>
    <p:sldLayoutId id="2147483888" r:id="rId4"/>
    <p:sldLayoutId id="2147483889" r:id="rId5"/>
    <p:sldLayoutId id="2147483890" r:id="rId6"/>
    <p:sldLayoutId id="2147483891" r:id="rId7"/>
    <p:sldLayoutId id="2147483892" r:id="rId8"/>
    <p:sldLayoutId id="2147483893" r:id="rId9"/>
    <p:sldLayoutId id="2147483894" r:id="rId10"/>
    <p:sldLayoutId id="2147483895"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smtClean="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897" r:id="rId1"/>
    <p:sldLayoutId id="2147483898" r:id="rId2"/>
    <p:sldLayoutId id="2147483899" r:id="rId3"/>
    <p:sldLayoutId id="2147483900" r:id="rId4"/>
    <p:sldLayoutId id="2147483901" r:id="rId5"/>
    <p:sldLayoutId id="2147483902" r:id="rId6"/>
    <p:sldLayoutId id="2147483903" r:id="rId7"/>
    <p:sldLayoutId id="2147483904" r:id="rId8"/>
    <p:sldLayoutId id="2147483905" r:id="rId9"/>
    <p:sldLayoutId id="2147483906" r:id="rId10"/>
    <p:sldLayoutId id="2147483907"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smtClean="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 id="2147483926" r:id="rId6"/>
    <p:sldLayoutId id="2147483927" r:id="rId7"/>
    <p:sldLayoutId id="2147483928" r:id="rId8"/>
    <p:sldLayoutId id="2147483929" r:id="rId9"/>
    <p:sldLayoutId id="2147483930" r:id="rId10"/>
    <p:sldLayoutId id="2147483931"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smtClean="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933" r:id="rId1"/>
    <p:sldLayoutId id="2147483934" r:id="rId2"/>
    <p:sldLayoutId id="2147483935" r:id="rId3"/>
    <p:sldLayoutId id="2147483936" r:id="rId4"/>
    <p:sldLayoutId id="2147483937" r:id="rId5"/>
    <p:sldLayoutId id="2147483938" r:id="rId6"/>
    <p:sldLayoutId id="2147483939" r:id="rId7"/>
    <p:sldLayoutId id="2147483940" r:id="rId8"/>
    <p:sldLayoutId id="2147483941" r:id="rId9"/>
    <p:sldLayoutId id="2147483942" r:id="rId10"/>
    <p:sldLayoutId id="2147483943"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smtClean="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945" r:id="rId1"/>
    <p:sldLayoutId id="2147483946" r:id="rId2"/>
    <p:sldLayoutId id="2147483947" r:id="rId3"/>
    <p:sldLayoutId id="2147483948" r:id="rId4"/>
    <p:sldLayoutId id="2147483949" r:id="rId5"/>
    <p:sldLayoutId id="2147483950" r:id="rId6"/>
    <p:sldLayoutId id="2147483951" r:id="rId7"/>
    <p:sldLayoutId id="2147483952" r:id="rId8"/>
    <p:sldLayoutId id="2147483953" r:id="rId9"/>
    <p:sldLayoutId id="2147483954" r:id="rId10"/>
    <p:sldLayoutId id="2147483955"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smtClean="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 id="2147483964" r:id="rId8"/>
    <p:sldLayoutId id="2147483965" r:id="rId9"/>
    <p:sldLayoutId id="2147483966" r:id="rId10"/>
    <p:sldLayoutId id="2147483967"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7C9B81F-C347-4BEF-BFDF-29C42F48304A}" type="datetimeFigureOut">
              <a:rPr lang="en-US" smtClean="0"/>
              <a:pPr/>
              <a:t>4/16/2015</a:t>
            </a:fld>
            <a:endParaRPr lang="en-US" dirty="0">
              <a:solidFill>
                <a:schemeClr val="tx2">
                  <a:shade val="90000"/>
                </a:schemeClr>
              </a:solidFill>
            </a:endParaRPr>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lgn="l" eaLnBrk="1" latinLnBrk="0" hangingPunct="1"/>
            <a:endParaRPr kumimoji="0" lang="en-US" dirty="0">
              <a:solidFill>
                <a:schemeClr val="tx2">
                  <a:shade val="90000"/>
                </a:schemeClr>
              </a:solidFill>
            </a:endParaRPr>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42AED99-7FB4-404E-8A97-64753DCE42EC}" type="slidenum">
              <a:rPr kumimoji="0" lang="en-US" smtClean="0"/>
              <a:pPr/>
              <a:t>‹#›</a:t>
            </a:fld>
            <a:endParaRPr kumimoji="0" lang="en-US" dirty="0">
              <a:solidFill>
                <a:schemeClr val="tx2">
                  <a:shade val="90000"/>
                </a:schemeClr>
              </a:solidFill>
            </a:endParaRPr>
          </a:p>
        </p:txBody>
      </p:sp>
      <p:grpSp>
        <p:nvGrpSpPr>
          <p:cNvPr id="2" name="组合 1"/>
          <p:cNvGrpSpPr/>
          <p:nvPr/>
        </p:nvGrpSpPr>
        <p:grpSpPr>
          <a:xfrm>
            <a:off x="-19017" y="202408"/>
            <a:ext cx="9180548" cy="649224"/>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969" r:id="rId1"/>
    <p:sldLayoutId id="2147483970" r:id="rId2"/>
    <p:sldLayoutId id="2147483971" r:id="rId3"/>
    <p:sldLayoutId id="2147483972" r:id="rId4"/>
    <p:sldLayoutId id="2147483973" r:id="rId5"/>
    <p:sldLayoutId id="2147483974" r:id="rId6"/>
    <p:sldLayoutId id="2147483975" r:id="rId7"/>
    <p:sldLayoutId id="2147483976" r:id="rId8"/>
    <p:sldLayoutId id="2147483977" r:id="rId9"/>
    <p:sldLayoutId id="2147483978" r:id="rId10"/>
    <p:sldLayoutId id="214748397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smtClean="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smtClean="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smtClean="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smtClean="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smtClean="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smtClean="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smtClean="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smtClean="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7.xml"/></Relationships>
</file>

<file path=ppt/slides/_rels/slide10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7.xml"/></Relationships>
</file>

<file path=ppt/slides/_rels/slide10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7.xml"/></Relationships>
</file>

<file path=ppt/slides/_rels/slide10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57.xml"/></Relationships>
</file>

<file path=ppt/slides/_rels/slide10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57.xml"/></Relationships>
</file>

<file path=ppt/slides/_rels/slide10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57.xml"/></Relationships>
</file>

<file path=ppt/slides/_rels/slide10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57.xml"/></Relationships>
</file>

<file path=ppt/slides/_rels/slide10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57.xml"/></Relationships>
</file>

<file path=ppt/slides/_rels/slide10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5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57.xml"/></Relationships>
</file>

<file path=ppt/slides/_rels/slide1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6.xml"/></Relationships>
</file>

<file path=ppt/slides/_rels/slide12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8.xml"/></Relationships>
</file>

<file path=ppt/slides/_rels/slide128.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68.xml"/></Relationships>
</file>

<file path=ppt/slides/_rels/slide129.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68.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6.xml"/></Relationships>
</file>

<file path=ppt/slides/_rels/slide13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68.xml"/></Relationships>
</file>

<file path=ppt/slides/_rels/slide13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68.xml"/></Relationships>
</file>

<file path=ppt/slides/_rels/slide13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6.xml"/></Relationships>
</file>

<file path=ppt/slides/_rels/slide14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9.xml"/></Relationships>
</file>

<file path=ppt/slides/_rels/slide14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9.xml"/></Relationships>
</file>

<file path=ppt/slides/_rels/slide146.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9.xml"/></Relationships>
</file>

<file path=ppt/slides/_rels/slide14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9.xml"/></Relationships>
</file>

<file path=ppt/slides/_rels/slide14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0.xml"/></Relationships>
</file>

<file path=ppt/slides/_rels/slide15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90.xml"/></Relationships>
</file>

<file path=ppt/slides/_rels/slide15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90.xml"/></Relationships>
</file>

<file path=ppt/slides/_rels/slide156.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90.xml"/></Relationships>
</file>

<file path=ppt/slides/_rels/slide15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1.xml"/></Relationships>
</file>

<file path=ppt/slides/_rels/slide15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01.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01.xml"/></Relationships>
</file>

<file path=ppt/slides/_rels/slide161.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01.xml"/></Relationships>
</file>

<file path=ppt/slides/_rels/slide16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01.xml"/></Relationships>
</file>

<file path=ppt/slides/_rels/slide16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101.xml"/></Relationships>
</file>

<file path=ppt/slides/_rels/slide164.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01.xml"/></Relationships>
</file>

<file path=ppt/slides/_rels/slide165.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01.xml"/></Relationships>
</file>

<file path=ppt/slides/_rels/slide16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01.xml"/></Relationships>
</file>

<file path=ppt/slides/_rels/slide168.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01.xml"/></Relationships>
</file>

<file path=ppt/slides/_rels/slide169.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01.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2.xml"/></Relationships>
</file>

<file path=ppt/slides/_rels/slide171.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189.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3.xml"/></Relationships>
</file>

<file path=ppt/slides/_rels/slide19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3.xml"/></Relationships>
</file>

<file path=ppt/slides/_rels/slide19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19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19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4.xml"/></Relationships>
</file>

<file path=ppt/slides/_rels/slide195.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2.xml"/><Relationship Id="rId4" Type="http://schemas.openxmlformats.org/officeDocument/2006/relationships/image" Target="../media/image109.png"/></Relationships>
</file>

<file path=ppt/slides/_rels/slide198.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0.png"/><Relationship Id="rId1" Type="http://schemas.openxmlformats.org/officeDocument/2006/relationships/slideLayout" Target="../slideLayouts/slideLayout2.xml"/><Relationship Id="rId4" Type="http://schemas.openxmlformats.org/officeDocument/2006/relationships/image" Target="../media/image111.png"/></Relationships>
</file>

<file path=ppt/slides/_rels/slide20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4.xml"/></Relationships>
</file>

<file path=ppt/slides/_rels/slide20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4.xml"/></Relationships>
</file>

<file path=ppt/slides/_rels/slide205.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24.xml"/></Relationships>
</file>

<file path=ppt/slides/_rels/slide206.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4.xml"/></Relationships>
</file>

<file path=ppt/slides/_rels/slide207.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4.xml"/></Relationships>
</file>

<file path=ppt/slides/_rels/slide208.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4.xml"/></Relationships>
</file>

<file path=ppt/slides/_rels/slide209.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4.xml"/></Relationships>
</file>

<file path=ppt/slides/_rels/slide215.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34.xml"/></Relationships>
</file>

<file path=ppt/slides/_rels/slide216.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134.xml"/></Relationships>
</file>

<file path=ppt/slides/_rels/slide217.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134.xml"/></Relationships>
</file>

<file path=ppt/slides/_rels/slide218.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2.xml"/><Relationship Id="rId4" Type="http://schemas.openxmlformats.org/officeDocument/2006/relationships/image" Target="../media/image128.png"/></Relationships>
</file>

<file path=ppt/slides/_rels/slide2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45.xml"/></Relationships>
</file>

<file path=ppt/slides/_rels/slide228.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45.xml"/></Relationships>
</file>

<file path=ppt/slides/_rels/slide229.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145.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145.xml"/></Relationships>
</file>

<file path=ppt/slides/_rels/slide231.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145.xml"/></Relationships>
</file>

<file path=ppt/slides/_rels/slide23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4.xml"/></Relationships>
</file>

<file path=ppt/slides/_rels/slide23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23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4.xml"/></Relationships>
</file>

<file path=ppt/slides/_rels/slide235.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145.xml"/></Relationships>
</file>

<file path=ppt/slides/_rels/slide236.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45.xml"/></Relationships>
</file>

<file path=ppt/slides/_rels/slide237.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145.xml"/></Relationships>
</file>

<file path=ppt/slides/_rels/slide238.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145.xml"/></Relationships>
</file>

<file path=ppt/slides/_rels/slide239.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145.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242.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145.xml"/></Relationships>
</file>

<file path=ppt/slides/_rels/slide243.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145.xml"/></Relationships>
</file>

<file path=ppt/slides/_rels/slide24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2" Type="http://schemas.openxmlformats.org/officeDocument/2006/relationships/image" Target="../media/image140.jpeg"/><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2.xml"/><Relationship Id="rId1" Type="http://schemas.openxmlformats.org/officeDocument/2006/relationships/slideLayout" Target="../slideLayouts/slideLayout167.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56.xml"/></Relationships>
</file>

<file path=ppt/slides/_rels/slide265.xml.rels><?xml version="1.0" encoding="UTF-8" standalone="yes"?>
<Relationships xmlns="http://schemas.openxmlformats.org/package/2006/relationships"><Relationship Id="rId2" Type="http://schemas.openxmlformats.org/officeDocument/2006/relationships/image" Target="../media/image154.jpeg"/><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2" Type="http://schemas.openxmlformats.org/officeDocument/2006/relationships/image" Target="../media/image156.jpeg"/><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2" Type="http://schemas.openxmlformats.org/officeDocument/2006/relationships/image" Target="../media/image15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2" Type="http://schemas.openxmlformats.org/officeDocument/2006/relationships/image" Target="../media/image158.jpeg"/><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2" Type="http://schemas.openxmlformats.org/officeDocument/2006/relationships/image" Target="../media/image159.jpeg"/><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161.png"/></Relationships>
</file>

<file path=ppt/slides/_rels/slide275.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image" Target="../media/image168.jpeg"/><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5.xml"/></Relationships>
</file>

<file path=ppt/slides/_rels/slide5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5.xml"/></Relationships>
</file>

<file path=ppt/slides/_rels/slide5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5.xml"/></Relationships>
</file>

<file path=ppt/slides/_rels/slide5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7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idx="1"/>
          </p:nvPr>
        </p:nvSpPr>
        <p:spPr>
          <a:xfrm>
            <a:off x="1331640" y="3717032"/>
            <a:ext cx="6553200" cy="1008112"/>
          </a:xfrm>
          <a:effectLst>
            <a:outerShdw blurRad="50800" dist="38100" dir="5400000" algn="t" rotWithShape="0">
              <a:prstClr val="black">
                <a:alpha val="40000"/>
              </a:prstClr>
            </a:outerShdw>
            <a:reflection blurRad="6350" stA="50000" endA="300" endPos="55000" dir="5400000" sy="-100000" algn="bl" rotWithShape="0"/>
          </a:effectLst>
        </p:spPr>
        <p:txBody>
          <a:bodyPr/>
          <a:lstStyle/>
          <a:p>
            <a:r>
              <a:rPr lang="zh-CN" altLang="en-US" sz="4400" b="1" dirty="0" smtClean="0">
                <a:solidFill>
                  <a:srgbClr val="FFC000"/>
                </a:solidFill>
                <a:effectLst>
                  <a:outerShdw blurRad="50800" dist="38100" dir="8100000" algn="tr" rotWithShape="0">
                    <a:prstClr val="black">
                      <a:alpha val="40000"/>
                    </a:prstClr>
                  </a:outerShdw>
                </a:effectLst>
              </a:rPr>
              <a:t>培训教程</a:t>
            </a:r>
            <a:endParaRPr lang="en-US" altLang="zh-CN" sz="4400" b="1" dirty="0" smtClean="0">
              <a:solidFill>
                <a:srgbClr val="FFC000"/>
              </a:solidFill>
              <a:effectLst>
                <a:outerShdw blurRad="50800" dist="38100" dir="8100000" algn="tr" rotWithShape="0">
                  <a:prstClr val="black">
                    <a:alpha val="40000"/>
                  </a:prstClr>
                </a:outerShdw>
              </a:effectLst>
            </a:endParaRPr>
          </a:p>
        </p:txBody>
      </p:sp>
      <p:sp>
        <p:nvSpPr>
          <p:cNvPr id="2050" name="Rectangle 2"/>
          <p:cNvSpPr>
            <a:spLocks noGrp="1" noChangeArrowheads="1"/>
          </p:cNvSpPr>
          <p:nvPr>
            <p:ph type="ctrTitle"/>
          </p:nvPr>
        </p:nvSpPr>
        <p:spPr>
          <a:xfrm>
            <a:off x="0" y="1844824"/>
            <a:ext cx="9144000" cy="1584176"/>
          </a:xfrm>
          <a:effectLst>
            <a:outerShdw blurRad="50800" dist="38100" dir="5400000" algn="t" rotWithShape="0">
              <a:prstClr val="black">
                <a:alpha val="40000"/>
              </a:prstClr>
            </a:outerShdw>
          </a:effectLst>
        </p:spPr>
        <p:txBody>
          <a:bodyPr/>
          <a:lstStyle/>
          <a:p>
            <a:r>
              <a:rPr lang="zh-CN" altLang="en-US" sz="4400" dirty="0" smtClean="0"/>
              <a:t>中国职工保险互助会北京办事处</a:t>
            </a:r>
            <a:r>
              <a:rPr lang="en-US" altLang="zh-CN" sz="4400" dirty="0" smtClean="0"/>
              <a:t/>
            </a:r>
            <a:br>
              <a:rPr lang="en-US" altLang="zh-CN" sz="4400" dirty="0" smtClean="0"/>
            </a:br>
            <a:r>
              <a:rPr lang="zh-CN" altLang="en-US" sz="4400" dirty="0" smtClean="0"/>
              <a:t>业务管理系统</a:t>
            </a:r>
          </a:p>
        </p:txBody>
      </p:sp>
      <p:pic>
        <p:nvPicPr>
          <p:cNvPr id="4" name="Picture 5" descr="t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85720" y="571480"/>
            <a:ext cx="1071570" cy="985131"/>
          </a:xfrm>
          <a:prstGeom prst="rect">
            <a:avLst/>
          </a:prstGeom>
          <a:noFill/>
          <a:ln w="9525">
            <a:noFill/>
            <a:miter lim="800000"/>
            <a:headEnd/>
            <a:tailEnd/>
          </a:ln>
        </p:spPr>
      </p:pic>
      <p:sp>
        <p:nvSpPr>
          <p:cNvPr id="7" name="TextBox 6"/>
          <p:cNvSpPr txBox="1"/>
          <p:nvPr/>
        </p:nvSpPr>
        <p:spPr>
          <a:xfrm>
            <a:off x="142844" y="6215082"/>
            <a:ext cx="1428760" cy="369332"/>
          </a:xfrm>
          <a:prstGeom prst="rect">
            <a:avLst/>
          </a:prstGeom>
          <a:noFill/>
        </p:spPr>
        <p:txBody>
          <a:bodyPr wrap="square" rtlCol="0">
            <a:spAutoFit/>
          </a:bodyPr>
          <a:lstStyle/>
          <a:p>
            <a:r>
              <a:rPr lang="zh-CN" altLang="en-US" dirty="0" smtClean="0"/>
              <a:t>版本：</a:t>
            </a:r>
            <a:r>
              <a:rPr lang="en-US" altLang="zh-CN" dirty="0" smtClean="0"/>
              <a:t>1.1.1</a:t>
            </a:r>
            <a:endParaRPr lang="zh-CN" altLang="en-US" dirty="0"/>
          </a:p>
        </p:txBody>
      </p:sp>
      <p:pic>
        <p:nvPicPr>
          <p:cNvPr id="1027" name="Picture 3"/>
          <p:cNvPicPr>
            <a:picLocks noChangeAspect="1" noChangeArrowheads="1"/>
          </p:cNvPicPr>
          <p:nvPr/>
        </p:nvPicPr>
        <p:blipFill>
          <a:blip r:embed="rId4"/>
          <a:srcRect/>
          <a:stretch>
            <a:fillRect/>
          </a:stretch>
        </p:blipFill>
        <p:spPr bwMode="auto">
          <a:xfrm>
            <a:off x="7072330" y="5429264"/>
            <a:ext cx="1955800" cy="11303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系统登录</a:t>
            </a:r>
            <a:endParaRPr lang="zh-CN" altLang="en-US" dirty="0" smtClean="0">
              <a:ea typeface="宋体" pitchFamily="2" charset="-122"/>
            </a:endParaRPr>
          </a:p>
        </p:txBody>
      </p:sp>
      <p:pic>
        <p:nvPicPr>
          <p:cNvPr id="8195" name="内容占位符 4" descr="登陆界面.jpg"/>
          <p:cNvPicPr>
            <a:picLocks noGrp="1" noChangeAspect="1"/>
          </p:cNvPicPr>
          <p:nvPr>
            <p:ph idx="1"/>
          </p:nvPr>
        </p:nvPicPr>
        <p:blipFill>
          <a:blip r:embed="rId2" cstate="print"/>
          <a:srcRect/>
          <a:stretch>
            <a:fillRect/>
          </a:stretch>
        </p:blipFill>
        <p:spPr>
          <a:xfrm>
            <a:off x="1587" y="785794"/>
            <a:ext cx="9142413" cy="5786478"/>
          </a:xfrm>
        </p:spPr>
      </p:pic>
      <p:sp>
        <p:nvSpPr>
          <p:cNvPr id="4" name="日期占位符 3"/>
          <p:cNvSpPr>
            <a:spLocks noGrp="1"/>
          </p:cNvSpPr>
          <p:nvPr>
            <p:ph type="dt" sz="quarter" idx="10"/>
          </p:nvPr>
        </p:nvSpPr>
        <p:spPr/>
        <p:txBody>
          <a:bodyPr/>
          <a:lstStyle/>
          <a:p>
            <a:pPr>
              <a:defRPr/>
            </a:pPr>
            <a:r>
              <a:rPr lang="en-US" altLang="zh-CN" dirty="0" smtClean="0">
                <a:solidFill>
                  <a:schemeClr val="tx2">
                    <a:lumMod val="95000"/>
                    <a:lumOff val="5000"/>
                  </a:schemeClr>
                </a:solidFill>
              </a:rPr>
              <a:t>www.bjzghzbx.com                                                                                                                                                                      </a:t>
            </a:r>
            <a:fld id="{4E0799D9-F8CA-4A36-A11C-B8B2BA7140C3}" type="slidenum">
              <a:rPr lang="zh-CN" altLang="en-US" smtClean="0">
                <a:solidFill>
                  <a:schemeClr val="tx2">
                    <a:lumMod val="95000"/>
                    <a:lumOff val="5000"/>
                  </a:schemeClr>
                </a:solidFill>
              </a:rPr>
              <a:pPr>
                <a:defRPr/>
              </a:pPr>
              <a:t>10</a:t>
            </a:fld>
            <a:endParaRPr lang="en-US" altLang="zh-CN" dirty="0">
              <a:solidFill>
                <a:schemeClr val="tx2">
                  <a:lumMod val="95000"/>
                  <a:lumOff val="5000"/>
                </a:schemeClr>
              </a:solidFill>
            </a:endParaRPr>
          </a:p>
        </p:txBody>
      </p:sp>
      <p:sp>
        <p:nvSpPr>
          <p:cNvPr id="6" name="矩形标注 5"/>
          <p:cNvSpPr>
            <a:spLocks noChangeArrowheads="1"/>
          </p:cNvSpPr>
          <p:nvPr/>
        </p:nvSpPr>
        <p:spPr bwMode="auto">
          <a:xfrm>
            <a:off x="291734" y="2636912"/>
            <a:ext cx="3200146" cy="864096"/>
          </a:xfrm>
          <a:prstGeom prst="wedgeRectCallout">
            <a:avLst>
              <a:gd name="adj1" fmla="val 46595"/>
              <a:gd name="adj2" fmla="val 11110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a:t>
            </a:r>
            <a:r>
              <a:rPr lang="zh-CN" altLang="en-US" sz="2400" b="0" dirty="0" smtClean="0">
                <a:solidFill>
                  <a:schemeClr val="accent4">
                    <a:lumMod val="60000"/>
                    <a:lumOff val="40000"/>
                  </a:schemeClr>
                </a:solidFill>
                <a:latin typeface="华文中宋" pitchFamily="2" charset="-122"/>
                <a:ea typeface="华文中宋" pitchFamily="2" charset="-122"/>
              </a:rPr>
              <a:t>用户名称</a:t>
            </a:r>
            <a:r>
              <a:rPr lang="zh-CN" altLang="en-US" sz="2400" b="0" dirty="0" smtClean="0">
                <a:solidFill>
                  <a:schemeClr val="tx2">
                    <a:lumMod val="95000"/>
                    <a:lumOff val="5000"/>
                  </a:schemeClr>
                </a:solidFill>
                <a:latin typeface="华文中宋" pitchFamily="2" charset="-122"/>
                <a:ea typeface="华文中宋" pitchFamily="2" charset="-122"/>
              </a:rPr>
              <a:t>和</a:t>
            </a:r>
            <a:r>
              <a:rPr lang="zh-CN" altLang="en-US" sz="2400" b="0" dirty="0" smtClean="0">
                <a:solidFill>
                  <a:schemeClr val="accent4">
                    <a:lumMod val="60000"/>
                    <a:lumOff val="40000"/>
                  </a:schemeClr>
                </a:solidFill>
                <a:latin typeface="华文中宋" pitchFamily="2" charset="-122"/>
                <a:ea typeface="华文中宋" pitchFamily="2" charset="-122"/>
              </a:rPr>
              <a:t>用户密码</a:t>
            </a:r>
            <a:endParaRPr lang="zh-CN" altLang="en-US" sz="2400" b="0" dirty="0">
              <a:solidFill>
                <a:schemeClr val="accent4">
                  <a:lumMod val="60000"/>
                  <a:lumOff val="40000"/>
                </a:schemeClr>
              </a:solidFill>
              <a:latin typeface="华文中宋" pitchFamily="2" charset="-122"/>
              <a:ea typeface="华文中宋" pitchFamily="2" charset="-122"/>
            </a:endParaRPr>
          </a:p>
        </p:txBody>
      </p:sp>
      <p:sp>
        <p:nvSpPr>
          <p:cNvPr id="7" name="矩形标注 6"/>
          <p:cNvSpPr>
            <a:spLocks noChangeArrowheads="1"/>
          </p:cNvSpPr>
          <p:nvPr/>
        </p:nvSpPr>
        <p:spPr bwMode="auto">
          <a:xfrm>
            <a:off x="5220072" y="3717032"/>
            <a:ext cx="2376264" cy="864096"/>
          </a:xfrm>
          <a:prstGeom prst="wedgeRectCallout">
            <a:avLst>
              <a:gd name="adj1" fmla="val -55710"/>
              <a:gd name="adj2" fmla="val 7636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获取手机验证</a:t>
            </a:r>
            <a:r>
              <a:rPr lang="zh-CN" altLang="en-US" sz="2400" b="0" dirty="0" smtClean="0">
                <a:solidFill>
                  <a:schemeClr val="accent4">
                    <a:lumMod val="60000"/>
                    <a:lumOff val="40000"/>
                  </a:schemeClr>
                </a:solidFill>
                <a:latin typeface="华文中宋" pitchFamily="2" charset="-122"/>
                <a:ea typeface="华文中宋" pitchFamily="2" charset="-122"/>
              </a:rPr>
              <a:t>码</a:t>
            </a:r>
            <a:endParaRPr lang="zh-CN" altLang="en-US" sz="2400" b="0" dirty="0">
              <a:solidFill>
                <a:schemeClr val="accent4">
                  <a:lumMod val="60000"/>
                  <a:lumOff val="40000"/>
                </a:schemeClr>
              </a:solidFill>
              <a:latin typeface="华文中宋" pitchFamily="2" charset="-122"/>
              <a:ea typeface="华文中宋" pitchFamily="2" charset="-122"/>
            </a:endParaRPr>
          </a:p>
        </p:txBody>
      </p:sp>
      <p:sp>
        <p:nvSpPr>
          <p:cNvPr id="9" name="矩形标注 8"/>
          <p:cNvSpPr>
            <a:spLocks noChangeArrowheads="1"/>
          </p:cNvSpPr>
          <p:nvPr/>
        </p:nvSpPr>
        <p:spPr bwMode="auto">
          <a:xfrm>
            <a:off x="5505428" y="5357826"/>
            <a:ext cx="2638472" cy="928687"/>
          </a:xfrm>
          <a:prstGeom prst="wedgeRectCallout">
            <a:avLst>
              <a:gd name="adj1" fmla="val -115838"/>
              <a:gd name="adj2" fmla="val -10650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输入手机收到的验证码</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矩形标注 7"/>
          <p:cNvSpPr>
            <a:spLocks noChangeArrowheads="1"/>
          </p:cNvSpPr>
          <p:nvPr/>
        </p:nvSpPr>
        <p:spPr bwMode="auto">
          <a:xfrm>
            <a:off x="323528" y="5500702"/>
            <a:ext cx="2533960" cy="928687"/>
          </a:xfrm>
          <a:prstGeom prst="wedgeRectCallout">
            <a:avLst>
              <a:gd name="adj1" fmla="val 72107"/>
              <a:gd name="adj2" fmla="val -6241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4</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登录</a:t>
            </a:r>
            <a:r>
              <a:rPr lang="zh-CN" altLang="en-US" sz="2400" b="0" dirty="0" smtClean="0">
                <a:solidFill>
                  <a:schemeClr val="tx2">
                    <a:lumMod val="95000"/>
                    <a:lumOff val="5000"/>
                  </a:schemeClr>
                </a:solidFill>
                <a:latin typeface="华文中宋" pitchFamily="2" charset="-122"/>
                <a:ea typeface="华文中宋" pitchFamily="2" charset="-122"/>
              </a:rPr>
              <a:t>进入系统</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1" name="TextBox 10"/>
          <p:cNvSpPr txBox="1"/>
          <p:nvPr/>
        </p:nvSpPr>
        <p:spPr>
          <a:xfrm>
            <a:off x="2714612" y="928670"/>
            <a:ext cx="6215106" cy="1569660"/>
          </a:xfrm>
          <a:prstGeom prst="rect">
            <a:avLst/>
          </a:prstGeom>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zh-CN" altLang="en-US" sz="2400" b="0" dirty="0" smtClean="0">
                <a:solidFill>
                  <a:schemeClr val="tx2">
                    <a:lumMod val="95000"/>
                    <a:lumOff val="5000"/>
                  </a:schemeClr>
                </a:solidFill>
                <a:latin typeface="华文中宋" pitchFamily="2" charset="-122"/>
                <a:ea typeface="华文中宋" pitchFamily="2" charset="-122"/>
              </a:rPr>
              <a:t>说明：</a:t>
            </a:r>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用户名和密码输入正确后，才可以获取手机验证码，手机验证码</a:t>
            </a:r>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分钟内有效，一次性使用。</a:t>
            </a:r>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手机管理软件不要拦截从</a:t>
            </a:r>
            <a:r>
              <a:rPr lang="en-US" altLang="zh-CN" sz="2400" b="0" dirty="0" smtClean="0">
                <a:solidFill>
                  <a:schemeClr val="tx2">
                    <a:lumMod val="95000"/>
                    <a:lumOff val="5000"/>
                  </a:schemeClr>
                </a:solidFill>
                <a:latin typeface="华文中宋" pitchFamily="2" charset="-122"/>
                <a:ea typeface="华文中宋" pitchFamily="2" charset="-122"/>
              </a:rPr>
              <a:t>1069030020783</a:t>
            </a:r>
            <a:r>
              <a:rPr lang="zh-CN" altLang="en-US" sz="2400" b="0" dirty="0" smtClean="0">
                <a:solidFill>
                  <a:schemeClr val="tx2">
                    <a:lumMod val="95000"/>
                    <a:lumOff val="5000"/>
                  </a:schemeClr>
                </a:solidFill>
                <a:latin typeface="华文中宋" pitchFamily="2" charset="-122"/>
                <a:ea typeface="华文中宋" pitchFamily="2" charset="-122"/>
              </a:rPr>
              <a:t>号码发送的短信。</a:t>
            </a:r>
            <a:endParaRPr kumimoji="0" lang="zh-CN" altLang="en-US" sz="2400" b="0" i="0" u="none" strike="noStrike" kern="0" cap="none" spc="0" normalizeH="0" baseline="0" noProof="0" dirty="0">
              <a:ln>
                <a:noFill/>
              </a:ln>
              <a:solidFill>
                <a:sysClr val="windowText" lastClr="000000">
                  <a:lumMod val="85000"/>
                  <a:lumOff val="15000"/>
                </a:sysClr>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par>
                          <p:cTn id="23" fill="hold">
                            <p:stCondLst>
                              <p:cond delay="500"/>
                            </p:stCondLst>
                            <p:childTnLst>
                              <p:par>
                                <p:cTn id="24" presetID="4" presetClass="entr" presetSubtype="32"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ox(out)">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8" grpId="0" animBg="1"/>
      <p:bldP spid="11"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36712"/>
            <a:ext cx="9154579" cy="5760640"/>
          </a:xfrm>
          <a:prstGeom prst="rect">
            <a:avLst/>
          </a:prstGeom>
          <a:noFill/>
          <a:ln w="9525">
            <a:noFill/>
            <a:miter lim="800000"/>
            <a:headEnd/>
            <a:tailEnd/>
          </a:ln>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新会员上报</a:t>
            </a: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100</a:t>
            </a:fld>
            <a:endParaRPr lang="en-US" altLang="zh-CN" dirty="0"/>
          </a:p>
        </p:txBody>
      </p:sp>
      <p:sp>
        <p:nvSpPr>
          <p:cNvPr id="6" name="AutoShape 4"/>
          <p:cNvSpPr>
            <a:spLocks noChangeArrowheads="1"/>
          </p:cNvSpPr>
          <p:nvPr/>
        </p:nvSpPr>
        <p:spPr bwMode="auto">
          <a:xfrm>
            <a:off x="3563888" y="1052736"/>
            <a:ext cx="2808287" cy="461665"/>
          </a:xfrm>
          <a:prstGeom prst="wedgeRectCallout">
            <a:avLst>
              <a:gd name="adj1" fmla="val -62628"/>
              <a:gd name="adj2" fmla="val 13787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smtClean="0">
                <a:ln>
                  <a:noFill/>
                </a:ln>
                <a:solidFill>
                  <a:schemeClr val="accent4">
                    <a:lumMod val="60000"/>
                    <a:lumOff val="40000"/>
                  </a:schemeClr>
                </a:solidFill>
                <a:effectLst/>
                <a:uLnTx/>
                <a:uFillTx/>
                <a:latin typeface="华文中宋" pitchFamily="2" charset="-122"/>
                <a:ea typeface="华文中宋" pitchFamily="2" charset="-122"/>
              </a:rPr>
              <a:t>统计</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
        <p:nvSpPr>
          <p:cNvPr id="7" name="AutoShape 5"/>
          <p:cNvSpPr>
            <a:spLocks noChangeArrowheads="1"/>
          </p:cNvSpPr>
          <p:nvPr/>
        </p:nvSpPr>
        <p:spPr bwMode="auto">
          <a:xfrm>
            <a:off x="899592" y="2348880"/>
            <a:ext cx="2571768" cy="1200329"/>
          </a:xfrm>
          <a:prstGeom prst="wedgeRectCallout">
            <a:avLst>
              <a:gd name="adj1" fmla="val -69080"/>
              <a:gd name="adj2" fmla="val 5345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eaLnBrk="1" fontAlgn="auto" hangingPunct="1">
              <a:spcBef>
                <a:spcPts val="0"/>
              </a:spcBef>
              <a:spcAft>
                <a:spcPts val="0"/>
              </a:spcAf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a:t>
            </a:r>
            <a:r>
              <a:rPr lang="zh-CN" altLang="en-US" sz="2400" b="0" kern="0" dirty="0" smtClean="0">
                <a:solidFill>
                  <a:sysClr val="windowText" lastClr="000000"/>
                </a:solidFill>
                <a:latin typeface="华文中宋" pitchFamily="2" charset="-122"/>
                <a:ea typeface="华文中宋" pitchFamily="2" charset="-122"/>
              </a:rPr>
              <a:t>认真核查即将上报会员总数与明细</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
        <p:nvSpPr>
          <p:cNvPr id="9" name="AutoShape 4"/>
          <p:cNvSpPr>
            <a:spLocks noChangeArrowheads="1"/>
          </p:cNvSpPr>
          <p:nvPr/>
        </p:nvSpPr>
        <p:spPr bwMode="auto">
          <a:xfrm>
            <a:off x="4644008" y="2924944"/>
            <a:ext cx="2808287" cy="830997"/>
          </a:xfrm>
          <a:prstGeom prst="wedgeRectCallout">
            <a:avLst>
              <a:gd name="adj1" fmla="val 39219"/>
              <a:gd name="adj2" fmla="val -16510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smtClean="0">
                <a:ln>
                  <a:noFill/>
                </a:ln>
                <a:solidFill>
                  <a:schemeClr val="accent4">
                    <a:lumMod val="60000"/>
                    <a:lumOff val="40000"/>
                  </a:schemeClr>
                </a:solidFill>
                <a:effectLst/>
                <a:uLnTx/>
                <a:uFillTx/>
                <a:latin typeface="华文中宋" pitchFamily="2" charset="-122"/>
                <a:ea typeface="华文中宋" pitchFamily="2" charset="-122"/>
              </a:rPr>
              <a:t>当前查询结果上报</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10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101</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入会管理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使用会员信息批量投保</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857231"/>
            <a:ext cx="9144000" cy="4857785"/>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使用会员信息批量投保</a:t>
            </a: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102</a:t>
            </a:fld>
            <a:endParaRPr lang="en-US" altLang="zh-CN" dirty="0"/>
          </a:p>
        </p:txBody>
      </p:sp>
      <p:sp>
        <p:nvSpPr>
          <p:cNvPr id="9" name="圆角矩形标注 4"/>
          <p:cNvSpPr>
            <a:spLocks noChangeArrowheads="1"/>
          </p:cNvSpPr>
          <p:nvPr/>
        </p:nvSpPr>
        <p:spPr bwMode="auto">
          <a:xfrm>
            <a:off x="2786050" y="114298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会员管理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1714480" y="2857496"/>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入会管理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57232"/>
            <a:ext cx="9150653" cy="5000660"/>
          </a:xfrm>
          <a:prstGeom prst="rect">
            <a:avLst/>
          </a:prstGeom>
          <a:noFill/>
          <a:ln w="9525">
            <a:noFill/>
            <a:miter lim="800000"/>
            <a:headEnd/>
            <a:tailEnd/>
          </a:ln>
          <a:effectLst/>
        </p:spPr>
      </p:pic>
      <p:sp>
        <p:nvSpPr>
          <p:cNvPr id="9" name="矩形 8"/>
          <p:cNvSpPr/>
          <p:nvPr/>
        </p:nvSpPr>
        <p:spPr bwMode="auto">
          <a:xfrm>
            <a:off x="785786" y="2071678"/>
            <a:ext cx="5715040" cy="121444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38914"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新会员上报</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27DA038-A37D-4998-815B-E0E8280C0010}" type="slidenum">
              <a:rPr lang="zh-CN" altLang="en-US" smtClean="0"/>
              <a:pPr>
                <a:defRPr/>
              </a:pPr>
              <a:t>103</a:t>
            </a:fld>
            <a:endParaRPr lang="en-US" altLang="zh-CN" dirty="0"/>
          </a:p>
        </p:txBody>
      </p:sp>
      <p:sp>
        <p:nvSpPr>
          <p:cNvPr id="14" name="AutoShape 5"/>
          <p:cNvSpPr>
            <a:spLocks noChangeArrowheads="1"/>
          </p:cNvSpPr>
          <p:nvPr/>
        </p:nvSpPr>
        <p:spPr bwMode="auto">
          <a:xfrm>
            <a:off x="1714480" y="1214422"/>
            <a:ext cx="2571768" cy="461665"/>
          </a:xfrm>
          <a:prstGeom prst="wedgeRectCallout">
            <a:avLst>
              <a:gd name="adj1" fmla="val -52129"/>
              <a:gd name="adj2" fmla="val 1057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8" name="矩形标注 7"/>
          <p:cNvSpPr>
            <a:spLocks noChangeArrowheads="1"/>
          </p:cNvSpPr>
          <p:nvPr/>
        </p:nvSpPr>
        <p:spPr bwMode="auto">
          <a:xfrm>
            <a:off x="539552" y="3861048"/>
            <a:ext cx="4644578" cy="1293862"/>
          </a:xfrm>
          <a:prstGeom prst="wedgeRectCallout">
            <a:avLst>
              <a:gd name="adj1" fmla="val 2059"/>
              <a:gd name="adj2" fmla="val -12650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600" dirty="0">
                <a:solidFill>
                  <a:schemeClr val="tx2">
                    <a:lumMod val="95000"/>
                    <a:lumOff val="5000"/>
                  </a:schemeClr>
                </a:solidFill>
                <a:latin typeface="宋体" pitchFamily="2" charset="-122"/>
                <a:ea typeface="宋体" pitchFamily="2" charset="-122"/>
              </a:rPr>
              <a:t>1</a:t>
            </a:r>
            <a:r>
              <a:rPr lang="en-US" altLang="zh-CN" sz="2600" dirty="0" smtClean="0">
                <a:solidFill>
                  <a:schemeClr val="tx2">
                    <a:lumMod val="95000"/>
                    <a:lumOff val="5000"/>
                  </a:schemeClr>
                </a:solidFill>
                <a:latin typeface="宋体" pitchFamily="2" charset="-122"/>
                <a:ea typeface="宋体" pitchFamily="2" charset="-122"/>
              </a:rPr>
              <a:t>.</a:t>
            </a:r>
            <a:r>
              <a:rPr lang="zh-CN" altLang="en-US" sz="2600" dirty="0" smtClean="0">
                <a:solidFill>
                  <a:schemeClr val="tx2">
                    <a:lumMod val="95000"/>
                    <a:lumOff val="5000"/>
                  </a:schemeClr>
                </a:solidFill>
                <a:latin typeface="宋体" pitchFamily="2" charset="-122"/>
                <a:ea typeface="宋体" pitchFamily="2" charset="-122"/>
              </a:rPr>
              <a:t>输入搜索条件，根据搜索条件查询出将要投保</a:t>
            </a:r>
            <a:r>
              <a:rPr lang="zh-CN" altLang="en-US" sz="2600" dirty="0">
                <a:solidFill>
                  <a:schemeClr val="tx2">
                    <a:lumMod val="95000"/>
                    <a:lumOff val="5000"/>
                  </a:schemeClr>
                </a:solidFill>
                <a:latin typeface="宋体" pitchFamily="2" charset="-122"/>
                <a:ea typeface="宋体" pitchFamily="2" charset="-122"/>
              </a:rPr>
              <a:t>的会员信息</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8"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8" name="矩形 7"/>
          <p:cNvSpPr/>
          <p:nvPr/>
        </p:nvSpPr>
        <p:spPr bwMode="auto">
          <a:xfrm>
            <a:off x="0" y="3501008"/>
            <a:ext cx="8964488" cy="266429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44034"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使用会员信息批量投保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29BF6166-6787-4F2E-B0EA-F444B282B46F}" type="slidenum">
              <a:rPr lang="zh-CN" altLang="en-US" smtClean="0"/>
              <a:pPr>
                <a:defRPr/>
              </a:pPr>
              <a:t>104</a:t>
            </a:fld>
            <a:endParaRPr lang="en-US" altLang="zh-CN" dirty="0"/>
          </a:p>
        </p:txBody>
      </p:sp>
      <p:sp>
        <p:nvSpPr>
          <p:cNvPr id="7" name="矩形标注 6"/>
          <p:cNvSpPr>
            <a:spLocks noChangeArrowheads="1"/>
          </p:cNvSpPr>
          <p:nvPr/>
        </p:nvSpPr>
        <p:spPr bwMode="auto">
          <a:xfrm>
            <a:off x="683568" y="2348880"/>
            <a:ext cx="4429125" cy="1000125"/>
          </a:xfrm>
          <a:prstGeom prst="wedgeRectCallout">
            <a:avLst>
              <a:gd name="adj1" fmla="val -36917"/>
              <a:gd name="adj2" fmla="val 9439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en-US" altLang="zh-CN" sz="2400" b="0" dirty="0" smtClean="0">
                <a:solidFill>
                  <a:schemeClr val="tx2">
                    <a:lumMod val="95000"/>
                    <a:lumOff val="5000"/>
                  </a:schemeClr>
                </a:solidFill>
                <a:latin typeface="华文中宋" pitchFamily="2" charset="-122"/>
                <a:ea typeface="华文中宋" pitchFamily="2" charset="-122"/>
              </a:rPr>
              <a:t>.</a:t>
            </a:r>
            <a:r>
              <a:rPr lang="zh-CN" altLang="en-US" sz="2400" b="0" dirty="0" smtClean="0">
                <a:solidFill>
                  <a:schemeClr val="tx2">
                    <a:lumMod val="95000"/>
                    <a:lumOff val="5000"/>
                  </a:schemeClr>
                </a:solidFill>
                <a:latin typeface="华文中宋" pitchFamily="2" charset="-122"/>
                <a:ea typeface="华文中宋" pitchFamily="2" charset="-122"/>
              </a:rPr>
              <a:t>认真核查即将投保的人员明细。</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矩形标注 8"/>
          <p:cNvSpPr>
            <a:spLocks noChangeArrowheads="1"/>
          </p:cNvSpPr>
          <p:nvPr/>
        </p:nvSpPr>
        <p:spPr bwMode="auto">
          <a:xfrm>
            <a:off x="4572000" y="1052736"/>
            <a:ext cx="2736303" cy="576064"/>
          </a:xfrm>
          <a:prstGeom prst="wedgeRectCallout">
            <a:avLst>
              <a:gd name="adj1" fmla="val -54050"/>
              <a:gd name="adj2" fmla="val 10108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投保</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9"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使用会员信息批量投保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29BF6166-6787-4F2E-B0EA-F444B282B46F}" type="slidenum">
              <a:rPr lang="zh-CN" altLang="en-US" smtClean="0"/>
              <a:pPr>
                <a:defRPr/>
              </a:pPr>
              <a:t>105</a:t>
            </a:fld>
            <a:endParaRPr lang="en-US" altLang="zh-CN" dirty="0"/>
          </a:p>
        </p:txBody>
      </p:sp>
      <p:pic>
        <p:nvPicPr>
          <p:cNvPr id="3074" name="Picture 2"/>
          <p:cNvPicPr>
            <a:picLocks noChangeAspect="1" noChangeArrowheads="1"/>
          </p:cNvPicPr>
          <p:nvPr/>
        </p:nvPicPr>
        <p:blipFill>
          <a:blip r:embed="rId2" cstate="print"/>
          <a:srcRect/>
          <a:stretch>
            <a:fillRect/>
          </a:stretch>
        </p:blipFill>
        <p:spPr bwMode="auto">
          <a:xfrm>
            <a:off x="0" y="836712"/>
            <a:ext cx="9143999" cy="5760640"/>
          </a:xfrm>
          <a:prstGeom prst="rect">
            <a:avLst/>
          </a:prstGeom>
          <a:noFill/>
          <a:ln w="9525">
            <a:noFill/>
            <a:miter lim="800000"/>
            <a:headEnd/>
            <a:tailEnd/>
          </a:ln>
        </p:spPr>
      </p:pic>
      <p:sp>
        <p:nvSpPr>
          <p:cNvPr id="8" name="圆角矩形标注 4"/>
          <p:cNvSpPr>
            <a:spLocks noChangeArrowheads="1"/>
          </p:cNvSpPr>
          <p:nvPr/>
        </p:nvSpPr>
        <p:spPr bwMode="auto">
          <a:xfrm>
            <a:off x="6300192" y="3068960"/>
            <a:ext cx="2664295" cy="936104"/>
          </a:xfrm>
          <a:prstGeom prst="wedgeRectCallout">
            <a:avLst>
              <a:gd name="adj1" fmla="val -72456"/>
              <a:gd name="adj2" fmla="val 6268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选择</a:t>
            </a:r>
            <a:r>
              <a:rPr lang="zh-CN" altLang="en-US" sz="2400" b="0" dirty="0" smtClean="0">
                <a:solidFill>
                  <a:schemeClr val="accent4">
                    <a:lumMod val="60000"/>
                    <a:lumOff val="40000"/>
                  </a:schemeClr>
                </a:solidFill>
                <a:latin typeface="华文中宋" pitchFamily="2" charset="-122"/>
                <a:ea typeface="华文中宋" pitchFamily="2" charset="-122"/>
              </a:rPr>
              <a:t>产品名称</a:t>
            </a:r>
            <a:r>
              <a:rPr lang="zh-CN" altLang="en-US" sz="2400" b="0" dirty="0" smtClean="0">
                <a:solidFill>
                  <a:schemeClr val="tx2">
                    <a:lumMod val="95000"/>
                    <a:lumOff val="5000"/>
                  </a:schemeClr>
                </a:solidFill>
                <a:latin typeface="华文中宋" pitchFamily="2" charset="-122"/>
                <a:ea typeface="华文中宋" pitchFamily="2" charset="-122"/>
              </a:rPr>
              <a:t>下拉列表中的险种</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圆角矩形标注 4"/>
          <p:cNvSpPr>
            <a:spLocks noChangeArrowheads="1"/>
          </p:cNvSpPr>
          <p:nvPr/>
        </p:nvSpPr>
        <p:spPr bwMode="auto">
          <a:xfrm>
            <a:off x="1907704" y="2276872"/>
            <a:ext cx="3528392" cy="864096"/>
          </a:xfrm>
          <a:prstGeom prst="wedgeRectCallout">
            <a:avLst>
              <a:gd name="adj1" fmla="val 40511"/>
              <a:gd name="adj2" fmla="val 12652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4.</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确认保存</a:t>
            </a:r>
            <a:r>
              <a:rPr lang="zh-CN" altLang="en-US" sz="2400" b="0" dirty="0" smtClean="0">
                <a:solidFill>
                  <a:schemeClr val="tx2">
                    <a:lumMod val="95000"/>
                    <a:lumOff val="5000"/>
                  </a:schemeClr>
                </a:solidFill>
                <a:latin typeface="华文中宋" pitchFamily="2" charset="-122"/>
                <a:ea typeface="华文中宋" pitchFamily="2" charset="-122"/>
              </a:rPr>
              <a:t>按钮，生成投保信息</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899592" y="4869160"/>
            <a:ext cx="2664295" cy="936104"/>
          </a:xfrm>
          <a:prstGeom prst="wedgeRectCallout">
            <a:avLst>
              <a:gd name="adj1" fmla="val 58839"/>
              <a:gd name="adj2" fmla="val -10314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输入</a:t>
            </a:r>
            <a:r>
              <a:rPr lang="zh-CN" altLang="en-US" sz="2400" b="0" dirty="0" smtClean="0">
                <a:solidFill>
                  <a:schemeClr val="accent4">
                    <a:lumMod val="60000"/>
                    <a:lumOff val="40000"/>
                  </a:schemeClr>
                </a:solidFill>
                <a:latin typeface="华文中宋" pitchFamily="2" charset="-122"/>
                <a:ea typeface="华文中宋" pitchFamily="2" charset="-122"/>
              </a:rPr>
              <a:t>预期生效时间</a:t>
            </a:r>
            <a:r>
              <a:rPr lang="zh-CN" altLang="en-US" sz="2400" b="0" dirty="0" smtClean="0">
                <a:solidFill>
                  <a:schemeClr val="tx2">
                    <a:lumMod val="95000"/>
                    <a:lumOff val="5000"/>
                  </a:schemeClr>
                </a:solidFill>
                <a:latin typeface="华文中宋" pitchFamily="2" charset="-122"/>
                <a:ea typeface="华文中宋" pitchFamily="2" charset="-122"/>
              </a:rPr>
              <a:t>（可选输）</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1" name="圆角矩形标注 4"/>
          <p:cNvSpPr>
            <a:spLocks noChangeArrowheads="1"/>
          </p:cNvSpPr>
          <p:nvPr/>
        </p:nvSpPr>
        <p:spPr bwMode="auto">
          <a:xfrm>
            <a:off x="5436096" y="4725144"/>
            <a:ext cx="2664295" cy="576064"/>
          </a:xfrm>
          <a:prstGeom prst="wedgeRectCallout">
            <a:avLst>
              <a:gd name="adj1" fmla="val -56892"/>
              <a:gd name="adj2" fmla="val -10669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输入</a:t>
            </a:r>
            <a:r>
              <a:rPr lang="zh-CN" altLang="en-US" sz="2400" b="0" dirty="0" smtClean="0">
                <a:solidFill>
                  <a:schemeClr val="accent4">
                    <a:lumMod val="60000"/>
                    <a:lumOff val="40000"/>
                  </a:schemeClr>
                </a:solidFill>
                <a:latin typeface="华文中宋" pitchFamily="2" charset="-122"/>
                <a:ea typeface="华文中宋" pitchFamily="2" charset="-122"/>
              </a:rPr>
              <a:t>投保金额</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 y="836712"/>
            <a:ext cx="9143999" cy="5760640"/>
          </a:xfrm>
          <a:prstGeom prst="rect">
            <a:avLst/>
          </a:prstGeom>
          <a:noFill/>
          <a:ln w="9525">
            <a:noFill/>
            <a:miter lim="800000"/>
            <a:headEnd/>
            <a:tailEnd/>
          </a:ln>
        </p:spPr>
      </p:pic>
      <p:sp>
        <p:nvSpPr>
          <p:cNvPr id="44034"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使用会员信息批量投保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29BF6166-6787-4F2E-B0EA-F444B282B46F}" type="slidenum">
              <a:rPr lang="zh-CN" altLang="en-US" smtClean="0"/>
              <a:pPr>
                <a:defRPr/>
              </a:pPr>
              <a:t>106</a:t>
            </a:fld>
            <a:endParaRPr lang="en-US" altLang="zh-CN" dirty="0"/>
          </a:p>
        </p:txBody>
      </p:sp>
      <p:sp>
        <p:nvSpPr>
          <p:cNvPr id="8" name="圆角矩形标注 4"/>
          <p:cNvSpPr>
            <a:spLocks noChangeArrowheads="1"/>
          </p:cNvSpPr>
          <p:nvPr/>
        </p:nvSpPr>
        <p:spPr bwMode="auto">
          <a:xfrm>
            <a:off x="4644008" y="5157192"/>
            <a:ext cx="3744416" cy="1224136"/>
          </a:xfrm>
          <a:prstGeom prst="wedgeRectCallout">
            <a:avLst>
              <a:gd name="adj1" fmla="val -70933"/>
              <a:gd name="adj2" fmla="val -6275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smtClean="0">
                <a:solidFill>
                  <a:schemeClr val="tx2">
                    <a:lumMod val="95000"/>
                    <a:lumOff val="5000"/>
                  </a:schemeClr>
                </a:solidFill>
                <a:latin typeface="华文中宋" pitchFamily="2" charset="-122"/>
                <a:ea typeface="华文中宋" pitchFamily="2" charset="-122"/>
              </a:rPr>
              <a:t>如果提示有投保失败人员，请下载该</a:t>
            </a:r>
            <a:r>
              <a:rPr lang="zh-CN" altLang="en-US" sz="2400" b="0" dirty="0" smtClean="0">
                <a:solidFill>
                  <a:schemeClr val="accent4">
                    <a:lumMod val="60000"/>
                    <a:lumOff val="40000"/>
                  </a:schemeClr>
                </a:solidFill>
                <a:latin typeface="华文中宋" pitchFamily="2" charset="-122"/>
                <a:ea typeface="华文中宋" pitchFamily="2" charset="-122"/>
              </a:rPr>
              <a:t>批量投保失败人员名单</a:t>
            </a:r>
            <a:r>
              <a:rPr lang="en-US" altLang="zh-CN" sz="2400" b="0" dirty="0" smtClean="0">
                <a:solidFill>
                  <a:schemeClr val="tx2">
                    <a:lumMod val="95000"/>
                    <a:lumOff val="5000"/>
                  </a:schemeClr>
                </a:solidFill>
                <a:latin typeface="华文中宋" pitchFamily="2" charset="-122"/>
                <a:ea typeface="华文中宋" pitchFamily="2" charset="-122"/>
              </a:rPr>
              <a:t>Excel</a:t>
            </a:r>
            <a:r>
              <a:rPr lang="zh-CN" altLang="en-US" sz="2400" b="0" dirty="0" smtClean="0">
                <a:solidFill>
                  <a:schemeClr val="tx2">
                    <a:lumMod val="95000"/>
                    <a:lumOff val="5000"/>
                  </a:schemeClr>
                </a:solidFill>
                <a:latin typeface="华文中宋" pitchFamily="2" charset="-122"/>
                <a:ea typeface="华文中宋" pitchFamily="2" charset="-122"/>
              </a:rPr>
              <a:t>文件。</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使用会员信息批量投保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107</a:t>
            </a:fld>
            <a:endParaRPr lang="en-US" altLang="zh-CN" dirty="0"/>
          </a:p>
        </p:txBody>
      </p:sp>
      <p:sp>
        <p:nvSpPr>
          <p:cNvPr id="14" name="AutoShape 4"/>
          <p:cNvSpPr>
            <a:spLocks noChangeArrowheads="1"/>
          </p:cNvSpPr>
          <p:nvPr/>
        </p:nvSpPr>
        <p:spPr bwMode="auto">
          <a:xfrm>
            <a:off x="357158" y="1428736"/>
            <a:ext cx="2214578" cy="830997"/>
          </a:xfrm>
          <a:prstGeom prst="wedgeRectCallout">
            <a:avLst>
              <a:gd name="adj1" fmla="val 35734"/>
              <a:gd name="adj2" fmla="val 15821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选择</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要保存的位置。</a:t>
            </a:r>
          </a:p>
        </p:txBody>
      </p:sp>
      <p:sp>
        <p:nvSpPr>
          <p:cNvPr id="15" name="AutoShape 5"/>
          <p:cNvSpPr>
            <a:spLocks noChangeArrowheads="1"/>
          </p:cNvSpPr>
          <p:nvPr/>
        </p:nvSpPr>
        <p:spPr bwMode="auto">
          <a:xfrm>
            <a:off x="214282" y="5643578"/>
            <a:ext cx="3240087" cy="841375"/>
          </a:xfrm>
          <a:prstGeom prst="wedgeRectCallout">
            <a:avLst>
              <a:gd name="adj1" fmla="val 39084"/>
              <a:gd name="adj2" fmla="val -12382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在</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文件名</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中录入便于自己工作的文件名。</a:t>
            </a:r>
          </a:p>
        </p:txBody>
      </p:sp>
      <p:sp>
        <p:nvSpPr>
          <p:cNvPr id="16" name="AutoShape 6"/>
          <p:cNvSpPr>
            <a:spLocks noChangeArrowheads="1"/>
          </p:cNvSpPr>
          <p:nvPr/>
        </p:nvSpPr>
        <p:spPr bwMode="auto">
          <a:xfrm>
            <a:off x="6156176" y="4653136"/>
            <a:ext cx="2714612" cy="461665"/>
          </a:xfrm>
          <a:prstGeom prst="wedgeRectCallout">
            <a:avLst>
              <a:gd name="adj1" fmla="val -39728"/>
              <a:gd name="adj2" fmla="val 15741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保存</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1" y="857232"/>
            <a:ext cx="9144063" cy="5715040"/>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使用会员信息批量投保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108</a:t>
            </a:fld>
            <a:endParaRPr lang="en-US" altLang="zh-CN" dirty="0"/>
          </a:p>
        </p:txBody>
      </p:sp>
      <p:sp>
        <p:nvSpPr>
          <p:cNvPr id="9" name="AutoShape 4"/>
          <p:cNvSpPr>
            <a:spLocks noChangeArrowheads="1"/>
          </p:cNvSpPr>
          <p:nvPr/>
        </p:nvSpPr>
        <p:spPr bwMode="auto">
          <a:xfrm>
            <a:off x="500034" y="2357430"/>
            <a:ext cx="2786082" cy="1200329"/>
          </a:xfrm>
          <a:prstGeom prst="wedgeRectCallout">
            <a:avLst>
              <a:gd name="adj1" fmla="val -57227"/>
              <a:gd name="adj2" fmla="val -8933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a:t>
            </a:r>
            <a:r>
              <a:rPr lang="zh-CN" altLang="en-US" sz="2400" b="0" kern="0" dirty="0" smtClean="0">
                <a:solidFill>
                  <a:sysClr val="windowText" lastClr="000000"/>
                </a:solidFill>
                <a:latin typeface="华文中宋" pitchFamily="2" charset="-122"/>
                <a:ea typeface="华文中宋" pitchFamily="2" charset="-122"/>
              </a:rPr>
              <a:t>双击打开刚下载的</a:t>
            </a:r>
            <a:r>
              <a:rPr lang="zh-CN" altLang="en-US" sz="2400" b="0" kern="0" dirty="0" smtClean="0">
                <a:solidFill>
                  <a:schemeClr val="accent4">
                    <a:lumMod val="60000"/>
                    <a:lumOff val="40000"/>
                  </a:schemeClr>
                </a:solidFill>
                <a:latin typeface="华文中宋" pitchFamily="2" charset="-122"/>
                <a:ea typeface="华文中宋" pitchFamily="2" charset="-122"/>
              </a:rPr>
              <a:t>批量投保失败人员名单</a:t>
            </a:r>
            <a:r>
              <a:rPr lang="zh-CN" altLang="en-US" sz="2400" b="0" kern="0" dirty="0" smtClean="0">
                <a:solidFill>
                  <a:schemeClr val="tx2"/>
                </a:solidFill>
                <a:latin typeface="华文中宋" pitchFamily="2" charset="-122"/>
                <a:ea typeface="华文中宋" pitchFamily="2" charset="-122"/>
              </a:rPr>
              <a:t>文件</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142844" y="1000108"/>
            <a:ext cx="8258175" cy="3981450"/>
          </a:xfrm>
          <a:prstGeom prst="rect">
            <a:avLst/>
          </a:prstGeom>
          <a:noFill/>
          <a:ln w="9525">
            <a:solidFill>
              <a:schemeClr val="bg2">
                <a:lumMod val="50000"/>
              </a:schemeClr>
            </a:solidFill>
            <a:miter lim="800000"/>
            <a:headEnd/>
            <a:tailEnd/>
          </a:ln>
          <a:effectLst>
            <a:outerShdw blurRad="50800" dist="38100" dir="5400000" algn="t" rotWithShape="0">
              <a:prstClr val="black">
                <a:alpha val="40000"/>
              </a:prstClr>
            </a:outerShdw>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使用会员信息批量投保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109</a:t>
            </a:fld>
            <a:endParaRPr lang="en-US" altLang="zh-CN" dirty="0"/>
          </a:p>
        </p:txBody>
      </p:sp>
      <p:sp>
        <p:nvSpPr>
          <p:cNvPr id="7" name="矩形标注 6"/>
          <p:cNvSpPr>
            <a:spLocks noChangeArrowheads="1"/>
          </p:cNvSpPr>
          <p:nvPr/>
        </p:nvSpPr>
        <p:spPr bwMode="auto">
          <a:xfrm>
            <a:off x="4929190" y="4143380"/>
            <a:ext cx="3143251" cy="1714512"/>
          </a:xfrm>
          <a:prstGeom prst="wedgeRectCallout">
            <a:avLst>
              <a:gd name="adj1" fmla="val -73941"/>
              <a:gd name="adj2" fmla="val -602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kern="0" dirty="0" smtClean="0">
                <a:solidFill>
                  <a:schemeClr val="accent4">
                    <a:lumMod val="60000"/>
                    <a:lumOff val="40000"/>
                  </a:schemeClr>
                </a:solidFill>
                <a:latin typeface="华文中宋" pitchFamily="2" charset="-122"/>
                <a:ea typeface="华文中宋" pitchFamily="2" charset="-122"/>
              </a:rPr>
              <a:t>批量投保失败人员名单</a:t>
            </a:r>
            <a:r>
              <a:rPr lang="en-US" altLang="zh-CN" sz="2400" b="0" dirty="0" smtClean="0">
                <a:solidFill>
                  <a:schemeClr val="tx2">
                    <a:lumMod val="95000"/>
                    <a:lumOff val="5000"/>
                  </a:schemeClr>
                </a:solidFill>
                <a:latin typeface="华文中宋" pitchFamily="2" charset="-122"/>
                <a:ea typeface="华文中宋" pitchFamily="2" charset="-122"/>
              </a:rPr>
              <a:t>Excel</a:t>
            </a:r>
            <a:r>
              <a:rPr lang="zh-CN" altLang="en-US" sz="2400" b="0" dirty="0" smtClean="0">
                <a:solidFill>
                  <a:schemeClr val="tx2">
                    <a:lumMod val="95000"/>
                    <a:lumOff val="5000"/>
                  </a:schemeClr>
                </a:solidFill>
                <a:latin typeface="华文中宋" pitchFamily="2" charset="-122"/>
                <a:ea typeface="华文中宋" pitchFamily="2" charset="-122"/>
              </a:rPr>
              <a:t>文件里面会显示出没有投保成功人员名单及原因</a:t>
            </a:r>
            <a:r>
              <a:rPr lang="zh-CN" altLang="en-US" sz="2400" b="0" dirty="0" smtClean="0">
                <a:solidFill>
                  <a:schemeClr val="tx1"/>
                </a:solidFill>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系统登录</a:t>
            </a:r>
            <a:endParaRPr lang="zh-CN" altLang="en-US" dirty="0" smtClean="0">
              <a:ea typeface="宋体" pitchFamily="2" charset="-122"/>
            </a:endParaRPr>
          </a:p>
        </p:txBody>
      </p:sp>
      <p:pic>
        <p:nvPicPr>
          <p:cNvPr id="9219" name="内容占位符 4" descr="首页.jpg"/>
          <p:cNvPicPr>
            <a:picLocks noGrp="1" noChangeAspect="1"/>
          </p:cNvPicPr>
          <p:nvPr>
            <p:ph idx="1"/>
          </p:nvPr>
        </p:nvPicPr>
        <p:blipFill>
          <a:blip r:embed="rId2" cstate="print"/>
          <a:srcRect/>
          <a:stretch>
            <a:fillRect/>
          </a:stretch>
        </p:blipFill>
        <p:spPr>
          <a:xfrm>
            <a:off x="0" y="857232"/>
            <a:ext cx="9144000" cy="5786477"/>
          </a:xfrm>
        </p:spPr>
      </p:pic>
      <p:sp>
        <p:nvSpPr>
          <p:cNvPr id="4" name="日期占位符 3"/>
          <p:cNvSpPr>
            <a:spLocks noGrp="1"/>
          </p:cNvSpPr>
          <p:nvPr>
            <p:ph type="dt" sz="quarter" idx="10"/>
          </p:nvPr>
        </p:nvSpPr>
        <p:spPr/>
        <p:txBody>
          <a:bodyPr/>
          <a:lstStyle/>
          <a:p>
            <a:pPr>
              <a:defRPr/>
            </a:pPr>
            <a:r>
              <a:rPr lang="en-US" altLang="zh-CN" dirty="0" smtClean="0"/>
              <a:t>www.bjzghzbx.com                                                                                                                                                                      </a:t>
            </a:r>
            <a:fld id="{8CC31C36-CE81-4309-A539-77907E804C38}" type="slidenum">
              <a:rPr lang="zh-CN" altLang="en-US" smtClean="0"/>
              <a:pPr>
                <a:defRPr/>
              </a:pPr>
              <a:t>11</a:t>
            </a:fld>
            <a:endParaRPr lang="en-US" altLang="zh-CN" dirty="0"/>
          </a:p>
        </p:txBody>
      </p:sp>
      <p:sp>
        <p:nvSpPr>
          <p:cNvPr id="6" name="矩形 5"/>
          <p:cNvSpPr>
            <a:spLocks noChangeArrowheads="1"/>
          </p:cNvSpPr>
          <p:nvPr/>
        </p:nvSpPr>
        <p:spPr bwMode="auto">
          <a:xfrm>
            <a:off x="1403648" y="3140968"/>
            <a:ext cx="6590506" cy="1573907"/>
          </a:xfrm>
          <a:prstGeom prst="rect">
            <a:avLst/>
          </a:prstGeom>
          <a:ln>
            <a:headEnd/>
            <a:tailEnd/>
          </a:ln>
          <a:effectLst>
            <a:outerShdw blurRad="50800" dist="38100" dir="5400000" algn="t"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r>
              <a:rPr lang="zh-CN" altLang="en-US" sz="2600" dirty="0" smtClean="0">
                <a:solidFill>
                  <a:schemeClr val="tx2">
                    <a:lumMod val="95000"/>
                    <a:lumOff val="5000"/>
                  </a:schemeClr>
                </a:solidFill>
                <a:latin typeface="宋体" pitchFamily="2" charset="-122"/>
                <a:ea typeface="宋体" pitchFamily="2" charset="-122"/>
              </a:rPr>
              <a:t>登录后</a:t>
            </a:r>
            <a:r>
              <a:rPr lang="zh-CN" altLang="en-US" sz="2600" dirty="0">
                <a:solidFill>
                  <a:schemeClr val="tx2">
                    <a:lumMod val="95000"/>
                    <a:lumOff val="5000"/>
                  </a:schemeClr>
                </a:solidFill>
                <a:latin typeface="宋体" pitchFamily="2" charset="-122"/>
                <a:ea typeface="宋体" pitchFamily="2" charset="-122"/>
              </a:rPr>
              <a:t>系统跳转到首页界面，界面上方的功能菜单会显示当前登录用户下可以使用的功能</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使用会员信息批量投保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29BF6166-6787-4F2E-B0EA-F444B282B46F}" type="slidenum">
              <a:rPr lang="zh-CN" altLang="en-US" smtClean="0"/>
              <a:pPr>
                <a:defRPr/>
              </a:pPr>
              <a:t>110</a:t>
            </a:fld>
            <a:endParaRPr lang="en-US" altLang="zh-CN" dirty="0"/>
          </a:p>
        </p:txBody>
      </p:sp>
      <p:pic>
        <p:nvPicPr>
          <p:cNvPr id="5122"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10" name="Text Box 3"/>
          <p:cNvSpPr txBox="1">
            <a:spLocks noChangeArrowheads="1"/>
          </p:cNvSpPr>
          <p:nvPr/>
        </p:nvSpPr>
        <p:spPr bwMode="auto">
          <a:xfrm>
            <a:off x="1928794" y="2928934"/>
            <a:ext cx="5286412" cy="954107"/>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just" defTabSz="914400" eaLnBrk="1" fontAlgn="base" latinLnBrk="0" hangingPunct="1">
              <a:lnSpc>
                <a:spcPct val="100000"/>
              </a:lnSpc>
              <a:spcBef>
                <a:spcPct val="50000"/>
              </a:spcBef>
              <a:spcAft>
                <a:spcPts val="0"/>
              </a:spcAft>
              <a:buClrTx/>
              <a:buSzTx/>
              <a:buFontTx/>
              <a:buNone/>
              <a:tabLst/>
              <a:defRPr/>
            </a:pPr>
            <a:r>
              <a:rPr kumimoji="0" lang="zh-CN" altLang="en-US" sz="2800" b="1" i="0" u="none" strike="noStrike" kern="0" cap="none" spc="0" normalizeH="0" baseline="0" noProof="0" dirty="0">
                <a:ln>
                  <a:noFill/>
                </a:ln>
                <a:solidFill>
                  <a:sysClr val="windowText" lastClr="000000"/>
                </a:solidFill>
                <a:effectLst/>
                <a:uLnTx/>
                <a:uFillTx/>
                <a:latin typeface="Garamond" pitchFamily="18" charset="0"/>
                <a:ea typeface="宋体" pitchFamily="2" charset="-122"/>
              </a:rPr>
              <a:t>会员新</a:t>
            </a: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投保成功人员名单将在</a:t>
            </a:r>
            <a:r>
              <a:rPr kumimoji="0" lang="zh-CN" altLang="en-US" sz="2800" b="1" i="0" u="none" strike="noStrike" kern="0" cap="none" spc="0" normalizeH="0" baseline="0" noProof="0" dirty="0" smtClean="0">
                <a:ln>
                  <a:noFill/>
                </a:ln>
                <a:solidFill>
                  <a:schemeClr val="accent4">
                    <a:lumMod val="60000"/>
                    <a:lumOff val="40000"/>
                  </a:schemeClr>
                </a:solidFill>
                <a:effectLst/>
                <a:uLnTx/>
                <a:uFillTx/>
                <a:latin typeface="Garamond" pitchFamily="18" charset="0"/>
                <a:ea typeface="宋体" pitchFamily="2" charset="-122"/>
              </a:rPr>
              <a:t>投保管理</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界面</a:t>
            </a: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中列出。</a:t>
            </a:r>
            <a:endParaRPr kumimoji="0" lang="zh-CN" altLang="en-US" sz="2800" b="1" i="0" u="none" strike="noStrike" kern="0" cap="none" spc="0" normalizeH="0" baseline="0" noProof="0" dirty="0">
              <a:ln>
                <a:noFill/>
              </a:ln>
              <a:solidFill>
                <a:srgbClr val="003399"/>
              </a:solidFill>
              <a:effectLst/>
              <a:uLnTx/>
              <a:uFillTx/>
              <a:latin typeface="Garamond" pitchFamily="18" charset="0"/>
              <a:ea typeface="宋体" pitchFamily="2" charset="-122"/>
            </a:endParaRPr>
          </a:p>
        </p:txBody>
      </p:sp>
      <p:sp>
        <p:nvSpPr>
          <p:cNvPr id="11" name="矩形 10"/>
          <p:cNvSpPr>
            <a:spLocks noChangeArrowheads="1"/>
          </p:cNvSpPr>
          <p:nvPr/>
        </p:nvSpPr>
        <p:spPr bwMode="auto">
          <a:xfrm>
            <a:off x="4355976" y="4725144"/>
            <a:ext cx="4429125" cy="1224136"/>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r>
              <a:rPr lang="zh-CN" altLang="en-US" sz="2400" b="0" dirty="0" smtClean="0">
                <a:solidFill>
                  <a:schemeClr val="tx2">
                    <a:lumMod val="95000"/>
                    <a:lumOff val="5000"/>
                  </a:schemeClr>
                </a:solidFill>
                <a:latin typeface="华文中宋" pitchFamily="2" charset="-122"/>
                <a:ea typeface="华文中宋" pitchFamily="2" charset="-122"/>
              </a:rPr>
              <a:t>说明：会员状态只有是</a:t>
            </a:r>
            <a:r>
              <a:rPr lang="zh-CN" altLang="en-US" sz="2400" b="0" dirty="0" smtClean="0">
                <a:solidFill>
                  <a:schemeClr val="accent4">
                    <a:lumMod val="60000"/>
                    <a:lumOff val="40000"/>
                  </a:schemeClr>
                </a:solidFill>
                <a:latin typeface="华文中宋" pitchFamily="2" charset="-122"/>
                <a:ea typeface="华文中宋" pitchFamily="2" charset="-122"/>
              </a:rPr>
              <a:t>财务确认</a:t>
            </a:r>
            <a:r>
              <a:rPr lang="zh-CN" altLang="en-US" sz="2400" b="0" dirty="0" smtClean="0">
                <a:solidFill>
                  <a:schemeClr val="tx2">
                    <a:lumMod val="95000"/>
                    <a:lumOff val="5000"/>
                  </a:schemeClr>
                </a:solidFill>
                <a:latin typeface="华文中宋" pitchFamily="2" charset="-122"/>
                <a:ea typeface="华文中宋" pitchFamily="2" charset="-122"/>
              </a:rPr>
              <a:t>和</a:t>
            </a:r>
            <a:r>
              <a:rPr lang="zh-CN" altLang="en-US" sz="2400" b="0" dirty="0" smtClean="0">
                <a:solidFill>
                  <a:schemeClr val="accent4">
                    <a:lumMod val="60000"/>
                    <a:lumOff val="40000"/>
                  </a:schemeClr>
                </a:solidFill>
                <a:latin typeface="华文中宋" pitchFamily="2" charset="-122"/>
                <a:ea typeface="华文中宋" pitchFamily="2" charset="-122"/>
              </a:rPr>
              <a:t>打印生效</a:t>
            </a:r>
            <a:r>
              <a:rPr lang="zh-CN" altLang="en-US" sz="2400" b="0" dirty="0" smtClean="0">
                <a:solidFill>
                  <a:schemeClr val="tx2">
                    <a:lumMod val="95000"/>
                    <a:lumOff val="5000"/>
                  </a:schemeClr>
                </a:solidFill>
                <a:latin typeface="华文中宋" pitchFamily="2" charset="-122"/>
                <a:ea typeface="华文中宋" pitchFamily="2" charset="-122"/>
              </a:rPr>
              <a:t>状态的才能进行该批量投保操作。</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111</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入会管理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会员基础信息变更</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857232"/>
            <a:ext cx="9144179" cy="5214974"/>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Calibri" pitchFamily="34" charset="0"/>
              </a:rPr>
              <a:t>会员基础信息变更</a:t>
            </a:r>
            <a:endParaRPr lang="zh-CN" altLang="en-US" dirty="0" smtClean="0">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112</a:t>
            </a:fld>
            <a:endParaRPr lang="en-US" altLang="zh-CN" dirty="0"/>
          </a:p>
        </p:txBody>
      </p:sp>
      <p:sp>
        <p:nvSpPr>
          <p:cNvPr id="9" name="圆角矩形标注 4"/>
          <p:cNvSpPr>
            <a:spLocks noChangeArrowheads="1"/>
          </p:cNvSpPr>
          <p:nvPr/>
        </p:nvSpPr>
        <p:spPr bwMode="auto">
          <a:xfrm>
            <a:off x="3143240" y="1357298"/>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会员管理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857488" y="3571876"/>
            <a:ext cx="3429024" cy="714379"/>
          </a:xfrm>
          <a:prstGeom prst="wedgeRectCallout">
            <a:avLst>
              <a:gd name="adj1" fmla="val -48171"/>
              <a:gd name="adj2" fmla="val -15160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会员变更管理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2"/>
            <a:ext cx="9112373" cy="4714908"/>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Calibri" pitchFamily="34" charset="0"/>
              </a:rPr>
              <a:t>会员基础信息变更</a:t>
            </a:r>
            <a:endParaRPr lang="zh-CN" altLang="en-US" dirty="0" smtClean="0">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113</a:t>
            </a:fld>
            <a:endParaRPr lang="en-US" altLang="zh-CN" dirty="0"/>
          </a:p>
        </p:txBody>
      </p:sp>
      <p:sp>
        <p:nvSpPr>
          <p:cNvPr id="9" name="圆角矩形标注 4"/>
          <p:cNvSpPr>
            <a:spLocks noChangeArrowheads="1"/>
          </p:cNvSpPr>
          <p:nvPr/>
        </p:nvSpPr>
        <p:spPr bwMode="auto">
          <a:xfrm>
            <a:off x="5000628" y="2857496"/>
            <a:ext cx="2091081" cy="642942"/>
          </a:xfrm>
          <a:prstGeom prst="wedgeRectCallout">
            <a:avLst>
              <a:gd name="adj1" fmla="val 39466"/>
              <a:gd name="adj2" fmla="val -14383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创建</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2"/>
            <a:ext cx="9112373" cy="4714908"/>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Calibri" pitchFamily="34" charset="0"/>
              </a:rPr>
              <a:t>会员基础信息变更</a:t>
            </a:r>
            <a:endParaRPr lang="zh-CN" altLang="en-US" dirty="0" smtClean="0">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114</a:t>
            </a:fld>
            <a:endParaRPr lang="en-US" altLang="zh-CN" dirty="0"/>
          </a:p>
        </p:txBody>
      </p:sp>
      <p:pic>
        <p:nvPicPr>
          <p:cNvPr id="3074" name="Picture 2"/>
          <p:cNvPicPr>
            <a:picLocks noChangeAspect="1" noChangeArrowheads="1"/>
          </p:cNvPicPr>
          <p:nvPr/>
        </p:nvPicPr>
        <p:blipFill>
          <a:blip r:embed="rId3"/>
          <a:srcRect/>
          <a:stretch>
            <a:fillRect/>
          </a:stretch>
        </p:blipFill>
        <p:spPr bwMode="auto">
          <a:xfrm>
            <a:off x="1000100" y="1785926"/>
            <a:ext cx="7353912" cy="3571900"/>
          </a:xfrm>
          <a:prstGeom prst="rect">
            <a:avLst/>
          </a:prstGeom>
          <a:noFill/>
          <a:ln w="9525">
            <a:solidFill>
              <a:schemeClr val="tx1">
                <a:lumMod val="50000"/>
              </a:schemeClr>
            </a:solidFill>
            <a:miter lim="800000"/>
            <a:headEnd/>
            <a:tailEnd/>
          </a:ln>
          <a:effectLst>
            <a:outerShdw blurRad="50800" dist="38100" dir="5400000" algn="t" rotWithShape="0">
              <a:prstClr val="black">
                <a:alpha val="40000"/>
              </a:prstClr>
            </a:outerShdw>
          </a:effectLst>
        </p:spPr>
      </p:pic>
      <p:sp>
        <p:nvSpPr>
          <p:cNvPr id="7" name="矩形 6"/>
          <p:cNvSpPr/>
          <p:nvPr/>
        </p:nvSpPr>
        <p:spPr bwMode="auto">
          <a:xfrm>
            <a:off x="1428728" y="2428868"/>
            <a:ext cx="5572164" cy="28575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9" name="圆角矩形标注 4"/>
          <p:cNvSpPr>
            <a:spLocks noChangeArrowheads="1"/>
          </p:cNvSpPr>
          <p:nvPr/>
        </p:nvSpPr>
        <p:spPr bwMode="auto">
          <a:xfrm>
            <a:off x="642910" y="3143248"/>
            <a:ext cx="3162651" cy="1285884"/>
          </a:xfrm>
          <a:prstGeom prst="wedgeRectCallout">
            <a:avLst>
              <a:gd name="adj1" fmla="val 46142"/>
              <a:gd name="adj2" fmla="val -8843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输入将要变更信息的会员在系统中的证件号或会员编号</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2786050" y="1428736"/>
            <a:ext cx="2500330" cy="571504"/>
          </a:xfrm>
          <a:prstGeom prst="wedgeRectCallout">
            <a:avLst>
              <a:gd name="adj1" fmla="val 46234"/>
              <a:gd name="adj2" fmla="val 10947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查询</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8"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2"/>
            <a:ext cx="9112373" cy="4714908"/>
          </a:xfrm>
          <a:prstGeom prst="rect">
            <a:avLst/>
          </a:prstGeom>
          <a:noFill/>
          <a:ln w="9525">
            <a:noFill/>
            <a:miter lim="800000"/>
            <a:headEnd/>
            <a:tailEnd/>
          </a:ln>
          <a:effectLst/>
        </p:spPr>
      </p:pic>
      <p:pic>
        <p:nvPicPr>
          <p:cNvPr id="4098" name="Picture 2"/>
          <p:cNvPicPr>
            <a:picLocks noChangeAspect="1" noChangeArrowheads="1"/>
          </p:cNvPicPr>
          <p:nvPr/>
        </p:nvPicPr>
        <p:blipFill>
          <a:blip r:embed="rId3"/>
          <a:srcRect/>
          <a:stretch>
            <a:fillRect/>
          </a:stretch>
        </p:blipFill>
        <p:spPr bwMode="auto">
          <a:xfrm>
            <a:off x="500034" y="1571612"/>
            <a:ext cx="8215370" cy="4000528"/>
          </a:xfrm>
          <a:prstGeom prst="rect">
            <a:avLst/>
          </a:prstGeom>
          <a:noFill/>
          <a:ln w="9525">
            <a:solidFill>
              <a:schemeClr val="tx1">
                <a:lumMod val="50000"/>
              </a:schemeClr>
            </a:solidFill>
            <a:miter lim="800000"/>
            <a:headEnd/>
            <a:tailEnd/>
          </a:ln>
          <a:effectLst>
            <a:outerShdw blurRad="50800" dist="38100" dir="5400000" algn="t" rotWithShape="0">
              <a:prstClr val="black">
                <a:alpha val="40000"/>
              </a:prstClr>
            </a:outerShdw>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Calibri" pitchFamily="34" charset="0"/>
              </a:rPr>
              <a:t>会员基础信息变更</a:t>
            </a:r>
            <a:endParaRPr lang="zh-CN" altLang="en-US" dirty="0" smtClean="0">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115</a:t>
            </a:fld>
            <a:endParaRPr lang="en-US" altLang="zh-CN" dirty="0"/>
          </a:p>
        </p:txBody>
      </p:sp>
      <p:sp>
        <p:nvSpPr>
          <p:cNvPr id="7" name="矩形 6"/>
          <p:cNvSpPr/>
          <p:nvPr/>
        </p:nvSpPr>
        <p:spPr bwMode="auto">
          <a:xfrm>
            <a:off x="928662" y="3929066"/>
            <a:ext cx="7643866" cy="150019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9" name="圆角矩形标注 4"/>
          <p:cNvSpPr>
            <a:spLocks noChangeArrowheads="1"/>
          </p:cNvSpPr>
          <p:nvPr/>
        </p:nvSpPr>
        <p:spPr bwMode="auto">
          <a:xfrm>
            <a:off x="285720" y="5572140"/>
            <a:ext cx="3714776" cy="857256"/>
          </a:xfrm>
          <a:prstGeom prst="wedgeRectCallout">
            <a:avLst>
              <a:gd name="adj1" fmla="val 39845"/>
              <a:gd name="adj2" fmla="val -10083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输入将要变更后的姓名或证件号，变更理由</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6215074" y="1214422"/>
            <a:ext cx="2500330" cy="571504"/>
          </a:xfrm>
          <a:prstGeom prst="wedgeRectCallout">
            <a:avLst>
              <a:gd name="adj1" fmla="val -42218"/>
              <a:gd name="adj2" fmla="val 12063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保存</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0" name="矩形 9"/>
          <p:cNvSpPr>
            <a:spLocks noChangeArrowheads="1"/>
          </p:cNvSpPr>
          <p:nvPr/>
        </p:nvSpPr>
        <p:spPr bwMode="auto">
          <a:xfrm>
            <a:off x="285720" y="1071546"/>
            <a:ext cx="4429125" cy="1224136"/>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r>
              <a:rPr lang="zh-CN" altLang="en-US" sz="2400" b="0" dirty="0" smtClean="0">
                <a:solidFill>
                  <a:schemeClr val="tx2">
                    <a:lumMod val="95000"/>
                    <a:lumOff val="5000"/>
                  </a:schemeClr>
                </a:solidFill>
                <a:latin typeface="华文中宋" pitchFamily="2" charset="-122"/>
                <a:ea typeface="华文中宋" pitchFamily="2" charset="-122"/>
              </a:rPr>
              <a:t>说明：姓名和证件号只修改其中一项的可以不用填写变更理由。</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par>
                          <p:cTn id="17" fill="hold">
                            <p:stCondLst>
                              <p:cond delay="500"/>
                            </p:stCondLst>
                            <p:childTnLst>
                              <p:par>
                                <p:cTn id="18" presetID="3" presetClass="entr" presetSubtype="1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8" grpId="0" animBg="1"/>
      <p:bldP spid="10"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1" y="857231"/>
            <a:ext cx="9144001" cy="4143405"/>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Calibri" pitchFamily="34" charset="0"/>
              </a:rPr>
              <a:t>会员基础信息变更</a:t>
            </a:r>
            <a:endParaRPr lang="zh-CN" altLang="en-US" dirty="0" smtClean="0">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116</a:t>
            </a:fld>
            <a:endParaRPr lang="en-US" altLang="zh-CN" dirty="0"/>
          </a:p>
        </p:txBody>
      </p:sp>
      <p:sp>
        <p:nvSpPr>
          <p:cNvPr id="7" name="矩形 6"/>
          <p:cNvSpPr/>
          <p:nvPr/>
        </p:nvSpPr>
        <p:spPr bwMode="auto">
          <a:xfrm>
            <a:off x="0" y="4214818"/>
            <a:ext cx="9144000" cy="21431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9" name="圆角矩形标注 4"/>
          <p:cNvSpPr>
            <a:spLocks noChangeArrowheads="1"/>
          </p:cNvSpPr>
          <p:nvPr/>
        </p:nvSpPr>
        <p:spPr bwMode="auto">
          <a:xfrm>
            <a:off x="3000364" y="2786058"/>
            <a:ext cx="3071834" cy="642942"/>
          </a:xfrm>
          <a:prstGeom prst="wedgeRectCallout">
            <a:avLst>
              <a:gd name="adj1" fmla="val 56805"/>
              <a:gd name="adj2" fmla="val -8264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审批状态选择</a:t>
            </a:r>
            <a:r>
              <a:rPr lang="zh-CN" altLang="en-US" sz="2400" dirty="0" smtClean="0">
                <a:solidFill>
                  <a:schemeClr val="tx1">
                    <a:lumMod val="60000"/>
                    <a:lumOff val="40000"/>
                  </a:schemeClr>
                </a:solidFill>
                <a:latin typeface="华文中宋" pitchFamily="2" charset="-122"/>
                <a:ea typeface="华文中宋" pitchFamily="2" charset="-122"/>
              </a:rPr>
              <a:t>新建</a:t>
            </a:r>
            <a:endParaRPr lang="zh-CN" altLang="en-US" sz="2400" dirty="0">
              <a:solidFill>
                <a:schemeClr val="tx1">
                  <a:lumMod val="60000"/>
                  <a:lumOff val="40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3357554" y="1142984"/>
            <a:ext cx="2500330" cy="571504"/>
          </a:xfrm>
          <a:prstGeom prst="wedgeRectCallout">
            <a:avLst>
              <a:gd name="adj1" fmla="val 48784"/>
              <a:gd name="adj2" fmla="val 14110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搜索</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1" name="圆角矩形标注 4"/>
          <p:cNvSpPr>
            <a:spLocks noChangeArrowheads="1"/>
          </p:cNvSpPr>
          <p:nvPr/>
        </p:nvSpPr>
        <p:spPr bwMode="auto">
          <a:xfrm>
            <a:off x="357158" y="4857760"/>
            <a:ext cx="2786082" cy="857256"/>
          </a:xfrm>
          <a:prstGeom prst="wedgeRectCallout">
            <a:avLst>
              <a:gd name="adj1" fmla="val 40574"/>
              <a:gd name="adj2" fmla="val -10447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核实将要上报人员名单</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2" name="圆角矩形标注 4"/>
          <p:cNvSpPr>
            <a:spLocks noChangeArrowheads="1"/>
          </p:cNvSpPr>
          <p:nvPr/>
        </p:nvSpPr>
        <p:spPr bwMode="auto">
          <a:xfrm>
            <a:off x="6357950" y="1071546"/>
            <a:ext cx="2500330" cy="571504"/>
          </a:xfrm>
          <a:prstGeom prst="wedgeRectCallout">
            <a:avLst>
              <a:gd name="adj1" fmla="val 39429"/>
              <a:gd name="adj2" fmla="val 14854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4.</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上报</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3" name="矩形 12"/>
          <p:cNvSpPr>
            <a:spLocks noChangeArrowheads="1"/>
          </p:cNvSpPr>
          <p:nvPr/>
        </p:nvSpPr>
        <p:spPr bwMode="auto">
          <a:xfrm>
            <a:off x="4286248" y="4857760"/>
            <a:ext cx="4429125" cy="1581326"/>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r>
              <a:rPr lang="zh-CN" altLang="en-US" sz="2400" b="0" dirty="0" smtClean="0">
                <a:solidFill>
                  <a:schemeClr val="tx2">
                    <a:lumMod val="95000"/>
                    <a:lumOff val="5000"/>
                  </a:schemeClr>
                </a:solidFill>
                <a:latin typeface="华文中宋" pitchFamily="2" charset="-122"/>
                <a:ea typeface="华文中宋" pitchFamily="2" charset="-122"/>
              </a:rPr>
              <a:t>说明：</a:t>
            </a:r>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）只修改姓名无需上报操作，修改申请直接生效。</a:t>
            </a:r>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）打印生效状态的会员才可信息变更操作。</a:t>
            </a:r>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）需逐级上报。</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500"/>
                                        <p:tgtEl>
                                          <p:spTgt spid="7"/>
                                        </p:tgtEl>
                                      </p:cBhvr>
                                    </p:animEffect>
                                  </p:childTnLst>
                                </p:cTn>
                              </p:par>
                            </p:childTnLst>
                          </p:cTn>
                        </p:par>
                        <p:par>
                          <p:cTn id="17" fill="hold">
                            <p:stCondLst>
                              <p:cond delay="1000"/>
                            </p:stCondLst>
                            <p:childTnLst>
                              <p:par>
                                <p:cTn id="18" presetID="3" presetClass="entr" presetSubtype="1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childTnLst>
                          </p:cTn>
                        </p:par>
                        <p:par>
                          <p:cTn id="26" fill="hold">
                            <p:stCondLst>
                              <p:cond delay="500"/>
                            </p:stCondLst>
                            <p:childTnLst>
                              <p:par>
                                <p:cTn id="27" presetID="3" presetClass="entr" presetSubtype="1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linds(horizontal)">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8" grpId="0" animBg="1"/>
      <p:bldP spid="11" grpId="0" animBg="1"/>
      <p:bldP spid="12" grpId="0" animBg="1"/>
      <p:bldP spid="13" grpId="0" animBg="1"/>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117</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入会管理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会员调动管理</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857232"/>
            <a:ext cx="9144179" cy="5214974"/>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Calibri" pitchFamily="34" charset="0"/>
              </a:rPr>
              <a:t>会员调动管理</a:t>
            </a:r>
            <a:endParaRPr lang="zh-CN" altLang="en-US" dirty="0" smtClean="0">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118</a:t>
            </a:fld>
            <a:endParaRPr lang="en-US" altLang="zh-CN" dirty="0"/>
          </a:p>
        </p:txBody>
      </p:sp>
      <p:sp>
        <p:nvSpPr>
          <p:cNvPr id="9" name="圆角矩形标注 4"/>
          <p:cNvSpPr>
            <a:spLocks noChangeArrowheads="1"/>
          </p:cNvSpPr>
          <p:nvPr/>
        </p:nvSpPr>
        <p:spPr bwMode="auto">
          <a:xfrm>
            <a:off x="3143240" y="1357298"/>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会员管理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928926" y="3929066"/>
            <a:ext cx="3429024" cy="714379"/>
          </a:xfrm>
          <a:prstGeom prst="wedgeRectCallout">
            <a:avLst>
              <a:gd name="adj1" fmla="val -48171"/>
              <a:gd name="adj2" fmla="val -15160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会员调动管理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a:srcRect/>
          <a:stretch>
            <a:fillRect/>
          </a:stretch>
        </p:blipFill>
        <p:spPr bwMode="auto">
          <a:xfrm>
            <a:off x="-1" y="857232"/>
            <a:ext cx="9144001" cy="3000396"/>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Calibri" pitchFamily="34" charset="0"/>
              </a:rPr>
              <a:t>会员调动管理</a:t>
            </a:r>
            <a:endParaRPr lang="zh-CN" altLang="en-US" dirty="0" smtClean="0">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119</a:t>
            </a:fld>
            <a:endParaRPr lang="en-US" altLang="zh-CN" dirty="0"/>
          </a:p>
        </p:txBody>
      </p:sp>
      <p:sp>
        <p:nvSpPr>
          <p:cNvPr id="9" name="圆角矩形标注 4"/>
          <p:cNvSpPr>
            <a:spLocks noChangeArrowheads="1"/>
          </p:cNvSpPr>
          <p:nvPr/>
        </p:nvSpPr>
        <p:spPr bwMode="auto">
          <a:xfrm>
            <a:off x="1285852" y="2786058"/>
            <a:ext cx="4071966" cy="571504"/>
          </a:xfrm>
          <a:prstGeom prst="wedgeRectCallout">
            <a:avLst>
              <a:gd name="adj1" fmla="val 39466"/>
              <a:gd name="adj2" fmla="val -14383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创建调入调出申请</a:t>
            </a:r>
            <a:r>
              <a:rPr lang="zh-CN" altLang="en-US" sz="2400" b="0" dirty="0" smtClean="0">
                <a:solidFill>
                  <a:schemeClr val="tx2"/>
                </a:solidFill>
                <a:latin typeface="华文中宋" pitchFamily="2" charset="-122"/>
                <a:ea typeface="华文中宋" pitchFamily="2" charset="-122"/>
              </a:rPr>
              <a:t>按钮</a:t>
            </a:r>
            <a:endParaRPr lang="zh-CN" altLang="en-US" sz="2400" b="0" dirty="0">
              <a:solidFill>
                <a:schemeClr val="tx2"/>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12</a:t>
            </a:fld>
            <a:endParaRPr lang="en-US" altLang="zh-CN" dirty="0">
              <a:solidFill>
                <a:srgbClr val="FFFFFF"/>
              </a:solidFill>
            </a:endParaRPr>
          </a:p>
        </p:txBody>
      </p:sp>
      <p:grpSp>
        <p:nvGrpSpPr>
          <p:cNvPr id="2" name="Group 8"/>
          <p:cNvGrpSpPr>
            <a:grpSpLocks/>
          </p:cNvGrpSpPr>
          <p:nvPr/>
        </p:nvGrpSpPr>
        <p:grpSpPr bwMode="auto">
          <a:xfrm>
            <a:off x="1785918" y="2928934"/>
            <a:ext cx="5428674"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536" y="1899"/>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8" name="AutoShape 10"/>
            <p:cNvSpPr>
              <a:spLocks noChangeArrowheads="1"/>
            </p:cNvSpPr>
            <p:nvPr/>
          </p:nvSpPr>
          <p:spPr bwMode="gray">
            <a:xfrm>
              <a:off x="1131" y="1851"/>
              <a:ext cx="579"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2</a:t>
              </a:r>
              <a:endParaRPr lang="zh-CN" altLang="en-US" b="0" kern="0" dirty="0">
                <a:solidFill>
                  <a:sysClr val="windowText" lastClr="000000"/>
                </a:solidFill>
                <a:latin typeface="Calibri" pitchFamily="34" charset="0"/>
              </a:endParaRPr>
            </a:p>
          </p:txBody>
        </p:sp>
        <p:sp>
          <p:nvSpPr>
            <p:cNvPr id="19" name="Text Box 11"/>
            <p:cNvSpPr txBox="1">
              <a:spLocks noChangeArrowheads="1"/>
            </p:cNvSpPr>
            <p:nvPr/>
          </p:nvSpPr>
          <p:spPr bwMode="gray">
            <a:xfrm>
              <a:off x="1680" y="1959"/>
              <a:ext cx="2137" cy="174"/>
            </a:xfrm>
            <a:prstGeom prst="rect">
              <a:avLst/>
            </a:prstGeom>
            <a:noFill/>
            <a:ln w="9525" algn="ctr">
              <a:noFill/>
              <a:miter lim="800000"/>
              <a:headEnd/>
              <a:tailEnd/>
            </a:ln>
          </p:spPr>
          <p:txBody>
            <a:bodyPr>
              <a:spAutoFit/>
            </a:bodyPr>
            <a:lstStyle/>
            <a:p>
              <a:pPr fontAlgn="auto">
                <a:spcBef>
                  <a:spcPts val="0"/>
                </a:spcBef>
                <a:spcAft>
                  <a:spcPts val="0"/>
                </a:spcAft>
                <a:defRPr/>
              </a:pPr>
              <a:r>
                <a:rPr lang="zh-CN" altLang="en-US" sz="2400" kern="0" dirty="0" smtClean="0">
                  <a:solidFill>
                    <a:srgbClr val="000000"/>
                  </a:solidFill>
                  <a:latin typeface="Calibri" pitchFamily="34" charset="0"/>
                </a:rPr>
                <a:t>系统登录</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切换用户</a:t>
              </a:r>
              <a:endParaRPr lang="en-US" altLang="zh-CN" sz="2400" kern="0" dirty="0">
                <a:solidFill>
                  <a:srgbClr val="000000"/>
                </a:solidFill>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a:srcRect/>
          <a:stretch>
            <a:fillRect/>
          </a:stretch>
        </p:blipFill>
        <p:spPr bwMode="auto">
          <a:xfrm>
            <a:off x="-1" y="857232"/>
            <a:ext cx="9144001" cy="3000396"/>
          </a:xfrm>
          <a:prstGeom prst="rect">
            <a:avLst/>
          </a:prstGeom>
          <a:noFill/>
          <a:ln w="9525">
            <a:noFill/>
            <a:miter lim="800000"/>
            <a:headEnd/>
            <a:tailEnd/>
          </a:ln>
          <a:effectLst/>
        </p:spPr>
      </p:pic>
      <p:pic>
        <p:nvPicPr>
          <p:cNvPr id="3074" name="Picture 2"/>
          <p:cNvPicPr>
            <a:picLocks noChangeAspect="1" noChangeArrowheads="1"/>
          </p:cNvPicPr>
          <p:nvPr/>
        </p:nvPicPr>
        <p:blipFill>
          <a:blip r:embed="rId3"/>
          <a:srcRect/>
          <a:stretch>
            <a:fillRect/>
          </a:stretch>
        </p:blipFill>
        <p:spPr bwMode="auto">
          <a:xfrm>
            <a:off x="857224" y="2428868"/>
            <a:ext cx="7424198" cy="2714644"/>
          </a:xfrm>
          <a:prstGeom prst="rect">
            <a:avLst/>
          </a:prstGeom>
          <a:noFill/>
          <a:ln w="9525">
            <a:solidFill>
              <a:schemeClr val="tx2">
                <a:lumMod val="95000"/>
                <a:lumOff val="5000"/>
              </a:schemeClr>
            </a:solidFill>
            <a:miter lim="800000"/>
            <a:headEnd/>
            <a:tailEnd/>
          </a:ln>
          <a:effectLst>
            <a:outerShdw blurRad="50800" dist="38100" dir="5400000" algn="t" rotWithShape="0">
              <a:prstClr val="black">
                <a:alpha val="40000"/>
              </a:prstClr>
            </a:outerShdw>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Calibri" pitchFamily="34" charset="0"/>
              </a:rPr>
              <a:t>会员调动管理</a:t>
            </a:r>
            <a:endParaRPr lang="zh-CN" altLang="en-US" dirty="0" smtClean="0">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120</a:t>
            </a:fld>
            <a:endParaRPr lang="en-US" altLang="zh-CN" dirty="0"/>
          </a:p>
        </p:txBody>
      </p:sp>
      <p:sp>
        <p:nvSpPr>
          <p:cNvPr id="9" name="圆角矩形标注 4"/>
          <p:cNvSpPr>
            <a:spLocks noChangeArrowheads="1"/>
          </p:cNvSpPr>
          <p:nvPr/>
        </p:nvSpPr>
        <p:spPr bwMode="auto">
          <a:xfrm>
            <a:off x="4786314" y="2000240"/>
            <a:ext cx="2357454" cy="571504"/>
          </a:xfrm>
          <a:prstGeom prst="wedgeRectCallout">
            <a:avLst>
              <a:gd name="adj1" fmla="val 25394"/>
              <a:gd name="adj2" fmla="val 1482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dirty="0" smtClean="0">
                <a:solidFill>
                  <a:schemeClr val="tx1">
                    <a:lumMod val="60000"/>
                    <a:lumOff val="40000"/>
                  </a:schemeClr>
                </a:solidFill>
                <a:latin typeface="华文中宋" pitchFamily="2" charset="-122"/>
                <a:ea typeface="华文中宋" pitchFamily="2" charset="-122"/>
              </a:rPr>
              <a:t>查找</a:t>
            </a:r>
            <a:r>
              <a:rPr lang="zh-CN" altLang="en-US" sz="2400" b="0" dirty="0" smtClean="0">
                <a:solidFill>
                  <a:schemeClr val="tx2"/>
                </a:solidFill>
                <a:latin typeface="华文中宋" pitchFamily="2" charset="-122"/>
                <a:ea typeface="华文中宋" pitchFamily="2" charset="-122"/>
              </a:rPr>
              <a:t>按钮</a:t>
            </a:r>
            <a:endParaRPr lang="zh-CN" altLang="en-US" sz="2400" b="0" dirty="0">
              <a:solidFill>
                <a:schemeClr val="tx2"/>
              </a:solidFill>
              <a:latin typeface="华文中宋" pitchFamily="2" charset="-122"/>
              <a:ea typeface="华文中宋" pitchFamily="2" charset="-122"/>
            </a:endParaRPr>
          </a:p>
        </p:txBody>
      </p:sp>
      <p:sp>
        <p:nvSpPr>
          <p:cNvPr id="7" name="矩形 6"/>
          <p:cNvSpPr/>
          <p:nvPr/>
        </p:nvSpPr>
        <p:spPr bwMode="auto">
          <a:xfrm>
            <a:off x="1714480" y="3000372"/>
            <a:ext cx="4000528" cy="35719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0" name="圆角矩形标注 4"/>
          <p:cNvSpPr>
            <a:spLocks noChangeArrowheads="1"/>
          </p:cNvSpPr>
          <p:nvPr/>
        </p:nvSpPr>
        <p:spPr bwMode="auto">
          <a:xfrm>
            <a:off x="142844" y="1785926"/>
            <a:ext cx="3286148" cy="642942"/>
          </a:xfrm>
          <a:prstGeom prst="wedgeRectCallout">
            <a:avLst>
              <a:gd name="adj1" fmla="val 36764"/>
              <a:gd name="adj2" fmla="val 13791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solidFill>
                <a:latin typeface="华文中宋" pitchFamily="2" charset="-122"/>
                <a:ea typeface="华文中宋" pitchFamily="2" charset="-122"/>
              </a:rPr>
              <a:t>1.</a:t>
            </a:r>
            <a:r>
              <a:rPr lang="zh-CN" altLang="en-US" sz="2400" b="0" dirty="0" smtClean="0">
                <a:solidFill>
                  <a:schemeClr val="tx2"/>
                </a:solidFill>
                <a:latin typeface="华文中宋" pitchFamily="2" charset="-122"/>
                <a:ea typeface="华文中宋" pitchFamily="2" charset="-122"/>
              </a:rPr>
              <a:t>输入</a:t>
            </a:r>
            <a:r>
              <a:rPr lang="zh-CN" altLang="en-US" sz="2400" dirty="0" smtClean="0">
                <a:solidFill>
                  <a:schemeClr val="tx1">
                    <a:lumMod val="60000"/>
                    <a:lumOff val="40000"/>
                  </a:schemeClr>
                </a:solidFill>
                <a:latin typeface="华文中宋" pitchFamily="2" charset="-122"/>
                <a:ea typeface="华文中宋" pitchFamily="2" charset="-122"/>
              </a:rPr>
              <a:t>证件号</a:t>
            </a:r>
            <a:r>
              <a:rPr lang="zh-CN" altLang="en-US" sz="2400" b="0" dirty="0" smtClean="0">
                <a:solidFill>
                  <a:schemeClr val="tx2"/>
                </a:solidFill>
                <a:latin typeface="华文中宋" pitchFamily="2" charset="-122"/>
                <a:ea typeface="华文中宋" pitchFamily="2" charset="-122"/>
              </a:rPr>
              <a:t>或</a:t>
            </a:r>
            <a:r>
              <a:rPr lang="zh-CN" altLang="en-US" sz="2400" dirty="0" smtClean="0">
                <a:solidFill>
                  <a:schemeClr val="tx1">
                    <a:lumMod val="60000"/>
                    <a:lumOff val="40000"/>
                  </a:schemeClr>
                </a:solidFill>
                <a:latin typeface="华文中宋" pitchFamily="2" charset="-122"/>
                <a:ea typeface="华文中宋" pitchFamily="2" charset="-122"/>
              </a:rPr>
              <a:t>会员号</a:t>
            </a:r>
            <a:endParaRPr lang="zh-CN" altLang="en-US" sz="2400" dirty="0">
              <a:solidFill>
                <a:schemeClr val="tx1">
                  <a:lumMod val="60000"/>
                  <a:lumOff val="40000"/>
                </a:schemeClr>
              </a:solidFill>
              <a:latin typeface="华文中宋" pitchFamily="2" charset="-122"/>
              <a:ea typeface="华文中宋" pitchFamily="2" charset="-122"/>
            </a:endParaRPr>
          </a:p>
        </p:txBody>
      </p:sp>
      <p:sp>
        <p:nvSpPr>
          <p:cNvPr id="11" name="矩形 10"/>
          <p:cNvSpPr/>
          <p:nvPr/>
        </p:nvSpPr>
        <p:spPr bwMode="auto">
          <a:xfrm>
            <a:off x="1357290" y="4286256"/>
            <a:ext cx="6429420" cy="21431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2" name="圆角矩形标注 4"/>
          <p:cNvSpPr>
            <a:spLocks noChangeArrowheads="1"/>
          </p:cNvSpPr>
          <p:nvPr/>
        </p:nvSpPr>
        <p:spPr bwMode="auto">
          <a:xfrm>
            <a:off x="6572264" y="3429000"/>
            <a:ext cx="2357454" cy="500066"/>
          </a:xfrm>
          <a:prstGeom prst="wedgeRectCallout">
            <a:avLst>
              <a:gd name="adj1" fmla="val -38105"/>
              <a:gd name="adj2" fmla="val 12241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solidFill>
                <a:latin typeface="华文中宋" pitchFamily="2" charset="-122"/>
                <a:ea typeface="华文中宋" pitchFamily="2" charset="-122"/>
              </a:rPr>
              <a:t>3.</a:t>
            </a:r>
            <a:r>
              <a:rPr lang="zh-CN" altLang="en-US" sz="2400" b="0" dirty="0" smtClean="0">
                <a:solidFill>
                  <a:schemeClr val="tx2"/>
                </a:solidFill>
                <a:latin typeface="华文中宋" pitchFamily="2" charset="-122"/>
                <a:ea typeface="华文中宋" pitchFamily="2" charset="-122"/>
              </a:rPr>
              <a:t>核实人员信息</a:t>
            </a:r>
            <a:endParaRPr lang="zh-CN" altLang="en-US" sz="2400" dirty="0">
              <a:solidFill>
                <a:schemeClr val="tx1">
                  <a:lumMod val="40000"/>
                  <a:lumOff val="60000"/>
                </a:schemeClr>
              </a:solidFill>
              <a:latin typeface="华文中宋" pitchFamily="2" charset="-122"/>
              <a:ea typeface="华文中宋" pitchFamily="2" charset="-122"/>
            </a:endParaRPr>
          </a:p>
        </p:txBody>
      </p:sp>
      <p:sp>
        <p:nvSpPr>
          <p:cNvPr id="13" name="圆角矩形标注 4"/>
          <p:cNvSpPr>
            <a:spLocks noChangeArrowheads="1"/>
          </p:cNvSpPr>
          <p:nvPr/>
        </p:nvSpPr>
        <p:spPr bwMode="auto">
          <a:xfrm>
            <a:off x="214282" y="5357826"/>
            <a:ext cx="4286280" cy="1214446"/>
          </a:xfrm>
          <a:prstGeom prst="wedgeRectCallout">
            <a:avLst>
              <a:gd name="adj1" fmla="val -8383"/>
              <a:gd name="adj2" fmla="val -8170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solidFill>
                <a:latin typeface="华文中宋" pitchFamily="2" charset="-122"/>
                <a:ea typeface="华文中宋" pitchFamily="2" charset="-122"/>
              </a:rPr>
              <a:t>4.</a:t>
            </a:r>
            <a:r>
              <a:rPr lang="zh-CN" altLang="en-US" sz="2400" b="0" dirty="0" smtClean="0">
                <a:solidFill>
                  <a:schemeClr val="tx2"/>
                </a:solidFill>
                <a:latin typeface="华文中宋" pitchFamily="2" charset="-122"/>
                <a:ea typeface="华文中宋" pitchFamily="2" charset="-122"/>
              </a:rPr>
              <a:t>点击</a:t>
            </a:r>
            <a:r>
              <a:rPr lang="zh-CN" altLang="en-US" sz="2400" dirty="0" smtClean="0">
                <a:solidFill>
                  <a:schemeClr val="tx1">
                    <a:lumMod val="60000"/>
                    <a:lumOff val="40000"/>
                  </a:schemeClr>
                </a:solidFill>
                <a:latin typeface="华文中宋" pitchFamily="2" charset="-122"/>
                <a:ea typeface="华文中宋" pitchFamily="2" charset="-122"/>
              </a:rPr>
              <a:t>申请调出</a:t>
            </a:r>
            <a:r>
              <a:rPr lang="zh-CN" altLang="en-US" sz="2400" b="0" dirty="0" smtClean="0">
                <a:solidFill>
                  <a:schemeClr val="tx2"/>
                </a:solidFill>
                <a:latin typeface="华文中宋" pitchFamily="2" charset="-122"/>
                <a:ea typeface="华文中宋" pitchFamily="2" charset="-122"/>
              </a:rPr>
              <a:t>，可以将本单位会员调出，调出时要选择</a:t>
            </a:r>
            <a:r>
              <a:rPr lang="zh-CN" altLang="en-US" sz="2400" dirty="0" smtClean="0">
                <a:solidFill>
                  <a:schemeClr val="tx1">
                    <a:lumMod val="60000"/>
                    <a:lumOff val="40000"/>
                  </a:schemeClr>
                </a:solidFill>
                <a:latin typeface="华文中宋" pitchFamily="2" charset="-122"/>
                <a:ea typeface="华文中宋" pitchFamily="2" charset="-122"/>
              </a:rPr>
              <a:t>调出原因</a:t>
            </a:r>
            <a:endParaRPr lang="zh-CN" altLang="en-US" sz="2400" dirty="0">
              <a:solidFill>
                <a:schemeClr val="tx1">
                  <a:lumMod val="60000"/>
                  <a:lumOff val="40000"/>
                </a:schemeClr>
              </a:solidFill>
              <a:latin typeface="华文中宋" pitchFamily="2" charset="-122"/>
              <a:ea typeface="华文中宋" pitchFamily="2" charset="-122"/>
            </a:endParaRPr>
          </a:p>
        </p:txBody>
      </p:sp>
      <p:sp>
        <p:nvSpPr>
          <p:cNvPr id="14" name="圆角矩形标注 4"/>
          <p:cNvSpPr>
            <a:spLocks noChangeArrowheads="1"/>
          </p:cNvSpPr>
          <p:nvPr/>
        </p:nvSpPr>
        <p:spPr bwMode="auto">
          <a:xfrm>
            <a:off x="4643438" y="5357826"/>
            <a:ext cx="4286280" cy="857256"/>
          </a:xfrm>
          <a:prstGeom prst="wedgeRectCallout">
            <a:avLst>
              <a:gd name="adj1" fmla="val 9477"/>
              <a:gd name="adj2" fmla="val -9337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solidFill>
                <a:latin typeface="华文中宋" pitchFamily="2" charset="-122"/>
                <a:ea typeface="华文中宋" pitchFamily="2" charset="-122"/>
              </a:rPr>
              <a:t>4.</a:t>
            </a:r>
            <a:r>
              <a:rPr lang="zh-CN" altLang="en-US" sz="2400" b="0" dirty="0" smtClean="0">
                <a:solidFill>
                  <a:schemeClr val="tx2"/>
                </a:solidFill>
                <a:latin typeface="华文中宋" pitchFamily="2" charset="-122"/>
                <a:ea typeface="华文中宋" pitchFamily="2" charset="-122"/>
              </a:rPr>
              <a:t>点击</a:t>
            </a:r>
            <a:r>
              <a:rPr lang="zh-CN" altLang="en-US" sz="2400" dirty="0" smtClean="0">
                <a:solidFill>
                  <a:schemeClr val="tx1">
                    <a:lumMod val="60000"/>
                    <a:lumOff val="40000"/>
                  </a:schemeClr>
                </a:solidFill>
                <a:latin typeface="华文中宋" pitchFamily="2" charset="-122"/>
                <a:ea typeface="华文中宋" pitchFamily="2" charset="-122"/>
              </a:rPr>
              <a:t>申请调入</a:t>
            </a:r>
            <a:r>
              <a:rPr lang="zh-CN" altLang="en-US" sz="2400" b="0" dirty="0" smtClean="0">
                <a:solidFill>
                  <a:schemeClr val="tx2"/>
                </a:solidFill>
                <a:latin typeface="华文中宋" pitchFamily="2" charset="-122"/>
                <a:ea typeface="华文中宋" pitchFamily="2" charset="-122"/>
              </a:rPr>
              <a:t>，可以将非本单位会员调入</a:t>
            </a:r>
            <a:endParaRPr lang="zh-CN" altLang="en-US" sz="240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childTnLst>
                          </p:cTn>
                        </p:par>
                        <p:par>
                          <p:cTn id="17" fill="hold">
                            <p:stCondLst>
                              <p:cond delay="500"/>
                            </p:stCondLst>
                            <p:childTnLst>
                              <p:par>
                                <p:cTn id="18" presetID="9"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childTnLst>
                          </p:cTn>
                        </p:par>
                        <p:par>
                          <p:cTn id="21" fill="hold">
                            <p:stCondLst>
                              <p:cond delay="1000"/>
                            </p:stCondLst>
                            <p:childTnLst>
                              <p:par>
                                <p:cTn id="22" presetID="3" presetClass="entr" presetSubtype="1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linds(horizontal)">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linds(horizontal)">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xit" presetSubtype="0" fill="hold" grpId="1" nodeType="clickEffect">
                                  <p:stCondLst>
                                    <p:cond delay="0"/>
                                  </p:stCondLst>
                                  <p:childTnLst>
                                    <p:set>
                                      <p:cBhvr>
                                        <p:cTn id="33" dur="1" fill="hold">
                                          <p:stCondLst>
                                            <p:cond delay="0"/>
                                          </p:stCondLst>
                                        </p:cTn>
                                        <p:tgtEl>
                                          <p:spTgt spid="13"/>
                                        </p:tgtEl>
                                        <p:attrNameLst>
                                          <p:attrName>style.visibility</p:attrName>
                                        </p:attrNameLst>
                                      </p:cBhvr>
                                      <p:to>
                                        <p:strVal val="hidden"/>
                                      </p:to>
                                    </p:set>
                                  </p:childTnLst>
                                </p:cTn>
                              </p:par>
                            </p:childTnLst>
                          </p:cTn>
                        </p:par>
                        <p:par>
                          <p:cTn id="34" fill="hold">
                            <p:stCondLst>
                              <p:cond delay="0"/>
                            </p:stCondLst>
                            <p:childTnLst>
                              <p:par>
                                <p:cTn id="35" presetID="3" presetClass="entr" presetSubtype="1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P spid="10" grpId="0" animBg="1"/>
      <p:bldP spid="11" grpId="0" animBg="1"/>
      <p:bldP spid="12" grpId="0" animBg="1"/>
      <p:bldP spid="13" grpId="0" animBg="1"/>
      <p:bldP spid="13" grpId="1" animBg="1"/>
      <p:bldP spid="14"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srcRect/>
          <a:stretch>
            <a:fillRect/>
          </a:stretch>
        </p:blipFill>
        <p:spPr bwMode="auto">
          <a:xfrm>
            <a:off x="-1" y="857232"/>
            <a:ext cx="9144001" cy="3500462"/>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Calibri" pitchFamily="34" charset="0"/>
              </a:rPr>
              <a:t>会员调动管理</a:t>
            </a:r>
            <a:endParaRPr lang="zh-CN" altLang="en-US" dirty="0" smtClean="0">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121</a:t>
            </a:fld>
            <a:endParaRPr lang="en-US" altLang="zh-CN" dirty="0"/>
          </a:p>
        </p:txBody>
      </p:sp>
      <p:sp>
        <p:nvSpPr>
          <p:cNvPr id="9" name="圆角矩形标注 4"/>
          <p:cNvSpPr>
            <a:spLocks noChangeArrowheads="1"/>
          </p:cNvSpPr>
          <p:nvPr/>
        </p:nvSpPr>
        <p:spPr bwMode="auto">
          <a:xfrm>
            <a:off x="285720" y="1571612"/>
            <a:ext cx="2000264" cy="785818"/>
          </a:xfrm>
          <a:prstGeom prst="wedgeRectCallout">
            <a:avLst>
              <a:gd name="adj1" fmla="val -41756"/>
              <a:gd name="adj2" fmla="val 13438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solidFill>
                <a:latin typeface="华文中宋" pitchFamily="2" charset="-122"/>
                <a:ea typeface="华文中宋" pitchFamily="2" charset="-122"/>
              </a:rPr>
              <a:t>1.</a:t>
            </a:r>
            <a:r>
              <a:rPr lang="zh-CN" altLang="en-US" sz="2400" b="0" dirty="0" smtClean="0">
                <a:solidFill>
                  <a:schemeClr val="tx2"/>
                </a:solidFill>
                <a:latin typeface="华文中宋" pitchFamily="2" charset="-122"/>
                <a:ea typeface="华文中宋" pitchFamily="2" charset="-122"/>
              </a:rPr>
              <a:t>审批状态选择</a:t>
            </a:r>
            <a:r>
              <a:rPr lang="zh-CN" altLang="en-US" sz="2400" dirty="0" smtClean="0">
                <a:solidFill>
                  <a:schemeClr val="tx1">
                    <a:lumMod val="60000"/>
                    <a:lumOff val="40000"/>
                  </a:schemeClr>
                </a:solidFill>
                <a:latin typeface="华文中宋" pitchFamily="2" charset="-122"/>
                <a:ea typeface="华文中宋" pitchFamily="2" charset="-122"/>
              </a:rPr>
              <a:t>新建</a:t>
            </a:r>
            <a:endParaRPr lang="zh-CN" altLang="en-US" sz="2400" dirty="0">
              <a:solidFill>
                <a:schemeClr val="tx1">
                  <a:lumMod val="60000"/>
                  <a:lumOff val="40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2643174" y="1071546"/>
            <a:ext cx="2643206" cy="571504"/>
          </a:xfrm>
          <a:prstGeom prst="wedgeRectCallout">
            <a:avLst>
              <a:gd name="adj1" fmla="val -39377"/>
              <a:gd name="adj2" fmla="val 13523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dirty="0" smtClean="0">
                <a:solidFill>
                  <a:schemeClr val="tx1">
                    <a:lumMod val="60000"/>
                    <a:lumOff val="40000"/>
                  </a:schemeClr>
                </a:solidFill>
                <a:latin typeface="华文中宋" pitchFamily="2" charset="-122"/>
                <a:ea typeface="华文中宋" pitchFamily="2" charset="-122"/>
              </a:rPr>
              <a:t>搜索</a:t>
            </a:r>
            <a:r>
              <a:rPr lang="zh-CN" altLang="en-US" sz="2400" b="0" dirty="0" smtClean="0">
                <a:solidFill>
                  <a:schemeClr val="tx2"/>
                </a:solidFill>
                <a:latin typeface="华文中宋" pitchFamily="2" charset="-122"/>
                <a:ea typeface="华文中宋" pitchFamily="2" charset="-122"/>
              </a:rPr>
              <a:t>按钮</a:t>
            </a:r>
            <a:endParaRPr lang="zh-CN" altLang="en-US" sz="2400" b="0" dirty="0">
              <a:solidFill>
                <a:schemeClr val="tx2"/>
              </a:solidFill>
              <a:latin typeface="华文中宋" pitchFamily="2" charset="-122"/>
              <a:ea typeface="华文中宋" pitchFamily="2" charset="-122"/>
            </a:endParaRPr>
          </a:p>
        </p:txBody>
      </p:sp>
      <p:sp>
        <p:nvSpPr>
          <p:cNvPr id="10" name="矩形 9"/>
          <p:cNvSpPr/>
          <p:nvPr/>
        </p:nvSpPr>
        <p:spPr bwMode="auto">
          <a:xfrm>
            <a:off x="142844" y="3643314"/>
            <a:ext cx="8858312" cy="21431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1" name="圆角矩形标注 4"/>
          <p:cNvSpPr>
            <a:spLocks noChangeArrowheads="1"/>
          </p:cNvSpPr>
          <p:nvPr/>
        </p:nvSpPr>
        <p:spPr bwMode="auto">
          <a:xfrm>
            <a:off x="285720" y="4214818"/>
            <a:ext cx="2643206" cy="857256"/>
          </a:xfrm>
          <a:prstGeom prst="wedgeRectCallout">
            <a:avLst>
              <a:gd name="adj1" fmla="val 43086"/>
              <a:gd name="adj2" fmla="val -10042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核实将要上报人员名单</a:t>
            </a:r>
            <a:endParaRPr lang="zh-CN" altLang="en-US" sz="2400" b="0" dirty="0">
              <a:solidFill>
                <a:schemeClr val="tx2"/>
              </a:solidFill>
              <a:latin typeface="华文中宋" pitchFamily="2" charset="-122"/>
              <a:ea typeface="华文中宋" pitchFamily="2" charset="-122"/>
            </a:endParaRPr>
          </a:p>
        </p:txBody>
      </p:sp>
      <p:sp>
        <p:nvSpPr>
          <p:cNvPr id="12" name="圆角矩形标注 4"/>
          <p:cNvSpPr>
            <a:spLocks noChangeArrowheads="1"/>
          </p:cNvSpPr>
          <p:nvPr/>
        </p:nvSpPr>
        <p:spPr bwMode="auto">
          <a:xfrm>
            <a:off x="5500694" y="928670"/>
            <a:ext cx="3071834" cy="857256"/>
          </a:xfrm>
          <a:prstGeom prst="wedgeRectCallout">
            <a:avLst>
              <a:gd name="adj1" fmla="val -41510"/>
              <a:gd name="adj2" fmla="val 8500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4.</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dirty="0" smtClean="0">
                <a:solidFill>
                  <a:schemeClr val="tx1">
                    <a:lumMod val="60000"/>
                    <a:lumOff val="40000"/>
                  </a:schemeClr>
                </a:solidFill>
                <a:latin typeface="华文中宋" pitchFamily="2" charset="-122"/>
                <a:ea typeface="华文中宋" pitchFamily="2" charset="-122"/>
              </a:rPr>
              <a:t>提交新建申请</a:t>
            </a:r>
            <a:r>
              <a:rPr lang="zh-CN" altLang="en-US" sz="2400" b="0" dirty="0" smtClean="0">
                <a:solidFill>
                  <a:schemeClr val="tx2"/>
                </a:solidFill>
                <a:latin typeface="华文中宋" pitchFamily="2" charset="-122"/>
                <a:ea typeface="华文中宋" pitchFamily="2" charset="-122"/>
              </a:rPr>
              <a:t>按钮</a:t>
            </a:r>
            <a:endParaRPr lang="zh-CN" altLang="en-US" sz="2400" b="0" dirty="0">
              <a:solidFill>
                <a:schemeClr val="tx2"/>
              </a:solidFill>
              <a:latin typeface="华文中宋" pitchFamily="2" charset="-122"/>
              <a:ea typeface="华文中宋" pitchFamily="2" charset="-122"/>
            </a:endParaRPr>
          </a:p>
        </p:txBody>
      </p:sp>
      <p:sp>
        <p:nvSpPr>
          <p:cNvPr id="13" name="矩形 12"/>
          <p:cNvSpPr>
            <a:spLocks noChangeArrowheads="1"/>
          </p:cNvSpPr>
          <p:nvPr/>
        </p:nvSpPr>
        <p:spPr bwMode="auto">
          <a:xfrm>
            <a:off x="3643306" y="4714884"/>
            <a:ext cx="5286412" cy="171451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r>
              <a:rPr lang="zh-CN" altLang="en-US" sz="2400" b="0" dirty="0" smtClean="0">
                <a:solidFill>
                  <a:schemeClr val="tx2">
                    <a:lumMod val="95000"/>
                    <a:lumOff val="5000"/>
                  </a:schemeClr>
                </a:solidFill>
                <a:latin typeface="华文中宋" pitchFamily="2" charset="-122"/>
                <a:ea typeface="华文中宋" pitchFamily="2" charset="-122"/>
              </a:rPr>
              <a:t>说明：</a:t>
            </a:r>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）调出申请无需提交上报，创建即完成。</a:t>
            </a:r>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）调入申请提交后直接进入审核状态。</a:t>
            </a:r>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）无任何在途业务的才可以进行会员调动操作。</a:t>
            </a:r>
            <a:endParaRPr lang="en-US" altLang="zh-CN" sz="2400" b="0" dirty="0" smtClean="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dissolve">
                                      <p:cBhvr>
                                        <p:cTn id="16" dur="500"/>
                                        <p:tgtEl>
                                          <p:spTgt spid="10"/>
                                        </p:tgtEl>
                                      </p:cBhvr>
                                    </p:animEffect>
                                  </p:childTnLst>
                                </p:cTn>
                              </p:par>
                            </p:childTnLst>
                          </p:cTn>
                        </p:par>
                        <p:par>
                          <p:cTn id="17" fill="hold">
                            <p:stCondLst>
                              <p:cond delay="1000"/>
                            </p:stCondLst>
                            <p:childTnLst>
                              <p:par>
                                <p:cTn id="18" presetID="3" presetClass="entr" presetSubtype="1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childTnLst>
                          </p:cTn>
                        </p:par>
                        <p:par>
                          <p:cTn id="26" fill="hold">
                            <p:stCondLst>
                              <p:cond delay="500"/>
                            </p:stCondLst>
                            <p:childTnLst>
                              <p:par>
                                <p:cTn id="27" presetID="3" presetClass="entr" presetSubtype="1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linds(horizontal)">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0" grpId="0" animBg="1"/>
      <p:bldP spid="11" grpId="0" animBg="1"/>
      <p:bldP spid="12" grpId="0" animBg="1"/>
      <p:bldP spid="13" grpId="0" animBg="1"/>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122</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保单管理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网上逐个添加新投保</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836712"/>
            <a:ext cx="9019382" cy="5472608"/>
          </a:xfrm>
          <a:prstGeom prst="rect">
            <a:avLst/>
          </a:prstGeom>
          <a:noFill/>
          <a:ln w="9525">
            <a:noFill/>
            <a:miter lim="800000"/>
            <a:headEnd/>
            <a:tailEnd/>
          </a:ln>
        </p:spPr>
      </p:pic>
      <p:sp>
        <p:nvSpPr>
          <p:cNvPr id="60418"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网上逐个添加新投保</a:t>
            </a:r>
          </a:p>
        </p:txBody>
      </p:sp>
      <p:sp>
        <p:nvSpPr>
          <p:cNvPr id="4" name="日期占位符 3"/>
          <p:cNvSpPr>
            <a:spLocks noGrp="1"/>
          </p:cNvSpPr>
          <p:nvPr>
            <p:ph type="dt" sz="quarter" idx="10"/>
          </p:nvPr>
        </p:nvSpPr>
        <p:spPr/>
        <p:txBody>
          <a:bodyPr/>
          <a:lstStyle/>
          <a:p>
            <a:pPr>
              <a:defRPr/>
            </a:pPr>
            <a:r>
              <a:rPr lang="en-US" altLang="zh-CN" dirty="0" smtClean="0"/>
              <a:t>www.bjzghzbx.com                                                                                                                                                                      </a:t>
            </a:r>
            <a:fld id="{D83201AB-C42F-4E69-8F7A-1DDD39A6AEA0}" type="slidenum">
              <a:rPr lang="zh-CN" altLang="en-US" smtClean="0"/>
              <a:pPr>
                <a:defRPr/>
              </a:pPr>
              <a:t>123</a:t>
            </a:fld>
            <a:endParaRPr lang="en-US" altLang="zh-CN" dirty="0"/>
          </a:p>
        </p:txBody>
      </p:sp>
      <p:sp>
        <p:nvSpPr>
          <p:cNvPr id="9" name="圆角矩形标注 4"/>
          <p:cNvSpPr>
            <a:spLocks noChangeArrowheads="1"/>
          </p:cNvSpPr>
          <p:nvPr/>
        </p:nvSpPr>
        <p:spPr bwMode="auto">
          <a:xfrm>
            <a:off x="3131840" y="1196752"/>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保单</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195736" y="2708920"/>
            <a:ext cx="2520280"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投保</a:t>
            </a:r>
            <a:r>
              <a:rPr lang="zh-CN" altLang="en-US" sz="2400" b="0" dirty="0" smtClean="0">
                <a:solidFill>
                  <a:schemeClr val="tx1">
                    <a:lumMod val="60000"/>
                    <a:lumOff val="40000"/>
                  </a:schemeClr>
                </a:solidFill>
                <a:latin typeface="华文中宋" pitchFamily="2" charset="-122"/>
                <a:ea typeface="华文中宋" pitchFamily="2" charset="-122"/>
              </a:rPr>
              <a:t>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 y="836712"/>
            <a:ext cx="9144001" cy="5112568"/>
          </a:xfrm>
          <a:prstGeom prst="rect">
            <a:avLst/>
          </a:prstGeom>
          <a:noFill/>
          <a:ln w="9525">
            <a:noFill/>
            <a:miter lim="800000"/>
            <a:headEnd/>
            <a:tailEnd/>
          </a:ln>
        </p:spPr>
      </p:pic>
      <p:sp>
        <p:nvSpPr>
          <p:cNvPr id="6144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网上逐个添加新投保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30CB6940-2518-4471-B7EB-068A8436D1C9}" type="slidenum">
              <a:rPr lang="zh-CN" altLang="en-US" smtClean="0"/>
              <a:pPr>
                <a:defRPr/>
              </a:pPr>
              <a:t>124</a:t>
            </a:fld>
            <a:endParaRPr lang="en-US" altLang="zh-CN" dirty="0"/>
          </a:p>
        </p:txBody>
      </p:sp>
      <p:sp>
        <p:nvSpPr>
          <p:cNvPr id="8" name="圆角矩形标注 4"/>
          <p:cNvSpPr>
            <a:spLocks noChangeArrowheads="1"/>
          </p:cNvSpPr>
          <p:nvPr/>
        </p:nvSpPr>
        <p:spPr bwMode="auto">
          <a:xfrm>
            <a:off x="2843808" y="2708921"/>
            <a:ext cx="2448271" cy="648072"/>
          </a:xfrm>
          <a:prstGeom prst="wedgeRectCallout">
            <a:avLst>
              <a:gd name="adj1" fmla="val 39391"/>
              <a:gd name="adj2" fmla="val -17333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添加</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857232"/>
            <a:ext cx="9127613" cy="5715040"/>
          </a:xfrm>
          <a:prstGeom prst="rect">
            <a:avLst/>
          </a:prstGeom>
          <a:noFill/>
          <a:ln w="9525">
            <a:noFill/>
            <a:miter lim="800000"/>
            <a:headEnd/>
            <a:tailEnd/>
          </a:ln>
          <a:effectLst/>
        </p:spPr>
      </p:pic>
      <p:sp>
        <p:nvSpPr>
          <p:cNvPr id="6144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网上逐个添加新投保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30CB6940-2518-4471-B7EB-068A8436D1C9}" type="slidenum">
              <a:rPr lang="zh-CN" altLang="en-US" smtClean="0"/>
              <a:pPr>
                <a:defRPr/>
              </a:pPr>
              <a:t>125</a:t>
            </a:fld>
            <a:endParaRPr lang="en-US" altLang="zh-CN" dirty="0"/>
          </a:p>
        </p:txBody>
      </p:sp>
      <p:sp>
        <p:nvSpPr>
          <p:cNvPr id="7" name="圆角矩形标注 4"/>
          <p:cNvSpPr>
            <a:spLocks noChangeArrowheads="1"/>
          </p:cNvSpPr>
          <p:nvPr/>
        </p:nvSpPr>
        <p:spPr bwMode="auto">
          <a:xfrm>
            <a:off x="1571604" y="1928802"/>
            <a:ext cx="2880319" cy="936104"/>
          </a:xfrm>
          <a:prstGeom prst="wedgeRectCallout">
            <a:avLst>
              <a:gd name="adj1" fmla="val 41978"/>
              <a:gd name="adj2" fmla="val 8386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选择</a:t>
            </a:r>
            <a:r>
              <a:rPr lang="zh-CN" altLang="en-US" sz="2400" b="0" dirty="0" smtClean="0">
                <a:solidFill>
                  <a:schemeClr val="accent4">
                    <a:lumMod val="60000"/>
                    <a:lumOff val="40000"/>
                  </a:schemeClr>
                </a:solidFill>
                <a:latin typeface="华文中宋" pitchFamily="2" charset="-122"/>
                <a:ea typeface="华文中宋" pitchFamily="2" charset="-122"/>
              </a:rPr>
              <a:t>产品名称</a:t>
            </a:r>
            <a:r>
              <a:rPr lang="zh-CN" altLang="en-US" sz="2400" b="0" dirty="0" smtClean="0">
                <a:solidFill>
                  <a:schemeClr val="tx2">
                    <a:lumMod val="95000"/>
                    <a:lumOff val="5000"/>
                  </a:schemeClr>
                </a:solidFill>
                <a:latin typeface="华文中宋" pitchFamily="2" charset="-122"/>
                <a:ea typeface="华文中宋" pitchFamily="2" charset="-122"/>
              </a:rPr>
              <a:t>下拉列表中的险种。</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圆角矩形标注 4"/>
          <p:cNvSpPr>
            <a:spLocks noChangeArrowheads="1"/>
          </p:cNvSpPr>
          <p:nvPr/>
        </p:nvSpPr>
        <p:spPr bwMode="auto">
          <a:xfrm>
            <a:off x="6143636" y="1928802"/>
            <a:ext cx="2500330" cy="1150418"/>
          </a:xfrm>
          <a:prstGeom prst="wedgeRectCallout">
            <a:avLst>
              <a:gd name="adj1" fmla="val -45503"/>
              <a:gd name="adj2" fmla="val 7709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输入会员的</a:t>
            </a:r>
            <a:r>
              <a:rPr lang="zh-CN" altLang="en-US" sz="2400" b="0" dirty="0" smtClean="0">
                <a:solidFill>
                  <a:schemeClr val="accent4">
                    <a:lumMod val="60000"/>
                    <a:lumOff val="40000"/>
                  </a:schemeClr>
                </a:solidFill>
                <a:latin typeface="华文中宋" pitchFamily="2" charset="-122"/>
                <a:ea typeface="华文中宋" pitchFamily="2" charset="-122"/>
              </a:rPr>
              <a:t>身份证号</a:t>
            </a:r>
            <a:r>
              <a:rPr lang="zh-CN" altLang="en-US" sz="2400" b="0" dirty="0" smtClean="0">
                <a:solidFill>
                  <a:schemeClr val="tx2">
                    <a:lumMod val="95000"/>
                    <a:lumOff val="5000"/>
                  </a:schemeClr>
                </a:solidFill>
                <a:latin typeface="华文中宋" pitchFamily="2" charset="-122"/>
                <a:ea typeface="华文中宋" pitchFamily="2" charset="-122"/>
              </a:rPr>
              <a:t>或</a:t>
            </a:r>
            <a:r>
              <a:rPr lang="zh-CN" altLang="en-US" sz="2400" b="0" dirty="0" smtClean="0">
                <a:solidFill>
                  <a:schemeClr val="accent4">
                    <a:lumMod val="60000"/>
                    <a:lumOff val="40000"/>
                  </a:schemeClr>
                </a:solidFill>
                <a:latin typeface="华文中宋" pitchFamily="2" charset="-122"/>
                <a:ea typeface="华文中宋" pitchFamily="2" charset="-122"/>
              </a:rPr>
              <a:t>会员证号</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2"/>
            <a:ext cx="9163572" cy="5715040"/>
          </a:xfrm>
          <a:prstGeom prst="rect">
            <a:avLst/>
          </a:prstGeom>
          <a:noFill/>
          <a:ln w="9525">
            <a:noFill/>
            <a:miter lim="800000"/>
            <a:headEnd/>
            <a:tailEnd/>
          </a:ln>
          <a:effectLst/>
        </p:spPr>
      </p:pic>
      <p:sp>
        <p:nvSpPr>
          <p:cNvPr id="10" name="矩形 9"/>
          <p:cNvSpPr/>
          <p:nvPr/>
        </p:nvSpPr>
        <p:spPr bwMode="auto">
          <a:xfrm>
            <a:off x="1928794" y="3571876"/>
            <a:ext cx="5286412" cy="136701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6144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网上逐个添加新投保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30CB6940-2518-4471-B7EB-068A8436D1C9}" type="slidenum">
              <a:rPr lang="zh-CN" altLang="en-US" smtClean="0"/>
              <a:pPr>
                <a:defRPr/>
              </a:pPr>
              <a:t>126</a:t>
            </a:fld>
            <a:endParaRPr lang="en-US" altLang="zh-CN" dirty="0"/>
          </a:p>
        </p:txBody>
      </p:sp>
      <p:sp>
        <p:nvSpPr>
          <p:cNvPr id="8" name="圆角矩形标注 4"/>
          <p:cNvSpPr>
            <a:spLocks noChangeArrowheads="1"/>
          </p:cNvSpPr>
          <p:nvPr/>
        </p:nvSpPr>
        <p:spPr bwMode="auto">
          <a:xfrm>
            <a:off x="467544" y="5589240"/>
            <a:ext cx="2448272" cy="792088"/>
          </a:xfrm>
          <a:prstGeom prst="wedgeRectCallout">
            <a:avLst>
              <a:gd name="adj1" fmla="val 42432"/>
              <a:gd name="adj2" fmla="val -8161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输入该会员投保金额</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7" name="圆角矩形标注 4"/>
          <p:cNvSpPr>
            <a:spLocks noChangeArrowheads="1"/>
          </p:cNvSpPr>
          <p:nvPr/>
        </p:nvSpPr>
        <p:spPr bwMode="auto">
          <a:xfrm>
            <a:off x="539552" y="2420888"/>
            <a:ext cx="2880319" cy="936104"/>
          </a:xfrm>
          <a:prstGeom prst="wedgeRectCallout">
            <a:avLst>
              <a:gd name="adj1" fmla="val 53442"/>
              <a:gd name="adj2" fmla="val 10014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核查会员信息是否正确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1" name="圆角矩形标注 4"/>
          <p:cNvSpPr>
            <a:spLocks noChangeArrowheads="1"/>
          </p:cNvSpPr>
          <p:nvPr/>
        </p:nvSpPr>
        <p:spPr bwMode="auto">
          <a:xfrm>
            <a:off x="2123728" y="5589240"/>
            <a:ext cx="2448272" cy="792088"/>
          </a:xfrm>
          <a:prstGeom prst="wedgeRectCallout">
            <a:avLst>
              <a:gd name="adj1" fmla="val 41998"/>
              <a:gd name="adj2" fmla="val -829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或输入该会员投保份数</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2" name="圆角矩形标注 4"/>
          <p:cNvSpPr>
            <a:spLocks noChangeArrowheads="1"/>
          </p:cNvSpPr>
          <p:nvPr/>
        </p:nvSpPr>
        <p:spPr bwMode="auto">
          <a:xfrm>
            <a:off x="6072198" y="5500702"/>
            <a:ext cx="2448272" cy="864096"/>
          </a:xfrm>
          <a:prstGeom prst="wedgeRectCallout">
            <a:avLst>
              <a:gd name="adj1" fmla="val -42689"/>
              <a:gd name="adj2" fmla="val -9883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输入</a:t>
            </a:r>
            <a:r>
              <a:rPr lang="zh-CN" altLang="en-US" sz="2400" b="0" dirty="0" smtClean="0">
                <a:solidFill>
                  <a:schemeClr val="accent4">
                    <a:lumMod val="60000"/>
                    <a:lumOff val="40000"/>
                  </a:schemeClr>
                </a:solidFill>
                <a:latin typeface="华文中宋" pitchFamily="2" charset="-122"/>
                <a:ea typeface="华文中宋" pitchFamily="2" charset="-122"/>
              </a:rPr>
              <a:t>预期生效时间</a:t>
            </a:r>
            <a:r>
              <a:rPr lang="zh-CN" altLang="en-US" sz="2400" b="0" dirty="0" smtClean="0">
                <a:solidFill>
                  <a:schemeClr val="tx2">
                    <a:lumMod val="95000"/>
                    <a:lumOff val="5000"/>
                  </a:schemeClr>
                </a:solidFill>
                <a:latin typeface="华文中宋" pitchFamily="2" charset="-122"/>
                <a:ea typeface="华文中宋" pitchFamily="2" charset="-122"/>
              </a:rPr>
              <a:t>（可选输）</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5" name="AutoShape 5"/>
          <p:cNvSpPr>
            <a:spLocks noChangeArrowheads="1"/>
          </p:cNvSpPr>
          <p:nvPr/>
        </p:nvSpPr>
        <p:spPr bwMode="auto">
          <a:xfrm>
            <a:off x="4644008" y="1124744"/>
            <a:ext cx="4032250" cy="1206500"/>
          </a:xfrm>
          <a:prstGeom prst="wedgeRectCallout">
            <a:avLst>
              <a:gd name="adj1" fmla="val -37699"/>
              <a:gd name="adj2" fmla="val 10363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保存并创建下一个</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按钮，将继续录入下一个会员投保信息。</a:t>
            </a:r>
          </a:p>
        </p:txBody>
      </p:sp>
      <p:sp>
        <p:nvSpPr>
          <p:cNvPr id="16" name="AutoShape 6"/>
          <p:cNvSpPr>
            <a:spLocks noChangeArrowheads="1"/>
          </p:cNvSpPr>
          <p:nvPr/>
        </p:nvSpPr>
        <p:spPr bwMode="auto">
          <a:xfrm>
            <a:off x="3786182" y="1357298"/>
            <a:ext cx="4032448" cy="841375"/>
          </a:xfrm>
          <a:prstGeom prst="wedgeRectCallout">
            <a:avLst>
              <a:gd name="adj1" fmla="val -1012"/>
              <a:gd name="adj2" fmla="val 132132"/>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smtClean="0">
                <a:ln>
                  <a:noFill/>
                </a:ln>
                <a:solidFill>
                  <a:schemeClr val="accent4">
                    <a:lumMod val="60000"/>
                    <a:lumOff val="40000"/>
                  </a:schemeClr>
                </a:solidFill>
                <a:effectLst/>
                <a:uLnTx/>
                <a:uFillTx/>
                <a:latin typeface="华文中宋" pitchFamily="2" charset="-122"/>
                <a:ea typeface="华文中宋" pitchFamily="2" charset="-122"/>
              </a:rPr>
              <a:t>保存并退出</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按钮</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，将结束会员投保录入。</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8"/>
                                        </p:tgtEl>
                                        <p:attrNameLst>
                                          <p:attrName>style.visibility</p:attrName>
                                        </p:attrNameLst>
                                      </p:cBhvr>
                                      <p:to>
                                        <p:strVal val="hidden"/>
                                      </p:to>
                                    </p:set>
                                  </p:childTnLst>
                                </p:cTn>
                              </p:par>
                            </p:childTnLst>
                          </p:cTn>
                        </p:par>
                        <p:par>
                          <p:cTn id="20" fill="hold">
                            <p:stCondLst>
                              <p:cond delay="0"/>
                            </p:stCondLst>
                            <p:childTnLst>
                              <p:par>
                                <p:cTn id="21" presetID="3" presetClass="entr" presetSubtype="1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linds(horizont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xit" presetSubtype="0" fill="hold" grpId="1" nodeType="clickEffect">
                                  <p:stCondLst>
                                    <p:cond delay="0"/>
                                  </p:stCondLst>
                                  <p:childTnLst>
                                    <p:set>
                                      <p:cBhvr>
                                        <p:cTn id="37" dur="1" fill="hold">
                                          <p:stCondLst>
                                            <p:cond delay="0"/>
                                          </p:stCondLst>
                                        </p:cTn>
                                        <p:tgtEl>
                                          <p:spTgt spid="16"/>
                                        </p:tgtEl>
                                        <p:attrNameLst>
                                          <p:attrName>style.visibility</p:attrName>
                                        </p:attrNameLst>
                                      </p:cBhvr>
                                      <p:to>
                                        <p:strVal val="hidden"/>
                                      </p:to>
                                    </p:set>
                                  </p:childTnLst>
                                </p:cTn>
                              </p:par>
                            </p:childTnLst>
                          </p:cTn>
                        </p:par>
                        <p:par>
                          <p:cTn id="38" fill="hold">
                            <p:stCondLst>
                              <p:cond delay="0"/>
                            </p:stCondLst>
                            <p:childTnLst>
                              <p:par>
                                <p:cTn id="39" presetID="3" presetClass="entr" presetSubtype="1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blinds(horizontal)">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animBg="1"/>
      <p:bldP spid="8" grpId="1" animBg="1"/>
      <p:bldP spid="7" grpId="0" animBg="1"/>
      <p:bldP spid="11" grpId="0" animBg="1"/>
      <p:bldP spid="12" grpId="0" animBg="1"/>
      <p:bldP spid="15" grpId="0" animBg="1"/>
      <p:bldP spid="16" grpId="0" animBg="1"/>
      <p:bldP spid="16" grpId="1" animBg="1"/>
    </p:bldLst>
  </p:timing>
</p:sld>
</file>

<file path=ppt/slides/slide1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127</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保单管理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批量续转投保</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836712"/>
            <a:ext cx="9019382" cy="5472608"/>
          </a:xfrm>
          <a:prstGeom prst="rect">
            <a:avLst/>
          </a:prstGeom>
          <a:noFill/>
          <a:ln w="9525">
            <a:noFill/>
            <a:miter lim="800000"/>
            <a:headEnd/>
            <a:tailEnd/>
          </a:ln>
        </p:spPr>
      </p:pic>
      <p:sp>
        <p:nvSpPr>
          <p:cNvPr id="60418"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批量续转投保</a:t>
            </a:r>
          </a:p>
        </p:txBody>
      </p:sp>
      <p:sp>
        <p:nvSpPr>
          <p:cNvPr id="4" name="日期占位符 3"/>
          <p:cNvSpPr>
            <a:spLocks noGrp="1"/>
          </p:cNvSpPr>
          <p:nvPr>
            <p:ph type="dt" sz="quarter" idx="10"/>
          </p:nvPr>
        </p:nvSpPr>
        <p:spPr/>
        <p:txBody>
          <a:bodyPr/>
          <a:lstStyle/>
          <a:p>
            <a:pPr>
              <a:defRPr/>
            </a:pPr>
            <a:r>
              <a:rPr lang="en-US" altLang="zh-CN" dirty="0" smtClean="0"/>
              <a:t>www.bjzghzbx.com                                                                                                                                                                      </a:t>
            </a:r>
            <a:fld id="{D83201AB-C42F-4E69-8F7A-1DDD39A6AEA0}" type="slidenum">
              <a:rPr lang="zh-CN" altLang="en-US" smtClean="0"/>
              <a:pPr>
                <a:defRPr/>
              </a:pPr>
              <a:t>128</a:t>
            </a:fld>
            <a:endParaRPr lang="en-US" altLang="zh-CN" dirty="0"/>
          </a:p>
        </p:txBody>
      </p:sp>
      <p:sp>
        <p:nvSpPr>
          <p:cNvPr id="9" name="圆角矩形标注 4"/>
          <p:cNvSpPr>
            <a:spLocks noChangeArrowheads="1"/>
          </p:cNvSpPr>
          <p:nvPr/>
        </p:nvSpPr>
        <p:spPr bwMode="auto">
          <a:xfrm>
            <a:off x="3131840" y="1196752"/>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保单</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051720" y="2780928"/>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投保</a:t>
            </a:r>
            <a:r>
              <a:rPr lang="zh-CN" altLang="en-US" sz="2400" b="0" dirty="0" smtClean="0">
                <a:solidFill>
                  <a:schemeClr val="tx1">
                    <a:lumMod val="60000"/>
                    <a:lumOff val="40000"/>
                  </a:schemeClr>
                </a:solidFill>
                <a:latin typeface="华文中宋" pitchFamily="2" charset="-122"/>
                <a:ea typeface="华文中宋" pitchFamily="2" charset="-122"/>
              </a:rPr>
              <a:t>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 y="836712"/>
            <a:ext cx="9144001" cy="5112568"/>
          </a:xfrm>
          <a:prstGeom prst="rect">
            <a:avLst/>
          </a:prstGeom>
          <a:noFill/>
          <a:ln w="9525">
            <a:noFill/>
            <a:miter lim="800000"/>
            <a:headEnd/>
            <a:tailEnd/>
          </a:ln>
        </p:spPr>
      </p:pic>
      <p:sp>
        <p:nvSpPr>
          <p:cNvPr id="6" name="矩形 5"/>
          <p:cNvSpPr/>
          <p:nvPr/>
        </p:nvSpPr>
        <p:spPr bwMode="auto">
          <a:xfrm>
            <a:off x="395536" y="1988840"/>
            <a:ext cx="7704856" cy="158417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6144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批量续转投保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30CB6940-2518-4471-B7EB-068A8436D1C9}" type="slidenum">
              <a:rPr lang="zh-CN" altLang="en-US" smtClean="0"/>
              <a:pPr>
                <a:defRPr/>
              </a:pPr>
              <a:t>129</a:t>
            </a:fld>
            <a:endParaRPr lang="en-US" altLang="zh-CN" dirty="0"/>
          </a:p>
        </p:txBody>
      </p:sp>
      <p:sp>
        <p:nvSpPr>
          <p:cNvPr id="8" name="圆角矩形标注 4"/>
          <p:cNvSpPr>
            <a:spLocks noChangeArrowheads="1"/>
          </p:cNvSpPr>
          <p:nvPr/>
        </p:nvSpPr>
        <p:spPr bwMode="auto">
          <a:xfrm>
            <a:off x="1835696" y="2276872"/>
            <a:ext cx="2376264" cy="648072"/>
          </a:xfrm>
          <a:prstGeom prst="wedgeRectCallout">
            <a:avLst>
              <a:gd name="adj1" fmla="val -49564"/>
              <a:gd name="adj2" fmla="val -11919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搜索</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7" name="矩形标注 6"/>
          <p:cNvSpPr>
            <a:spLocks noChangeArrowheads="1"/>
          </p:cNvSpPr>
          <p:nvPr/>
        </p:nvSpPr>
        <p:spPr bwMode="auto">
          <a:xfrm>
            <a:off x="323528" y="4293096"/>
            <a:ext cx="4572000" cy="1152128"/>
          </a:xfrm>
          <a:prstGeom prst="wedgeRectCallout">
            <a:avLst>
              <a:gd name="adj1" fmla="val -8275"/>
              <a:gd name="adj2" fmla="val -13949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en-US" altLang="zh-CN" sz="2400" b="0" dirty="0" smtClean="0">
                <a:solidFill>
                  <a:schemeClr val="tx2">
                    <a:lumMod val="95000"/>
                    <a:lumOff val="5000"/>
                  </a:schemeClr>
                </a:solidFill>
                <a:latin typeface="华文中宋" pitchFamily="2" charset="-122"/>
                <a:ea typeface="华文中宋" pitchFamily="2" charset="-122"/>
              </a:rPr>
              <a:t>.</a:t>
            </a:r>
            <a:r>
              <a:rPr lang="zh-CN" altLang="en-US" sz="2400" dirty="0" smtClean="0">
                <a:solidFill>
                  <a:schemeClr val="tx2">
                    <a:lumMod val="95000"/>
                    <a:lumOff val="5000"/>
                  </a:schemeClr>
                </a:solidFill>
                <a:latin typeface="宋体" pitchFamily="2" charset="-122"/>
                <a:ea typeface="宋体" pitchFamily="2" charset="-122"/>
              </a:rPr>
              <a:t>输入搜索条件，根据搜索条件查询出将要进行批量续转的保单信息</a:t>
            </a:r>
            <a:endParaRPr lang="zh-CN" altLang="en-US" sz="2400" dirty="0">
              <a:solidFill>
                <a:schemeClr val="tx2">
                  <a:lumMod val="95000"/>
                  <a:lumOff val="5000"/>
                </a:schemeClr>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系统登录</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切换用户</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8CC31C36-CE81-4309-A539-77907E804C38}" type="slidenum">
              <a:rPr lang="zh-CN" altLang="en-US" smtClean="0"/>
              <a:pPr>
                <a:defRPr/>
              </a:pPr>
              <a:t>13</a:t>
            </a:fld>
            <a:endParaRPr lang="en-US" altLang="zh-CN" dirty="0"/>
          </a:p>
        </p:txBody>
      </p:sp>
      <p:pic>
        <p:nvPicPr>
          <p:cNvPr id="1027" name="Picture 3"/>
          <p:cNvPicPr>
            <a:picLocks noChangeAspect="1" noChangeArrowheads="1"/>
          </p:cNvPicPr>
          <p:nvPr/>
        </p:nvPicPr>
        <p:blipFill>
          <a:blip r:embed="rId2" cstate="print"/>
          <a:srcRect/>
          <a:stretch>
            <a:fillRect/>
          </a:stretch>
        </p:blipFill>
        <p:spPr bwMode="auto">
          <a:xfrm>
            <a:off x="0" y="836711"/>
            <a:ext cx="9144000" cy="5077069"/>
          </a:xfrm>
          <a:prstGeom prst="rect">
            <a:avLst/>
          </a:prstGeom>
          <a:noFill/>
          <a:ln w="9525">
            <a:noFill/>
            <a:miter lim="800000"/>
            <a:headEnd/>
            <a:tailEnd/>
          </a:ln>
        </p:spPr>
      </p:pic>
      <p:sp>
        <p:nvSpPr>
          <p:cNvPr id="9" name="圆角矩形标注 4"/>
          <p:cNvSpPr>
            <a:spLocks noChangeArrowheads="1"/>
          </p:cNvSpPr>
          <p:nvPr/>
        </p:nvSpPr>
        <p:spPr bwMode="auto">
          <a:xfrm>
            <a:off x="6660232" y="1628800"/>
            <a:ext cx="2088232" cy="648072"/>
          </a:xfrm>
          <a:prstGeom prst="wedgeRectCallout">
            <a:avLst>
              <a:gd name="adj1" fmla="val 51014"/>
              <a:gd name="adj2" fmla="val -10940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切换</a:t>
            </a:r>
            <a:r>
              <a:rPr lang="zh-CN" altLang="en-US" sz="2400" b="0" dirty="0" smtClean="0">
                <a:solidFill>
                  <a:schemeClr val="tx2">
                    <a:lumMod val="95000"/>
                    <a:lumOff val="5000"/>
                  </a:schemeClr>
                </a:solidFill>
                <a:latin typeface="华文中宋" pitchFamily="2" charset="-122"/>
                <a:ea typeface="华文中宋" pitchFamily="2" charset="-122"/>
              </a:rPr>
              <a:t>文字</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 y="836711"/>
            <a:ext cx="9143999" cy="5760641"/>
          </a:xfrm>
          <a:prstGeom prst="rect">
            <a:avLst/>
          </a:prstGeom>
          <a:noFill/>
          <a:ln w="9525">
            <a:noFill/>
            <a:miter lim="800000"/>
            <a:headEnd/>
            <a:tailEnd/>
          </a:ln>
        </p:spPr>
      </p:pic>
      <p:sp>
        <p:nvSpPr>
          <p:cNvPr id="69634"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批量续转投保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8084421-939C-4D9C-BE4B-E4A9D48D07D5}" type="slidenum">
              <a:rPr lang="zh-CN" altLang="en-US" smtClean="0"/>
              <a:pPr>
                <a:defRPr/>
              </a:pPr>
              <a:t>130</a:t>
            </a:fld>
            <a:endParaRPr lang="en-US" altLang="zh-CN" dirty="0"/>
          </a:p>
        </p:txBody>
      </p:sp>
      <p:sp>
        <p:nvSpPr>
          <p:cNvPr id="10" name="矩形 9"/>
          <p:cNvSpPr/>
          <p:nvPr/>
        </p:nvSpPr>
        <p:spPr bwMode="auto">
          <a:xfrm>
            <a:off x="0" y="4005064"/>
            <a:ext cx="8964488" cy="216024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1" name="矩形标注 10"/>
          <p:cNvSpPr>
            <a:spLocks noChangeArrowheads="1"/>
          </p:cNvSpPr>
          <p:nvPr/>
        </p:nvSpPr>
        <p:spPr bwMode="auto">
          <a:xfrm>
            <a:off x="683568" y="2780928"/>
            <a:ext cx="4429125" cy="810912"/>
          </a:xfrm>
          <a:prstGeom prst="wedgeRectCallout">
            <a:avLst>
              <a:gd name="adj1" fmla="val -43399"/>
              <a:gd name="adj2" fmla="val 15995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en-US" altLang="zh-CN" sz="2400" b="0" dirty="0" smtClean="0">
                <a:solidFill>
                  <a:schemeClr val="tx2">
                    <a:lumMod val="95000"/>
                    <a:lumOff val="5000"/>
                  </a:schemeClr>
                </a:solidFill>
                <a:latin typeface="华文中宋" pitchFamily="2" charset="-122"/>
                <a:ea typeface="华文中宋" pitchFamily="2" charset="-122"/>
              </a:rPr>
              <a:t>.</a:t>
            </a:r>
            <a:r>
              <a:rPr lang="zh-CN" altLang="en-US" sz="2400" b="0" dirty="0" smtClean="0">
                <a:solidFill>
                  <a:schemeClr val="tx2">
                    <a:lumMod val="95000"/>
                    <a:lumOff val="5000"/>
                  </a:schemeClr>
                </a:solidFill>
                <a:latin typeface="华文中宋" pitchFamily="2" charset="-122"/>
                <a:ea typeface="华文中宋" pitchFamily="2" charset="-122"/>
              </a:rPr>
              <a:t>认真核查即将续转投保的人员明细。</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2" name="矩形标注 11"/>
          <p:cNvSpPr>
            <a:spLocks noChangeArrowheads="1"/>
          </p:cNvSpPr>
          <p:nvPr/>
        </p:nvSpPr>
        <p:spPr bwMode="auto">
          <a:xfrm>
            <a:off x="5724128" y="2564904"/>
            <a:ext cx="3024336" cy="467079"/>
          </a:xfrm>
          <a:prstGeom prst="wedgeRectCallout">
            <a:avLst>
              <a:gd name="adj1" fmla="val -47833"/>
              <a:gd name="adj2" fmla="val -19484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批量续转</a:t>
            </a:r>
            <a:r>
              <a:rPr lang="zh-CN" altLang="en-US" sz="2400" b="0" dirty="0" smtClean="0">
                <a:solidFill>
                  <a:schemeClr val="tx2">
                    <a:lumMod val="95000"/>
                    <a:lumOff val="5000"/>
                  </a:schemeClr>
                </a:solidFill>
                <a:latin typeface="华文中宋" pitchFamily="2" charset="-122"/>
                <a:ea typeface="华文中宋" pitchFamily="2" charset="-122"/>
              </a:rPr>
              <a:t>按钮</a:t>
            </a:r>
            <a:r>
              <a:rPr lang="zh-CN" altLang="en-US" sz="2400" b="0" dirty="0" smtClean="0">
                <a:solidFill>
                  <a:schemeClr val="tx1"/>
                </a:solidFill>
                <a:latin typeface="华文中宋" pitchFamily="2" charset="-122"/>
                <a:ea typeface="华文中宋" pitchFamily="2" charset="-122"/>
              </a:rPr>
              <a:t>。</a:t>
            </a:r>
            <a:endParaRPr lang="zh-CN" altLang="en-US" sz="2400" b="0" dirty="0">
              <a:solidFill>
                <a:schemeClr val="tx1"/>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70658"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批量续传投保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A5C62B1F-A1D8-461B-BDD0-BE704DDE91DD}" type="slidenum">
              <a:rPr lang="zh-CN" altLang="en-US" smtClean="0"/>
              <a:pPr>
                <a:defRPr/>
              </a:pPr>
              <a:t>131</a:t>
            </a:fld>
            <a:endParaRPr lang="en-US" altLang="zh-CN" dirty="0"/>
          </a:p>
        </p:txBody>
      </p:sp>
      <p:sp>
        <p:nvSpPr>
          <p:cNvPr id="6" name="矩形标注 5"/>
          <p:cNvSpPr>
            <a:spLocks noChangeArrowheads="1"/>
          </p:cNvSpPr>
          <p:nvPr/>
        </p:nvSpPr>
        <p:spPr bwMode="auto">
          <a:xfrm>
            <a:off x="251520" y="3212976"/>
            <a:ext cx="2592288" cy="864096"/>
          </a:xfrm>
          <a:prstGeom prst="wedgeRectCallout">
            <a:avLst>
              <a:gd name="adj1" fmla="val 75555"/>
              <a:gd name="adj2" fmla="val 6988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可以选择</a:t>
            </a:r>
            <a:r>
              <a:rPr lang="zh-CN" altLang="en-US" sz="2400" b="0" dirty="0" smtClean="0">
                <a:solidFill>
                  <a:schemeClr val="accent4">
                    <a:lumMod val="60000"/>
                    <a:lumOff val="40000"/>
                  </a:schemeClr>
                </a:solidFill>
                <a:latin typeface="华文中宋" pitchFamily="2" charset="-122"/>
                <a:ea typeface="华文中宋" pitchFamily="2" charset="-122"/>
              </a:rPr>
              <a:t>按</a:t>
            </a:r>
            <a:r>
              <a:rPr lang="zh-CN" altLang="en-US" sz="2400" b="0" dirty="0">
                <a:solidFill>
                  <a:schemeClr val="accent4">
                    <a:lumMod val="60000"/>
                    <a:lumOff val="40000"/>
                  </a:schemeClr>
                </a:solidFill>
                <a:latin typeface="华文中宋" pitchFamily="2" charset="-122"/>
                <a:ea typeface="华文中宋" pitchFamily="2" charset="-122"/>
              </a:rPr>
              <a:t>原保单金额</a:t>
            </a:r>
            <a:r>
              <a:rPr lang="zh-CN" altLang="en-US" sz="2400" b="0" dirty="0" smtClean="0">
                <a:solidFill>
                  <a:schemeClr val="accent4">
                    <a:lumMod val="60000"/>
                    <a:lumOff val="40000"/>
                  </a:schemeClr>
                </a:solidFill>
                <a:latin typeface="华文中宋" pitchFamily="2" charset="-122"/>
                <a:ea typeface="华文中宋" pitchFamily="2" charset="-122"/>
              </a:rPr>
              <a:t>续转</a:t>
            </a:r>
            <a:endParaRPr lang="zh-CN" altLang="en-US" sz="2400" b="0" dirty="0">
              <a:solidFill>
                <a:schemeClr val="accent4">
                  <a:lumMod val="60000"/>
                  <a:lumOff val="40000"/>
                </a:schemeClr>
              </a:solidFill>
              <a:latin typeface="华文中宋" pitchFamily="2" charset="-122"/>
              <a:ea typeface="华文中宋" pitchFamily="2" charset="-122"/>
            </a:endParaRPr>
          </a:p>
        </p:txBody>
      </p:sp>
      <p:sp>
        <p:nvSpPr>
          <p:cNvPr id="7" name="矩形标注 6"/>
          <p:cNvSpPr>
            <a:spLocks noChangeArrowheads="1"/>
          </p:cNvSpPr>
          <p:nvPr/>
        </p:nvSpPr>
        <p:spPr bwMode="auto">
          <a:xfrm>
            <a:off x="251520" y="1340768"/>
            <a:ext cx="4644008" cy="1656184"/>
          </a:xfrm>
          <a:prstGeom prst="wedgeRectCallout">
            <a:avLst>
              <a:gd name="adj1" fmla="val 55173"/>
              <a:gd name="adj2" fmla="val 11385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系统默认产品为查询时的产品信息，但系统提供使用查询出的人员名单投保其他险种，只需手工选择产品信息即</a:t>
            </a:r>
            <a:r>
              <a:rPr lang="zh-CN" altLang="en-US" sz="2400" b="0" dirty="0" smtClean="0">
                <a:solidFill>
                  <a:schemeClr val="tx2">
                    <a:lumMod val="95000"/>
                    <a:lumOff val="5000"/>
                  </a:schemeClr>
                </a:solidFill>
                <a:latin typeface="华文中宋" pitchFamily="2" charset="-122"/>
                <a:ea typeface="华文中宋" pitchFamily="2" charset="-122"/>
              </a:rPr>
              <a:t>可。</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矩形标注 7"/>
          <p:cNvSpPr>
            <a:spLocks noChangeArrowheads="1"/>
          </p:cNvSpPr>
          <p:nvPr/>
        </p:nvSpPr>
        <p:spPr bwMode="auto">
          <a:xfrm>
            <a:off x="5580112" y="2132856"/>
            <a:ext cx="2736304" cy="926976"/>
          </a:xfrm>
          <a:prstGeom prst="wedgeRectCallout">
            <a:avLst>
              <a:gd name="adj1" fmla="val -47007"/>
              <a:gd name="adj2" fmla="val 1216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4.</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确认保存</a:t>
            </a:r>
            <a:r>
              <a:rPr lang="zh-CN" altLang="en-US" sz="2400" b="0" dirty="0" smtClean="0">
                <a:solidFill>
                  <a:schemeClr val="tx2">
                    <a:lumMod val="95000"/>
                    <a:lumOff val="5000"/>
                  </a:schemeClr>
                </a:solidFill>
                <a:latin typeface="华文中宋" pitchFamily="2" charset="-122"/>
                <a:ea typeface="华文中宋" pitchFamily="2" charset="-122"/>
              </a:rPr>
              <a:t>按钮，生成投保信息</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矩形标注 9"/>
          <p:cNvSpPr>
            <a:spLocks noChangeArrowheads="1"/>
          </p:cNvSpPr>
          <p:nvPr/>
        </p:nvSpPr>
        <p:spPr bwMode="auto">
          <a:xfrm>
            <a:off x="5292080" y="4797152"/>
            <a:ext cx="3097485" cy="936104"/>
          </a:xfrm>
          <a:prstGeom prst="wedgeRectCallout">
            <a:avLst>
              <a:gd name="adj1" fmla="val -41429"/>
              <a:gd name="adj2" fmla="val -10560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或</a:t>
            </a:r>
            <a:r>
              <a:rPr lang="zh-CN" altLang="en-US" sz="2400" b="0" dirty="0">
                <a:solidFill>
                  <a:schemeClr val="tx2">
                    <a:lumMod val="95000"/>
                    <a:lumOff val="5000"/>
                  </a:schemeClr>
                </a:solidFill>
                <a:latin typeface="华文中宋" pitchFamily="2" charset="-122"/>
                <a:ea typeface="华文中宋" pitchFamily="2" charset="-122"/>
              </a:rPr>
              <a:t>手工</a:t>
            </a:r>
            <a:r>
              <a:rPr lang="zh-CN" altLang="en-US" sz="2400" b="0" dirty="0" smtClean="0">
                <a:solidFill>
                  <a:schemeClr val="tx2">
                    <a:lumMod val="95000"/>
                    <a:lumOff val="5000"/>
                  </a:schemeClr>
                </a:solidFill>
                <a:latin typeface="华文中宋" pitchFamily="2" charset="-122"/>
                <a:ea typeface="华文中宋" pitchFamily="2" charset="-122"/>
              </a:rPr>
              <a:t>输入新的</a:t>
            </a:r>
            <a:r>
              <a:rPr lang="zh-CN" altLang="en-US" sz="2400" b="0" dirty="0" smtClean="0">
                <a:solidFill>
                  <a:schemeClr val="accent4">
                    <a:lumMod val="60000"/>
                    <a:lumOff val="40000"/>
                  </a:schemeClr>
                </a:solidFill>
                <a:latin typeface="华文中宋" pitchFamily="2" charset="-122"/>
                <a:ea typeface="华文中宋" pitchFamily="2" charset="-122"/>
              </a:rPr>
              <a:t>续转金额</a:t>
            </a:r>
            <a:endParaRPr lang="zh-CN" altLang="en-US" sz="2400" b="0" dirty="0">
              <a:solidFill>
                <a:schemeClr val="accent4">
                  <a:lumMod val="60000"/>
                  <a:lumOff val="40000"/>
                </a:schemeClr>
              </a:solidFill>
              <a:latin typeface="华文中宋" pitchFamily="2" charset="-122"/>
              <a:ea typeface="华文中宋" pitchFamily="2" charset="-122"/>
            </a:endParaRPr>
          </a:p>
        </p:txBody>
      </p:sp>
      <p:sp>
        <p:nvSpPr>
          <p:cNvPr id="11" name="矩形标注 10"/>
          <p:cNvSpPr>
            <a:spLocks noChangeArrowheads="1"/>
          </p:cNvSpPr>
          <p:nvPr/>
        </p:nvSpPr>
        <p:spPr bwMode="auto">
          <a:xfrm>
            <a:off x="214282" y="3214686"/>
            <a:ext cx="3097485" cy="936104"/>
          </a:xfrm>
          <a:prstGeom prst="wedgeRectCallout">
            <a:avLst>
              <a:gd name="adj1" fmla="val 48850"/>
              <a:gd name="adj2" fmla="val 8748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输入</a:t>
            </a:r>
            <a:r>
              <a:rPr lang="zh-CN" altLang="en-US" sz="2400" b="0" dirty="0" smtClean="0">
                <a:solidFill>
                  <a:schemeClr val="accent4">
                    <a:lumMod val="60000"/>
                    <a:lumOff val="40000"/>
                  </a:schemeClr>
                </a:solidFill>
                <a:latin typeface="华文中宋" pitchFamily="2" charset="-122"/>
                <a:ea typeface="华文中宋" pitchFamily="2" charset="-122"/>
              </a:rPr>
              <a:t>预期</a:t>
            </a:r>
            <a:r>
              <a:rPr lang="zh-CN" altLang="en-US" sz="2400" b="0" dirty="0">
                <a:solidFill>
                  <a:schemeClr val="accent4">
                    <a:lumMod val="60000"/>
                    <a:lumOff val="40000"/>
                  </a:schemeClr>
                </a:solidFill>
                <a:latin typeface="华文中宋" pitchFamily="2" charset="-122"/>
                <a:ea typeface="华文中宋" pitchFamily="2" charset="-122"/>
              </a:rPr>
              <a:t>生效</a:t>
            </a:r>
            <a:r>
              <a:rPr lang="zh-CN" altLang="en-US" sz="2400" b="0" dirty="0" smtClean="0">
                <a:solidFill>
                  <a:schemeClr val="accent4">
                    <a:lumMod val="60000"/>
                    <a:lumOff val="40000"/>
                  </a:schemeClr>
                </a:solidFill>
                <a:latin typeface="华文中宋" pitchFamily="2" charset="-122"/>
                <a:ea typeface="华文中宋" pitchFamily="2" charset="-122"/>
              </a:rPr>
              <a:t>时间</a:t>
            </a:r>
            <a:r>
              <a:rPr lang="zh-CN" altLang="en-US" sz="2400" b="0" dirty="0" smtClean="0">
                <a:solidFill>
                  <a:schemeClr val="tx2">
                    <a:lumMod val="95000"/>
                    <a:lumOff val="5000"/>
                  </a:schemeClr>
                </a:solidFill>
                <a:latin typeface="华文中宋" pitchFamily="2" charset="-122"/>
                <a:ea typeface="华文中宋" pitchFamily="2" charset="-122"/>
              </a:rPr>
              <a:t>（可选输）</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2" name="矩形 11"/>
          <p:cNvSpPr>
            <a:spLocks noChangeArrowheads="1"/>
          </p:cNvSpPr>
          <p:nvPr/>
        </p:nvSpPr>
        <p:spPr bwMode="auto">
          <a:xfrm>
            <a:off x="285720" y="4857760"/>
            <a:ext cx="4572032" cy="1285884"/>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r>
              <a:rPr lang="zh-CN" altLang="en-US" sz="2400" b="0" dirty="0" smtClean="0">
                <a:solidFill>
                  <a:schemeClr val="tx2">
                    <a:lumMod val="95000"/>
                    <a:lumOff val="5000"/>
                  </a:schemeClr>
                </a:solidFill>
                <a:latin typeface="华文中宋" pitchFamily="2" charset="-122"/>
                <a:ea typeface="华文中宋" pitchFamily="2" charset="-122"/>
              </a:rPr>
              <a:t>说明：子女意外险保单可以生成其他险种保单，但其他险种保单不能生成子女意外险保单。</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6"/>
                                        </p:tgtEl>
                                        <p:attrNameLst>
                                          <p:attrName>style.visibility</p:attrName>
                                        </p:attrNameLst>
                                      </p:cBhvr>
                                      <p:to>
                                        <p:strVal val="hidden"/>
                                      </p:to>
                                    </p:set>
                                  </p:childTnLst>
                                </p:cTn>
                              </p:par>
                            </p:childTnLst>
                          </p:cTn>
                        </p:par>
                        <p:par>
                          <p:cTn id="17" fill="hold">
                            <p:stCondLst>
                              <p:cond delay="0"/>
                            </p:stCondLst>
                            <p:childTnLst>
                              <p:par>
                                <p:cTn id="18" presetID="3" presetClass="entr" presetSubtype="1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linds(horizontal)">
                                      <p:cBhvr>
                                        <p:cTn id="30" dur="500"/>
                                        <p:tgtEl>
                                          <p:spTgt spid="8"/>
                                        </p:tgtEl>
                                      </p:cBhvr>
                                    </p:animEffect>
                                  </p:childTnLst>
                                </p:cTn>
                              </p:par>
                            </p:childTnLst>
                          </p:cTn>
                        </p:par>
                        <p:par>
                          <p:cTn id="31" fill="hold">
                            <p:stCondLst>
                              <p:cond delay="500"/>
                            </p:stCondLst>
                            <p:childTnLst>
                              <p:par>
                                <p:cTn id="32" presetID="3" presetClass="entr" presetSubtype="1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8" grpId="0" animBg="1"/>
      <p:bldP spid="10" grpId="0" animBg="1"/>
      <p:bldP spid="11" grpId="0" animBg="1"/>
      <p:bldP spid="12" grpId="0" animBg="1"/>
    </p:bldLst>
  </p:timing>
</p:sld>
</file>

<file path=ppt/slides/slide1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132</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保单管理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模板批量投保</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 y="857232"/>
            <a:ext cx="9127753" cy="4643470"/>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133</a:t>
            </a:fld>
            <a:endParaRPr lang="en-US" altLang="zh-CN" dirty="0"/>
          </a:p>
        </p:txBody>
      </p:sp>
      <p:sp>
        <p:nvSpPr>
          <p:cNvPr id="8" name="圆角矩形标注 4"/>
          <p:cNvSpPr>
            <a:spLocks noChangeArrowheads="1"/>
          </p:cNvSpPr>
          <p:nvPr/>
        </p:nvSpPr>
        <p:spPr bwMode="auto">
          <a:xfrm>
            <a:off x="1071538" y="1857364"/>
            <a:ext cx="2448271" cy="1008111"/>
          </a:xfrm>
          <a:prstGeom prst="wedgeRectCallout">
            <a:avLst>
              <a:gd name="adj1" fmla="val -82644"/>
              <a:gd name="adj2" fmla="val -7173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首页</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1571604" y="3571876"/>
            <a:ext cx="2571768" cy="1071570"/>
          </a:xfrm>
          <a:prstGeom prst="wedgeRectCallout">
            <a:avLst>
              <a:gd name="adj1" fmla="val -71846"/>
              <a:gd name="adj2" fmla="val 4237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将</a:t>
            </a:r>
            <a:r>
              <a:rPr lang="zh-CN" altLang="en-US" sz="2400" b="0" dirty="0" smtClean="0">
                <a:solidFill>
                  <a:schemeClr val="accent4">
                    <a:lumMod val="60000"/>
                    <a:lumOff val="40000"/>
                  </a:schemeClr>
                </a:solidFill>
                <a:latin typeface="华文中宋" pitchFamily="2" charset="-122"/>
                <a:ea typeface="华文中宋" pitchFamily="2" charset="-122"/>
              </a:rPr>
              <a:t>批量投保模板下载</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52400" y="1214438"/>
            <a:ext cx="7983816" cy="4572016"/>
          </a:xfrm>
          <a:prstGeom prst="rect">
            <a:avLst/>
          </a:prstGeom>
          <a:noFill/>
          <a:ln w="9525">
            <a:solidFill>
              <a:schemeClr val="accent1">
                <a:lumMod val="75000"/>
              </a:schemeClr>
            </a:solidFill>
            <a:miter lim="800000"/>
            <a:headEnd/>
            <a:tailEnd/>
          </a:ln>
          <a:effectLst>
            <a:outerShdw blurRad="50800" dist="38100" dir="5400000" algn="t" rotWithShape="0">
              <a:prstClr val="black">
                <a:alpha val="40000"/>
              </a:prstClr>
            </a:outerShdw>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134</a:t>
            </a:fld>
            <a:endParaRPr lang="en-US" altLang="zh-CN" dirty="0"/>
          </a:p>
        </p:txBody>
      </p:sp>
      <p:sp>
        <p:nvSpPr>
          <p:cNvPr id="9" name="矩形标注 8"/>
          <p:cNvSpPr>
            <a:spLocks noChangeArrowheads="1"/>
          </p:cNvSpPr>
          <p:nvPr/>
        </p:nvSpPr>
        <p:spPr bwMode="auto">
          <a:xfrm>
            <a:off x="5786446" y="2285992"/>
            <a:ext cx="3143251" cy="1714512"/>
          </a:xfrm>
          <a:prstGeom prst="wedgeRectCallout">
            <a:avLst>
              <a:gd name="adj1" fmla="val -79353"/>
              <a:gd name="adj2" fmla="val -3672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使用微软</a:t>
            </a:r>
            <a:r>
              <a:rPr lang="en-US" altLang="zh-CN" sz="2400" b="0" dirty="0" smtClean="0">
                <a:solidFill>
                  <a:schemeClr val="tx2">
                    <a:lumMod val="95000"/>
                    <a:lumOff val="5000"/>
                  </a:schemeClr>
                </a:solidFill>
                <a:latin typeface="华文中宋" pitchFamily="2" charset="-122"/>
                <a:ea typeface="华文中宋" pitchFamily="2" charset="-122"/>
              </a:rPr>
              <a:t>Excel 2003</a:t>
            </a:r>
            <a:r>
              <a:rPr lang="zh-CN" altLang="en-US" sz="2400" b="0" dirty="0" smtClean="0">
                <a:solidFill>
                  <a:schemeClr val="tx2">
                    <a:lumMod val="95000"/>
                    <a:lumOff val="5000"/>
                  </a:schemeClr>
                </a:solidFill>
                <a:latin typeface="华文中宋" pitchFamily="2" charset="-122"/>
                <a:ea typeface="华文中宋" pitchFamily="2" charset="-122"/>
              </a:rPr>
              <a:t>办公软件将会员投保信息录入保存。</a:t>
            </a:r>
          </a:p>
        </p:txBody>
      </p:sp>
      <p:sp>
        <p:nvSpPr>
          <p:cNvPr id="7" name="矩形 6"/>
          <p:cNvSpPr>
            <a:spLocks noChangeArrowheads="1"/>
          </p:cNvSpPr>
          <p:nvPr/>
        </p:nvSpPr>
        <p:spPr bwMode="auto">
          <a:xfrm>
            <a:off x="4067944" y="4437112"/>
            <a:ext cx="4799435" cy="1944216"/>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r>
              <a:rPr lang="zh-CN" altLang="en-US" sz="2400" b="0" dirty="0" smtClean="0">
                <a:solidFill>
                  <a:schemeClr val="tx2">
                    <a:lumMod val="95000"/>
                    <a:lumOff val="5000"/>
                  </a:schemeClr>
                </a:solidFill>
                <a:latin typeface="华文中宋" pitchFamily="2" charset="-122"/>
                <a:ea typeface="华文中宋" pitchFamily="2" charset="-122"/>
              </a:rPr>
              <a:t>说明：</a:t>
            </a:r>
            <a:endParaRPr lang="en-US" altLang="zh-CN" sz="2400" b="0" dirty="0" smtClean="0">
              <a:solidFill>
                <a:schemeClr val="tx2">
                  <a:lumMod val="95000"/>
                  <a:lumOff val="5000"/>
                </a:schemeClr>
              </a:solidFill>
              <a:latin typeface="华文中宋" pitchFamily="2" charset="-122"/>
              <a:ea typeface="华文中宋" pitchFamily="2" charset="-122"/>
            </a:endParaRPr>
          </a:p>
          <a:p>
            <a:pPr algn="just"/>
            <a:r>
              <a:rPr lang="en-US" altLang="zh-CN" sz="2400" b="0" dirty="0" smtClean="0">
                <a:solidFill>
                  <a:schemeClr val="tx2">
                    <a:lumMod val="95000"/>
                    <a:lumOff val="5000"/>
                  </a:schemeClr>
                </a:solidFill>
                <a:latin typeface="华文中宋" pitchFamily="2" charset="-122"/>
                <a:ea typeface="华文中宋" pitchFamily="2" charset="-122"/>
              </a:rPr>
              <a:t>	</a:t>
            </a:r>
            <a:r>
              <a:rPr lang="zh-CN" altLang="en-US" sz="2400" b="0" dirty="0" smtClean="0">
                <a:solidFill>
                  <a:schemeClr val="tx2">
                    <a:lumMod val="95000"/>
                    <a:lumOff val="5000"/>
                  </a:schemeClr>
                </a:solidFill>
                <a:latin typeface="华文中宋" pitchFamily="2" charset="-122"/>
                <a:ea typeface="华文中宋" pitchFamily="2" charset="-122"/>
              </a:rPr>
              <a:t>只有子女意外险需要额外在</a:t>
            </a:r>
            <a:r>
              <a:rPr lang="zh-CN" altLang="en-US" sz="2400" b="0" dirty="0" smtClean="0">
                <a:solidFill>
                  <a:schemeClr val="accent4">
                    <a:lumMod val="60000"/>
                    <a:lumOff val="40000"/>
                  </a:schemeClr>
                </a:solidFill>
                <a:latin typeface="华文中宋" pitchFamily="2" charset="-122"/>
                <a:ea typeface="华文中宋" pitchFamily="2" charset="-122"/>
              </a:rPr>
              <a:t>被保人</a:t>
            </a:r>
            <a:r>
              <a:rPr lang="en-US" altLang="zh-CN" sz="2400" b="0" dirty="0" smtClean="0">
                <a:solidFill>
                  <a:schemeClr val="accent4">
                    <a:lumMod val="60000"/>
                    <a:lumOff val="40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处输入子女的信息外，其它各保障计划只需输入</a:t>
            </a:r>
            <a:r>
              <a:rPr lang="zh-CN" altLang="en-US" sz="2400" b="0" dirty="0" smtClean="0">
                <a:solidFill>
                  <a:schemeClr val="accent4">
                    <a:lumMod val="60000"/>
                    <a:lumOff val="40000"/>
                  </a:schemeClr>
                </a:solidFill>
                <a:latin typeface="华文中宋" pitchFamily="2" charset="-122"/>
                <a:ea typeface="华文中宋" pitchFamily="2" charset="-122"/>
              </a:rPr>
              <a:t>投保人</a:t>
            </a:r>
            <a:r>
              <a:rPr lang="zh-CN" altLang="en-US" sz="2400" b="0" dirty="0" smtClean="0">
                <a:solidFill>
                  <a:schemeClr val="tx2">
                    <a:lumMod val="95000"/>
                    <a:lumOff val="5000"/>
                  </a:schemeClr>
                </a:solidFill>
                <a:latin typeface="华文中宋" pitchFamily="2" charset="-122"/>
                <a:ea typeface="华文中宋" pitchFamily="2" charset="-122"/>
              </a:rPr>
              <a:t>信息和</a:t>
            </a:r>
            <a:r>
              <a:rPr lang="zh-CN" altLang="en-US" sz="2400" b="0" dirty="0" smtClean="0">
                <a:solidFill>
                  <a:schemeClr val="accent4">
                    <a:lumMod val="60000"/>
                    <a:lumOff val="40000"/>
                  </a:schemeClr>
                </a:solidFill>
                <a:latin typeface="华文中宋" pitchFamily="2" charset="-122"/>
                <a:ea typeface="华文中宋" pitchFamily="2" charset="-122"/>
              </a:rPr>
              <a:t>投保金额</a:t>
            </a:r>
            <a:r>
              <a:rPr lang="zh-CN" altLang="en-US" sz="2400" b="0" dirty="0" smtClean="0">
                <a:solidFill>
                  <a:schemeClr val="tx2">
                    <a:lumMod val="95000"/>
                    <a:lumOff val="5000"/>
                  </a:schemeClr>
                </a:solidFill>
                <a:latin typeface="华文中宋" pitchFamily="2" charset="-122"/>
                <a:ea typeface="华文中宋" pitchFamily="2" charset="-122"/>
              </a:rPr>
              <a:t>即可。</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cstate="print"/>
          <a:stretch>
            <a:fillRect/>
          </a:stretch>
        </p:blipFill>
        <p:spPr bwMode="auto">
          <a:xfrm>
            <a:off x="0" y="857232"/>
            <a:ext cx="9144000" cy="5715040"/>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135</a:t>
            </a:fld>
            <a:endParaRPr lang="en-US" altLang="zh-CN" dirty="0"/>
          </a:p>
        </p:txBody>
      </p:sp>
      <p:sp>
        <p:nvSpPr>
          <p:cNvPr id="7" name="圆角矩形标注 4"/>
          <p:cNvSpPr>
            <a:spLocks noChangeArrowheads="1"/>
          </p:cNvSpPr>
          <p:nvPr/>
        </p:nvSpPr>
        <p:spPr bwMode="auto">
          <a:xfrm>
            <a:off x="3286116" y="2071678"/>
            <a:ext cx="2448271" cy="1008111"/>
          </a:xfrm>
          <a:prstGeom prst="wedgeRectCallout">
            <a:avLst>
              <a:gd name="adj1" fmla="val 57197"/>
              <a:gd name="adj2" fmla="val -10654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批量业务管理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6000760" y="2428868"/>
            <a:ext cx="2428892" cy="714379"/>
          </a:xfrm>
          <a:prstGeom prst="wedgeRectCallout">
            <a:avLst>
              <a:gd name="adj1" fmla="val -47257"/>
              <a:gd name="adj2" fmla="val -1411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批量业务</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2"/>
            <a:ext cx="9144000" cy="4714908"/>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136</a:t>
            </a:fld>
            <a:endParaRPr lang="en-US" altLang="zh-CN" dirty="0"/>
          </a:p>
        </p:txBody>
      </p:sp>
      <p:sp>
        <p:nvSpPr>
          <p:cNvPr id="7" name="圆角矩形标注 4"/>
          <p:cNvSpPr>
            <a:spLocks noChangeArrowheads="1"/>
          </p:cNvSpPr>
          <p:nvPr/>
        </p:nvSpPr>
        <p:spPr bwMode="auto">
          <a:xfrm>
            <a:off x="142844" y="4286256"/>
            <a:ext cx="2500330" cy="642942"/>
          </a:xfrm>
          <a:prstGeom prst="wedgeRectCallout">
            <a:avLst>
              <a:gd name="adj1" fmla="val 32959"/>
              <a:gd name="adj2" fmla="val -16028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4.</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浏览</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3857620" y="1000108"/>
            <a:ext cx="1857388" cy="857256"/>
          </a:xfrm>
          <a:prstGeom prst="wedgeRectCallout">
            <a:avLst>
              <a:gd name="adj1" fmla="val -73048"/>
              <a:gd name="adj2" fmla="val 5676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投保</a:t>
            </a:r>
            <a:r>
              <a:rPr lang="zh-CN" altLang="en-US" sz="2400" b="0" dirty="0" smtClean="0">
                <a:solidFill>
                  <a:schemeClr val="tx2">
                    <a:lumMod val="95000"/>
                    <a:lumOff val="5000"/>
                  </a:schemeClr>
                </a:solidFill>
                <a:latin typeface="华文中宋" pitchFamily="2" charset="-122"/>
                <a:ea typeface="华文中宋" pitchFamily="2" charset="-122"/>
              </a:rPr>
              <a:t>文字栏</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1" name="圆角矩形标注 4"/>
          <p:cNvSpPr>
            <a:spLocks noChangeArrowheads="1"/>
          </p:cNvSpPr>
          <p:nvPr/>
        </p:nvSpPr>
        <p:spPr bwMode="auto">
          <a:xfrm>
            <a:off x="285720" y="1285860"/>
            <a:ext cx="1857388" cy="857256"/>
          </a:xfrm>
          <a:prstGeom prst="wedgeRectCallout">
            <a:avLst>
              <a:gd name="adj1" fmla="val 53463"/>
              <a:gd name="adj2" fmla="val 7288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选择</a:t>
            </a:r>
            <a:r>
              <a:rPr lang="zh-CN" altLang="en-US" sz="2400" b="0" dirty="0" smtClean="0">
                <a:solidFill>
                  <a:schemeClr val="accent4">
                    <a:lumMod val="60000"/>
                    <a:lumOff val="40000"/>
                  </a:schemeClr>
                </a:solidFill>
                <a:latin typeface="华文中宋" pitchFamily="2" charset="-122"/>
                <a:ea typeface="华文中宋" pitchFamily="2" charset="-122"/>
              </a:rPr>
              <a:t>产品名称</a:t>
            </a:r>
            <a:endParaRPr lang="zh-CN" altLang="en-US" sz="2400" b="0" dirty="0">
              <a:solidFill>
                <a:schemeClr val="accent4">
                  <a:lumMod val="60000"/>
                  <a:lumOff val="40000"/>
                </a:schemeClr>
              </a:solidFill>
              <a:latin typeface="华文中宋" pitchFamily="2" charset="-122"/>
              <a:ea typeface="华文中宋" pitchFamily="2" charset="-122"/>
            </a:endParaRPr>
          </a:p>
        </p:txBody>
      </p:sp>
      <p:sp>
        <p:nvSpPr>
          <p:cNvPr id="12" name="圆角矩形标注 4"/>
          <p:cNvSpPr>
            <a:spLocks noChangeArrowheads="1"/>
          </p:cNvSpPr>
          <p:nvPr/>
        </p:nvSpPr>
        <p:spPr bwMode="auto">
          <a:xfrm>
            <a:off x="214282" y="2714620"/>
            <a:ext cx="1857388" cy="857256"/>
          </a:xfrm>
          <a:prstGeom prst="wedgeRectCallout">
            <a:avLst>
              <a:gd name="adj1" fmla="val 80368"/>
              <a:gd name="adj2" fmla="val -6354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输入</a:t>
            </a:r>
            <a:r>
              <a:rPr lang="zh-CN" altLang="en-US" sz="2400" b="0" dirty="0" smtClean="0">
                <a:solidFill>
                  <a:schemeClr val="accent4">
                    <a:lumMod val="60000"/>
                    <a:lumOff val="40000"/>
                  </a:schemeClr>
                </a:solidFill>
                <a:latin typeface="华文中宋" pitchFamily="2" charset="-122"/>
                <a:ea typeface="华文中宋" pitchFamily="2" charset="-122"/>
              </a:rPr>
              <a:t>投保金额</a:t>
            </a:r>
            <a:endParaRPr lang="zh-CN" altLang="en-US" sz="2400" b="0" dirty="0">
              <a:solidFill>
                <a:schemeClr val="accent4">
                  <a:lumMod val="60000"/>
                  <a:lumOff val="40000"/>
                </a:schemeClr>
              </a:solidFill>
              <a:latin typeface="华文中宋" pitchFamily="2" charset="-122"/>
              <a:ea typeface="华文中宋" pitchFamily="2" charset="-122"/>
            </a:endParaRPr>
          </a:p>
        </p:txBody>
      </p:sp>
      <p:sp>
        <p:nvSpPr>
          <p:cNvPr id="13" name="圆角矩形标注 4"/>
          <p:cNvSpPr>
            <a:spLocks noChangeArrowheads="1"/>
          </p:cNvSpPr>
          <p:nvPr/>
        </p:nvSpPr>
        <p:spPr bwMode="auto">
          <a:xfrm>
            <a:off x="3500430" y="3214686"/>
            <a:ext cx="2448272" cy="1008112"/>
          </a:xfrm>
          <a:prstGeom prst="wedgeRectCallout">
            <a:avLst>
              <a:gd name="adj1" fmla="val -60849"/>
              <a:gd name="adj2" fmla="val -8343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或是勾选</a:t>
            </a:r>
            <a:r>
              <a:rPr lang="zh-CN" altLang="en-US" sz="2400" b="0" dirty="0" smtClean="0">
                <a:solidFill>
                  <a:schemeClr val="accent4">
                    <a:lumMod val="60000"/>
                    <a:lumOff val="40000"/>
                  </a:schemeClr>
                </a:solidFill>
                <a:latin typeface="华文中宋" pitchFamily="2" charset="-122"/>
                <a:ea typeface="华文中宋" pitchFamily="2" charset="-122"/>
              </a:rPr>
              <a:t>以模板金额为准</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12"/>
                                        </p:tgtEl>
                                        <p:attrNameLst>
                                          <p:attrName>style.visibility</p:attrName>
                                        </p:attrNameLst>
                                      </p:cBhvr>
                                      <p:to>
                                        <p:strVal val="hidden"/>
                                      </p:to>
                                    </p:set>
                                  </p:childTnLst>
                                </p:cTn>
                              </p:par>
                            </p:childTnLst>
                          </p:cTn>
                        </p:par>
                        <p:par>
                          <p:cTn id="22" fill="hold">
                            <p:stCondLst>
                              <p:cond delay="0"/>
                            </p:stCondLst>
                            <p:childTnLst>
                              <p:par>
                                <p:cTn id="23" presetID="3" presetClass="entr" presetSubtype="1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2" grpId="0" animBg="1"/>
      <p:bldP spid="12" grpId="1" animBg="1"/>
      <p:bldP spid="13"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srcRect/>
          <a:stretch>
            <a:fillRect/>
          </a:stretch>
        </p:blipFill>
        <p:spPr bwMode="auto">
          <a:xfrm>
            <a:off x="0" y="857232"/>
            <a:ext cx="9144000" cy="4714908"/>
          </a:xfrm>
          <a:prstGeom prst="rect">
            <a:avLst/>
          </a:prstGeom>
          <a:noFill/>
          <a:ln w="9525">
            <a:noFill/>
            <a:miter lim="800000"/>
            <a:headEnd/>
            <a:tailEnd/>
          </a:ln>
          <a:effectLst/>
        </p:spPr>
      </p:pic>
      <p:pic>
        <p:nvPicPr>
          <p:cNvPr id="3074" name="Picture 2"/>
          <p:cNvPicPr>
            <a:picLocks noChangeAspect="1" noChangeArrowheads="1"/>
          </p:cNvPicPr>
          <p:nvPr/>
        </p:nvPicPr>
        <p:blipFill>
          <a:blip r:embed="rId3" cstate="print"/>
          <a:srcRect/>
          <a:stretch>
            <a:fillRect/>
          </a:stretch>
        </p:blipFill>
        <p:spPr bwMode="auto">
          <a:xfrm>
            <a:off x="1600200" y="1633538"/>
            <a:ext cx="5943600" cy="3590925"/>
          </a:xfrm>
          <a:prstGeom prst="rect">
            <a:avLst/>
          </a:prstGeom>
          <a:noFill/>
          <a:ln w="9525">
            <a:noFill/>
            <a:miter lim="800000"/>
            <a:headEnd/>
            <a:tailEnd/>
          </a:ln>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137</a:t>
            </a:fld>
            <a:endParaRPr lang="en-US" altLang="zh-CN" dirty="0"/>
          </a:p>
        </p:txBody>
      </p:sp>
      <p:sp>
        <p:nvSpPr>
          <p:cNvPr id="15" name="AutoShape 4"/>
          <p:cNvSpPr>
            <a:spLocks noChangeArrowheads="1"/>
          </p:cNvSpPr>
          <p:nvPr/>
        </p:nvSpPr>
        <p:spPr bwMode="auto">
          <a:xfrm>
            <a:off x="357158" y="1285860"/>
            <a:ext cx="3384550" cy="830997"/>
          </a:xfrm>
          <a:prstGeom prst="wedgeRectCallout">
            <a:avLst>
              <a:gd name="adj1" fmla="val 39790"/>
              <a:gd name="adj2" fmla="val 15101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a:t>
            </a:r>
            <a:r>
              <a:rPr kumimoji="0" lang="zh-CN" altLang="en-US"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点击左侧查找范围各项，</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找到文件所在位置。</a:t>
            </a:r>
          </a:p>
        </p:txBody>
      </p:sp>
      <p:sp>
        <p:nvSpPr>
          <p:cNvPr id="16" name="AutoShape 5"/>
          <p:cNvSpPr>
            <a:spLocks noChangeArrowheads="1"/>
          </p:cNvSpPr>
          <p:nvPr/>
        </p:nvSpPr>
        <p:spPr bwMode="auto">
          <a:xfrm>
            <a:off x="5327650" y="2500306"/>
            <a:ext cx="3030564" cy="841375"/>
          </a:xfrm>
          <a:prstGeom prst="wedgeRectCallout">
            <a:avLst>
              <a:gd name="adj1" fmla="val -47280"/>
              <a:gd name="adj2" fmla="val 10037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２</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要导入的</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批量投保模板</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文件名。</a:t>
            </a:r>
          </a:p>
        </p:txBody>
      </p:sp>
      <p:sp>
        <p:nvSpPr>
          <p:cNvPr id="17" name="AutoShape 6"/>
          <p:cNvSpPr>
            <a:spLocks noChangeArrowheads="1"/>
          </p:cNvSpPr>
          <p:nvPr/>
        </p:nvSpPr>
        <p:spPr bwMode="auto">
          <a:xfrm>
            <a:off x="4000496" y="5357826"/>
            <a:ext cx="2714644" cy="461665"/>
          </a:xfrm>
          <a:prstGeom prst="wedgeRectCallout">
            <a:avLst>
              <a:gd name="adj1" fmla="val 35734"/>
              <a:gd name="adj2" fmla="val -148403"/>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３</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打开</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a:srcRect/>
          <a:stretch>
            <a:fillRect/>
          </a:stretch>
        </p:blipFill>
        <p:spPr bwMode="auto">
          <a:xfrm>
            <a:off x="0" y="857232"/>
            <a:ext cx="9144000" cy="4714908"/>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138</a:t>
            </a:fld>
            <a:endParaRPr lang="en-US" altLang="zh-CN" dirty="0"/>
          </a:p>
        </p:txBody>
      </p:sp>
      <p:sp>
        <p:nvSpPr>
          <p:cNvPr id="7" name="圆角矩形标注 4"/>
          <p:cNvSpPr>
            <a:spLocks noChangeArrowheads="1"/>
          </p:cNvSpPr>
          <p:nvPr/>
        </p:nvSpPr>
        <p:spPr bwMode="auto">
          <a:xfrm>
            <a:off x="1214414" y="4071942"/>
            <a:ext cx="3214710" cy="500066"/>
          </a:xfrm>
          <a:prstGeom prst="wedgeRectCallout">
            <a:avLst>
              <a:gd name="adj1" fmla="val 39055"/>
              <a:gd name="adj2" fmla="val -14298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业务校验</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428596" y="2714620"/>
            <a:ext cx="2428892" cy="500066"/>
          </a:xfrm>
          <a:prstGeom prst="wedgeRectCallout">
            <a:avLst>
              <a:gd name="adj1" fmla="val 43630"/>
              <a:gd name="adj2" fmla="val 12025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上传</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4500562" y="2500306"/>
            <a:ext cx="3071834" cy="500066"/>
          </a:xfrm>
          <a:prstGeom prst="wedgeRectCallout">
            <a:avLst>
              <a:gd name="adj1" fmla="val -27056"/>
              <a:gd name="adj2" fmla="val 15894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业务办理</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srcRect/>
          <a:stretch>
            <a:fillRect/>
          </a:stretch>
        </p:blipFill>
        <p:spPr bwMode="auto">
          <a:xfrm>
            <a:off x="0" y="857232"/>
            <a:ext cx="9144000" cy="4714908"/>
          </a:xfrm>
          <a:prstGeom prst="rect">
            <a:avLst/>
          </a:prstGeom>
          <a:noFill/>
          <a:ln w="9525">
            <a:noFill/>
            <a:miter lim="800000"/>
            <a:headEnd/>
            <a:tailEnd/>
          </a:ln>
          <a:effectLst/>
        </p:spPr>
      </p:pic>
      <p:pic>
        <p:nvPicPr>
          <p:cNvPr id="5122" name="Picture 2"/>
          <p:cNvPicPr>
            <a:picLocks noChangeAspect="1" noChangeArrowheads="1"/>
          </p:cNvPicPr>
          <p:nvPr/>
        </p:nvPicPr>
        <p:blipFill>
          <a:blip r:embed="rId3" cstate="print"/>
          <a:srcRect/>
          <a:stretch>
            <a:fillRect/>
          </a:stretch>
        </p:blipFill>
        <p:spPr bwMode="auto">
          <a:xfrm>
            <a:off x="3471863" y="2471738"/>
            <a:ext cx="2200275" cy="1914525"/>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139</a:t>
            </a:fld>
            <a:endParaRPr lang="en-US" altLang="zh-CN" dirty="0"/>
          </a:p>
        </p:txBody>
      </p:sp>
      <p:sp>
        <p:nvSpPr>
          <p:cNvPr id="7" name="圆角矩形标注 4"/>
          <p:cNvSpPr>
            <a:spLocks noChangeArrowheads="1"/>
          </p:cNvSpPr>
          <p:nvPr/>
        </p:nvSpPr>
        <p:spPr bwMode="auto">
          <a:xfrm>
            <a:off x="4929190" y="4572008"/>
            <a:ext cx="2500330" cy="500066"/>
          </a:xfrm>
          <a:prstGeom prst="wedgeRectCallout">
            <a:avLst>
              <a:gd name="adj1" fmla="val -41742"/>
              <a:gd name="adj2" fmla="val -15999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确定</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5000628" y="2071678"/>
            <a:ext cx="2428892" cy="500066"/>
          </a:xfrm>
          <a:prstGeom prst="wedgeRectCallout">
            <a:avLst>
              <a:gd name="adj1" fmla="val -63619"/>
              <a:gd name="adj2" fmla="val 16490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查看导入结果</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系统登录</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切换用户</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8CC31C36-CE81-4309-A539-77907E804C38}" type="slidenum">
              <a:rPr lang="zh-CN" altLang="en-US" smtClean="0"/>
              <a:pPr>
                <a:defRPr/>
              </a:pPr>
              <a:t>14</a:t>
            </a:fld>
            <a:endParaRPr lang="en-US" altLang="zh-CN" dirty="0"/>
          </a:p>
        </p:txBody>
      </p:sp>
      <p:pic>
        <p:nvPicPr>
          <p:cNvPr id="1027" name="Picture 3"/>
          <p:cNvPicPr>
            <a:picLocks noChangeAspect="1" noChangeArrowheads="1"/>
          </p:cNvPicPr>
          <p:nvPr/>
        </p:nvPicPr>
        <p:blipFill>
          <a:blip r:embed="rId2" cstate="print"/>
          <a:srcRect/>
          <a:stretch>
            <a:fillRect/>
          </a:stretch>
        </p:blipFill>
        <p:spPr bwMode="auto">
          <a:xfrm>
            <a:off x="0" y="836711"/>
            <a:ext cx="9144000" cy="5077069"/>
          </a:xfrm>
          <a:prstGeom prst="rect">
            <a:avLst/>
          </a:prstGeom>
          <a:noFill/>
          <a:ln w="9525">
            <a:noFill/>
            <a:miter lim="800000"/>
            <a:headEnd/>
            <a:tailEnd/>
          </a:ln>
        </p:spPr>
      </p:pic>
      <p:pic>
        <p:nvPicPr>
          <p:cNvPr id="6" name="Picture 3"/>
          <p:cNvPicPr>
            <a:picLocks noChangeAspect="1" noChangeArrowheads="1"/>
          </p:cNvPicPr>
          <p:nvPr/>
        </p:nvPicPr>
        <p:blipFill>
          <a:blip r:embed="rId3" cstate="print"/>
          <a:srcRect/>
          <a:stretch>
            <a:fillRect/>
          </a:stretch>
        </p:blipFill>
        <p:spPr bwMode="auto">
          <a:xfrm>
            <a:off x="2483768" y="2132856"/>
            <a:ext cx="3960440" cy="2650382"/>
          </a:xfrm>
          <a:prstGeom prst="rect">
            <a:avLst/>
          </a:prstGeom>
          <a:noFill/>
          <a:ln w="9525">
            <a:noFill/>
            <a:miter lim="800000"/>
            <a:headEnd/>
            <a:tailEnd/>
          </a:ln>
          <a:effectLst>
            <a:outerShdw blurRad="50800" dist="38100" dir="5400000" algn="t" rotWithShape="0">
              <a:prstClr val="black">
                <a:alpha val="40000"/>
              </a:prstClr>
            </a:outerShdw>
          </a:effectLst>
        </p:spPr>
      </p:pic>
      <p:sp>
        <p:nvSpPr>
          <p:cNvPr id="7" name="圆角矩形标注 4"/>
          <p:cNvSpPr>
            <a:spLocks noChangeArrowheads="1"/>
          </p:cNvSpPr>
          <p:nvPr/>
        </p:nvSpPr>
        <p:spPr bwMode="auto">
          <a:xfrm>
            <a:off x="1763688" y="1700808"/>
            <a:ext cx="2736304" cy="936104"/>
          </a:xfrm>
          <a:prstGeom prst="wedgeRectCallout">
            <a:avLst>
              <a:gd name="adj1" fmla="val 47969"/>
              <a:gd name="adj2" fmla="val 1062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输入将要切换进入的基层单位编号</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5580112" y="1916832"/>
            <a:ext cx="2448272" cy="648072"/>
          </a:xfrm>
          <a:prstGeom prst="wedgeRectCallout">
            <a:avLst>
              <a:gd name="adj1" fmla="val -41840"/>
              <a:gd name="adj2" fmla="val 9507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查询</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矩形 9"/>
          <p:cNvSpPr/>
          <p:nvPr/>
        </p:nvSpPr>
        <p:spPr bwMode="auto">
          <a:xfrm>
            <a:off x="2771800" y="3501008"/>
            <a:ext cx="3384376" cy="36004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1" name="圆角矩形标注 4"/>
          <p:cNvSpPr>
            <a:spLocks noChangeArrowheads="1"/>
          </p:cNvSpPr>
          <p:nvPr/>
        </p:nvSpPr>
        <p:spPr bwMode="auto">
          <a:xfrm>
            <a:off x="251520" y="2780928"/>
            <a:ext cx="2448272" cy="864096"/>
          </a:xfrm>
          <a:prstGeom prst="wedgeRectCallout">
            <a:avLst>
              <a:gd name="adj1" fmla="val 58146"/>
              <a:gd name="adj2" fmla="val 6714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核实是否为将要切换的单位</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2" name="圆角矩形标注 4"/>
          <p:cNvSpPr>
            <a:spLocks noChangeArrowheads="1"/>
          </p:cNvSpPr>
          <p:nvPr/>
        </p:nvSpPr>
        <p:spPr bwMode="auto">
          <a:xfrm>
            <a:off x="251520" y="4581128"/>
            <a:ext cx="2664296" cy="936104"/>
          </a:xfrm>
          <a:prstGeom prst="wedgeRectCallout">
            <a:avLst>
              <a:gd name="adj1" fmla="val 74769"/>
              <a:gd name="adj2" fmla="val -673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4.</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切换</a:t>
            </a:r>
            <a:r>
              <a:rPr lang="zh-CN" altLang="en-US" sz="2400" b="0" dirty="0" smtClean="0">
                <a:solidFill>
                  <a:schemeClr val="tx2">
                    <a:lumMod val="95000"/>
                    <a:lumOff val="5000"/>
                  </a:schemeClr>
                </a:solidFill>
                <a:latin typeface="华文中宋" pitchFamily="2" charset="-122"/>
                <a:ea typeface="华文中宋" pitchFamily="2" charset="-122"/>
              </a:rPr>
              <a:t>按钮，切换到代理基层</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3" name="圆角矩形标注 4"/>
          <p:cNvSpPr>
            <a:spLocks noChangeArrowheads="1"/>
          </p:cNvSpPr>
          <p:nvPr/>
        </p:nvSpPr>
        <p:spPr bwMode="auto">
          <a:xfrm>
            <a:off x="5940152" y="3284984"/>
            <a:ext cx="2448272" cy="1224136"/>
          </a:xfrm>
          <a:prstGeom prst="wedgeRectCallout">
            <a:avLst>
              <a:gd name="adj1" fmla="val -75688"/>
              <a:gd name="adj2" fmla="val 4041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切换至原单位</a:t>
            </a:r>
            <a:r>
              <a:rPr lang="zh-CN" altLang="en-US" sz="2400" b="0" dirty="0" smtClean="0">
                <a:solidFill>
                  <a:schemeClr val="tx2">
                    <a:lumMod val="95000"/>
                    <a:lumOff val="5000"/>
                  </a:schemeClr>
                </a:solidFill>
                <a:latin typeface="华文中宋" pitchFamily="2" charset="-122"/>
                <a:ea typeface="华文中宋" pitchFamily="2" charset="-122"/>
              </a:rPr>
              <a:t>按钮，可以直接返回本级单位</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4" name="TextBox 13"/>
          <p:cNvSpPr txBox="1"/>
          <p:nvPr/>
        </p:nvSpPr>
        <p:spPr>
          <a:xfrm>
            <a:off x="4067944" y="5445224"/>
            <a:ext cx="4608512" cy="830997"/>
          </a:xfrm>
          <a:prstGeom prst="rect">
            <a:avLst/>
          </a:prstGeom>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eaLnBrk="1" fontAlgn="auto" hangingPunct="1">
              <a:spcBef>
                <a:spcPts val="0"/>
              </a:spcBef>
              <a:spcAft>
                <a:spcPts val="0"/>
              </a:spcAft>
            </a:pPr>
            <a:r>
              <a:rPr lang="zh-CN" altLang="en-US" sz="2400" b="0" dirty="0" smtClean="0">
                <a:solidFill>
                  <a:schemeClr val="tx2">
                    <a:lumMod val="95000"/>
                    <a:lumOff val="5000"/>
                  </a:schemeClr>
                </a:solidFill>
                <a:latin typeface="华文中宋" pitchFamily="2" charset="-122"/>
                <a:ea typeface="华文中宋" pitchFamily="2" charset="-122"/>
              </a:rPr>
              <a:t>权限说明：只可以上切下，不允许下切上和平行切。</a:t>
            </a:r>
            <a:endParaRPr kumimoji="0" lang="zh-CN" altLang="en-US" sz="2400" b="0" i="0" u="none" strike="noStrike" kern="0" cap="none" spc="0" normalizeH="0" baseline="0" noProof="0" dirty="0">
              <a:ln>
                <a:noFill/>
              </a:ln>
              <a:solidFill>
                <a:sysClr val="windowText" lastClr="000000">
                  <a:lumMod val="85000"/>
                  <a:lumOff val="15000"/>
                </a:sysClr>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dissolv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linds(horizontal)">
                                      <p:cBhvr>
                                        <p:cTn id="30" dur="500"/>
                                        <p:tgtEl>
                                          <p:spTgt spid="13"/>
                                        </p:tgtEl>
                                      </p:cBhvr>
                                    </p:animEffect>
                                  </p:childTnLst>
                                </p:cTn>
                              </p:par>
                            </p:childTnLst>
                          </p:cTn>
                        </p:par>
                        <p:par>
                          <p:cTn id="31" fill="hold">
                            <p:stCondLst>
                              <p:cond delay="500"/>
                            </p:stCondLst>
                            <p:childTnLst>
                              <p:par>
                                <p:cTn id="32" presetID="4" presetClass="entr" presetSubtype="32"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ox(out)">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P spid="12" grpId="0" animBg="1"/>
      <p:bldP spid="13" grpId="0" animBg="1"/>
      <p:bldP spid="14"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a:srcRect/>
          <a:stretch>
            <a:fillRect/>
          </a:stretch>
        </p:blipFill>
        <p:spPr bwMode="auto">
          <a:xfrm>
            <a:off x="0" y="857232"/>
            <a:ext cx="9144000" cy="4714908"/>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cstate="print"/>
          <a:srcRect/>
          <a:stretch>
            <a:fillRect/>
          </a:stretch>
        </p:blipFill>
        <p:spPr bwMode="auto">
          <a:xfrm>
            <a:off x="3635896" y="2996952"/>
            <a:ext cx="1800225" cy="419100"/>
          </a:xfrm>
          <a:prstGeom prst="rect">
            <a:avLst/>
          </a:prstGeom>
          <a:noFill/>
          <a:ln w="9525">
            <a:noFill/>
            <a:miter lim="800000"/>
            <a:headEnd/>
            <a:tailEnd/>
          </a:ln>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140</a:t>
            </a:fld>
            <a:endParaRPr lang="en-US" altLang="zh-CN" dirty="0"/>
          </a:p>
        </p:txBody>
      </p:sp>
      <p:sp>
        <p:nvSpPr>
          <p:cNvPr id="12" name="AutoShape 3"/>
          <p:cNvSpPr>
            <a:spLocks noChangeArrowheads="1"/>
          </p:cNvSpPr>
          <p:nvPr/>
        </p:nvSpPr>
        <p:spPr bwMode="auto">
          <a:xfrm>
            <a:off x="3707904" y="4149080"/>
            <a:ext cx="4608512" cy="1200329"/>
          </a:xfrm>
          <a:prstGeom prst="wedgeRectCallout">
            <a:avLst>
              <a:gd name="adj1" fmla="val -41088"/>
              <a:gd name="adj2" fmla="val -116642"/>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用</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鼠标左键</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smtClean="0">
                <a:ln>
                  <a:noFill/>
                </a:ln>
                <a:solidFill>
                  <a:schemeClr val="tx1">
                    <a:lumMod val="60000"/>
                    <a:lumOff val="40000"/>
                  </a:schemeClr>
                </a:solidFill>
                <a:effectLst/>
                <a:uLnTx/>
                <a:uFillTx/>
                <a:latin typeface="华文中宋" pitchFamily="2" charset="-122"/>
                <a:ea typeface="华文中宋" pitchFamily="2" charset="-122"/>
              </a:rPr>
              <a:t>批量投保处理结果</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下载</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链接</a:t>
            </a:r>
            <a:r>
              <a:rPr kumimoji="0" lang="zh-CN" altLang="en-US" sz="2400" b="1"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如果不行请用鼠标右键</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目标另存为</a:t>
            </a:r>
            <a:r>
              <a:rPr kumimoji="0" lang="en-US" altLang="zh-CN"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a:t>
            </a: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a:t>
            </a:r>
          </a:p>
        </p:txBody>
      </p:sp>
      <p:sp>
        <p:nvSpPr>
          <p:cNvPr id="10" name="圆角矩形标注 4"/>
          <p:cNvSpPr>
            <a:spLocks noChangeArrowheads="1"/>
          </p:cNvSpPr>
          <p:nvPr/>
        </p:nvSpPr>
        <p:spPr bwMode="auto">
          <a:xfrm>
            <a:off x="827584" y="1916832"/>
            <a:ext cx="2500330" cy="1224136"/>
          </a:xfrm>
          <a:prstGeom prst="wedgeRectCallout">
            <a:avLst>
              <a:gd name="adj1" fmla="val 65473"/>
              <a:gd name="adj2" fmla="val 4572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如有导入失败，请点击</a:t>
            </a:r>
            <a:r>
              <a:rPr lang="zh-CN" altLang="en-US" sz="2400" b="0" dirty="0" smtClean="0">
                <a:solidFill>
                  <a:schemeClr val="accent4">
                    <a:lumMod val="60000"/>
                    <a:lumOff val="40000"/>
                  </a:schemeClr>
                </a:solidFill>
                <a:latin typeface="华文中宋" pitchFamily="2" charset="-122"/>
                <a:ea typeface="华文中宋" pitchFamily="2" charset="-122"/>
              </a:rPr>
              <a:t>处理结果下载</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srcRect/>
          <a:stretch>
            <a:fillRect/>
          </a:stretch>
        </p:blipFill>
        <p:spPr bwMode="auto">
          <a:xfrm>
            <a:off x="0" y="857232"/>
            <a:ext cx="9144000" cy="4714908"/>
          </a:xfrm>
          <a:prstGeom prst="rect">
            <a:avLst/>
          </a:prstGeom>
          <a:noFill/>
          <a:ln w="9525">
            <a:noFill/>
            <a:miter lim="800000"/>
            <a:headEnd/>
            <a:tailEnd/>
          </a:ln>
          <a:effectLst/>
        </p:spPr>
      </p:pic>
      <p:pic>
        <p:nvPicPr>
          <p:cNvPr id="5122" name="Picture 2"/>
          <p:cNvPicPr>
            <a:picLocks noChangeAspect="1" noChangeArrowheads="1"/>
          </p:cNvPicPr>
          <p:nvPr/>
        </p:nvPicPr>
        <p:blipFill>
          <a:blip r:embed="rId3" cstate="print"/>
          <a:srcRect/>
          <a:stretch>
            <a:fillRect/>
          </a:stretch>
        </p:blipFill>
        <p:spPr bwMode="auto">
          <a:xfrm>
            <a:off x="1331640" y="1628800"/>
            <a:ext cx="6524625" cy="3981450"/>
          </a:xfrm>
          <a:prstGeom prst="rect">
            <a:avLst/>
          </a:prstGeom>
          <a:noFill/>
          <a:ln w="9525">
            <a:noFill/>
            <a:miter lim="800000"/>
            <a:headEnd/>
            <a:tailEnd/>
          </a:ln>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141</a:t>
            </a:fld>
            <a:endParaRPr lang="en-US" altLang="zh-CN" dirty="0"/>
          </a:p>
        </p:txBody>
      </p:sp>
      <p:sp>
        <p:nvSpPr>
          <p:cNvPr id="14" name="AutoShape 4"/>
          <p:cNvSpPr>
            <a:spLocks noChangeArrowheads="1"/>
          </p:cNvSpPr>
          <p:nvPr/>
        </p:nvSpPr>
        <p:spPr bwMode="auto">
          <a:xfrm>
            <a:off x="357158" y="1428736"/>
            <a:ext cx="2214578" cy="830997"/>
          </a:xfrm>
          <a:prstGeom prst="wedgeRectCallout">
            <a:avLst>
              <a:gd name="adj1" fmla="val 35734"/>
              <a:gd name="adj2" fmla="val 15821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选择</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要保存的位置。</a:t>
            </a:r>
          </a:p>
        </p:txBody>
      </p:sp>
      <p:sp>
        <p:nvSpPr>
          <p:cNvPr id="15" name="AutoShape 5"/>
          <p:cNvSpPr>
            <a:spLocks noChangeArrowheads="1"/>
          </p:cNvSpPr>
          <p:nvPr/>
        </p:nvSpPr>
        <p:spPr bwMode="auto">
          <a:xfrm>
            <a:off x="214282" y="5357826"/>
            <a:ext cx="3240087" cy="841375"/>
          </a:xfrm>
          <a:prstGeom prst="wedgeRectCallout">
            <a:avLst>
              <a:gd name="adj1" fmla="val 39084"/>
              <a:gd name="adj2" fmla="val -12382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在</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文件名</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中录入便于自己工作的文件名。</a:t>
            </a:r>
          </a:p>
        </p:txBody>
      </p:sp>
      <p:sp>
        <p:nvSpPr>
          <p:cNvPr id="16" name="AutoShape 6"/>
          <p:cNvSpPr>
            <a:spLocks noChangeArrowheads="1"/>
          </p:cNvSpPr>
          <p:nvPr/>
        </p:nvSpPr>
        <p:spPr bwMode="auto">
          <a:xfrm>
            <a:off x="6228184" y="4221088"/>
            <a:ext cx="2714612" cy="461665"/>
          </a:xfrm>
          <a:prstGeom prst="wedgeRectCallout">
            <a:avLst>
              <a:gd name="adj1" fmla="val -39728"/>
              <a:gd name="adj2" fmla="val 15741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保存</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1" y="857232"/>
            <a:ext cx="9144063" cy="5715040"/>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使用会员信息批量投保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142</a:t>
            </a:fld>
            <a:endParaRPr lang="en-US" altLang="zh-CN" dirty="0"/>
          </a:p>
        </p:txBody>
      </p:sp>
      <p:sp>
        <p:nvSpPr>
          <p:cNvPr id="9" name="AutoShape 4"/>
          <p:cNvSpPr>
            <a:spLocks noChangeArrowheads="1"/>
          </p:cNvSpPr>
          <p:nvPr/>
        </p:nvSpPr>
        <p:spPr bwMode="auto">
          <a:xfrm>
            <a:off x="500034" y="2357430"/>
            <a:ext cx="2786082" cy="1200329"/>
          </a:xfrm>
          <a:prstGeom prst="wedgeRectCallout">
            <a:avLst>
              <a:gd name="adj1" fmla="val -57227"/>
              <a:gd name="adj2" fmla="val -8933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a:t>
            </a:r>
            <a:r>
              <a:rPr lang="zh-CN" altLang="en-US" sz="2400" b="0" kern="0" dirty="0" smtClean="0">
                <a:solidFill>
                  <a:sysClr val="windowText" lastClr="000000"/>
                </a:solidFill>
                <a:latin typeface="华文中宋" pitchFamily="2" charset="-122"/>
                <a:ea typeface="华文中宋" pitchFamily="2" charset="-122"/>
              </a:rPr>
              <a:t>双击打开刚下载的</a:t>
            </a:r>
            <a:r>
              <a:rPr lang="zh-CN" altLang="en-US" sz="2400" b="0" kern="0" dirty="0" smtClean="0">
                <a:solidFill>
                  <a:schemeClr val="accent4">
                    <a:lumMod val="60000"/>
                    <a:lumOff val="40000"/>
                  </a:schemeClr>
                </a:solidFill>
                <a:latin typeface="华文中宋" pitchFamily="2" charset="-122"/>
                <a:ea typeface="华文中宋" pitchFamily="2" charset="-122"/>
              </a:rPr>
              <a:t>批量投保失败人员名单</a:t>
            </a:r>
            <a:r>
              <a:rPr lang="zh-CN" altLang="en-US" sz="2400" b="0" kern="0" dirty="0" smtClean="0">
                <a:solidFill>
                  <a:schemeClr val="tx2"/>
                </a:solidFill>
                <a:latin typeface="华文中宋" pitchFamily="2" charset="-122"/>
                <a:ea typeface="华文中宋" pitchFamily="2" charset="-122"/>
              </a:rPr>
              <a:t>文件</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142844" y="1000108"/>
            <a:ext cx="8258175" cy="3981450"/>
          </a:xfrm>
          <a:prstGeom prst="rect">
            <a:avLst/>
          </a:prstGeom>
          <a:noFill/>
          <a:ln w="9525">
            <a:solidFill>
              <a:schemeClr val="bg2">
                <a:lumMod val="50000"/>
              </a:schemeClr>
            </a:solidFill>
            <a:miter lim="800000"/>
            <a:headEnd/>
            <a:tailEnd/>
          </a:ln>
          <a:effectLst>
            <a:outerShdw blurRad="50800" dist="38100" dir="5400000" algn="t" rotWithShape="0">
              <a:prstClr val="black">
                <a:alpha val="40000"/>
              </a:prstClr>
            </a:outerShdw>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使用会员信息批量投保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143</a:t>
            </a:fld>
            <a:endParaRPr lang="en-US" altLang="zh-CN" dirty="0"/>
          </a:p>
        </p:txBody>
      </p:sp>
      <p:sp>
        <p:nvSpPr>
          <p:cNvPr id="7" name="矩形标注 6"/>
          <p:cNvSpPr>
            <a:spLocks noChangeArrowheads="1"/>
          </p:cNvSpPr>
          <p:nvPr/>
        </p:nvSpPr>
        <p:spPr bwMode="auto">
          <a:xfrm>
            <a:off x="4929190" y="4143380"/>
            <a:ext cx="3143251" cy="1714512"/>
          </a:xfrm>
          <a:prstGeom prst="wedgeRectCallout">
            <a:avLst>
              <a:gd name="adj1" fmla="val -73941"/>
              <a:gd name="adj2" fmla="val -602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kern="0" dirty="0" smtClean="0">
                <a:solidFill>
                  <a:schemeClr val="accent4">
                    <a:lumMod val="60000"/>
                    <a:lumOff val="40000"/>
                  </a:schemeClr>
                </a:solidFill>
                <a:latin typeface="华文中宋" pitchFamily="2" charset="-122"/>
                <a:ea typeface="华文中宋" pitchFamily="2" charset="-122"/>
              </a:rPr>
              <a:t>批量投保失败人员名单</a:t>
            </a:r>
            <a:r>
              <a:rPr lang="en-US" altLang="zh-CN" sz="2400" b="0" dirty="0" smtClean="0">
                <a:solidFill>
                  <a:schemeClr val="tx2">
                    <a:lumMod val="95000"/>
                    <a:lumOff val="5000"/>
                  </a:schemeClr>
                </a:solidFill>
                <a:latin typeface="华文中宋" pitchFamily="2" charset="-122"/>
                <a:ea typeface="华文中宋" pitchFamily="2" charset="-122"/>
              </a:rPr>
              <a:t>Excel</a:t>
            </a:r>
            <a:r>
              <a:rPr lang="zh-CN" altLang="en-US" sz="2400" b="0" dirty="0" smtClean="0">
                <a:solidFill>
                  <a:schemeClr val="tx2">
                    <a:lumMod val="95000"/>
                    <a:lumOff val="5000"/>
                  </a:schemeClr>
                </a:solidFill>
                <a:latin typeface="华文中宋" pitchFamily="2" charset="-122"/>
                <a:ea typeface="华文中宋" pitchFamily="2" charset="-122"/>
              </a:rPr>
              <a:t>文件里面会显示出没有投保成功人员名单及原因。</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144</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保单管理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查询录入投保信息</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836712"/>
            <a:ext cx="9019382" cy="5472608"/>
          </a:xfrm>
          <a:prstGeom prst="rect">
            <a:avLst/>
          </a:prstGeom>
          <a:noFill/>
          <a:ln w="9525">
            <a:noFill/>
            <a:miter lim="800000"/>
            <a:headEnd/>
            <a:tailEnd/>
          </a:ln>
        </p:spPr>
      </p:pic>
      <p:sp>
        <p:nvSpPr>
          <p:cNvPr id="60418"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查询录入投保信息</a:t>
            </a:r>
          </a:p>
        </p:txBody>
      </p:sp>
      <p:sp>
        <p:nvSpPr>
          <p:cNvPr id="4" name="日期占位符 3"/>
          <p:cNvSpPr>
            <a:spLocks noGrp="1"/>
          </p:cNvSpPr>
          <p:nvPr>
            <p:ph type="dt" sz="quarter" idx="10"/>
          </p:nvPr>
        </p:nvSpPr>
        <p:spPr/>
        <p:txBody>
          <a:bodyPr/>
          <a:lstStyle/>
          <a:p>
            <a:pPr>
              <a:defRPr/>
            </a:pPr>
            <a:r>
              <a:rPr lang="en-US" altLang="zh-CN" dirty="0" smtClean="0"/>
              <a:t>www.bjzghzbx.com                                                                                                                                                                      </a:t>
            </a:r>
            <a:fld id="{D83201AB-C42F-4E69-8F7A-1DDD39A6AEA0}" type="slidenum">
              <a:rPr lang="zh-CN" altLang="en-US" smtClean="0"/>
              <a:pPr>
                <a:defRPr/>
              </a:pPr>
              <a:t>145</a:t>
            </a:fld>
            <a:endParaRPr lang="en-US" altLang="zh-CN" dirty="0"/>
          </a:p>
        </p:txBody>
      </p:sp>
      <p:sp>
        <p:nvSpPr>
          <p:cNvPr id="9" name="圆角矩形标注 4"/>
          <p:cNvSpPr>
            <a:spLocks noChangeArrowheads="1"/>
          </p:cNvSpPr>
          <p:nvPr/>
        </p:nvSpPr>
        <p:spPr bwMode="auto">
          <a:xfrm>
            <a:off x="3131840" y="1196752"/>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保单</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051720" y="2780928"/>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投保</a:t>
            </a:r>
            <a:r>
              <a:rPr lang="zh-CN" altLang="en-US" sz="2400" b="0" dirty="0" smtClean="0">
                <a:solidFill>
                  <a:schemeClr val="tx1">
                    <a:lumMod val="60000"/>
                    <a:lumOff val="40000"/>
                  </a:schemeClr>
                </a:solidFill>
                <a:latin typeface="华文中宋" pitchFamily="2" charset="-122"/>
                <a:ea typeface="华文中宋" pitchFamily="2" charset="-122"/>
              </a:rPr>
              <a:t>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 y="836712"/>
            <a:ext cx="9144001" cy="5112568"/>
          </a:xfrm>
          <a:prstGeom prst="rect">
            <a:avLst/>
          </a:prstGeom>
          <a:noFill/>
          <a:ln w="9525">
            <a:noFill/>
            <a:miter lim="800000"/>
            <a:headEnd/>
            <a:tailEnd/>
          </a:ln>
        </p:spPr>
      </p:pic>
      <p:sp>
        <p:nvSpPr>
          <p:cNvPr id="6144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查询录入投保信息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30CB6940-2518-4471-B7EB-068A8436D1C9}" type="slidenum">
              <a:rPr lang="zh-CN" altLang="en-US" smtClean="0"/>
              <a:pPr>
                <a:defRPr/>
              </a:pPr>
              <a:t>146</a:t>
            </a:fld>
            <a:endParaRPr lang="en-US" altLang="zh-CN" dirty="0"/>
          </a:p>
        </p:txBody>
      </p:sp>
      <p:sp>
        <p:nvSpPr>
          <p:cNvPr id="12" name="AutoShape 4"/>
          <p:cNvSpPr>
            <a:spLocks noChangeArrowheads="1"/>
          </p:cNvSpPr>
          <p:nvPr/>
        </p:nvSpPr>
        <p:spPr bwMode="auto">
          <a:xfrm>
            <a:off x="971600" y="2996952"/>
            <a:ext cx="3024187" cy="841375"/>
          </a:xfrm>
          <a:prstGeom prst="wedgeRectCallout">
            <a:avLst>
              <a:gd name="adj1" fmla="val -35300"/>
              <a:gd name="adj2" fmla="val -156491"/>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选择状态</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下拉列表中的</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新建</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
        <p:nvSpPr>
          <p:cNvPr id="13" name="AutoShape 5"/>
          <p:cNvSpPr>
            <a:spLocks noChangeArrowheads="1"/>
          </p:cNvSpPr>
          <p:nvPr/>
        </p:nvSpPr>
        <p:spPr bwMode="auto">
          <a:xfrm>
            <a:off x="2411760" y="908720"/>
            <a:ext cx="2808288" cy="841375"/>
          </a:xfrm>
          <a:prstGeom prst="wedgeRectCallout">
            <a:avLst>
              <a:gd name="adj1" fmla="val -68497"/>
              <a:gd name="adj2" fmla="val 57944"/>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用鼠标左键点击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4" name="AutoShape 7"/>
          <p:cNvSpPr>
            <a:spLocks noChangeArrowheads="1"/>
          </p:cNvSpPr>
          <p:nvPr/>
        </p:nvSpPr>
        <p:spPr bwMode="auto">
          <a:xfrm>
            <a:off x="5148064" y="3140968"/>
            <a:ext cx="3529012" cy="841375"/>
          </a:xfrm>
          <a:prstGeom prst="wedgeRectCallout">
            <a:avLst>
              <a:gd name="adj1" fmla="val -36377"/>
              <a:gd name="adj2" fmla="val -14863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用鼠标选择</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产品名称</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下拉列表中的</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险种</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cstate="print"/>
          <a:srcRect/>
          <a:stretch>
            <a:fillRect/>
          </a:stretch>
        </p:blipFill>
        <p:spPr bwMode="auto">
          <a:xfrm>
            <a:off x="0" y="836712"/>
            <a:ext cx="9147020" cy="5760640"/>
          </a:xfrm>
          <a:prstGeom prst="rect">
            <a:avLst/>
          </a:prstGeom>
          <a:noFill/>
          <a:ln w="9525">
            <a:noFill/>
            <a:miter lim="800000"/>
            <a:headEnd/>
            <a:tailEnd/>
          </a:ln>
        </p:spPr>
      </p:pic>
      <p:sp>
        <p:nvSpPr>
          <p:cNvPr id="69634"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查询录入投保信息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8084421-939C-4D9C-BE4B-E4A9D48D07D5}" type="slidenum">
              <a:rPr lang="zh-CN" altLang="en-US" smtClean="0"/>
              <a:pPr>
                <a:defRPr/>
              </a:pPr>
              <a:t>147</a:t>
            </a:fld>
            <a:endParaRPr lang="en-US" altLang="zh-CN" dirty="0"/>
          </a:p>
        </p:txBody>
      </p:sp>
      <p:sp>
        <p:nvSpPr>
          <p:cNvPr id="14" name="Text Box 3"/>
          <p:cNvSpPr txBox="1">
            <a:spLocks noChangeArrowheads="1"/>
          </p:cNvSpPr>
          <p:nvPr/>
        </p:nvSpPr>
        <p:spPr bwMode="auto">
          <a:xfrm>
            <a:off x="2627312" y="3716338"/>
            <a:ext cx="4176935" cy="523220"/>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ctr" defTabSz="914400" eaLnBrk="1" fontAlgn="base" latinLnBrk="0" hangingPunct="1">
              <a:lnSpc>
                <a:spcPct val="100000"/>
              </a:lnSpc>
              <a:spcBef>
                <a:spcPct val="50000"/>
              </a:spcBef>
              <a:spcAft>
                <a:spcPts val="0"/>
              </a:spcAft>
              <a:buClrTx/>
              <a:buSzTx/>
              <a:buFontTx/>
              <a:buNone/>
              <a:tabLst/>
              <a:defRPr/>
            </a:pP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新录入的投保</a:t>
            </a:r>
            <a:r>
              <a:rPr kumimoji="0" lang="zh-CN" altLang="en-US" sz="2800" b="1" i="0" u="none" strike="noStrike" kern="0" cap="none" spc="0" normalizeH="0" baseline="0" noProof="0" dirty="0">
                <a:ln>
                  <a:noFill/>
                </a:ln>
                <a:solidFill>
                  <a:sysClr val="windowText" lastClr="000000"/>
                </a:solidFill>
                <a:effectLst/>
                <a:uLnTx/>
                <a:uFillTx/>
                <a:latin typeface="Garamond" pitchFamily="18" charset="0"/>
                <a:ea typeface="宋体" pitchFamily="2" charset="-122"/>
              </a:rPr>
              <a:t>信息列出。</a:t>
            </a:r>
            <a:endParaRPr kumimoji="0" lang="zh-CN" altLang="en-US" sz="2800" b="1" i="0" u="none" strike="noStrike" kern="0" cap="none" spc="0" normalizeH="0" baseline="0" noProof="0" dirty="0">
              <a:ln>
                <a:noFill/>
              </a:ln>
              <a:solidFill>
                <a:srgbClr val="003399"/>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4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148</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保单管理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修改、删除投保单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836712"/>
            <a:ext cx="9019382" cy="5472608"/>
          </a:xfrm>
          <a:prstGeom prst="rect">
            <a:avLst/>
          </a:prstGeom>
          <a:noFill/>
          <a:ln w="9525">
            <a:noFill/>
            <a:miter lim="800000"/>
            <a:headEnd/>
            <a:tailEnd/>
          </a:ln>
        </p:spPr>
      </p:pic>
      <p:sp>
        <p:nvSpPr>
          <p:cNvPr id="60418"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修改、删除投保单</a:t>
            </a:r>
          </a:p>
        </p:txBody>
      </p:sp>
      <p:sp>
        <p:nvSpPr>
          <p:cNvPr id="4" name="日期占位符 3"/>
          <p:cNvSpPr>
            <a:spLocks noGrp="1"/>
          </p:cNvSpPr>
          <p:nvPr>
            <p:ph type="dt" sz="quarter" idx="10"/>
          </p:nvPr>
        </p:nvSpPr>
        <p:spPr/>
        <p:txBody>
          <a:bodyPr/>
          <a:lstStyle/>
          <a:p>
            <a:pPr>
              <a:defRPr/>
            </a:pPr>
            <a:r>
              <a:rPr lang="en-US" altLang="zh-CN" dirty="0" smtClean="0"/>
              <a:t>www.bjzghzbx.com                                                                                                                                                                      </a:t>
            </a:r>
            <a:fld id="{D83201AB-C42F-4E69-8F7A-1DDD39A6AEA0}" type="slidenum">
              <a:rPr lang="zh-CN" altLang="en-US" smtClean="0"/>
              <a:pPr>
                <a:defRPr/>
              </a:pPr>
              <a:t>149</a:t>
            </a:fld>
            <a:endParaRPr lang="en-US" altLang="zh-CN" dirty="0"/>
          </a:p>
        </p:txBody>
      </p:sp>
      <p:sp>
        <p:nvSpPr>
          <p:cNvPr id="9" name="圆角矩形标注 4"/>
          <p:cNvSpPr>
            <a:spLocks noChangeArrowheads="1"/>
          </p:cNvSpPr>
          <p:nvPr/>
        </p:nvSpPr>
        <p:spPr bwMode="auto">
          <a:xfrm>
            <a:off x="3131840" y="1196752"/>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保单</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051720" y="2780928"/>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投保</a:t>
            </a:r>
            <a:r>
              <a:rPr lang="zh-CN" altLang="en-US" sz="2400" b="0" dirty="0" smtClean="0">
                <a:solidFill>
                  <a:schemeClr val="tx1">
                    <a:lumMod val="60000"/>
                    <a:lumOff val="40000"/>
                  </a:schemeClr>
                </a:solidFill>
                <a:latin typeface="华文中宋" pitchFamily="2" charset="-122"/>
                <a:ea typeface="华文中宋" pitchFamily="2" charset="-122"/>
              </a:rPr>
              <a:t>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15</a:t>
            </a:fld>
            <a:endParaRPr lang="en-US" altLang="zh-CN" dirty="0"/>
          </a:p>
        </p:txBody>
      </p:sp>
      <p:grpSp>
        <p:nvGrpSpPr>
          <p:cNvPr id="2" name="Group 8"/>
          <p:cNvGrpSpPr>
            <a:grpSpLocks/>
          </p:cNvGrpSpPr>
          <p:nvPr/>
        </p:nvGrpSpPr>
        <p:grpSpPr bwMode="auto">
          <a:xfrm>
            <a:off x="1785918" y="2928934"/>
            <a:ext cx="5428674"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536" y="1899"/>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79"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pitchFamily="34" charset="0"/>
                </a:rPr>
                <a:t> 3</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510" cy="174"/>
            </a:xfrm>
            <a:prstGeom prst="rect">
              <a:avLst/>
            </a:prstGeom>
            <a:noFill/>
            <a:ln w="9525" algn="ctr">
              <a:noFill/>
              <a:miter lim="800000"/>
              <a:headEnd/>
              <a:tailEnd/>
            </a:ln>
          </p:spPr>
          <p:txBody>
            <a:bodyPr wrap="squar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0000"/>
                  </a:solidFill>
                  <a:effectLst/>
                  <a:uLnTx/>
                  <a:uFillTx/>
                  <a:latin typeface="Calibri" pitchFamily="34" charset="0"/>
                </a:rPr>
                <a:t>组织机构管理</a:t>
              </a:r>
              <a:r>
                <a:rPr kumimoji="0" lang="en-US" altLang="zh-CN" sz="2400" b="1" i="0" u="none" strike="noStrike" kern="0" cap="none" spc="0" normalizeH="0" baseline="0" noProof="0" dirty="0" smtClean="0">
                  <a:ln>
                    <a:noFill/>
                  </a:ln>
                  <a:solidFill>
                    <a:srgbClr val="000000"/>
                  </a:solidFill>
                  <a:effectLst/>
                  <a:uLnTx/>
                  <a:uFillTx/>
                  <a:latin typeface="Calibri" pitchFamily="34" charset="0"/>
                </a:rPr>
                <a:t>——</a:t>
              </a:r>
              <a:r>
                <a:rPr kumimoji="0" lang="zh-CN" altLang="en-US" sz="2400" b="1" i="0" u="none" strike="noStrike" kern="0" cap="none" spc="0" normalizeH="0" baseline="0" noProof="0" dirty="0" smtClean="0">
                  <a:ln>
                    <a:noFill/>
                  </a:ln>
                  <a:solidFill>
                    <a:srgbClr val="000000"/>
                  </a:solidFill>
                  <a:effectLst/>
                  <a:uLnTx/>
                  <a:uFillTx/>
                  <a:latin typeface="Calibri" pitchFamily="34" charset="0"/>
                </a:rPr>
                <a:t>添加单位</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 y="836712"/>
            <a:ext cx="9144001" cy="5112568"/>
          </a:xfrm>
          <a:prstGeom prst="rect">
            <a:avLst/>
          </a:prstGeom>
          <a:noFill/>
          <a:ln w="9525">
            <a:noFill/>
            <a:miter lim="800000"/>
            <a:headEnd/>
            <a:tailEnd/>
          </a:ln>
        </p:spPr>
      </p:pic>
      <p:sp>
        <p:nvSpPr>
          <p:cNvPr id="6144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修改、删除投保单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30CB6940-2518-4471-B7EB-068A8436D1C9}" type="slidenum">
              <a:rPr lang="zh-CN" altLang="en-US" smtClean="0"/>
              <a:pPr>
                <a:defRPr/>
              </a:pPr>
              <a:t>150</a:t>
            </a:fld>
            <a:endParaRPr lang="en-US" altLang="zh-CN" dirty="0"/>
          </a:p>
        </p:txBody>
      </p:sp>
      <p:sp>
        <p:nvSpPr>
          <p:cNvPr id="8" name="矩形 7"/>
          <p:cNvSpPr/>
          <p:nvPr/>
        </p:nvSpPr>
        <p:spPr bwMode="auto">
          <a:xfrm>
            <a:off x="395536" y="1988840"/>
            <a:ext cx="7344816" cy="165618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9" name="AutoShape 4"/>
          <p:cNvSpPr>
            <a:spLocks noChangeArrowheads="1"/>
          </p:cNvSpPr>
          <p:nvPr/>
        </p:nvSpPr>
        <p:spPr bwMode="auto">
          <a:xfrm>
            <a:off x="539552" y="4005064"/>
            <a:ext cx="3528367" cy="1569660"/>
          </a:xfrm>
          <a:prstGeom prst="wedgeRectCallout">
            <a:avLst>
              <a:gd name="adj1" fmla="val 40876"/>
              <a:gd name="adj2" fmla="val -8922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输入将要</a:t>
            </a:r>
            <a:r>
              <a:rPr lang="zh-CN" altLang="en-US" sz="2400" dirty="0" smtClean="0">
                <a:solidFill>
                  <a:schemeClr val="tx2">
                    <a:lumMod val="95000"/>
                    <a:lumOff val="5000"/>
                  </a:schemeClr>
                </a:solidFill>
                <a:latin typeface="宋体" pitchFamily="2" charset="-122"/>
                <a:ea typeface="宋体" pitchFamily="2" charset="-122"/>
              </a:rPr>
              <a:t>修改或删除的会员投保查询条件，如：身份证号、选择状态、产品名称等</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10" name="AutoShape 5"/>
          <p:cNvSpPr>
            <a:spLocks noChangeArrowheads="1"/>
          </p:cNvSpPr>
          <p:nvPr/>
        </p:nvSpPr>
        <p:spPr bwMode="auto">
          <a:xfrm>
            <a:off x="1835696" y="1052736"/>
            <a:ext cx="2571768" cy="461665"/>
          </a:xfrm>
          <a:prstGeom prst="wedgeRectCallout">
            <a:avLst>
              <a:gd name="adj1" fmla="val -52129"/>
              <a:gd name="adj2" fmla="val 1057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1" name="Text Box 3"/>
          <p:cNvSpPr txBox="1">
            <a:spLocks noChangeArrowheads="1"/>
          </p:cNvSpPr>
          <p:nvPr/>
        </p:nvSpPr>
        <p:spPr bwMode="auto">
          <a:xfrm>
            <a:off x="4283968" y="5013176"/>
            <a:ext cx="4660024" cy="1384995"/>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说明</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a:t>
            </a:r>
            <a:r>
              <a:rPr lang="zh-CN" altLang="en-US" sz="2800" dirty="0" smtClean="0">
                <a:solidFill>
                  <a:schemeClr val="tx2">
                    <a:lumMod val="95000"/>
                    <a:lumOff val="5000"/>
                  </a:schemeClr>
                </a:solidFill>
                <a:latin typeface="宋体" pitchFamily="2" charset="-122"/>
                <a:ea typeface="宋体" pitchFamily="2" charset="-122"/>
              </a:rPr>
              <a:t>只可以修改、删除新建或打回状态的会员投保信息</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a:t>
            </a:r>
            <a:endParaRPr kumimoji="0" lang="zh-CN" altLang="en-US"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cstate="print"/>
          <a:srcRect/>
          <a:stretch>
            <a:fillRect/>
          </a:stretch>
        </p:blipFill>
        <p:spPr bwMode="auto">
          <a:xfrm>
            <a:off x="0" y="836712"/>
            <a:ext cx="9147020" cy="5760640"/>
          </a:xfrm>
          <a:prstGeom prst="rect">
            <a:avLst/>
          </a:prstGeom>
          <a:noFill/>
          <a:ln w="9525">
            <a:noFill/>
            <a:miter lim="800000"/>
            <a:headEnd/>
            <a:tailEnd/>
          </a:ln>
        </p:spPr>
      </p:pic>
      <p:sp>
        <p:nvSpPr>
          <p:cNvPr id="69634"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修改、删除投保单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8084421-939C-4D9C-BE4B-E4A9D48D07D5}" type="slidenum">
              <a:rPr lang="zh-CN" altLang="en-US" smtClean="0"/>
              <a:pPr>
                <a:defRPr/>
              </a:pPr>
              <a:t>151</a:t>
            </a:fld>
            <a:endParaRPr lang="en-US" altLang="zh-CN" dirty="0"/>
          </a:p>
        </p:txBody>
      </p:sp>
      <p:sp>
        <p:nvSpPr>
          <p:cNvPr id="6" name="矩形标注 5"/>
          <p:cNvSpPr>
            <a:spLocks noChangeArrowheads="1"/>
          </p:cNvSpPr>
          <p:nvPr/>
        </p:nvSpPr>
        <p:spPr bwMode="auto">
          <a:xfrm>
            <a:off x="1547664" y="4725144"/>
            <a:ext cx="4143404" cy="1071570"/>
          </a:xfrm>
          <a:prstGeom prst="wedgeRectCallout">
            <a:avLst>
              <a:gd name="adj1" fmla="val -68991"/>
              <a:gd name="adj2" fmla="val -5090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600" b="0" dirty="0" smtClean="0">
                <a:solidFill>
                  <a:schemeClr val="tx2">
                    <a:lumMod val="95000"/>
                    <a:lumOff val="5000"/>
                  </a:schemeClr>
                </a:solidFill>
                <a:latin typeface="华文中宋" pitchFamily="2" charset="-122"/>
                <a:ea typeface="华文中宋" pitchFamily="2" charset="-122"/>
              </a:rPr>
              <a:t>点击查询结果</a:t>
            </a:r>
            <a:r>
              <a:rPr lang="zh-CN" altLang="en-US" sz="2600" b="0" dirty="0">
                <a:solidFill>
                  <a:schemeClr val="tx2">
                    <a:lumMod val="95000"/>
                    <a:lumOff val="5000"/>
                  </a:schemeClr>
                </a:solidFill>
                <a:latin typeface="华文中宋" pitchFamily="2" charset="-122"/>
                <a:ea typeface="华文中宋" pitchFamily="2" charset="-122"/>
              </a:rPr>
              <a:t>中的</a:t>
            </a:r>
            <a:r>
              <a:rPr lang="zh-CN" altLang="en-US" sz="2600" b="0" dirty="0">
                <a:solidFill>
                  <a:schemeClr val="accent4">
                    <a:lumMod val="60000"/>
                    <a:lumOff val="40000"/>
                  </a:schemeClr>
                </a:solidFill>
                <a:latin typeface="华文中宋" pitchFamily="2" charset="-122"/>
                <a:ea typeface="华文中宋" pitchFamily="2" charset="-122"/>
              </a:rPr>
              <a:t>会员</a:t>
            </a:r>
            <a:r>
              <a:rPr lang="zh-CN" altLang="en-US" sz="2600" b="0" dirty="0" smtClean="0">
                <a:solidFill>
                  <a:schemeClr val="accent4">
                    <a:lumMod val="60000"/>
                    <a:lumOff val="40000"/>
                  </a:schemeClr>
                </a:solidFill>
                <a:latin typeface="华文中宋" pitchFamily="2" charset="-122"/>
                <a:ea typeface="华文中宋" pitchFamily="2" charset="-122"/>
              </a:rPr>
              <a:t>编号</a:t>
            </a:r>
            <a:r>
              <a:rPr lang="zh-CN" altLang="en-US" sz="2600" b="0" dirty="0" smtClean="0">
                <a:solidFill>
                  <a:schemeClr val="tx2">
                    <a:lumMod val="95000"/>
                    <a:lumOff val="5000"/>
                  </a:schemeClr>
                </a:solidFill>
                <a:latin typeface="华文中宋" pitchFamily="2" charset="-122"/>
                <a:ea typeface="华文中宋" pitchFamily="2" charset="-122"/>
              </a:rPr>
              <a:t>进入修改、删除界面。</a:t>
            </a:r>
            <a:endParaRPr lang="zh-CN" altLang="en-US" sz="26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69634"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修改、删除投保单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8084421-939C-4D9C-BE4B-E4A9D48D07D5}" type="slidenum">
              <a:rPr lang="zh-CN" altLang="en-US" smtClean="0"/>
              <a:pPr>
                <a:defRPr/>
              </a:pPr>
              <a:t>152</a:t>
            </a:fld>
            <a:endParaRPr lang="en-US" altLang="zh-CN" dirty="0"/>
          </a:p>
        </p:txBody>
      </p:sp>
      <p:sp>
        <p:nvSpPr>
          <p:cNvPr id="7" name="矩形 6"/>
          <p:cNvSpPr/>
          <p:nvPr/>
        </p:nvSpPr>
        <p:spPr bwMode="auto">
          <a:xfrm>
            <a:off x="2123728" y="3140968"/>
            <a:ext cx="4929222" cy="216024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 name="AutoShape 3"/>
          <p:cNvSpPr>
            <a:spLocks noChangeArrowheads="1"/>
          </p:cNvSpPr>
          <p:nvPr/>
        </p:nvSpPr>
        <p:spPr bwMode="auto">
          <a:xfrm>
            <a:off x="395536" y="5517232"/>
            <a:ext cx="3528392" cy="830997"/>
          </a:xfrm>
          <a:prstGeom prst="wedgeRectCallout">
            <a:avLst>
              <a:gd name="adj1" fmla="val 38204"/>
              <a:gd name="adj2" fmla="val -9204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修改</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会员投保的</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相应资料</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。带*号为必填项。</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
        <p:nvSpPr>
          <p:cNvPr id="9" name="AutoShape 5"/>
          <p:cNvSpPr>
            <a:spLocks noChangeArrowheads="1"/>
          </p:cNvSpPr>
          <p:nvPr/>
        </p:nvSpPr>
        <p:spPr bwMode="auto">
          <a:xfrm>
            <a:off x="2123728" y="1556792"/>
            <a:ext cx="2857520" cy="830997"/>
          </a:xfrm>
          <a:prstGeom prst="wedgeRectCallout">
            <a:avLst>
              <a:gd name="adj1" fmla="val 53773"/>
              <a:gd name="adj2" fmla="val 118672"/>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修改完成后</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smtClean="0">
                <a:ln>
                  <a:noFill/>
                </a:ln>
                <a:solidFill>
                  <a:schemeClr val="accent4">
                    <a:lumMod val="60000"/>
                    <a:lumOff val="40000"/>
                  </a:schemeClr>
                </a:solidFill>
                <a:effectLst/>
                <a:uLnTx/>
                <a:uFillTx/>
                <a:latin typeface="华文中宋" pitchFamily="2" charset="-122"/>
                <a:ea typeface="华文中宋" pitchFamily="2" charset="-122"/>
              </a:rPr>
              <a:t>保存并退出</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0" name="AutoShape 6"/>
          <p:cNvSpPr>
            <a:spLocks noChangeArrowheads="1"/>
          </p:cNvSpPr>
          <p:nvPr/>
        </p:nvSpPr>
        <p:spPr bwMode="auto">
          <a:xfrm>
            <a:off x="5292080" y="1556792"/>
            <a:ext cx="3500462" cy="830997"/>
          </a:xfrm>
          <a:prstGeom prst="wedgeRectCallout">
            <a:avLst>
              <a:gd name="adj1" fmla="val -29896"/>
              <a:gd name="adj2" fmla="val 119041"/>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删除</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按钮，即将该</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会员投保单删除</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8"/>
                                        </p:tgtEl>
                                        <p:attrNameLst>
                                          <p:attrName>style.visibility</p:attrName>
                                        </p:attrNameLst>
                                      </p:cBhvr>
                                      <p:to>
                                        <p:strVal val="hidden"/>
                                      </p:to>
                                    </p:set>
                                  </p:childTnLst>
                                </p:cTn>
                              </p:par>
                            </p:childTnLst>
                          </p:cTn>
                        </p:par>
                        <p:par>
                          <p:cTn id="20" fill="hold">
                            <p:stCondLst>
                              <p:cond delay="0"/>
                            </p:stCondLst>
                            <p:childTnLst>
                              <p:par>
                                <p:cTn id="21" presetID="1" presetClass="exit" presetSubtype="0" fill="hold" grpId="1" nodeType="after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par>
                          <p:cTn id="23" fill="hold">
                            <p:stCondLst>
                              <p:cond delay="0"/>
                            </p:stCondLst>
                            <p:childTnLst>
                              <p:par>
                                <p:cTn id="24" presetID="1" presetClass="exit" presetSubtype="0" fill="hold" grpId="1" nodeType="afterEffect">
                                  <p:stCondLst>
                                    <p:cond delay="0"/>
                                  </p:stCondLst>
                                  <p:childTnLst>
                                    <p:set>
                                      <p:cBhvr>
                                        <p:cTn id="25" dur="1" fill="hold">
                                          <p:stCondLst>
                                            <p:cond delay="0"/>
                                          </p:stCondLst>
                                        </p:cTn>
                                        <p:tgtEl>
                                          <p:spTgt spid="7"/>
                                        </p:tgtEl>
                                        <p:attrNameLst>
                                          <p:attrName>style.visibility</p:attrName>
                                        </p:attrNameLst>
                                      </p:cBhvr>
                                      <p:to>
                                        <p:strVal val="hidden"/>
                                      </p:to>
                                    </p:set>
                                  </p:childTnLst>
                                </p:cTn>
                              </p:par>
                            </p:childTnLst>
                          </p:cTn>
                        </p:par>
                        <p:par>
                          <p:cTn id="26" fill="hold">
                            <p:stCondLst>
                              <p:cond delay="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Lst>
  </p:timing>
</p:sld>
</file>

<file path=ppt/slides/slide15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153</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保单管理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批量删除投保单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836712"/>
            <a:ext cx="9019382" cy="5472608"/>
          </a:xfrm>
          <a:prstGeom prst="rect">
            <a:avLst/>
          </a:prstGeom>
          <a:noFill/>
          <a:ln w="9525">
            <a:noFill/>
            <a:miter lim="800000"/>
            <a:headEnd/>
            <a:tailEnd/>
          </a:ln>
        </p:spPr>
      </p:pic>
      <p:sp>
        <p:nvSpPr>
          <p:cNvPr id="60418"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批量删除投保单</a:t>
            </a:r>
          </a:p>
        </p:txBody>
      </p:sp>
      <p:sp>
        <p:nvSpPr>
          <p:cNvPr id="4" name="日期占位符 3"/>
          <p:cNvSpPr>
            <a:spLocks noGrp="1"/>
          </p:cNvSpPr>
          <p:nvPr>
            <p:ph type="dt" sz="quarter" idx="10"/>
          </p:nvPr>
        </p:nvSpPr>
        <p:spPr/>
        <p:txBody>
          <a:bodyPr/>
          <a:lstStyle/>
          <a:p>
            <a:pPr>
              <a:defRPr/>
            </a:pPr>
            <a:r>
              <a:rPr lang="en-US" altLang="zh-CN" dirty="0" smtClean="0"/>
              <a:t>www.bjzghzbx.com                                                                                                                                                                      </a:t>
            </a:r>
            <a:fld id="{D83201AB-C42F-4E69-8F7A-1DDD39A6AEA0}" type="slidenum">
              <a:rPr lang="zh-CN" altLang="en-US" smtClean="0"/>
              <a:pPr>
                <a:defRPr/>
              </a:pPr>
              <a:t>154</a:t>
            </a:fld>
            <a:endParaRPr lang="en-US" altLang="zh-CN" dirty="0"/>
          </a:p>
        </p:txBody>
      </p:sp>
      <p:sp>
        <p:nvSpPr>
          <p:cNvPr id="9" name="圆角矩形标注 4"/>
          <p:cNvSpPr>
            <a:spLocks noChangeArrowheads="1"/>
          </p:cNvSpPr>
          <p:nvPr/>
        </p:nvSpPr>
        <p:spPr bwMode="auto">
          <a:xfrm>
            <a:off x="3131840" y="1196752"/>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保单</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051720" y="2780928"/>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投保</a:t>
            </a:r>
            <a:r>
              <a:rPr lang="zh-CN" altLang="en-US" sz="2400" b="0" dirty="0" smtClean="0">
                <a:solidFill>
                  <a:schemeClr val="tx1">
                    <a:lumMod val="60000"/>
                    <a:lumOff val="40000"/>
                  </a:schemeClr>
                </a:solidFill>
                <a:latin typeface="华文中宋" pitchFamily="2" charset="-122"/>
                <a:ea typeface="华文中宋" pitchFamily="2" charset="-122"/>
              </a:rPr>
              <a:t>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 y="836712"/>
            <a:ext cx="9144001" cy="5112568"/>
          </a:xfrm>
          <a:prstGeom prst="rect">
            <a:avLst/>
          </a:prstGeom>
          <a:noFill/>
          <a:ln w="9525">
            <a:noFill/>
            <a:miter lim="800000"/>
            <a:headEnd/>
            <a:tailEnd/>
          </a:ln>
        </p:spPr>
      </p:pic>
      <p:sp>
        <p:nvSpPr>
          <p:cNvPr id="6144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批量删除投保单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30CB6940-2518-4471-B7EB-068A8436D1C9}" type="slidenum">
              <a:rPr lang="zh-CN" altLang="en-US" smtClean="0"/>
              <a:pPr>
                <a:defRPr/>
              </a:pPr>
              <a:t>155</a:t>
            </a:fld>
            <a:endParaRPr lang="en-US" altLang="zh-CN" dirty="0"/>
          </a:p>
        </p:txBody>
      </p:sp>
      <p:sp>
        <p:nvSpPr>
          <p:cNvPr id="8" name="矩形 7"/>
          <p:cNvSpPr/>
          <p:nvPr/>
        </p:nvSpPr>
        <p:spPr bwMode="auto">
          <a:xfrm>
            <a:off x="395536" y="1988840"/>
            <a:ext cx="7344816" cy="165618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9" name="AutoShape 4"/>
          <p:cNvSpPr>
            <a:spLocks noChangeArrowheads="1"/>
          </p:cNvSpPr>
          <p:nvPr/>
        </p:nvSpPr>
        <p:spPr bwMode="auto">
          <a:xfrm>
            <a:off x="539552" y="4005064"/>
            <a:ext cx="3528367" cy="1569660"/>
          </a:xfrm>
          <a:prstGeom prst="wedgeRectCallout">
            <a:avLst>
              <a:gd name="adj1" fmla="val 40876"/>
              <a:gd name="adj2" fmla="val -8922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输入将要批量</a:t>
            </a:r>
            <a:r>
              <a:rPr lang="zh-CN" altLang="en-US" sz="2400" dirty="0" smtClean="0">
                <a:solidFill>
                  <a:schemeClr val="tx2">
                    <a:lumMod val="95000"/>
                    <a:lumOff val="5000"/>
                  </a:schemeClr>
                </a:solidFill>
                <a:latin typeface="宋体" pitchFamily="2" charset="-122"/>
                <a:ea typeface="宋体" pitchFamily="2" charset="-122"/>
              </a:rPr>
              <a:t>删除的会员投保查询条件，如：身份证号、选择状态、产品名称等</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10" name="AutoShape 5"/>
          <p:cNvSpPr>
            <a:spLocks noChangeArrowheads="1"/>
          </p:cNvSpPr>
          <p:nvPr/>
        </p:nvSpPr>
        <p:spPr bwMode="auto">
          <a:xfrm>
            <a:off x="1835696" y="1052736"/>
            <a:ext cx="2571768" cy="461665"/>
          </a:xfrm>
          <a:prstGeom prst="wedgeRectCallout">
            <a:avLst>
              <a:gd name="adj1" fmla="val -52129"/>
              <a:gd name="adj2" fmla="val 1057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1" name="Text Box 3"/>
          <p:cNvSpPr txBox="1">
            <a:spLocks noChangeArrowheads="1"/>
          </p:cNvSpPr>
          <p:nvPr/>
        </p:nvSpPr>
        <p:spPr bwMode="auto">
          <a:xfrm>
            <a:off x="4283968" y="5013176"/>
            <a:ext cx="4660024" cy="954107"/>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说明</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a:t>
            </a:r>
            <a:r>
              <a:rPr lang="zh-CN" altLang="en-US" sz="2800" dirty="0" smtClean="0">
                <a:solidFill>
                  <a:schemeClr val="tx2">
                    <a:lumMod val="95000"/>
                    <a:lumOff val="5000"/>
                  </a:schemeClr>
                </a:solidFill>
                <a:latin typeface="宋体" pitchFamily="2" charset="-122"/>
                <a:ea typeface="宋体" pitchFamily="2" charset="-122"/>
              </a:rPr>
              <a:t>只可以批量删除新建或打回状态的会员投保信息</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a:t>
            </a:r>
            <a:endParaRPr kumimoji="0" lang="zh-CN" altLang="en-US"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cstate="print"/>
          <a:srcRect/>
          <a:stretch>
            <a:fillRect/>
          </a:stretch>
        </p:blipFill>
        <p:spPr bwMode="auto">
          <a:xfrm>
            <a:off x="0" y="836712"/>
            <a:ext cx="9147020" cy="5760640"/>
          </a:xfrm>
          <a:prstGeom prst="rect">
            <a:avLst/>
          </a:prstGeom>
          <a:noFill/>
          <a:ln w="9525">
            <a:noFill/>
            <a:miter lim="800000"/>
            <a:headEnd/>
            <a:tailEnd/>
          </a:ln>
        </p:spPr>
      </p:pic>
      <p:sp>
        <p:nvSpPr>
          <p:cNvPr id="69634"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批量删除投保单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8084421-939C-4D9C-BE4B-E4A9D48D07D5}" type="slidenum">
              <a:rPr lang="zh-CN" altLang="en-US" smtClean="0"/>
              <a:pPr>
                <a:defRPr/>
              </a:pPr>
              <a:t>156</a:t>
            </a:fld>
            <a:endParaRPr lang="en-US" altLang="zh-CN" dirty="0"/>
          </a:p>
        </p:txBody>
      </p:sp>
      <p:sp>
        <p:nvSpPr>
          <p:cNvPr id="7" name="矩形标注 6"/>
          <p:cNvSpPr>
            <a:spLocks noChangeArrowheads="1"/>
          </p:cNvSpPr>
          <p:nvPr/>
        </p:nvSpPr>
        <p:spPr bwMode="auto">
          <a:xfrm>
            <a:off x="3131840" y="2564904"/>
            <a:ext cx="3000396" cy="648072"/>
          </a:xfrm>
          <a:prstGeom prst="wedgeRectCallout">
            <a:avLst>
              <a:gd name="adj1" fmla="val 50029"/>
              <a:gd name="adj2" fmla="val -1547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批量删除</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43010"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批量删除投保单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8C2905C4-D294-4682-B984-A5EAFDAB9DFA}" type="slidenum">
              <a:rPr lang="zh-CN" altLang="en-US" smtClean="0"/>
              <a:pPr>
                <a:defRPr/>
              </a:pPr>
              <a:t>157</a:t>
            </a:fld>
            <a:endParaRPr lang="en-US" altLang="zh-CN" dirty="0"/>
          </a:p>
        </p:txBody>
      </p:sp>
      <p:sp>
        <p:nvSpPr>
          <p:cNvPr id="8" name="AutoShape 4"/>
          <p:cNvSpPr>
            <a:spLocks noChangeArrowheads="1"/>
          </p:cNvSpPr>
          <p:nvPr/>
        </p:nvSpPr>
        <p:spPr bwMode="auto">
          <a:xfrm>
            <a:off x="1043608" y="2564904"/>
            <a:ext cx="2808287" cy="830997"/>
          </a:xfrm>
          <a:prstGeom prst="wedgeRectCallout">
            <a:avLst>
              <a:gd name="adj1" fmla="val 57013"/>
              <a:gd name="adj2" fmla="val 11588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输入</a:t>
            </a:r>
            <a:r>
              <a:rPr kumimoji="0" lang="zh-CN" altLang="en-US" sz="2400" b="0" i="0" u="none" strike="noStrike" kern="0" cap="none" spc="0" normalizeH="0" baseline="0" noProof="0" dirty="0" smtClean="0">
                <a:ln>
                  <a:noFill/>
                </a:ln>
                <a:solidFill>
                  <a:schemeClr val="accent4">
                    <a:lumMod val="60000"/>
                    <a:lumOff val="40000"/>
                  </a:schemeClr>
                </a:solidFill>
                <a:effectLst/>
                <a:uLnTx/>
                <a:uFillTx/>
                <a:latin typeface="华文中宋" pitchFamily="2" charset="-122"/>
                <a:ea typeface="华文中宋" pitchFamily="2" charset="-122"/>
              </a:rPr>
              <a:t>全部删除</a:t>
            </a:r>
            <a:r>
              <a:rPr kumimoji="0" lang="zh-CN" altLang="en-US"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四个汉字</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9" name="AutoShape 5"/>
          <p:cNvSpPr>
            <a:spLocks noChangeArrowheads="1"/>
          </p:cNvSpPr>
          <p:nvPr/>
        </p:nvSpPr>
        <p:spPr bwMode="auto">
          <a:xfrm>
            <a:off x="1547664" y="5229200"/>
            <a:ext cx="4104456" cy="830997"/>
          </a:xfrm>
          <a:prstGeom prst="wedgeRectCallout">
            <a:avLst>
              <a:gd name="adj1" fmla="val 40036"/>
              <a:gd name="adj2" fmla="val -9429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smtClean="0">
                <a:ln>
                  <a:noFill/>
                </a:ln>
                <a:solidFill>
                  <a:schemeClr val="accent4">
                    <a:lumMod val="60000"/>
                    <a:lumOff val="40000"/>
                  </a:schemeClr>
                </a:solidFill>
                <a:effectLst/>
                <a:uLnTx/>
                <a:uFillTx/>
                <a:latin typeface="华文中宋" pitchFamily="2" charset="-122"/>
                <a:ea typeface="华文中宋" pitchFamily="2" charset="-122"/>
              </a:rPr>
              <a:t>确定</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按钮，即可删除查询出来的会员投保信息。</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5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158</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保单管理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打印会员投保信息</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836712"/>
            <a:ext cx="9019382" cy="5472608"/>
          </a:xfrm>
          <a:prstGeom prst="rect">
            <a:avLst/>
          </a:prstGeom>
          <a:noFill/>
          <a:ln w="9525">
            <a:noFill/>
            <a:miter lim="800000"/>
            <a:headEnd/>
            <a:tailEnd/>
          </a:ln>
        </p:spPr>
      </p:pic>
      <p:sp>
        <p:nvSpPr>
          <p:cNvPr id="60418"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打印会员投保信息</a:t>
            </a:r>
          </a:p>
        </p:txBody>
      </p:sp>
      <p:sp>
        <p:nvSpPr>
          <p:cNvPr id="4" name="日期占位符 3"/>
          <p:cNvSpPr>
            <a:spLocks noGrp="1"/>
          </p:cNvSpPr>
          <p:nvPr>
            <p:ph type="dt" sz="quarter" idx="10"/>
          </p:nvPr>
        </p:nvSpPr>
        <p:spPr/>
        <p:txBody>
          <a:bodyPr/>
          <a:lstStyle/>
          <a:p>
            <a:pPr>
              <a:defRPr/>
            </a:pPr>
            <a:r>
              <a:rPr lang="en-US" altLang="zh-CN" dirty="0" smtClean="0"/>
              <a:t>www.bjzghzbx.com                                                                                                                                                                      </a:t>
            </a:r>
            <a:fld id="{D83201AB-C42F-4E69-8F7A-1DDD39A6AEA0}" type="slidenum">
              <a:rPr lang="zh-CN" altLang="en-US" smtClean="0"/>
              <a:pPr>
                <a:defRPr/>
              </a:pPr>
              <a:t>159</a:t>
            </a:fld>
            <a:endParaRPr lang="en-US" altLang="zh-CN" dirty="0"/>
          </a:p>
        </p:txBody>
      </p:sp>
      <p:sp>
        <p:nvSpPr>
          <p:cNvPr id="9" name="圆角矩形标注 4"/>
          <p:cNvSpPr>
            <a:spLocks noChangeArrowheads="1"/>
          </p:cNvSpPr>
          <p:nvPr/>
        </p:nvSpPr>
        <p:spPr bwMode="auto">
          <a:xfrm>
            <a:off x="3131840" y="1196752"/>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保单</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051720" y="2780928"/>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投保</a:t>
            </a:r>
            <a:r>
              <a:rPr lang="zh-CN" altLang="en-US" sz="2400" b="0" dirty="0" smtClean="0">
                <a:solidFill>
                  <a:schemeClr val="tx1">
                    <a:lumMod val="60000"/>
                    <a:lumOff val="40000"/>
                  </a:schemeClr>
                </a:solidFill>
                <a:latin typeface="华文中宋" pitchFamily="2" charset="-122"/>
                <a:ea typeface="华文中宋" pitchFamily="2" charset="-122"/>
              </a:rPr>
              <a:t>管理</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7" name="Text Box 7"/>
          <p:cNvSpPr txBox="1">
            <a:spLocks noChangeArrowheads="1"/>
          </p:cNvSpPr>
          <p:nvPr/>
        </p:nvSpPr>
        <p:spPr bwMode="auto">
          <a:xfrm>
            <a:off x="5292080" y="5229200"/>
            <a:ext cx="3589346" cy="954107"/>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defTabSz="914400" eaLnBrk="1" fontAlgn="base" latinLnBrk="0" hangingPunct="1">
              <a:lnSpc>
                <a:spcPct val="100000"/>
              </a:lnSpc>
              <a:spcBef>
                <a:spcPct val="50000"/>
              </a:spcBef>
              <a:spcAft>
                <a:spcPts val="0"/>
              </a:spcAft>
              <a:buClrTx/>
              <a:buSzTx/>
              <a:buFontTx/>
              <a:buNone/>
              <a:tabLst/>
              <a:defRPr/>
            </a:pPr>
            <a:r>
              <a:rPr kumimoji="0" lang="zh-CN" altLang="en-US" sz="2800" b="1" i="0" u="none" strike="noStrike" kern="0" cap="none" spc="0" normalizeH="0" baseline="0" noProof="0" dirty="0">
                <a:ln>
                  <a:noFill/>
                </a:ln>
                <a:solidFill>
                  <a:sysClr val="windowText" lastClr="000000"/>
                </a:solidFill>
                <a:effectLst/>
                <a:uLnTx/>
                <a:uFillTx/>
                <a:latin typeface="Garamond" pitchFamily="18" charset="0"/>
                <a:ea typeface="宋体" pitchFamily="2" charset="-122"/>
              </a:rPr>
              <a:t>备注：以</a:t>
            </a: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打印新</a:t>
            </a:r>
            <a:r>
              <a:rPr lang="zh-CN" altLang="en-US" sz="2800" kern="0" dirty="0" smtClean="0">
                <a:solidFill>
                  <a:sysClr val="windowText" lastClr="000000"/>
                </a:solidFill>
                <a:latin typeface="Garamond" pitchFamily="18" charset="0"/>
                <a:ea typeface="宋体" pitchFamily="2" charset="-122"/>
              </a:rPr>
              <a:t>建状态</a:t>
            </a: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投保单为</a:t>
            </a:r>
            <a:r>
              <a:rPr kumimoji="0" lang="zh-CN" altLang="en-US" sz="2800" b="1" i="0" u="none" strike="noStrike" kern="0" cap="none" spc="0" normalizeH="0" baseline="0" noProof="0" dirty="0">
                <a:ln>
                  <a:noFill/>
                </a:ln>
                <a:solidFill>
                  <a:sysClr val="windowText" lastClr="000000"/>
                </a:solidFill>
                <a:effectLst/>
                <a:uLnTx/>
                <a:uFillTx/>
                <a:latin typeface="Garamond" pitchFamily="18" charset="0"/>
                <a:ea typeface="宋体" pitchFamily="2" charset="-122"/>
              </a:rPr>
              <a:t>例。</a:t>
            </a:r>
            <a:endParaRPr kumimoji="0" lang="zh-CN" altLang="en-US" sz="2800" b="1" i="0" u="none" strike="noStrike" kern="0" cap="none" spc="0" normalizeH="0" baseline="0" noProof="0" dirty="0">
              <a:ln>
                <a:noFill/>
              </a:ln>
              <a:solidFill>
                <a:srgbClr val="003399"/>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添加单位</a:t>
            </a:r>
            <a:endParaRPr lang="zh-CN" altLang="en-US" dirty="0" smtClean="0">
              <a:ea typeface="宋体" pitchFamily="2" charset="-122"/>
            </a:endParaRPr>
          </a:p>
        </p:txBody>
      </p:sp>
      <p:pic>
        <p:nvPicPr>
          <p:cNvPr id="10243" name="内容占位符 4" descr="组织机构管理菜单.jpg"/>
          <p:cNvPicPr>
            <a:picLocks noGrp="1" noChangeAspect="1"/>
          </p:cNvPicPr>
          <p:nvPr>
            <p:ph idx="1"/>
          </p:nvPr>
        </p:nvPicPr>
        <p:blipFill>
          <a:blip r:embed="rId2" cstate="print"/>
          <a:srcRect/>
          <a:stretch>
            <a:fillRect/>
          </a:stretch>
        </p:blipFill>
        <p:spPr>
          <a:xfrm>
            <a:off x="0" y="857232"/>
            <a:ext cx="9144000" cy="5786477"/>
          </a:xfrm>
        </p:spPr>
      </p:pic>
      <p:sp>
        <p:nvSpPr>
          <p:cNvPr id="4" name="日期占位符 3"/>
          <p:cNvSpPr>
            <a:spLocks noGrp="1"/>
          </p:cNvSpPr>
          <p:nvPr>
            <p:ph type="dt" sz="quarter" idx="10"/>
          </p:nvPr>
        </p:nvSpPr>
        <p:spPr/>
        <p:txBody>
          <a:bodyPr/>
          <a:lstStyle/>
          <a:p>
            <a:pPr>
              <a:defRPr/>
            </a:pPr>
            <a:r>
              <a:rPr lang="en-US" altLang="zh-CN" dirty="0" smtClean="0"/>
              <a:t>www.bjzghzbx.com                                                                                                                                                                      </a:t>
            </a:r>
            <a:fld id="{6A276D46-65DC-41AF-A149-8E661777C214}" type="slidenum">
              <a:rPr lang="zh-CN" altLang="en-US" smtClean="0"/>
              <a:pPr>
                <a:defRPr/>
              </a:pPr>
              <a:t>16</a:t>
            </a:fld>
            <a:endParaRPr lang="en-US" altLang="zh-CN" dirty="0"/>
          </a:p>
        </p:txBody>
      </p:sp>
      <p:sp>
        <p:nvSpPr>
          <p:cNvPr id="10245" name="圆角矩形标注 4"/>
          <p:cNvSpPr>
            <a:spLocks noChangeArrowheads="1"/>
          </p:cNvSpPr>
          <p:nvPr/>
        </p:nvSpPr>
        <p:spPr bwMode="auto">
          <a:xfrm>
            <a:off x="1907704"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组织机构</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6" name="圆角矩形标注 4"/>
          <p:cNvSpPr>
            <a:spLocks noChangeArrowheads="1"/>
          </p:cNvSpPr>
          <p:nvPr/>
        </p:nvSpPr>
        <p:spPr bwMode="auto">
          <a:xfrm>
            <a:off x="467544" y="2924944"/>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组织</a:t>
            </a:r>
            <a:r>
              <a:rPr lang="zh-CN" altLang="en-US" sz="2400" b="0" dirty="0">
                <a:solidFill>
                  <a:schemeClr val="tx1">
                    <a:lumMod val="60000"/>
                    <a:lumOff val="40000"/>
                  </a:schemeClr>
                </a:solidFill>
                <a:latin typeface="华文中宋" pitchFamily="2" charset="-122"/>
                <a:ea typeface="华文中宋" pitchFamily="2" charset="-122"/>
              </a:rPr>
              <a:t>机构维护</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blinds(horizontal)">
                                      <p:cBhvr>
                                        <p:cTn id="7" dur="500"/>
                                        <p:tgtEl>
                                          <p:spTgt spid="1024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p:bldP spid="6" grpId="0" animBg="1"/>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 y="836712"/>
            <a:ext cx="9144001" cy="5112568"/>
          </a:xfrm>
          <a:prstGeom prst="rect">
            <a:avLst/>
          </a:prstGeom>
          <a:noFill/>
          <a:ln w="9525">
            <a:noFill/>
            <a:miter lim="800000"/>
            <a:headEnd/>
            <a:tailEnd/>
          </a:ln>
        </p:spPr>
      </p:pic>
      <p:sp>
        <p:nvSpPr>
          <p:cNvPr id="6144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打印会员投保信息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30CB6940-2518-4471-B7EB-068A8436D1C9}" type="slidenum">
              <a:rPr lang="zh-CN" altLang="en-US" smtClean="0"/>
              <a:pPr>
                <a:defRPr/>
              </a:pPr>
              <a:t>160</a:t>
            </a:fld>
            <a:endParaRPr lang="en-US" altLang="zh-CN" dirty="0"/>
          </a:p>
        </p:txBody>
      </p:sp>
      <p:sp>
        <p:nvSpPr>
          <p:cNvPr id="12" name="AutoShape 4"/>
          <p:cNvSpPr>
            <a:spLocks noChangeArrowheads="1"/>
          </p:cNvSpPr>
          <p:nvPr/>
        </p:nvSpPr>
        <p:spPr bwMode="auto">
          <a:xfrm>
            <a:off x="971600" y="2996952"/>
            <a:ext cx="3024187" cy="841375"/>
          </a:xfrm>
          <a:prstGeom prst="wedgeRectCallout">
            <a:avLst>
              <a:gd name="adj1" fmla="val -35300"/>
              <a:gd name="adj2" fmla="val -156491"/>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选择状态</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下拉列表中的</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新建</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
        <p:nvSpPr>
          <p:cNvPr id="13" name="AutoShape 5"/>
          <p:cNvSpPr>
            <a:spLocks noChangeArrowheads="1"/>
          </p:cNvSpPr>
          <p:nvPr/>
        </p:nvSpPr>
        <p:spPr bwMode="auto">
          <a:xfrm>
            <a:off x="2411760" y="908720"/>
            <a:ext cx="2808288" cy="841375"/>
          </a:xfrm>
          <a:prstGeom prst="wedgeRectCallout">
            <a:avLst>
              <a:gd name="adj1" fmla="val -68497"/>
              <a:gd name="adj2" fmla="val 57944"/>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用鼠标左键点击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4" name="AutoShape 7"/>
          <p:cNvSpPr>
            <a:spLocks noChangeArrowheads="1"/>
          </p:cNvSpPr>
          <p:nvPr/>
        </p:nvSpPr>
        <p:spPr bwMode="auto">
          <a:xfrm>
            <a:off x="5148064" y="3140968"/>
            <a:ext cx="3529012" cy="841375"/>
          </a:xfrm>
          <a:prstGeom prst="wedgeRectCallout">
            <a:avLst>
              <a:gd name="adj1" fmla="val -36377"/>
              <a:gd name="adj2" fmla="val -14863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用鼠标选择</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产品名称</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下拉列表中的</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险种</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cstate="print"/>
          <a:srcRect/>
          <a:stretch>
            <a:fillRect/>
          </a:stretch>
        </p:blipFill>
        <p:spPr bwMode="auto">
          <a:xfrm>
            <a:off x="0" y="836712"/>
            <a:ext cx="9147020" cy="5760640"/>
          </a:xfrm>
          <a:prstGeom prst="rect">
            <a:avLst/>
          </a:prstGeom>
          <a:noFill/>
          <a:ln w="9525">
            <a:noFill/>
            <a:miter lim="800000"/>
            <a:headEnd/>
            <a:tailEnd/>
          </a:ln>
        </p:spPr>
      </p:pic>
      <p:sp>
        <p:nvSpPr>
          <p:cNvPr id="69634"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打印会员投保信息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8084421-939C-4D9C-BE4B-E4A9D48D07D5}" type="slidenum">
              <a:rPr lang="zh-CN" altLang="en-US" smtClean="0"/>
              <a:pPr>
                <a:defRPr/>
              </a:pPr>
              <a:t>161</a:t>
            </a:fld>
            <a:endParaRPr lang="en-US" altLang="zh-CN" dirty="0"/>
          </a:p>
        </p:txBody>
      </p:sp>
      <p:sp>
        <p:nvSpPr>
          <p:cNvPr id="6" name="AutoShape 5"/>
          <p:cNvSpPr>
            <a:spLocks noChangeArrowheads="1"/>
          </p:cNvSpPr>
          <p:nvPr/>
        </p:nvSpPr>
        <p:spPr bwMode="auto">
          <a:xfrm>
            <a:off x="5508104" y="2564904"/>
            <a:ext cx="2808288" cy="830997"/>
          </a:xfrm>
          <a:prstGeom prst="wedgeRectCallout">
            <a:avLst>
              <a:gd name="adj1" fmla="val 53606"/>
              <a:gd name="adj2" fmla="val -132244"/>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smtClean="0">
                <a:ln>
                  <a:noFill/>
                </a:ln>
                <a:solidFill>
                  <a:schemeClr val="accent4">
                    <a:lumMod val="60000"/>
                    <a:lumOff val="40000"/>
                  </a:schemeClr>
                </a:solidFill>
                <a:effectLst/>
                <a:uLnTx/>
                <a:uFillTx/>
                <a:latin typeface="华文中宋" pitchFamily="2" charset="-122"/>
                <a:ea typeface="华文中宋" pitchFamily="2" charset="-122"/>
              </a:rPr>
              <a:t>批量导出打印</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按钮</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打印会员投保信息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8084421-939C-4D9C-BE4B-E4A9D48D07D5}" type="slidenum">
              <a:rPr lang="zh-CN" altLang="en-US" smtClean="0"/>
              <a:pPr>
                <a:defRPr/>
              </a:pPr>
              <a:t>162</a:t>
            </a:fld>
            <a:endParaRPr lang="en-US" altLang="zh-CN" dirty="0"/>
          </a:p>
        </p:txBody>
      </p:sp>
      <p:sp>
        <p:nvSpPr>
          <p:cNvPr id="6" name="AutoShape 5"/>
          <p:cNvSpPr>
            <a:spLocks noChangeArrowheads="1"/>
          </p:cNvSpPr>
          <p:nvPr/>
        </p:nvSpPr>
        <p:spPr bwMode="auto">
          <a:xfrm>
            <a:off x="5436096" y="2636912"/>
            <a:ext cx="2808288" cy="830997"/>
          </a:xfrm>
          <a:prstGeom prst="wedgeRectCallout">
            <a:avLst>
              <a:gd name="adj1" fmla="val 53606"/>
              <a:gd name="adj2" fmla="val -132244"/>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点击批量导出打印按钮</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pic>
        <p:nvPicPr>
          <p:cNvPr id="9218"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7" name="AutoShape 3"/>
          <p:cNvSpPr>
            <a:spLocks noChangeArrowheads="1"/>
          </p:cNvSpPr>
          <p:nvPr/>
        </p:nvSpPr>
        <p:spPr bwMode="auto">
          <a:xfrm>
            <a:off x="4211960" y="4653136"/>
            <a:ext cx="4608512" cy="1200329"/>
          </a:xfrm>
          <a:prstGeom prst="wedgeRectCallout">
            <a:avLst>
              <a:gd name="adj1" fmla="val -38791"/>
              <a:gd name="adj2" fmla="val -103368"/>
            </a:avLst>
          </a:prstGeom>
          <a:solidFill>
            <a:srgbClr val="FFFFFF"/>
          </a:solidFill>
          <a:ln w="19050">
            <a:solidFill>
              <a:srgbClr val="000514"/>
            </a:solidFill>
            <a:miter lim="800000"/>
            <a:headEnd/>
            <a:tailEnd/>
          </a:ln>
          <a:effectLst>
            <a:outerShdw blurRad="50800" dist="38100" dir="5400000" algn="t" rotWithShape="0">
              <a:prstClr val="black">
                <a:alpha val="40000"/>
              </a:prst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用</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鼠标左键</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smtClean="0">
                <a:ln>
                  <a:noFill/>
                </a:ln>
                <a:solidFill>
                  <a:schemeClr val="accent4">
                    <a:lumMod val="60000"/>
                    <a:lumOff val="40000"/>
                  </a:schemeClr>
                </a:solidFill>
                <a:effectLst/>
                <a:uLnTx/>
                <a:uFillTx/>
                <a:latin typeface="华文中宋" pitchFamily="2" charset="-122"/>
                <a:ea typeface="华文中宋" pitchFamily="2" charset="-122"/>
              </a:rPr>
              <a:t>批量导出</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下载链接，开始下载</a:t>
            </a:r>
            <a:r>
              <a:rPr kumimoji="0" lang="zh-CN" altLang="en-US" sz="2400" b="1"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如果不行请用鼠标右键</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目标另存为</a:t>
            </a:r>
            <a:r>
              <a:rPr kumimoji="0" lang="en-US" altLang="zh-CN"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打印会员投保信息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8084421-939C-4D9C-BE4B-E4A9D48D07D5}" type="slidenum">
              <a:rPr lang="zh-CN" altLang="en-US" smtClean="0"/>
              <a:pPr>
                <a:defRPr/>
              </a:pPr>
              <a:t>163</a:t>
            </a:fld>
            <a:endParaRPr lang="en-US" altLang="zh-CN" dirty="0"/>
          </a:p>
        </p:txBody>
      </p:sp>
      <p:sp>
        <p:nvSpPr>
          <p:cNvPr id="6" name="AutoShape 5"/>
          <p:cNvSpPr>
            <a:spLocks noChangeArrowheads="1"/>
          </p:cNvSpPr>
          <p:nvPr/>
        </p:nvSpPr>
        <p:spPr bwMode="auto">
          <a:xfrm>
            <a:off x="5436096" y="2636912"/>
            <a:ext cx="2808288" cy="830997"/>
          </a:xfrm>
          <a:prstGeom prst="wedgeRectCallout">
            <a:avLst>
              <a:gd name="adj1" fmla="val 53606"/>
              <a:gd name="adj2" fmla="val -132244"/>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点击批量导出打印按钮</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pic>
        <p:nvPicPr>
          <p:cNvPr id="9218"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pic>
        <p:nvPicPr>
          <p:cNvPr id="11266" name="Picture 2"/>
          <p:cNvPicPr>
            <a:picLocks noChangeAspect="1" noChangeArrowheads="1"/>
          </p:cNvPicPr>
          <p:nvPr/>
        </p:nvPicPr>
        <p:blipFill>
          <a:blip r:embed="rId3" cstate="print"/>
          <a:srcRect/>
          <a:stretch>
            <a:fillRect/>
          </a:stretch>
        </p:blipFill>
        <p:spPr bwMode="auto">
          <a:xfrm>
            <a:off x="1428728" y="1986540"/>
            <a:ext cx="6577005" cy="3964222"/>
          </a:xfrm>
          <a:prstGeom prst="rect">
            <a:avLst/>
          </a:prstGeom>
          <a:noFill/>
          <a:ln w="9525">
            <a:noFill/>
            <a:miter lim="800000"/>
            <a:headEnd/>
            <a:tailEnd/>
          </a:ln>
          <a:effectLst/>
        </p:spPr>
      </p:pic>
      <p:sp>
        <p:nvSpPr>
          <p:cNvPr id="8" name="AutoShape 4"/>
          <p:cNvSpPr>
            <a:spLocks noChangeArrowheads="1"/>
          </p:cNvSpPr>
          <p:nvPr/>
        </p:nvSpPr>
        <p:spPr bwMode="auto">
          <a:xfrm>
            <a:off x="357158" y="1428736"/>
            <a:ext cx="2214578" cy="830997"/>
          </a:xfrm>
          <a:prstGeom prst="wedgeRectCallout">
            <a:avLst>
              <a:gd name="adj1" fmla="val 35734"/>
              <a:gd name="adj2" fmla="val 15821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选择</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要保存的位置。</a:t>
            </a:r>
          </a:p>
        </p:txBody>
      </p:sp>
      <p:sp>
        <p:nvSpPr>
          <p:cNvPr id="9" name="AutoShape 5"/>
          <p:cNvSpPr>
            <a:spLocks noChangeArrowheads="1"/>
          </p:cNvSpPr>
          <p:nvPr/>
        </p:nvSpPr>
        <p:spPr bwMode="auto">
          <a:xfrm>
            <a:off x="214282" y="5643578"/>
            <a:ext cx="3240087" cy="841375"/>
          </a:xfrm>
          <a:prstGeom prst="wedgeRectCallout">
            <a:avLst>
              <a:gd name="adj1" fmla="val 39084"/>
              <a:gd name="adj2" fmla="val -12382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在</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文件名</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中录入便于自己工作的文件名。</a:t>
            </a:r>
          </a:p>
        </p:txBody>
      </p:sp>
      <p:sp>
        <p:nvSpPr>
          <p:cNvPr id="10" name="AutoShape 6"/>
          <p:cNvSpPr>
            <a:spLocks noChangeArrowheads="1"/>
          </p:cNvSpPr>
          <p:nvPr/>
        </p:nvSpPr>
        <p:spPr bwMode="auto">
          <a:xfrm>
            <a:off x="6072198" y="4643446"/>
            <a:ext cx="2714612" cy="461665"/>
          </a:xfrm>
          <a:prstGeom prst="wedgeRectCallout">
            <a:avLst>
              <a:gd name="adj1" fmla="val -39728"/>
              <a:gd name="adj2" fmla="val 15741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保存</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0" y="857232"/>
            <a:ext cx="9144064" cy="5715040"/>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打印会员投保信息</a:t>
            </a: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164</a:t>
            </a:fld>
            <a:endParaRPr lang="en-US" altLang="zh-CN" dirty="0"/>
          </a:p>
        </p:txBody>
      </p:sp>
      <p:sp>
        <p:nvSpPr>
          <p:cNvPr id="6" name="AutoShape 4"/>
          <p:cNvSpPr>
            <a:spLocks noChangeArrowheads="1"/>
          </p:cNvSpPr>
          <p:nvPr/>
        </p:nvSpPr>
        <p:spPr bwMode="auto">
          <a:xfrm>
            <a:off x="571472" y="2428868"/>
            <a:ext cx="2786082" cy="830997"/>
          </a:xfrm>
          <a:prstGeom prst="wedgeRectCallout">
            <a:avLst>
              <a:gd name="adj1" fmla="val -57227"/>
              <a:gd name="adj2" fmla="val -8933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a:t>
            </a:r>
            <a:r>
              <a:rPr lang="zh-CN" altLang="en-US" sz="2400" b="0" kern="0" dirty="0" smtClean="0">
                <a:solidFill>
                  <a:sysClr val="windowText" lastClr="000000"/>
                </a:solidFill>
                <a:latin typeface="华文中宋" pitchFamily="2" charset="-122"/>
                <a:ea typeface="华文中宋" pitchFamily="2" charset="-122"/>
              </a:rPr>
              <a:t>双击打开刚下载的</a:t>
            </a:r>
            <a:r>
              <a:rPr lang="zh-CN" altLang="en-US" sz="2400" b="0" kern="0" dirty="0" smtClean="0">
                <a:solidFill>
                  <a:schemeClr val="accent4">
                    <a:lumMod val="60000"/>
                    <a:lumOff val="40000"/>
                  </a:schemeClr>
                </a:solidFill>
                <a:latin typeface="华文中宋" pitchFamily="2" charset="-122"/>
                <a:ea typeface="华文中宋" pitchFamily="2" charset="-122"/>
              </a:rPr>
              <a:t>批量导出</a:t>
            </a:r>
            <a:r>
              <a:rPr lang="zh-CN" altLang="en-US" sz="2400" b="0" kern="0" dirty="0" smtClean="0">
                <a:solidFill>
                  <a:schemeClr val="tx2"/>
                </a:solidFill>
                <a:latin typeface="华文中宋" pitchFamily="2" charset="-122"/>
                <a:ea typeface="华文中宋" pitchFamily="2" charset="-122"/>
              </a:rPr>
              <a:t>文件</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214282" y="1142984"/>
            <a:ext cx="5533237" cy="5214974"/>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打印会员投保信息</a:t>
            </a: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165</a:t>
            </a:fld>
            <a:endParaRPr lang="en-US" altLang="zh-CN" dirty="0"/>
          </a:p>
        </p:txBody>
      </p:sp>
      <p:sp>
        <p:nvSpPr>
          <p:cNvPr id="8" name="矩形标注 7"/>
          <p:cNvSpPr>
            <a:spLocks noChangeArrowheads="1"/>
          </p:cNvSpPr>
          <p:nvPr/>
        </p:nvSpPr>
        <p:spPr bwMode="auto">
          <a:xfrm>
            <a:off x="5643570" y="4286256"/>
            <a:ext cx="3143251" cy="1302984"/>
          </a:xfrm>
          <a:prstGeom prst="wedgeRectCallout">
            <a:avLst>
              <a:gd name="adj1" fmla="val -65146"/>
              <a:gd name="adj2" fmla="val -4788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kern="0" dirty="0" smtClean="0">
                <a:solidFill>
                  <a:schemeClr val="accent4">
                    <a:lumMod val="60000"/>
                    <a:lumOff val="40000"/>
                  </a:schemeClr>
                </a:solidFill>
                <a:latin typeface="华文中宋" pitchFamily="2" charset="-122"/>
                <a:ea typeface="华文中宋" pitchFamily="2" charset="-122"/>
              </a:rPr>
              <a:t>批量投保导出打印</a:t>
            </a:r>
            <a:r>
              <a:rPr lang="en-US" altLang="zh-CN" sz="2400" b="0" dirty="0" smtClean="0">
                <a:solidFill>
                  <a:schemeClr val="tx2">
                    <a:lumMod val="95000"/>
                    <a:lumOff val="5000"/>
                  </a:schemeClr>
                </a:solidFill>
                <a:latin typeface="华文中宋" pitchFamily="2" charset="-122"/>
                <a:ea typeface="华文中宋" pitchFamily="2" charset="-122"/>
              </a:rPr>
              <a:t>Excel</a:t>
            </a:r>
            <a:r>
              <a:rPr lang="zh-CN" altLang="en-US" sz="2400" b="0" dirty="0" smtClean="0">
                <a:solidFill>
                  <a:schemeClr val="tx2">
                    <a:lumMod val="95000"/>
                    <a:lumOff val="5000"/>
                  </a:schemeClr>
                </a:solidFill>
                <a:latin typeface="华文中宋" pitchFamily="2" charset="-122"/>
                <a:ea typeface="华文中宋" pitchFamily="2" charset="-122"/>
              </a:rPr>
              <a:t>文件里面直接列出会员投保信息。</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6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166</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保单管理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会员投保信息上报</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836712"/>
            <a:ext cx="9019382" cy="5472608"/>
          </a:xfrm>
          <a:prstGeom prst="rect">
            <a:avLst/>
          </a:prstGeom>
          <a:noFill/>
          <a:ln w="9525">
            <a:noFill/>
            <a:miter lim="800000"/>
            <a:headEnd/>
            <a:tailEnd/>
          </a:ln>
        </p:spPr>
      </p:pic>
      <p:sp>
        <p:nvSpPr>
          <p:cNvPr id="60418"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会员投保信息上报</a:t>
            </a:r>
          </a:p>
        </p:txBody>
      </p:sp>
      <p:sp>
        <p:nvSpPr>
          <p:cNvPr id="4" name="日期占位符 3"/>
          <p:cNvSpPr>
            <a:spLocks noGrp="1"/>
          </p:cNvSpPr>
          <p:nvPr>
            <p:ph type="dt" sz="quarter" idx="10"/>
          </p:nvPr>
        </p:nvSpPr>
        <p:spPr/>
        <p:txBody>
          <a:bodyPr/>
          <a:lstStyle/>
          <a:p>
            <a:pPr>
              <a:defRPr/>
            </a:pPr>
            <a:r>
              <a:rPr lang="en-US" altLang="zh-CN" dirty="0" smtClean="0"/>
              <a:t>www.bjzghzbx.com                                                                                                                                                                      </a:t>
            </a:r>
            <a:fld id="{D83201AB-C42F-4E69-8F7A-1DDD39A6AEA0}" type="slidenum">
              <a:rPr lang="zh-CN" altLang="en-US" smtClean="0"/>
              <a:pPr>
                <a:defRPr/>
              </a:pPr>
              <a:t>167</a:t>
            </a:fld>
            <a:endParaRPr lang="en-US" altLang="zh-CN" dirty="0"/>
          </a:p>
        </p:txBody>
      </p:sp>
      <p:sp>
        <p:nvSpPr>
          <p:cNvPr id="9" name="圆角矩形标注 4"/>
          <p:cNvSpPr>
            <a:spLocks noChangeArrowheads="1"/>
          </p:cNvSpPr>
          <p:nvPr/>
        </p:nvSpPr>
        <p:spPr bwMode="auto">
          <a:xfrm>
            <a:off x="3131840" y="1196752"/>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保单</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051720" y="2780928"/>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投保</a:t>
            </a:r>
            <a:r>
              <a:rPr lang="zh-CN" altLang="en-US" sz="2400" b="0" dirty="0" smtClean="0">
                <a:solidFill>
                  <a:schemeClr val="tx1">
                    <a:lumMod val="60000"/>
                    <a:lumOff val="40000"/>
                  </a:schemeClr>
                </a:solidFill>
                <a:latin typeface="华文中宋" pitchFamily="2" charset="-122"/>
                <a:ea typeface="华文中宋" pitchFamily="2" charset="-122"/>
              </a:rPr>
              <a:t>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 y="836712"/>
            <a:ext cx="9144001" cy="5112568"/>
          </a:xfrm>
          <a:prstGeom prst="rect">
            <a:avLst/>
          </a:prstGeom>
          <a:noFill/>
          <a:ln w="9525">
            <a:noFill/>
            <a:miter lim="800000"/>
            <a:headEnd/>
            <a:tailEnd/>
          </a:ln>
        </p:spPr>
      </p:pic>
      <p:sp>
        <p:nvSpPr>
          <p:cNvPr id="6144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会员投保信息上报</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30CB6940-2518-4471-B7EB-068A8436D1C9}" type="slidenum">
              <a:rPr lang="zh-CN" altLang="en-US" smtClean="0"/>
              <a:pPr>
                <a:defRPr/>
              </a:pPr>
              <a:t>168</a:t>
            </a:fld>
            <a:endParaRPr lang="en-US" altLang="zh-CN" dirty="0"/>
          </a:p>
        </p:txBody>
      </p:sp>
      <p:sp>
        <p:nvSpPr>
          <p:cNvPr id="12" name="AutoShape 4"/>
          <p:cNvSpPr>
            <a:spLocks noChangeArrowheads="1"/>
          </p:cNvSpPr>
          <p:nvPr/>
        </p:nvSpPr>
        <p:spPr bwMode="auto">
          <a:xfrm>
            <a:off x="971600" y="2996952"/>
            <a:ext cx="3024187" cy="841375"/>
          </a:xfrm>
          <a:prstGeom prst="wedgeRectCallout">
            <a:avLst>
              <a:gd name="adj1" fmla="val -35300"/>
              <a:gd name="adj2" fmla="val -156491"/>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选择状态</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下拉列表中的</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新建</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
        <p:nvSpPr>
          <p:cNvPr id="13" name="AutoShape 5"/>
          <p:cNvSpPr>
            <a:spLocks noChangeArrowheads="1"/>
          </p:cNvSpPr>
          <p:nvPr/>
        </p:nvSpPr>
        <p:spPr bwMode="auto">
          <a:xfrm>
            <a:off x="2411760" y="908720"/>
            <a:ext cx="2808288" cy="841375"/>
          </a:xfrm>
          <a:prstGeom prst="wedgeRectCallout">
            <a:avLst>
              <a:gd name="adj1" fmla="val -68497"/>
              <a:gd name="adj2" fmla="val 57944"/>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用鼠标左键点击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4" name="AutoShape 7"/>
          <p:cNvSpPr>
            <a:spLocks noChangeArrowheads="1"/>
          </p:cNvSpPr>
          <p:nvPr/>
        </p:nvSpPr>
        <p:spPr bwMode="auto">
          <a:xfrm>
            <a:off x="5148064" y="3140968"/>
            <a:ext cx="3529012" cy="841375"/>
          </a:xfrm>
          <a:prstGeom prst="wedgeRectCallout">
            <a:avLst>
              <a:gd name="adj1" fmla="val -36377"/>
              <a:gd name="adj2" fmla="val -14863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用鼠标选择</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产品名称</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下拉列表中的</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险种</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0" y="836712"/>
            <a:ext cx="9118833" cy="5760640"/>
          </a:xfrm>
          <a:prstGeom prst="rect">
            <a:avLst/>
          </a:prstGeom>
          <a:noFill/>
          <a:ln w="9525">
            <a:noFill/>
            <a:miter lim="800000"/>
            <a:headEnd/>
            <a:tailEnd/>
          </a:ln>
        </p:spPr>
      </p:pic>
      <p:sp>
        <p:nvSpPr>
          <p:cNvPr id="69634"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会员投保信息上报</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8084421-939C-4D9C-BE4B-E4A9D48D07D5}" type="slidenum">
              <a:rPr lang="zh-CN" altLang="en-US" smtClean="0"/>
              <a:pPr>
                <a:defRPr/>
              </a:pPr>
              <a:t>169</a:t>
            </a:fld>
            <a:endParaRPr lang="en-US" altLang="zh-CN" dirty="0"/>
          </a:p>
        </p:txBody>
      </p:sp>
      <p:sp>
        <p:nvSpPr>
          <p:cNvPr id="6" name="AutoShape 5"/>
          <p:cNvSpPr>
            <a:spLocks noChangeArrowheads="1"/>
          </p:cNvSpPr>
          <p:nvPr/>
        </p:nvSpPr>
        <p:spPr bwMode="auto">
          <a:xfrm>
            <a:off x="2843808" y="2060848"/>
            <a:ext cx="2160240" cy="830997"/>
          </a:xfrm>
          <a:prstGeom prst="wedgeRectCallout">
            <a:avLst>
              <a:gd name="adj1" fmla="val -48486"/>
              <a:gd name="adj2" fmla="val -7722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smtClean="0">
                <a:ln>
                  <a:noFill/>
                </a:ln>
                <a:solidFill>
                  <a:schemeClr val="accent4">
                    <a:lumMod val="60000"/>
                    <a:lumOff val="40000"/>
                  </a:schemeClr>
                </a:solidFill>
                <a:effectLst/>
                <a:uLnTx/>
                <a:uFillTx/>
                <a:latin typeface="华文中宋" pitchFamily="2" charset="-122"/>
                <a:ea typeface="华文中宋" pitchFamily="2" charset="-122"/>
              </a:rPr>
              <a:t>汇总金额</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按钮</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
        <p:nvSpPr>
          <p:cNvPr id="7" name="AutoShape 5"/>
          <p:cNvSpPr>
            <a:spLocks noChangeArrowheads="1"/>
          </p:cNvSpPr>
          <p:nvPr/>
        </p:nvSpPr>
        <p:spPr bwMode="auto">
          <a:xfrm>
            <a:off x="5652120" y="2348880"/>
            <a:ext cx="2808288" cy="830997"/>
          </a:xfrm>
          <a:prstGeom prst="wedgeRectCallout">
            <a:avLst>
              <a:gd name="adj1" fmla="val -6089"/>
              <a:gd name="adj2" fmla="val -10358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smtClean="0">
                <a:ln>
                  <a:noFill/>
                </a:ln>
                <a:solidFill>
                  <a:schemeClr val="accent4">
                    <a:lumMod val="60000"/>
                    <a:lumOff val="40000"/>
                  </a:schemeClr>
                </a:solidFill>
                <a:effectLst/>
                <a:uLnTx/>
                <a:uFillTx/>
                <a:latin typeface="华文中宋" pitchFamily="2" charset="-122"/>
                <a:ea typeface="华文中宋" pitchFamily="2" charset="-122"/>
              </a:rPr>
              <a:t>当前查询结果上报</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
        <p:nvSpPr>
          <p:cNvPr id="8" name="AutoShape 5"/>
          <p:cNvSpPr>
            <a:spLocks noChangeArrowheads="1"/>
          </p:cNvSpPr>
          <p:nvPr/>
        </p:nvSpPr>
        <p:spPr bwMode="auto">
          <a:xfrm>
            <a:off x="2267744" y="3212976"/>
            <a:ext cx="2592288" cy="1200329"/>
          </a:xfrm>
          <a:prstGeom prst="wedgeRectCallout">
            <a:avLst>
              <a:gd name="adj1" fmla="val -73122"/>
              <a:gd name="adj2" fmla="val -605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eaLnBrk="1" fontAlgn="auto" hangingPunct="1">
              <a:spcBef>
                <a:spcPts val="0"/>
              </a:spcBef>
              <a:spcAft>
                <a:spcPts val="0"/>
              </a:spcAf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a:t>
            </a:r>
            <a:r>
              <a:rPr lang="zh-CN" altLang="en-US" sz="2400" b="0" kern="0" dirty="0" smtClean="0">
                <a:solidFill>
                  <a:sysClr val="windowText" lastClr="000000"/>
                </a:solidFill>
                <a:latin typeface="华文中宋" pitchFamily="2" charset="-122"/>
                <a:ea typeface="华文中宋" pitchFamily="2" charset="-122"/>
              </a:rPr>
              <a:t>认真核查即将上报会员投保总数与明细</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添加单位</a:t>
            </a:r>
            <a:endParaRPr lang="zh-CN" altLang="en-US" dirty="0" smtClean="0">
              <a:ea typeface="宋体" pitchFamily="2" charset="-122"/>
            </a:endParaRPr>
          </a:p>
        </p:txBody>
      </p:sp>
      <p:pic>
        <p:nvPicPr>
          <p:cNvPr id="11267" name="内容占位符 4" descr="组织机构管理界面.jpg"/>
          <p:cNvPicPr>
            <a:picLocks noGrp="1" noChangeAspect="1"/>
          </p:cNvPicPr>
          <p:nvPr>
            <p:ph idx="1"/>
          </p:nvPr>
        </p:nvPicPr>
        <p:blipFill>
          <a:blip r:embed="rId2" cstate="print"/>
          <a:srcRect/>
          <a:stretch>
            <a:fillRect/>
          </a:stretch>
        </p:blipFill>
        <p:spPr>
          <a:xfrm>
            <a:off x="0" y="857232"/>
            <a:ext cx="9144000" cy="5715039"/>
          </a:xfrm>
        </p:spPr>
      </p:pic>
      <p:sp>
        <p:nvSpPr>
          <p:cNvPr id="4" name="日期占位符 3"/>
          <p:cNvSpPr>
            <a:spLocks noGrp="1"/>
          </p:cNvSpPr>
          <p:nvPr>
            <p:ph type="dt" sz="quarter" idx="10"/>
          </p:nvPr>
        </p:nvSpPr>
        <p:spPr/>
        <p:txBody>
          <a:bodyPr/>
          <a:lstStyle/>
          <a:p>
            <a:pPr>
              <a:defRPr/>
            </a:pPr>
            <a:r>
              <a:rPr lang="en-US" altLang="zh-CN" dirty="0" smtClean="0"/>
              <a:t>www.bjzghzbx.com                                                                                                                                                                      </a:t>
            </a:r>
            <a:fld id="{A8BDD9CA-03D6-4B4A-860F-BD492D3380CE}" type="slidenum">
              <a:rPr lang="zh-CN" altLang="en-US" smtClean="0"/>
              <a:pPr>
                <a:defRPr/>
              </a:pPr>
              <a:t>17</a:t>
            </a:fld>
            <a:endParaRPr lang="en-US" altLang="zh-CN" dirty="0"/>
          </a:p>
        </p:txBody>
      </p:sp>
      <p:sp>
        <p:nvSpPr>
          <p:cNvPr id="6" name="矩形标注 5"/>
          <p:cNvSpPr>
            <a:spLocks noChangeArrowheads="1"/>
          </p:cNvSpPr>
          <p:nvPr/>
        </p:nvSpPr>
        <p:spPr bwMode="auto">
          <a:xfrm>
            <a:off x="2714612" y="2928934"/>
            <a:ext cx="5000625" cy="1292154"/>
          </a:xfrm>
          <a:prstGeom prst="wedgeRectCallout">
            <a:avLst>
              <a:gd name="adj1" fmla="val 45833"/>
              <a:gd name="adj2" fmla="val -13118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dirty="0" smtClean="0">
                <a:solidFill>
                  <a:schemeClr val="tx2">
                    <a:lumMod val="95000"/>
                    <a:lumOff val="5000"/>
                  </a:schemeClr>
                </a:solidFill>
                <a:latin typeface="宋体" pitchFamily="2" charset="-122"/>
                <a:ea typeface="宋体" pitchFamily="2" charset="-122"/>
              </a:rPr>
              <a:t>点击</a:t>
            </a:r>
            <a:r>
              <a:rPr lang="zh-CN" altLang="en-US" sz="2400" dirty="0">
                <a:solidFill>
                  <a:schemeClr val="tx1">
                    <a:lumMod val="60000"/>
                    <a:lumOff val="40000"/>
                  </a:schemeClr>
                </a:solidFill>
                <a:latin typeface="华文中宋" pitchFamily="2" charset="-122"/>
                <a:ea typeface="华文中宋" pitchFamily="2" charset="-122"/>
              </a:rPr>
              <a:t>添加</a:t>
            </a:r>
            <a:r>
              <a:rPr lang="zh-CN" altLang="en-US" sz="2400" dirty="0">
                <a:solidFill>
                  <a:schemeClr val="tx2">
                    <a:lumMod val="95000"/>
                    <a:lumOff val="5000"/>
                  </a:schemeClr>
                </a:solidFill>
                <a:latin typeface="宋体" pitchFamily="2" charset="-122"/>
                <a:ea typeface="宋体" pitchFamily="2" charset="-122"/>
              </a:rPr>
              <a:t>按钮系统会弹出创建组织机构界面，可以添加新的组织机构信息</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170</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保单管理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保单提前终止（创建）</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857232"/>
            <a:ext cx="9144000" cy="5786478"/>
          </a:xfrm>
          <a:prstGeom prst="rect">
            <a:avLst/>
          </a:prstGeom>
          <a:noFill/>
          <a:ln w="9525">
            <a:noFill/>
            <a:miter lim="800000"/>
            <a:headEnd/>
            <a:tailEnd/>
          </a:ln>
          <a:effectLst/>
        </p:spPr>
      </p:pic>
      <p:sp>
        <p:nvSpPr>
          <p:cNvPr id="7680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保单提前终止（创建）</a:t>
            </a:r>
          </a:p>
        </p:txBody>
      </p:sp>
      <p:sp>
        <p:nvSpPr>
          <p:cNvPr id="4" name="日期占位符 3"/>
          <p:cNvSpPr>
            <a:spLocks noGrp="1"/>
          </p:cNvSpPr>
          <p:nvPr>
            <p:ph type="dt" sz="quarter" idx="10"/>
          </p:nvPr>
        </p:nvSpPr>
        <p:spPr/>
        <p:txBody>
          <a:bodyPr/>
          <a:lstStyle/>
          <a:p>
            <a:pPr>
              <a:defRPr/>
            </a:pPr>
            <a:r>
              <a:rPr lang="en-US" altLang="zh-CN" dirty="0" smtClean="0"/>
              <a:t>www.bjzghzbx.com                                                                                                                                                                      </a:t>
            </a:r>
            <a:fld id="{0BFED097-D8C2-4491-800F-1CD0F85AA89C}" type="slidenum">
              <a:rPr lang="zh-CN" altLang="en-US" smtClean="0"/>
              <a:pPr>
                <a:defRPr/>
              </a:pPr>
              <a:t>171</a:t>
            </a:fld>
            <a:endParaRPr lang="en-US" altLang="zh-CN" dirty="0"/>
          </a:p>
        </p:txBody>
      </p:sp>
      <p:sp>
        <p:nvSpPr>
          <p:cNvPr id="8" name="圆角矩形标注 4"/>
          <p:cNvSpPr>
            <a:spLocks noChangeArrowheads="1"/>
          </p:cNvSpPr>
          <p:nvPr/>
        </p:nvSpPr>
        <p:spPr bwMode="auto">
          <a:xfrm>
            <a:off x="3357554" y="1285860"/>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保单管理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圆角矩形标注 4"/>
          <p:cNvSpPr>
            <a:spLocks noChangeArrowheads="1"/>
          </p:cNvSpPr>
          <p:nvPr/>
        </p:nvSpPr>
        <p:spPr bwMode="auto">
          <a:xfrm>
            <a:off x="2428860" y="3000372"/>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保单提前终止</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57232"/>
            <a:ext cx="9114959" cy="5715040"/>
          </a:xfrm>
          <a:prstGeom prst="rect">
            <a:avLst/>
          </a:prstGeom>
          <a:noFill/>
          <a:ln w="9525">
            <a:noFill/>
            <a:miter lim="800000"/>
            <a:headEnd/>
            <a:tailEnd/>
          </a:ln>
          <a:effectLst/>
        </p:spPr>
      </p:pic>
      <p:sp>
        <p:nvSpPr>
          <p:cNvPr id="77826"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保单提前终止（创建）</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15089B2-42C7-4DA4-B57E-1F0606586292}" type="slidenum">
              <a:rPr lang="zh-CN" altLang="en-US" smtClean="0"/>
              <a:pPr>
                <a:defRPr/>
              </a:pPr>
              <a:t>172</a:t>
            </a:fld>
            <a:endParaRPr lang="en-US" altLang="zh-CN" dirty="0"/>
          </a:p>
        </p:txBody>
      </p:sp>
      <p:sp>
        <p:nvSpPr>
          <p:cNvPr id="6" name="矩形标注 5"/>
          <p:cNvSpPr>
            <a:spLocks noChangeArrowheads="1"/>
          </p:cNvSpPr>
          <p:nvPr/>
        </p:nvSpPr>
        <p:spPr bwMode="auto">
          <a:xfrm>
            <a:off x="4214810" y="3929066"/>
            <a:ext cx="2952328" cy="936104"/>
          </a:xfrm>
          <a:prstGeom prst="wedgeRectCallout">
            <a:avLst>
              <a:gd name="adj1" fmla="val 41684"/>
              <a:gd name="adj2" fmla="val -10314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创建</a:t>
            </a:r>
            <a:r>
              <a:rPr lang="zh-CN" altLang="en-US" sz="2400" b="0" dirty="0" smtClean="0">
                <a:solidFill>
                  <a:schemeClr val="accent4">
                    <a:lumMod val="60000"/>
                    <a:lumOff val="40000"/>
                  </a:schemeClr>
                </a:solidFill>
                <a:latin typeface="华文中宋" pitchFamily="2" charset="-122"/>
                <a:ea typeface="华文中宋" pitchFamily="2" charset="-122"/>
              </a:rPr>
              <a:t>保单终止申请</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1" name="内容占位符 4" descr="申请界面.jpg"/>
          <p:cNvPicPr>
            <a:picLocks noGrp="1" noChangeAspect="1"/>
          </p:cNvPicPr>
          <p:nvPr>
            <p:ph idx="1"/>
          </p:nvPr>
        </p:nvPicPr>
        <p:blipFill>
          <a:blip r:embed="rId2" cstate="print"/>
          <a:srcRect/>
          <a:stretch>
            <a:fillRect/>
          </a:stretch>
        </p:blipFill>
        <p:spPr>
          <a:xfrm>
            <a:off x="142875" y="857250"/>
            <a:ext cx="8786813" cy="5699125"/>
          </a:xfrm>
        </p:spPr>
      </p:pic>
      <p:sp>
        <p:nvSpPr>
          <p:cNvPr id="8" name="矩形 7"/>
          <p:cNvSpPr/>
          <p:nvPr/>
        </p:nvSpPr>
        <p:spPr bwMode="auto">
          <a:xfrm>
            <a:off x="971600" y="1772816"/>
            <a:ext cx="7344816" cy="86409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78850"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保单提前终止（创建）</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244234D5-B853-4F01-B0B8-EF49659A3CCE}" type="slidenum">
              <a:rPr lang="zh-CN" altLang="en-US" smtClean="0"/>
              <a:pPr>
                <a:defRPr/>
              </a:pPr>
              <a:t>173</a:t>
            </a:fld>
            <a:endParaRPr lang="en-US" altLang="zh-CN" dirty="0"/>
          </a:p>
        </p:txBody>
      </p:sp>
      <p:sp>
        <p:nvSpPr>
          <p:cNvPr id="6" name="矩形标注 5"/>
          <p:cNvSpPr>
            <a:spLocks noChangeArrowheads="1"/>
          </p:cNvSpPr>
          <p:nvPr/>
        </p:nvSpPr>
        <p:spPr bwMode="auto">
          <a:xfrm>
            <a:off x="467544" y="3068960"/>
            <a:ext cx="3643312" cy="1300137"/>
          </a:xfrm>
          <a:prstGeom prst="wedgeRectCallout">
            <a:avLst>
              <a:gd name="adj1" fmla="val 40083"/>
              <a:gd name="adj2" fmla="val -10845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输入搜索条件，其中保单状态必须为打印生效状态</a:t>
            </a:r>
          </a:p>
        </p:txBody>
      </p:sp>
      <p:sp>
        <p:nvSpPr>
          <p:cNvPr id="7" name="矩形标注 6"/>
          <p:cNvSpPr>
            <a:spLocks noChangeArrowheads="1"/>
          </p:cNvSpPr>
          <p:nvPr/>
        </p:nvSpPr>
        <p:spPr bwMode="auto">
          <a:xfrm>
            <a:off x="4499992" y="3717032"/>
            <a:ext cx="3643313" cy="1071562"/>
          </a:xfrm>
          <a:prstGeom prst="wedgeRectCallout">
            <a:avLst>
              <a:gd name="adj1" fmla="val 9756"/>
              <a:gd name="adj2" fmla="val -12683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按钮，搜索需要终止的保单信息</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7" grpId="0" animBg="1"/>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857232"/>
            <a:ext cx="9101081" cy="5715040"/>
          </a:xfrm>
          <a:prstGeom prst="rect">
            <a:avLst/>
          </a:prstGeom>
          <a:noFill/>
          <a:ln w="9525">
            <a:noFill/>
            <a:miter lim="800000"/>
            <a:headEnd/>
            <a:tailEnd/>
          </a:ln>
          <a:effectLst/>
        </p:spPr>
      </p:pic>
      <p:sp>
        <p:nvSpPr>
          <p:cNvPr id="79874"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保单提前终止（创建）</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2C8CB20-CD0B-42BE-88F7-9CD7F1E592F5}" type="slidenum">
              <a:rPr lang="zh-CN" altLang="en-US" smtClean="0"/>
              <a:pPr>
                <a:defRPr/>
              </a:pPr>
              <a:t>174</a:t>
            </a:fld>
            <a:endParaRPr lang="en-US" altLang="zh-CN" dirty="0"/>
          </a:p>
        </p:txBody>
      </p:sp>
      <p:sp>
        <p:nvSpPr>
          <p:cNvPr id="10" name="矩形标注 9"/>
          <p:cNvSpPr>
            <a:spLocks noChangeArrowheads="1"/>
          </p:cNvSpPr>
          <p:nvPr/>
        </p:nvSpPr>
        <p:spPr bwMode="auto">
          <a:xfrm>
            <a:off x="500034" y="2928934"/>
            <a:ext cx="3643312" cy="1000125"/>
          </a:xfrm>
          <a:prstGeom prst="wedgeRectCallout">
            <a:avLst>
              <a:gd name="adj1" fmla="val -42654"/>
              <a:gd name="adj2" fmla="val 19663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在查询结果处选择要终止的保单信息</a:t>
            </a:r>
          </a:p>
        </p:txBody>
      </p:sp>
      <p:sp>
        <p:nvSpPr>
          <p:cNvPr id="11" name="矩形标注 10"/>
          <p:cNvSpPr>
            <a:spLocks noChangeArrowheads="1"/>
          </p:cNvSpPr>
          <p:nvPr/>
        </p:nvSpPr>
        <p:spPr bwMode="auto">
          <a:xfrm>
            <a:off x="3714744" y="1357298"/>
            <a:ext cx="3643312" cy="1296144"/>
          </a:xfrm>
          <a:prstGeom prst="wedgeRectCallout">
            <a:avLst>
              <a:gd name="adj1" fmla="val 51343"/>
              <a:gd name="adj2" fmla="val 9487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终止保单</a:t>
            </a:r>
            <a:r>
              <a:rPr lang="zh-CN" altLang="en-US" sz="2400" b="0" dirty="0">
                <a:solidFill>
                  <a:schemeClr val="tx2">
                    <a:lumMod val="95000"/>
                    <a:lumOff val="5000"/>
                  </a:schemeClr>
                </a:solidFill>
                <a:latin typeface="华文中宋" pitchFamily="2" charset="-122"/>
                <a:ea typeface="华文中宋" pitchFamily="2" charset="-122"/>
              </a:rPr>
              <a:t>按钮，系统会创建一条新</a:t>
            </a:r>
            <a:r>
              <a:rPr lang="zh-CN" altLang="en-US" sz="2400" b="0" dirty="0" smtClean="0">
                <a:solidFill>
                  <a:schemeClr val="tx2">
                    <a:lumMod val="95000"/>
                    <a:lumOff val="5000"/>
                  </a:schemeClr>
                </a:solidFill>
                <a:latin typeface="华文中宋" pitchFamily="2" charset="-122"/>
                <a:ea typeface="华文中宋" pitchFamily="2" charset="-122"/>
              </a:rPr>
              <a:t>的终止</a:t>
            </a:r>
            <a:r>
              <a:rPr lang="zh-CN" altLang="en-US" sz="2400" b="0" dirty="0">
                <a:solidFill>
                  <a:schemeClr val="tx2">
                    <a:lumMod val="95000"/>
                    <a:lumOff val="5000"/>
                  </a:schemeClr>
                </a:solidFill>
                <a:latin typeface="华文中宋" pitchFamily="2" charset="-122"/>
                <a:ea typeface="华文中宋" pitchFamily="2" charset="-122"/>
              </a:rPr>
              <a:t>申请</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857232"/>
            <a:ext cx="9101081" cy="5715040"/>
          </a:xfrm>
          <a:prstGeom prst="rect">
            <a:avLst/>
          </a:prstGeom>
          <a:noFill/>
          <a:ln w="9525">
            <a:noFill/>
            <a:miter lim="800000"/>
            <a:headEnd/>
            <a:tailEnd/>
          </a:ln>
          <a:effectLst/>
        </p:spPr>
      </p:pic>
      <p:sp>
        <p:nvSpPr>
          <p:cNvPr id="79874"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保单提前终止（创建）</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2C8CB20-CD0B-42BE-88F7-9CD7F1E592F5}" type="slidenum">
              <a:rPr lang="zh-CN" altLang="en-US" smtClean="0"/>
              <a:pPr>
                <a:defRPr/>
              </a:pPr>
              <a:t>175</a:t>
            </a:fld>
            <a:endParaRPr lang="en-US" altLang="zh-CN" dirty="0"/>
          </a:p>
        </p:txBody>
      </p:sp>
      <p:pic>
        <p:nvPicPr>
          <p:cNvPr id="4098" name="Picture 2"/>
          <p:cNvPicPr>
            <a:picLocks noChangeAspect="1" noChangeArrowheads="1"/>
          </p:cNvPicPr>
          <p:nvPr/>
        </p:nvPicPr>
        <p:blipFill>
          <a:blip r:embed="rId3" cstate="print"/>
          <a:srcRect/>
          <a:stretch>
            <a:fillRect/>
          </a:stretch>
        </p:blipFill>
        <p:spPr bwMode="auto">
          <a:xfrm>
            <a:off x="3000364" y="3429000"/>
            <a:ext cx="2790825" cy="1828800"/>
          </a:xfrm>
          <a:prstGeom prst="rect">
            <a:avLst/>
          </a:prstGeom>
          <a:noFill/>
          <a:ln w="9525">
            <a:noFill/>
            <a:miter lim="800000"/>
            <a:headEnd/>
            <a:tailEnd/>
          </a:ln>
          <a:effectLst/>
        </p:spPr>
      </p:pic>
      <p:sp>
        <p:nvSpPr>
          <p:cNvPr id="10" name="矩形标注 9"/>
          <p:cNvSpPr>
            <a:spLocks noChangeArrowheads="1"/>
          </p:cNvSpPr>
          <p:nvPr/>
        </p:nvSpPr>
        <p:spPr bwMode="auto">
          <a:xfrm>
            <a:off x="5072066" y="3000372"/>
            <a:ext cx="3643312" cy="1000125"/>
          </a:xfrm>
          <a:prstGeom prst="wedgeRectCallout">
            <a:avLst>
              <a:gd name="adj1" fmla="val -41943"/>
              <a:gd name="adj2" fmla="val 13280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查看提示消息，点击</a:t>
            </a:r>
            <a:r>
              <a:rPr lang="zh-CN" altLang="en-US" sz="2400" b="0" dirty="0" smtClean="0">
                <a:solidFill>
                  <a:schemeClr val="accent4">
                    <a:lumMod val="60000"/>
                    <a:lumOff val="40000"/>
                  </a:schemeClr>
                </a:solidFill>
                <a:latin typeface="华文中宋" pitchFamily="2" charset="-122"/>
                <a:ea typeface="华文中宋" pitchFamily="2" charset="-122"/>
              </a:rPr>
              <a:t>确定</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7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176</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保单管理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保单提前终止（打印）</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p:cNvPicPr>
            <a:picLocks noGrp="1" noChangeAspect="1" noChangeArrowheads="1"/>
          </p:cNvPicPr>
          <p:nvPr>
            <p:ph idx="1"/>
          </p:nvPr>
        </p:nvPicPr>
        <p:blipFill>
          <a:blip r:embed="rId2" cstate="print"/>
          <a:srcRect/>
          <a:stretch>
            <a:fillRect/>
          </a:stretch>
        </p:blipFill>
        <p:spPr bwMode="auto">
          <a:xfrm>
            <a:off x="0" y="857232"/>
            <a:ext cx="9077047" cy="5715040"/>
          </a:xfrm>
          <a:prstGeom prst="rect">
            <a:avLst/>
          </a:prstGeom>
          <a:noFill/>
          <a:ln w="9525">
            <a:noFill/>
            <a:miter lim="800000"/>
            <a:headEnd/>
            <a:tailEnd/>
          </a:ln>
          <a:effectLst/>
        </p:spPr>
      </p:pic>
      <p:sp>
        <p:nvSpPr>
          <p:cNvPr id="7680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保单提前终止（打印）</a:t>
            </a:r>
          </a:p>
        </p:txBody>
      </p:sp>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0BFED097-D8C2-4491-800F-1CD0F85AA89C}" type="slidenum">
              <a:rPr lang="zh-CN" altLang="en-US" smtClean="0">
                <a:solidFill>
                  <a:srgbClr val="FFFFFF"/>
                </a:solidFill>
              </a:rPr>
              <a:pPr>
                <a:defRPr/>
              </a:pPr>
              <a:t>177</a:t>
            </a:fld>
            <a:endParaRPr lang="en-US" altLang="zh-CN" dirty="0">
              <a:solidFill>
                <a:srgbClr val="FFFFFF"/>
              </a:solidFill>
            </a:endParaRPr>
          </a:p>
        </p:txBody>
      </p:sp>
      <p:sp>
        <p:nvSpPr>
          <p:cNvPr id="8" name="圆角矩形标注 4"/>
          <p:cNvSpPr>
            <a:spLocks noChangeArrowheads="1"/>
          </p:cNvSpPr>
          <p:nvPr/>
        </p:nvSpPr>
        <p:spPr bwMode="auto">
          <a:xfrm>
            <a:off x="3357554" y="1214422"/>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rgbClr val="000000">
                    <a:lumMod val="95000"/>
                    <a:lumOff val="5000"/>
                  </a:srgbClr>
                </a:solidFill>
                <a:latin typeface="华文中宋" pitchFamily="2" charset="-122"/>
                <a:ea typeface="华文中宋" pitchFamily="2" charset="-122"/>
              </a:rPr>
              <a:t>1.</a:t>
            </a:r>
            <a:r>
              <a:rPr lang="zh-CN" altLang="en-US" sz="2400" b="0" dirty="0" smtClean="0">
                <a:solidFill>
                  <a:srgbClr val="000000">
                    <a:lumMod val="95000"/>
                    <a:lumOff val="5000"/>
                  </a:srgb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保单</a:t>
            </a:r>
            <a:r>
              <a:rPr lang="zh-CN" altLang="en-US" sz="2400" b="0" dirty="0" smtClean="0">
                <a:solidFill>
                  <a:srgbClr val="163794">
                    <a:lumMod val="60000"/>
                    <a:lumOff val="40000"/>
                  </a:srgbClr>
                </a:solidFill>
                <a:latin typeface="华文中宋" pitchFamily="2" charset="-122"/>
                <a:ea typeface="华文中宋" pitchFamily="2" charset="-122"/>
              </a:rPr>
              <a:t>管理</a:t>
            </a:r>
            <a:r>
              <a:rPr lang="zh-CN" altLang="en-US" sz="2400" b="0" dirty="0" smtClean="0">
                <a:solidFill>
                  <a:srgbClr val="000000">
                    <a:lumMod val="95000"/>
                    <a:lumOff val="5000"/>
                  </a:srgbClr>
                </a:solidFill>
                <a:latin typeface="华文中宋" pitchFamily="2" charset="-122"/>
                <a:ea typeface="华文中宋" pitchFamily="2" charset="-122"/>
              </a:rPr>
              <a:t>菜单</a:t>
            </a:r>
            <a:endParaRPr lang="zh-CN" altLang="en-US" sz="2400" b="0" dirty="0">
              <a:solidFill>
                <a:srgbClr val="000000">
                  <a:lumMod val="95000"/>
                  <a:lumOff val="5000"/>
                </a:srgbClr>
              </a:solidFill>
              <a:latin typeface="华文中宋" pitchFamily="2" charset="-122"/>
              <a:ea typeface="华文中宋" pitchFamily="2" charset="-122"/>
            </a:endParaRPr>
          </a:p>
        </p:txBody>
      </p:sp>
      <p:sp>
        <p:nvSpPr>
          <p:cNvPr id="9" name="圆角矩形标注 4"/>
          <p:cNvSpPr>
            <a:spLocks noChangeArrowheads="1"/>
          </p:cNvSpPr>
          <p:nvPr/>
        </p:nvSpPr>
        <p:spPr bwMode="auto">
          <a:xfrm>
            <a:off x="2428860" y="3000372"/>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rgbClr val="000000">
                    <a:lumMod val="95000"/>
                    <a:lumOff val="5000"/>
                  </a:srgbClr>
                </a:solidFill>
                <a:latin typeface="华文中宋" pitchFamily="2" charset="-122"/>
                <a:ea typeface="华文中宋" pitchFamily="2" charset="-122"/>
              </a:rPr>
              <a:t>2.</a:t>
            </a:r>
            <a:r>
              <a:rPr lang="zh-CN" altLang="en-US" sz="2400" b="0" dirty="0" smtClean="0">
                <a:solidFill>
                  <a:srgbClr val="000000">
                    <a:lumMod val="95000"/>
                    <a:lumOff val="5000"/>
                  </a:srgb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保单提前终止</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srcRect/>
          <a:stretch>
            <a:fillRect/>
          </a:stretch>
        </p:blipFill>
        <p:spPr bwMode="auto">
          <a:xfrm>
            <a:off x="0" y="857232"/>
            <a:ext cx="9114959" cy="5715040"/>
          </a:xfrm>
          <a:prstGeom prst="rect">
            <a:avLst/>
          </a:prstGeom>
          <a:noFill/>
          <a:ln w="9525">
            <a:noFill/>
            <a:miter lim="800000"/>
            <a:headEnd/>
            <a:tailEnd/>
          </a:ln>
          <a:effectLst/>
        </p:spPr>
      </p:pic>
      <p:sp>
        <p:nvSpPr>
          <p:cNvPr id="8" name="矩形 7"/>
          <p:cNvSpPr/>
          <p:nvPr/>
        </p:nvSpPr>
        <p:spPr bwMode="auto">
          <a:xfrm>
            <a:off x="928662" y="2285992"/>
            <a:ext cx="7344816" cy="86352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0898"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保单提前终止（打印）</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305349B-00BE-4C5C-B59D-E0E27DBFDB1A}" type="slidenum">
              <a:rPr lang="zh-CN" altLang="en-US" smtClean="0"/>
              <a:pPr>
                <a:defRPr/>
              </a:pPr>
              <a:t>178</a:t>
            </a:fld>
            <a:endParaRPr lang="en-US" altLang="zh-CN" dirty="0"/>
          </a:p>
        </p:txBody>
      </p:sp>
      <p:sp>
        <p:nvSpPr>
          <p:cNvPr id="6" name="矩形标注 5"/>
          <p:cNvSpPr>
            <a:spLocks noChangeArrowheads="1"/>
          </p:cNvSpPr>
          <p:nvPr/>
        </p:nvSpPr>
        <p:spPr bwMode="auto">
          <a:xfrm>
            <a:off x="323528" y="3429000"/>
            <a:ext cx="2703215" cy="714375"/>
          </a:xfrm>
          <a:prstGeom prst="wedgeRectCallout">
            <a:avLst>
              <a:gd name="adj1" fmla="val 47661"/>
              <a:gd name="adj2" fmla="val -12016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输入查询条件</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矩形标注 8"/>
          <p:cNvSpPr>
            <a:spLocks noChangeArrowheads="1"/>
          </p:cNvSpPr>
          <p:nvPr/>
        </p:nvSpPr>
        <p:spPr bwMode="auto">
          <a:xfrm>
            <a:off x="2857488" y="4286256"/>
            <a:ext cx="2703215" cy="714375"/>
          </a:xfrm>
          <a:prstGeom prst="wedgeRectCallout">
            <a:avLst>
              <a:gd name="adj1" fmla="val 39479"/>
              <a:gd name="adj2" fmla="val -17183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搜索</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9" grpId="0" animBg="1"/>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 y="857232"/>
            <a:ext cx="9144001" cy="5715040"/>
          </a:xfrm>
          <a:prstGeom prst="rect">
            <a:avLst/>
          </a:prstGeom>
          <a:noFill/>
          <a:ln w="9525">
            <a:noFill/>
            <a:miter lim="800000"/>
            <a:headEnd/>
            <a:tailEnd/>
          </a:ln>
          <a:effectLst/>
        </p:spPr>
      </p:pic>
      <p:sp>
        <p:nvSpPr>
          <p:cNvPr id="80898"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保单提前终止（打印）</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305349B-00BE-4C5C-B59D-E0E27DBFDB1A}" type="slidenum">
              <a:rPr lang="zh-CN" altLang="en-US" smtClean="0"/>
              <a:pPr>
                <a:defRPr/>
              </a:pPr>
              <a:t>179</a:t>
            </a:fld>
            <a:endParaRPr lang="en-US" altLang="zh-CN" dirty="0"/>
          </a:p>
        </p:txBody>
      </p:sp>
      <p:sp>
        <p:nvSpPr>
          <p:cNvPr id="6" name="矩形标注 5"/>
          <p:cNvSpPr>
            <a:spLocks noChangeArrowheads="1"/>
          </p:cNvSpPr>
          <p:nvPr/>
        </p:nvSpPr>
        <p:spPr bwMode="auto">
          <a:xfrm>
            <a:off x="500034" y="2643182"/>
            <a:ext cx="2703215" cy="928694"/>
          </a:xfrm>
          <a:prstGeom prst="wedgeRectCallout">
            <a:avLst>
              <a:gd name="adj1" fmla="val 144"/>
              <a:gd name="adj2" fmla="val 11545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查看将要打印的明细是否正确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矩形标注 8"/>
          <p:cNvSpPr>
            <a:spLocks noChangeArrowheads="1"/>
          </p:cNvSpPr>
          <p:nvPr/>
        </p:nvSpPr>
        <p:spPr bwMode="auto">
          <a:xfrm>
            <a:off x="5786446" y="1928802"/>
            <a:ext cx="2703215" cy="928694"/>
          </a:xfrm>
          <a:prstGeom prst="wedgeRectCallout">
            <a:avLst>
              <a:gd name="adj1" fmla="val 45190"/>
              <a:gd name="adj2" fmla="val 9567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批量导出打印</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12290"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添加单位</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82616778-8EA6-43AB-9695-7BC87A175722}" type="slidenum">
              <a:rPr lang="zh-CN" altLang="en-US" smtClean="0"/>
              <a:pPr>
                <a:defRPr/>
              </a:pPr>
              <a:t>18</a:t>
            </a:fld>
            <a:endParaRPr lang="en-US" altLang="zh-CN" dirty="0"/>
          </a:p>
        </p:txBody>
      </p:sp>
      <p:sp>
        <p:nvSpPr>
          <p:cNvPr id="6" name="矩形 5"/>
          <p:cNvSpPr>
            <a:spLocks noChangeArrowheads="1"/>
          </p:cNvSpPr>
          <p:nvPr/>
        </p:nvSpPr>
        <p:spPr bwMode="auto">
          <a:xfrm>
            <a:off x="179512" y="3140968"/>
            <a:ext cx="4143404" cy="1296144"/>
          </a:xfrm>
          <a:prstGeom prst="rect">
            <a:avLst/>
          </a:prstGeom>
          <a:solidFill>
            <a:schemeClr val="bg1">
              <a:lumMod val="95000"/>
              <a:alpha val="53000"/>
            </a:schemeClr>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带*星号</a:t>
            </a:r>
            <a:r>
              <a:rPr lang="zh-CN" altLang="en-US" sz="2400" b="0" dirty="0">
                <a:solidFill>
                  <a:schemeClr val="tx2">
                    <a:lumMod val="95000"/>
                    <a:lumOff val="5000"/>
                  </a:schemeClr>
                </a:solidFill>
                <a:latin typeface="华文中宋" pitchFamily="2" charset="-122"/>
                <a:ea typeface="华文中宋" pitchFamily="2" charset="-122"/>
              </a:rPr>
              <a:t>的属于必填项，且只可创建当前</a:t>
            </a:r>
            <a:r>
              <a:rPr lang="zh-CN" altLang="en-US" sz="2400" b="0" dirty="0" smtClean="0">
                <a:solidFill>
                  <a:schemeClr val="tx2">
                    <a:lumMod val="95000"/>
                    <a:lumOff val="5000"/>
                  </a:schemeClr>
                </a:solidFill>
                <a:latin typeface="华文中宋" pitchFamily="2" charset="-122"/>
                <a:ea typeface="华文中宋" pitchFamily="2" charset="-122"/>
              </a:rPr>
              <a:t>登录单位</a:t>
            </a:r>
            <a:r>
              <a:rPr lang="zh-CN" altLang="en-US" sz="2400" b="0" dirty="0">
                <a:solidFill>
                  <a:schemeClr val="tx2">
                    <a:lumMod val="95000"/>
                    <a:lumOff val="5000"/>
                  </a:schemeClr>
                </a:solidFill>
                <a:latin typeface="华文中宋" pitchFamily="2" charset="-122"/>
                <a:ea typeface="华文中宋" pitchFamily="2" charset="-122"/>
              </a:rPr>
              <a:t>的下级</a:t>
            </a:r>
            <a:r>
              <a:rPr lang="zh-CN" altLang="en-US" sz="2400" b="0" dirty="0" smtClean="0">
                <a:solidFill>
                  <a:schemeClr val="tx2">
                    <a:lumMod val="95000"/>
                    <a:lumOff val="5000"/>
                  </a:schemeClr>
                </a:solidFill>
                <a:latin typeface="华文中宋" pitchFamily="2" charset="-122"/>
                <a:ea typeface="华文中宋" pitchFamily="2" charset="-122"/>
              </a:rPr>
              <a:t>单位。</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7" name="矩形标注 6"/>
          <p:cNvSpPr>
            <a:spLocks noChangeArrowheads="1"/>
          </p:cNvSpPr>
          <p:nvPr/>
        </p:nvSpPr>
        <p:spPr bwMode="auto">
          <a:xfrm>
            <a:off x="6012160" y="1268760"/>
            <a:ext cx="2786063" cy="1000125"/>
          </a:xfrm>
          <a:prstGeom prst="wedgeRectCallout">
            <a:avLst>
              <a:gd name="adj1" fmla="val -50919"/>
              <a:gd name="adj2" fmla="val 9583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a:solidFill>
                  <a:schemeClr val="tx2">
                    <a:lumMod val="95000"/>
                    <a:lumOff val="5000"/>
                  </a:schemeClr>
                </a:solidFill>
                <a:latin typeface="华文中宋" pitchFamily="2" charset="-122"/>
                <a:ea typeface="华文中宋" pitchFamily="2" charset="-122"/>
              </a:rPr>
              <a:t>确认信息无误后点击</a:t>
            </a:r>
            <a:r>
              <a:rPr lang="zh-CN" altLang="en-US" sz="2400" b="0" dirty="0">
                <a:solidFill>
                  <a:schemeClr val="accent4">
                    <a:lumMod val="60000"/>
                    <a:lumOff val="40000"/>
                  </a:schemeClr>
                </a:solidFill>
                <a:latin typeface="华文中宋" pitchFamily="2" charset="-122"/>
                <a:ea typeface="华文中宋" pitchFamily="2" charset="-122"/>
              </a:rPr>
              <a:t>保存</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8" name="矩形标注 7"/>
          <p:cNvSpPr>
            <a:spLocks noChangeArrowheads="1"/>
          </p:cNvSpPr>
          <p:nvPr/>
        </p:nvSpPr>
        <p:spPr bwMode="auto">
          <a:xfrm>
            <a:off x="500034" y="1500174"/>
            <a:ext cx="3279878" cy="1000125"/>
          </a:xfrm>
          <a:prstGeom prst="wedgeRectCallout">
            <a:avLst>
              <a:gd name="adj1" fmla="val 35911"/>
              <a:gd name="adj2" fmla="val 8440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accent4">
                    <a:lumMod val="60000"/>
                    <a:lumOff val="40000"/>
                  </a:schemeClr>
                </a:solidFill>
                <a:latin typeface="华文中宋" pitchFamily="2" charset="-122"/>
                <a:ea typeface="华文中宋" pitchFamily="2" charset="-122"/>
              </a:rPr>
              <a:t>单位编号</a:t>
            </a:r>
            <a:r>
              <a:rPr lang="zh-CN" altLang="en-US" sz="2400" b="0" dirty="0" smtClean="0">
                <a:solidFill>
                  <a:schemeClr val="tx2">
                    <a:lumMod val="95000"/>
                    <a:lumOff val="5000"/>
                  </a:schemeClr>
                </a:solidFill>
                <a:latin typeface="华文中宋" pitchFamily="2" charset="-122"/>
                <a:ea typeface="华文中宋" pitchFamily="2" charset="-122"/>
              </a:rPr>
              <a:t>自动带出，也可修改。</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矩形 8"/>
          <p:cNvSpPr/>
          <p:nvPr/>
        </p:nvSpPr>
        <p:spPr bwMode="auto">
          <a:xfrm>
            <a:off x="2500298" y="4500570"/>
            <a:ext cx="4286280" cy="21431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3" name="矩形标注 12"/>
          <p:cNvSpPr>
            <a:spLocks noChangeArrowheads="1"/>
          </p:cNvSpPr>
          <p:nvPr/>
        </p:nvSpPr>
        <p:spPr bwMode="auto">
          <a:xfrm>
            <a:off x="2714612" y="5429264"/>
            <a:ext cx="6000792" cy="928694"/>
          </a:xfrm>
          <a:prstGeom prst="wedgeRectCallout">
            <a:avLst>
              <a:gd name="adj1" fmla="val -39792"/>
              <a:gd name="adj2" fmla="val -13327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提示：</a:t>
            </a:r>
            <a:r>
              <a:rPr lang="zh-CN" altLang="en-US" sz="2400" b="0" dirty="0" smtClean="0">
                <a:solidFill>
                  <a:schemeClr val="accent4">
                    <a:lumMod val="60000"/>
                    <a:lumOff val="40000"/>
                  </a:schemeClr>
                </a:solidFill>
                <a:latin typeface="华文中宋" pitchFamily="2" charset="-122"/>
                <a:ea typeface="华文中宋" pitchFamily="2" charset="-122"/>
              </a:rPr>
              <a:t>主要经办人</a:t>
            </a:r>
            <a:r>
              <a:rPr lang="zh-CN" altLang="en-US" sz="2400" b="0" dirty="0" smtClean="0">
                <a:solidFill>
                  <a:schemeClr val="tx2">
                    <a:lumMod val="95000"/>
                    <a:lumOff val="5000"/>
                  </a:schemeClr>
                </a:solidFill>
                <a:latin typeface="华文中宋" pitchFamily="2" charset="-122"/>
                <a:ea typeface="华文中宋" pitchFamily="2" charset="-122"/>
              </a:rPr>
              <a:t>信息一定要填写正确，将用于会员调动等业务通知使用。</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par>
                          <p:cTn id="18" fill="hold">
                            <p:stCondLst>
                              <p:cond delay="500"/>
                            </p:stCondLst>
                            <p:childTnLst>
                              <p:par>
                                <p:cTn id="19" presetID="3" presetClass="entr" presetSubtype="1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linds(horizontal)">
                                      <p:cBhvr>
                                        <p:cTn id="21" dur="500"/>
                                        <p:tgtEl>
                                          <p:spTgt spid="13"/>
                                        </p:tgtEl>
                                      </p:cBhvr>
                                    </p:animEffect>
                                  </p:childTnLst>
                                </p:cTn>
                              </p:par>
                            </p:childTnLst>
                          </p:cTn>
                        </p:par>
                        <p:par>
                          <p:cTn id="22" fill="hold">
                            <p:stCondLst>
                              <p:cond delay="1000"/>
                            </p:stCondLst>
                            <p:childTnLst>
                              <p:par>
                                <p:cTn id="23" presetID="9"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ssolv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3" grpId="0" animBg="1"/>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 y="857232"/>
            <a:ext cx="9116411" cy="5715040"/>
          </a:xfrm>
          <a:prstGeom prst="rect">
            <a:avLst/>
          </a:prstGeom>
          <a:noFill/>
          <a:ln w="9525">
            <a:noFill/>
            <a:miter lim="800000"/>
            <a:headEnd/>
            <a:tailEnd/>
          </a:ln>
          <a:effectLst/>
        </p:spPr>
      </p:pic>
      <p:sp>
        <p:nvSpPr>
          <p:cNvPr id="80898"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保单提前终止（打印）</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305349B-00BE-4C5C-B59D-E0E27DBFDB1A}" type="slidenum">
              <a:rPr lang="zh-CN" altLang="en-US" smtClean="0"/>
              <a:pPr>
                <a:defRPr/>
              </a:pPr>
              <a:t>180</a:t>
            </a:fld>
            <a:endParaRPr lang="en-US" altLang="zh-CN" dirty="0"/>
          </a:p>
        </p:txBody>
      </p:sp>
      <p:sp>
        <p:nvSpPr>
          <p:cNvPr id="8" name="AutoShape 3"/>
          <p:cNvSpPr>
            <a:spLocks noChangeArrowheads="1"/>
          </p:cNvSpPr>
          <p:nvPr/>
        </p:nvSpPr>
        <p:spPr bwMode="auto">
          <a:xfrm>
            <a:off x="3643306" y="2571744"/>
            <a:ext cx="4608512" cy="1200329"/>
          </a:xfrm>
          <a:prstGeom prst="wedgeRectCallout">
            <a:avLst>
              <a:gd name="adj1" fmla="val -38511"/>
              <a:gd name="adj2" fmla="val 115853"/>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用</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鼠标左键</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smtClean="0">
                <a:ln>
                  <a:noFill/>
                </a:ln>
                <a:solidFill>
                  <a:schemeClr val="accent4">
                    <a:lumMod val="60000"/>
                    <a:lumOff val="40000"/>
                  </a:schemeClr>
                </a:solidFill>
                <a:effectLst/>
                <a:uLnTx/>
                <a:uFillTx/>
                <a:latin typeface="华文中宋" pitchFamily="2" charset="-122"/>
                <a:ea typeface="华文中宋" pitchFamily="2" charset="-122"/>
              </a:rPr>
              <a:t>保单提前终止申请表</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下载</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链接</a:t>
            </a:r>
            <a:r>
              <a:rPr kumimoji="0" lang="zh-CN" altLang="en-US" sz="2400" b="1"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如果不行请用鼠标右键</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目标另存为</a:t>
            </a:r>
            <a:r>
              <a:rPr kumimoji="0" lang="en-US" altLang="zh-CN"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857232"/>
            <a:ext cx="9136910" cy="5715040"/>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保单提前终止（打印）</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181</a:t>
            </a:fld>
            <a:endParaRPr lang="en-US" altLang="zh-CN" dirty="0"/>
          </a:p>
        </p:txBody>
      </p:sp>
      <p:sp>
        <p:nvSpPr>
          <p:cNvPr id="14" name="AutoShape 4"/>
          <p:cNvSpPr>
            <a:spLocks noChangeArrowheads="1"/>
          </p:cNvSpPr>
          <p:nvPr/>
        </p:nvSpPr>
        <p:spPr bwMode="auto">
          <a:xfrm>
            <a:off x="357158" y="1428736"/>
            <a:ext cx="2214578" cy="830997"/>
          </a:xfrm>
          <a:prstGeom prst="wedgeRectCallout">
            <a:avLst>
              <a:gd name="adj1" fmla="val 35734"/>
              <a:gd name="adj2" fmla="val 15821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选择</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要保存的位置。</a:t>
            </a:r>
          </a:p>
        </p:txBody>
      </p:sp>
      <p:sp>
        <p:nvSpPr>
          <p:cNvPr id="15" name="AutoShape 5"/>
          <p:cNvSpPr>
            <a:spLocks noChangeArrowheads="1"/>
          </p:cNvSpPr>
          <p:nvPr/>
        </p:nvSpPr>
        <p:spPr bwMode="auto">
          <a:xfrm>
            <a:off x="214282" y="5572140"/>
            <a:ext cx="3240087" cy="841375"/>
          </a:xfrm>
          <a:prstGeom prst="wedgeRectCallout">
            <a:avLst>
              <a:gd name="adj1" fmla="val 36884"/>
              <a:gd name="adj2" fmla="val -9559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在</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文件名</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中录入便于自己工作的文件名。</a:t>
            </a:r>
          </a:p>
        </p:txBody>
      </p:sp>
      <p:sp>
        <p:nvSpPr>
          <p:cNvPr id="16" name="AutoShape 6"/>
          <p:cNvSpPr>
            <a:spLocks noChangeArrowheads="1"/>
          </p:cNvSpPr>
          <p:nvPr/>
        </p:nvSpPr>
        <p:spPr bwMode="auto">
          <a:xfrm>
            <a:off x="6143636" y="4786322"/>
            <a:ext cx="2714612" cy="461665"/>
          </a:xfrm>
          <a:prstGeom prst="wedgeRectCallout">
            <a:avLst>
              <a:gd name="adj1" fmla="val -39728"/>
              <a:gd name="adj2" fmla="val 15741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保存</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 y="857232"/>
            <a:ext cx="9144063" cy="5715040"/>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保单提前终止（打印）</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182</a:t>
            </a:fld>
            <a:endParaRPr lang="en-US" altLang="zh-CN" dirty="0"/>
          </a:p>
        </p:txBody>
      </p:sp>
      <p:sp>
        <p:nvSpPr>
          <p:cNvPr id="9" name="AutoShape 4"/>
          <p:cNvSpPr>
            <a:spLocks noChangeArrowheads="1"/>
          </p:cNvSpPr>
          <p:nvPr/>
        </p:nvSpPr>
        <p:spPr bwMode="auto">
          <a:xfrm>
            <a:off x="500034" y="2357430"/>
            <a:ext cx="2786082" cy="1200329"/>
          </a:xfrm>
          <a:prstGeom prst="wedgeRectCallout">
            <a:avLst>
              <a:gd name="adj1" fmla="val -57227"/>
              <a:gd name="adj2" fmla="val -8933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a:t>
            </a:r>
            <a:r>
              <a:rPr lang="zh-CN" altLang="en-US" sz="2400" b="0" kern="0" dirty="0" smtClean="0">
                <a:solidFill>
                  <a:sysClr val="windowText" lastClr="000000"/>
                </a:solidFill>
                <a:latin typeface="华文中宋" pitchFamily="2" charset="-122"/>
                <a:ea typeface="华文中宋" pitchFamily="2" charset="-122"/>
              </a:rPr>
              <a:t>双击打开刚下载的</a:t>
            </a:r>
            <a:r>
              <a:rPr lang="zh-CN" altLang="en-US" sz="2400" b="0" kern="0" dirty="0" smtClean="0">
                <a:solidFill>
                  <a:schemeClr val="accent4">
                    <a:lumMod val="60000"/>
                    <a:lumOff val="40000"/>
                  </a:schemeClr>
                </a:solidFill>
                <a:latin typeface="华文中宋" pitchFamily="2" charset="-122"/>
                <a:ea typeface="华文中宋" pitchFamily="2" charset="-122"/>
              </a:rPr>
              <a:t>保单提前终止申请表</a:t>
            </a:r>
            <a:r>
              <a:rPr lang="zh-CN" altLang="en-US" sz="2400" b="0" kern="0" dirty="0" smtClean="0">
                <a:solidFill>
                  <a:schemeClr val="tx2"/>
                </a:solidFill>
                <a:latin typeface="华文中宋" pitchFamily="2" charset="-122"/>
                <a:ea typeface="华文中宋" pitchFamily="2" charset="-122"/>
              </a:rPr>
              <a:t>文件</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保单提前终止（打印）</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183</a:t>
            </a:fld>
            <a:endParaRPr lang="en-US" altLang="zh-CN" dirty="0"/>
          </a:p>
        </p:txBody>
      </p:sp>
      <p:sp>
        <p:nvSpPr>
          <p:cNvPr id="10" name="Text Box 7"/>
          <p:cNvSpPr txBox="1">
            <a:spLocks noChangeArrowheads="1"/>
          </p:cNvSpPr>
          <p:nvPr/>
        </p:nvSpPr>
        <p:spPr bwMode="auto">
          <a:xfrm>
            <a:off x="2285984" y="1142984"/>
            <a:ext cx="4500594" cy="138499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defTabSz="914400" eaLnBrk="1" fontAlgn="base" latinLnBrk="0" hangingPunct="1">
              <a:lnSpc>
                <a:spcPct val="100000"/>
              </a:lnSpc>
              <a:spcBef>
                <a:spcPct val="50000"/>
              </a:spcBef>
              <a:spcAft>
                <a:spcPts val="0"/>
              </a:spcAft>
              <a:buClrTx/>
              <a:buSzTx/>
              <a:buFontTx/>
              <a:buNone/>
              <a:tabLst/>
              <a:defRPr/>
            </a:pPr>
            <a:r>
              <a:rPr kumimoji="0" lang="zh-CN" altLang="en-US" sz="2800" b="1" i="0" u="none" strike="noStrike" kern="0" cap="none" spc="0" normalizeH="0" baseline="0" noProof="0" dirty="0" smtClean="0">
                <a:ln>
                  <a:noFill/>
                </a:ln>
                <a:solidFill>
                  <a:srgbClr val="003399"/>
                </a:solidFill>
                <a:effectLst/>
                <a:uLnTx/>
                <a:uFillTx/>
                <a:latin typeface="Garamond" pitchFamily="18" charset="0"/>
                <a:ea typeface="宋体" pitchFamily="2" charset="-122"/>
              </a:rPr>
              <a:t>将该申请表打印出来，加盖签章后同电子申报单一同交由办事处审批。</a:t>
            </a:r>
            <a:endParaRPr kumimoji="0" lang="zh-CN" altLang="en-US" sz="2800" b="1" i="0" u="none" strike="noStrike" kern="0" cap="none" spc="0" normalizeH="0" baseline="0" noProof="0" dirty="0">
              <a:ln>
                <a:noFill/>
              </a:ln>
              <a:solidFill>
                <a:srgbClr val="003399"/>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8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184</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保单管理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保单提前终止（提交）</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857232"/>
            <a:ext cx="9144000" cy="5786478"/>
          </a:xfrm>
          <a:prstGeom prst="rect">
            <a:avLst/>
          </a:prstGeom>
          <a:noFill/>
          <a:ln w="9525">
            <a:noFill/>
            <a:miter lim="800000"/>
            <a:headEnd/>
            <a:tailEnd/>
          </a:ln>
          <a:effectLst/>
        </p:spPr>
      </p:pic>
      <p:sp>
        <p:nvSpPr>
          <p:cNvPr id="7680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保单提前终止（提交）</a:t>
            </a:r>
          </a:p>
        </p:txBody>
      </p:sp>
      <p:sp>
        <p:nvSpPr>
          <p:cNvPr id="4" name="日期占位符 3"/>
          <p:cNvSpPr>
            <a:spLocks noGrp="1"/>
          </p:cNvSpPr>
          <p:nvPr>
            <p:ph type="dt" sz="quarter" idx="10"/>
          </p:nvPr>
        </p:nvSpPr>
        <p:spPr/>
        <p:txBody>
          <a:bodyPr/>
          <a:lstStyle/>
          <a:p>
            <a:pPr>
              <a:defRPr/>
            </a:pPr>
            <a:r>
              <a:rPr lang="en-US" altLang="zh-CN" dirty="0" smtClean="0"/>
              <a:t>www.bjzghzbx.com                                                                                                                                                                      </a:t>
            </a:r>
            <a:fld id="{0BFED097-D8C2-4491-800F-1CD0F85AA89C}" type="slidenum">
              <a:rPr lang="zh-CN" altLang="en-US" smtClean="0"/>
              <a:pPr>
                <a:defRPr/>
              </a:pPr>
              <a:t>185</a:t>
            </a:fld>
            <a:endParaRPr lang="en-US" altLang="zh-CN" dirty="0"/>
          </a:p>
        </p:txBody>
      </p:sp>
      <p:sp>
        <p:nvSpPr>
          <p:cNvPr id="8" name="圆角矩形标注 4"/>
          <p:cNvSpPr>
            <a:spLocks noChangeArrowheads="1"/>
          </p:cNvSpPr>
          <p:nvPr/>
        </p:nvSpPr>
        <p:spPr bwMode="auto">
          <a:xfrm>
            <a:off x="3357554" y="1285860"/>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保单管理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圆角矩形标注 4"/>
          <p:cNvSpPr>
            <a:spLocks noChangeArrowheads="1"/>
          </p:cNvSpPr>
          <p:nvPr/>
        </p:nvSpPr>
        <p:spPr bwMode="auto">
          <a:xfrm>
            <a:off x="2428860" y="3000372"/>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保单提前终止</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srcRect/>
          <a:stretch>
            <a:fillRect/>
          </a:stretch>
        </p:blipFill>
        <p:spPr bwMode="auto">
          <a:xfrm>
            <a:off x="0" y="857232"/>
            <a:ext cx="9114959" cy="5715040"/>
          </a:xfrm>
          <a:prstGeom prst="rect">
            <a:avLst/>
          </a:prstGeom>
          <a:noFill/>
          <a:ln w="9525">
            <a:noFill/>
            <a:miter lim="800000"/>
            <a:headEnd/>
            <a:tailEnd/>
          </a:ln>
          <a:effectLst/>
        </p:spPr>
      </p:pic>
      <p:sp>
        <p:nvSpPr>
          <p:cNvPr id="8" name="矩形 7"/>
          <p:cNvSpPr/>
          <p:nvPr/>
        </p:nvSpPr>
        <p:spPr bwMode="auto">
          <a:xfrm>
            <a:off x="928662" y="2285992"/>
            <a:ext cx="7344816" cy="86352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0898"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保单提前终止（提交）</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305349B-00BE-4C5C-B59D-E0E27DBFDB1A}" type="slidenum">
              <a:rPr lang="zh-CN" altLang="en-US" smtClean="0"/>
              <a:pPr>
                <a:defRPr/>
              </a:pPr>
              <a:t>186</a:t>
            </a:fld>
            <a:endParaRPr lang="en-US" altLang="zh-CN" dirty="0"/>
          </a:p>
        </p:txBody>
      </p:sp>
      <p:sp>
        <p:nvSpPr>
          <p:cNvPr id="6" name="矩形标注 5"/>
          <p:cNvSpPr>
            <a:spLocks noChangeArrowheads="1"/>
          </p:cNvSpPr>
          <p:nvPr/>
        </p:nvSpPr>
        <p:spPr bwMode="auto">
          <a:xfrm>
            <a:off x="214282" y="3500438"/>
            <a:ext cx="2703215" cy="714375"/>
          </a:xfrm>
          <a:prstGeom prst="wedgeRectCallout">
            <a:avLst>
              <a:gd name="adj1" fmla="val 39401"/>
              <a:gd name="adj2" fmla="val -12016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输入查询条件</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矩形标注 8"/>
          <p:cNvSpPr>
            <a:spLocks noChangeArrowheads="1"/>
          </p:cNvSpPr>
          <p:nvPr/>
        </p:nvSpPr>
        <p:spPr bwMode="auto">
          <a:xfrm>
            <a:off x="2857488" y="4429132"/>
            <a:ext cx="2703215" cy="714375"/>
          </a:xfrm>
          <a:prstGeom prst="wedgeRectCallout">
            <a:avLst>
              <a:gd name="adj1" fmla="val 39801"/>
              <a:gd name="adj2" fmla="val -19275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搜索</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9" grpId="0" animBg="1"/>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 y="857232"/>
            <a:ext cx="9144001" cy="5715040"/>
          </a:xfrm>
          <a:prstGeom prst="rect">
            <a:avLst/>
          </a:prstGeom>
          <a:noFill/>
          <a:ln w="9525">
            <a:noFill/>
            <a:miter lim="800000"/>
            <a:headEnd/>
            <a:tailEnd/>
          </a:ln>
          <a:effectLst/>
        </p:spPr>
      </p:pic>
      <p:sp>
        <p:nvSpPr>
          <p:cNvPr id="80898"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保单提前终止（提交）</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305349B-00BE-4C5C-B59D-E0E27DBFDB1A}" type="slidenum">
              <a:rPr lang="zh-CN" altLang="en-US" smtClean="0"/>
              <a:pPr>
                <a:defRPr/>
              </a:pPr>
              <a:t>187</a:t>
            </a:fld>
            <a:endParaRPr lang="en-US" altLang="zh-CN" dirty="0"/>
          </a:p>
        </p:txBody>
      </p:sp>
      <p:sp>
        <p:nvSpPr>
          <p:cNvPr id="7" name="矩形标注 6"/>
          <p:cNvSpPr>
            <a:spLocks noChangeArrowheads="1"/>
          </p:cNvSpPr>
          <p:nvPr/>
        </p:nvSpPr>
        <p:spPr bwMode="auto">
          <a:xfrm>
            <a:off x="2555776" y="1340768"/>
            <a:ext cx="5400600" cy="1273914"/>
          </a:xfrm>
          <a:prstGeom prst="wedgeRectCallout">
            <a:avLst>
              <a:gd name="adj1" fmla="val 44218"/>
              <a:gd name="adj2" fmla="val 10478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提交保单申请</a:t>
            </a:r>
            <a:r>
              <a:rPr lang="zh-CN" altLang="en-US" sz="2400" b="0" dirty="0" smtClean="0">
                <a:solidFill>
                  <a:schemeClr val="tx2">
                    <a:lumMod val="95000"/>
                    <a:lumOff val="5000"/>
                  </a:schemeClr>
                </a:solidFill>
                <a:latin typeface="华文中宋" pitchFamily="2" charset="-122"/>
                <a:ea typeface="华文中宋" pitchFamily="2" charset="-122"/>
              </a:rPr>
              <a:t>按钮，可将按查询条件搜索出来并勾选的保单提前终止申请上报到上级单位。</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矩形标注 7"/>
          <p:cNvSpPr>
            <a:spLocks noChangeArrowheads="1"/>
          </p:cNvSpPr>
          <p:nvPr/>
        </p:nvSpPr>
        <p:spPr bwMode="auto">
          <a:xfrm>
            <a:off x="285720" y="5143512"/>
            <a:ext cx="3000396" cy="1285884"/>
          </a:xfrm>
          <a:prstGeom prst="wedgeRectCallout">
            <a:avLst>
              <a:gd name="adj1" fmla="val -43883"/>
              <a:gd name="adj2" fmla="val -12196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勾选搜索结果中将要提交的保单终止申请信息。</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8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188</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系统管理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导入导出日志</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0" y="785794"/>
            <a:ext cx="9103026" cy="5715040"/>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zh-CN" altLang="en-US" dirty="0" smtClean="0">
                <a:latin typeface="宋体" pitchFamily="2" charset="-122"/>
                <a:ea typeface="宋体" pitchFamily="2" charset="-122"/>
              </a:rPr>
              <a:t>系统管理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导入导出日志</a:t>
            </a:r>
          </a:p>
        </p:txBody>
      </p:sp>
      <p:sp>
        <p:nvSpPr>
          <p:cNvPr id="4" name="日期占位符 3"/>
          <p:cNvSpPr>
            <a:spLocks noGrp="1"/>
          </p:cNvSpPr>
          <p:nvPr>
            <p:ph type="dt" sz="quarter" idx="10"/>
          </p:nvPr>
        </p:nvSpPr>
        <p:spPr/>
        <p:txBody>
          <a:bodyPr/>
          <a:lstStyle/>
          <a:p>
            <a:pPr>
              <a:defRPr/>
            </a:pPr>
            <a:r>
              <a:rPr lang="en-US" altLang="zh-CN" dirty="0" smtClean="0"/>
              <a:t>www.bjzghzbx.com                                                                                                                                                                      </a:t>
            </a:r>
            <a:fld id="{C74ADF52-8066-4179-AD1E-0A2CB87D2B0A}" type="slidenum">
              <a:rPr lang="zh-CN" altLang="en-US" smtClean="0"/>
              <a:pPr>
                <a:defRPr/>
              </a:pPr>
              <a:t>189</a:t>
            </a:fld>
            <a:endParaRPr lang="en-US" altLang="zh-CN" dirty="0"/>
          </a:p>
        </p:txBody>
      </p:sp>
      <p:sp>
        <p:nvSpPr>
          <p:cNvPr id="7" name="圆角矩形标注 4"/>
          <p:cNvSpPr>
            <a:spLocks noChangeArrowheads="1"/>
          </p:cNvSpPr>
          <p:nvPr/>
        </p:nvSpPr>
        <p:spPr bwMode="auto">
          <a:xfrm>
            <a:off x="6143636" y="857232"/>
            <a:ext cx="2448271" cy="1008111"/>
          </a:xfrm>
          <a:prstGeom prst="wedgeRectCallout">
            <a:avLst>
              <a:gd name="adj1" fmla="val -88724"/>
              <a:gd name="adj2" fmla="val 3373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系统</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2714612" y="2571744"/>
            <a:ext cx="2571768" cy="857256"/>
          </a:xfrm>
          <a:prstGeom prst="wedgeRectCallout">
            <a:avLst>
              <a:gd name="adj1" fmla="val 33810"/>
              <a:gd name="adj2" fmla="val -10987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导入导出日志</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19</a:t>
            </a:fld>
            <a:endParaRPr lang="en-US" altLang="zh-CN" dirty="0"/>
          </a:p>
        </p:txBody>
      </p:sp>
      <p:grpSp>
        <p:nvGrpSpPr>
          <p:cNvPr id="2" name="Group 8"/>
          <p:cNvGrpSpPr>
            <a:grpSpLocks/>
          </p:cNvGrpSpPr>
          <p:nvPr/>
        </p:nvGrpSpPr>
        <p:grpSpPr bwMode="auto">
          <a:xfrm>
            <a:off x="1785918" y="2928934"/>
            <a:ext cx="5786478"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80"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04"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pitchFamily="34" charset="0"/>
                </a:rPr>
                <a:t> 3</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0000"/>
                  </a:solidFill>
                  <a:effectLst/>
                  <a:uLnTx/>
                  <a:uFillTx/>
                  <a:latin typeface="Calibri" pitchFamily="34" charset="0"/>
                </a:rPr>
                <a:t>组织机构管理</a:t>
              </a:r>
              <a:r>
                <a:rPr kumimoji="0" lang="en-US" altLang="zh-CN" sz="2400" b="1" i="0" u="none" strike="noStrike" kern="0" cap="none" spc="0" normalizeH="0" baseline="0" noProof="0" dirty="0" smtClean="0">
                  <a:ln>
                    <a:noFill/>
                  </a:ln>
                  <a:solidFill>
                    <a:srgbClr val="000000"/>
                  </a:solidFill>
                  <a:effectLst/>
                  <a:uLnTx/>
                  <a:uFillTx/>
                  <a:latin typeface="Calibri" pitchFamily="34" charset="0"/>
                </a:rPr>
                <a:t>——</a:t>
              </a:r>
              <a:r>
                <a:rPr kumimoji="0" lang="zh-CN" altLang="en-US" sz="2400" b="1" i="0" u="none" strike="noStrike" kern="0" cap="none" spc="0" normalizeH="0" baseline="0" noProof="0" dirty="0" smtClean="0">
                  <a:ln>
                    <a:noFill/>
                  </a:ln>
                  <a:solidFill>
                    <a:srgbClr val="000000"/>
                  </a:solidFill>
                  <a:effectLst/>
                  <a:uLnTx/>
                  <a:uFillTx/>
                  <a:latin typeface="Calibri" pitchFamily="34" charset="0"/>
                </a:rPr>
                <a:t>查询单位信息</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srcRect/>
          <a:stretch>
            <a:fillRect/>
          </a:stretch>
        </p:blipFill>
        <p:spPr bwMode="auto">
          <a:xfrm>
            <a:off x="0" y="857232"/>
            <a:ext cx="9095571" cy="4929222"/>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zh-CN" altLang="en-US" dirty="0" smtClean="0">
                <a:latin typeface="宋体" pitchFamily="2" charset="-122"/>
                <a:ea typeface="宋体" pitchFamily="2" charset="-122"/>
              </a:rPr>
              <a:t>系统管理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导入导出日志</a:t>
            </a:r>
          </a:p>
        </p:txBody>
      </p:sp>
      <p:sp>
        <p:nvSpPr>
          <p:cNvPr id="4" name="日期占位符 3"/>
          <p:cNvSpPr>
            <a:spLocks noGrp="1"/>
          </p:cNvSpPr>
          <p:nvPr>
            <p:ph type="dt" sz="quarter" idx="10"/>
          </p:nvPr>
        </p:nvSpPr>
        <p:spPr/>
        <p:txBody>
          <a:bodyPr/>
          <a:lstStyle/>
          <a:p>
            <a:pPr>
              <a:defRPr/>
            </a:pPr>
            <a:r>
              <a:rPr lang="en-US" altLang="zh-CN" dirty="0" smtClean="0"/>
              <a:t>www.bjzghzbx.com                                                                                                                                                                      </a:t>
            </a:r>
            <a:fld id="{C74ADF52-8066-4179-AD1E-0A2CB87D2B0A}" type="slidenum">
              <a:rPr lang="zh-CN" altLang="en-US" smtClean="0"/>
              <a:pPr>
                <a:defRPr/>
              </a:pPr>
              <a:t>190</a:t>
            </a:fld>
            <a:endParaRPr lang="en-US" altLang="zh-CN" dirty="0"/>
          </a:p>
        </p:txBody>
      </p:sp>
      <p:sp>
        <p:nvSpPr>
          <p:cNvPr id="7" name="圆角矩形标注 4"/>
          <p:cNvSpPr>
            <a:spLocks noChangeArrowheads="1"/>
          </p:cNvSpPr>
          <p:nvPr/>
        </p:nvSpPr>
        <p:spPr bwMode="auto">
          <a:xfrm>
            <a:off x="2285984" y="3214686"/>
            <a:ext cx="4214842" cy="1357322"/>
          </a:xfrm>
          <a:prstGeom prst="wedgeRectCallout">
            <a:avLst>
              <a:gd name="adj1" fmla="val -75696"/>
              <a:gd name="adj2" fmla="val -5908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导入文件和导出文件的历史记录逐一列出，可以根据需要再次下载查看。</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191</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6</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住院理赔</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192</a:t>
            </a:fld>
            <a:endParaRPr lang="en-US" altLang="zh-CN" dirty="0">
              <a:solidFill>
                <a:srgbClr val="FFFFFF"/>
              </a:solidFill>
            </a:endParaRPr>
          </a:p>
        </p:txBody>
      </p:sp>
      <p:sp>
        <p:nvSpPr>
          <p:cNvPr id="7" name="TextBox 6"/>
          <p:cNvSpPr txBox="1"/>
          <p:nvPr/>
        </p:nvSpPr>
        <p:spPr>
          <a:xfrm>
            <a:off x="500034" y="2071678"/>
            <a:ext cx="7929618" cy="2962513"/>
          </a:xfrm>
          <a:prstGeom prst="round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400" dirty="0" smtClean="0">
                <a:solidFill>
                  <a:schemeClr val="tx1"/>
                </a:solidFill>
                <a:latin typeface="微软雅黑" pitchFamily="34" charset="-122"/>
                <a:ea typeface="微软雅黑" pitchFamily="34" charset="-122"/>
              </a:rPr>
              <a:t>保障业务新系统：</a:t>
            </a:r>
            <a:endParaRPr lang="en-US" altLang="zh-CN" sz="2400" dirty="0" smtClean="0">
              <a:solidFill>
                <a:schemeClr val="tx1"/>
              </a:solidFill>
              <a:latin typeface="微软雅黑" pitchFamily="34" charset="-122"/>
              <a:ea typeface="微软雅黑" pitchFamily="34" charset="-122"/>
            </a:endParaRPr>
          </a:p>
          <a:p>
            <a:endParaRPr lang="en-US" altLang="zh-CN" sz="24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400" dirty="0" smtClean="0">
                <a:solidFill>
                  <a:schemeClr val="tx1"/>
                </a:solidFill>
                <a:latin typeface="微软雅黑" pitchFamily="34" charset="-122"/>
                <a:ea typeface="微软雅黑" pitchFamily="34" charset="-122"/>
              </a:rPr>
              <a:t>实现了同北京市医保数据的对接，每月取得一次参保会员的住院信息。</a:t>
            </a:r>
            <a:endParaRPr lang="en-US" altLang="zh-CN" sz="2400" dirty="0" smtClean="0">
              <a:solidFill>
                <a:schemeClr val="tx1"/>
              </a:solidFill>
              <a:latin typeface="微软雅黑" pitchFamily="34" charset="-122"/>
              <a:ea typeface="微软雅黑" pitchFamily="34" charset="-122"/>
            </a:endParaRPr>
          </a:p>
          <a:p>
            <a:pPr>
              <a:buFont typeface="Wingdings" pitchFamily="2" charset="2"/>
              <a:buChar char="l"/>
            </a:pPr>
            <a:endParaRPr lang="en-US" altLang="zh-CN" sz="24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400" dirty="0" smtClean="0">
                <a:solidFill>
                  <a:schemeClr val="tx1"/>
                </a:solidFill>
                <a:latin typeface="微软雅黑" pitchFamily="34" charset="-122"/>
                <a:ea typeface="微软雅黑" pitchFamily="34" charset="-122"/>
              </a:rPr>
              <a:t>实现了基层使用医保数据自动生成住院、津贴理赔申请单的功能，简化了繁重的人工逐项录入申报工作。</a:t>
            </a:r>
            <a:endParaRPr lang="en-US" altLang="zh-CN" sz="2400" dirty="0" smtClean="0">
              <a:solidFill>
                <a:schemeClr val="tx1"/>
              </a:solidFill>
              <a:latin typeface="微软雅黑" pitchFamily="34" charset="-122"/>
              <a:ea typeface="微软雅黑" pitchFamily="34" charset="-122"/>
            </a:endParaRPr>
          </a:p>
        </p:txBody>
      </p:sp>
    </p:spTree>
  </p:cSld>
  <p:clrMapOvr>
    <a:masterClrMapping/>
  </p:clrMapOvr>
  <p:transition>
    <p:strips/>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193</a:t>
            </a:fld>
            <a:endParaRPr lang="en-US" altLang="zh-CN" dirty="0">
              <a:solidFill>
                <a:srgbClr val="FFFFFF"/>
              </a:solidFill>
            </a:endParaRPr>
          </a:p>
        </p:txBody>
      </p:sp>
      <p:sp>
        <p:nvSpPr>
          <p:cNvPr id="8" name="TextBox 7"/>
          <p:cNvSpPr txBox="1"/>
          <p:nvPr/>
        </p:nvSpPr>
        <p:spPr>
          <a:xfrm>
            <a:off x="357158" y="2214554"/>
            <a:ext cx="8429684" cy="1384995"/>
          </a:xfrm>
          <a:prstGeom prst="rect">
            <a:avLst/>
          </a:prstGeom>
          <a:noFill/>
          <a:effectLst>
            <a:outerShdw blurRad="50800" dist="38100" dir="5400000" algn="t" rotWithShape="0">
              <a:prstClr val="black">
                <a:alpha val="40000"/>
              </a:prstClr>
            </a:outerShdw>
          </a:effectLst>
        </p:spPr>
        <p:txBody>
          <a:bodyPr wrap="square" rtlCol="0">
            <a:spAutoFit/>
          </a:bodyPr>
          <a:lstStyle/>
          <a:p>
            <a:pPr>
              <a:buFont typeface="Wingdings" pitchFamily="2" charset="2"/>
              <a:buChar char="l"/>
            </a:pPr>
            <a:r>
              <a:rPr lang="zh-CN" altLang="en-US" sz="2800" dirty="0" smtClean="0">
                <a:solidFill>
                  <a:schemeClr val="tx2"/>
                </a:solidFill>
              </a:rPr>
              <a:t> 自动批量生成</a:t>
            </a:r>
            <a:r>
              <a:rPr lang="en-US" altLang="zh-CN" sz="2800" dirty="0" smtClean="0">
                <a:solidFill>
                  <a:schemeClr val="tx2"/>
                </a:solidFill>
              </a:rPr>
              <a:t>——</a:t>
            </a:r>
            <a:r>
              <a:rPr lang="zh-CN" altLang="en-US" sz="2800" dirty="0" smtClean="0">
                <a:solidFill>
                  <a:schemeClr val="tx2"/>
                </a:solidFill>
              </a:rPr>
              <a:t>住院理赔电子申请单</a:t>
            </a:r>
            <a:endParaRPr lang="en-US" altLang="zh-CN" sz="2800" dirty="0" smtClean="0">
              <a:solidFill>
                <a:schemeClr val="tx2"/>
              </a:solidFill>
            </a:endParaRPr>
          </a:p>
          <a:p>
            <a:pPr>
              <a:buFont typeface="Wingdings" pitchFamily="2" charset="2"/>
              <a:buChar char="l"/>
            </a:pPr>
            <a:endParaRPr lang="en-US" altLang="zh-CN" sz="2800" dirty="0" smtClean="0">
              <a:solidFill>
                <a:schemeClr val="tx2"/>
              </a:solidFill>
            </a:endParaRPr>
          </a:p>
          <a:p>
            <a:pPr>
              <a:buFont typeface="Wingdings" pitchFamily="2" charset="2"/>
              <a:buChar char="l"/>
            </a:pPr>
            <a:r>
              <a:rPr lang="zh-CN" altLang="en-US" sz="2800" dirty="0" smtClean="0">
                <a:solidFill>
                  <a:schemeClr val="tx2"/>
                </a:solidFill>
              </a:rPr>
              <a:t> 手工生成</a:t>
            </a:r>
            <a:r>
              <a:rPr lang="en-US" altLang="zh-CN" sz="2800" dirty="0" smtClean="0">
                <a:solidFill>
                  <a:schemeClr val="tx2"/>
                </a:solidFill>
              </a:rPr>
              <a:t>——</a:t>
            </a:r>
            <a:r>
              <a:rPr lang="zh-CN" altLang="en-US" sz="2800" dirty="0" smtClean="0">
                <a:solidFill>
                  <a:schemeClr val="tx2"/>
                </a:solidFill>
              </a:rPr>
              <a:t>住院理赔电子申请单</a:t>
            </a:r>
            <a:endParaRPr lang="zh-CN" altLang="en-US" sz="2800" dirty="0">
              <a:solidFill>
                <a:schemeClr val="tx2"/>
              </a:solidFill>
            </a:endParaRPr>
          </a:p>
        </p:txBody>
      </p:sp>
      <p:sp>
        <p:nvSpPr>
          <p:cNvPr id="13" name="Text Box 3"/>
          <p:cNvSpPr txBox="1">
            <a:spLocks noChangeArrowheads="1"/>
          </p:cNvSpPr>
          <p:nvPr/>
        </p:nvSpPr>
        <p:spPr bwMode="auto">
          <a:xfrm>
            <a:off x="571472" y="4357694"/>
            <a:ext cx="8072494" cy="1938992"/>
          </a:xfrm>
          <a:prstGeom prst="rect">
            <a:avLst/>
          </a:prstGeom>
          <a:gradFill>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a:solidFill>
              <a:schemeClr val="tx1">
                <a:lumMod val="75000"/>
              </a:schemeClr>
            </a:solidFill>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400" b="0"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说明</a:t>
            </a:r>
            <a:r>
              <a:rPr kumimoji="0" lang="zh-CN" altLang="en-US" sz="2400" b="0"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a:t>
            </a:r>
            <a:endParaRPr kumimoji="0" lang="en-US" altLang="zh-CN" sz="2400" b="0"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endParaRPr>
          </a:p>
          <a:p>
            <a:pPr lvl="0" algn="just" eaLnBrk="1" hangingPunct="1">
              <a:spcBef>
                <a:spcPct val="50000"/>
              </a:spcBef>
              <a:spcAft>
                <a:spcPts val="0"/>
              </a:spcAft>
              <a:defRPr/>
            </a:pPr>
            <a:r>
              <a:rPr kumimoji="0" lang="en-US" altLang="zh-CN" sz="2400" b="0"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1.</a:t>
            </a:r>
            <a:r>
              <a:rPr kumimoji="0" lang="zh-CN" altLang="en-US" sz="2400" b="0"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报险职工只有先使用了“自动批量生成”功能后才可以使用“手工生成”功能进行特殊操作。</a:t>
            </a:r>
            <a:endParaRPr kumimoji="0" lang="en-US" altLang="zh-CN" sz="2400" b="0"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endParaRPr>
          </a:p>
          <a:p>
            <a:pPr lvl="0" algn="just" eaLnBrk="1" hangingPunct="1">
              <a:spcBef>
                <a:spcPct val="50000"/>
              </a:spcBef>
              <a:spcAft>
                <a:spcPts val="0"/>
              </a:spcAft>
              <a:defRPr/>
            </a:pPr>
            <a:r>
              <a:rPr lang="en-US" altLang="zh-CN" sz="2400" b="0" kern="0" dirty="0" smtClean="0">
                <a:solidFill>
                  <a:schemeClr val="tx2">
                    <a:lumMod val="95000"/>
                    <a:lumOff val="5000"/>
                  </a:schemeClr>
                </a:solidFill>
                <a:latin typeface="Garamond" pitchFamily="18" charset="0"/>
                <a:ea typeface="宋体" pitchFamily="2" charset="-122"/>
              </a:rPr>
              <a:t>2.</a:t>
            </a:r>
            <a:r>
              <a:rPr lang="zh-CN" altLang="en-US" sz="2400" b="0" kern="0" dirty="0" smtClean="0">
                <a:solidFill>
                  <a:schemeClr val="tx2">
                    <a:lumMod val="95000"/>
                    <a:lumOff val="5000"/>
                  </a:schemeClr>
                </a:solidFill>
                <a:latin typeface="Garamond" pitchFamily="18" charset="0"/>
                <a:ea typeface="宋体" pitchFamily="2" charset="-122"/>
              </a:rPr>
              <a:t>“手工生成”只针对普通住院才可以使用该操作。</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endParaRPr>
          </a:p>
        </p:txBody>
      </p:sp>
      <p:sp>
        <p:nvSpPr>
          <p:cNvPr id="6" name="TextBox 5"/>
          <p:cNvSpPr txBox="1"/>
          <p:nvPr/>
        </p:nvSpPr>
        <p:spPr bwMode="auto">
          <a:xfrm>
            <a:off x="285720" y="1500174"/>
            <a:ext cx="4357718" cy="523220"/>
          </a:xfrm>
          <a:prstGeom prst="rect">
            <a:avLst/>
          </a:prstGeom>
          <a:noFill/>
          <a:ln>
            <a:noFill/>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algn="just" eaLnBrk="1" hangingPunct="1">
              <a:spcBef>
                <a:spcPct val="50000"/>
              </a:spcBef>
              <a:spcAft>
                <a:spcPts val="0"/>
              </a:spcAft>
            </a:pPr>
            <a:r>
              <a:rPr lang="zh-CN" altLang="en-US" sz="2800" kern="0" dirty="0" smtClean="0">
                <a:solidFill>
                  <a:sysClr val="windowText" lastClr="000000"/>
                </a:solidFill>
                <a:latin typeface="Garamond" pitchFamily="18" charset="0"/>
                <a:ea typeface="宋体" pitchFamily="2" charset="-122"/>
              </a:rPr>
              <a:t>住院理赔单</a:t>
            </a:r>
            <a:r>
              <a:rPr lang="en-US" altLang="zh-CN" sz="2800" kern="0" dirty="0" smtClean="0">
                <a:solidFill>
                  <a:sysClr val="windowText" lastClr="000000"/>
                </a:solidFill>
                <a:latin typeface="Garamond" pitchFamily="18" charset="0"/>
                <a:ea typeface="宋体" pitchFamily="2" charset="-122"/>
              </a:rPr>
              <a:t>2</a:t>
            </a:r>
            <a:r>
              <a:rPr lang="zh-CN" altLang="en-US" sz="2800" kern="0" dirty="0" smtClean="0">
                <a:solidFill>
                  <a:sysClr val="windowText" lastClr="000000"/>
                </a:solidFill>
                <a:latin typeface="Garamond" pitchFamily="18" charset="0"/>
                <a:ea typeface="宋体" pitchFamily="2" charset="-122"/>
              </a:rPr>
              <a:t>种生成方式：</a:t>
            </a:r>
            <a:endPar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9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194</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6</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住院理赔</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自动批量生成理赔单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a:t>
            </a:r>
          </a:p>
        </p:txBody>
      </p:sp>
      <p:sp>
        <p:nvSpPr>
          <p:cNvPr id="4" name="日期占位符 3"/>
          <p:cNvSpPr>
            <a:spLocks noGrp="1"/>
          </p:cNvSpPr>
          <p:nvPr>
            <p:ph type="dt" sz="quarter" idx="10"/>
          </p:nvPr>
        </p:nvSpPr>
        <p:spPr/>
        <p:txBody>
          <a:bodyPr/>
          <a:lstStyle/>
          <a:p>
            <a:pPr>
              <a:defRPr/>
            </a:pPr>
            <a:r>
              <a:rPr lang="en-US" altLang="zh-CN" dirty="0" smtClean="0"/>
              <a:t>www.bjzghzbx.com                                                                                                                                                                      </a:t>
            </a:r>
            <a:fld id="{C74ADF52-8066-4179-AD1E-0A2CB87D2B0A}" type="slidenum">
              <a:rPr lang="zh-CN" altLang="en-US" smtClean="0"/>
              <a:pPr>
                <a:defRPr/>
              </a:pPr>
              <a:t>195</a:t>
            </a:fld>
            <a:endParaRPr lang="en-US" altLang="zh-CN" dirty="0"/>
          </a:p>
        </p:txBody>
      </p:sp>
      <p:sp>
        <p:nvSpPr>
          <p:cNvPr id="7" name="圆角矩形标注 4"/>
          <p:cNvSpPr>
            <a:spLocks noChangeArrowheads="1"/>
          </p:cNvSpPr>
          <p:nvPr/>
        </p:nvSpPr>
        <p:spPr bwMode="auto">
          <a:xfrm>
            <a:off x="4139952" y="112474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理赔</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3347864" y="2564904"/>
            <a:ext cx="2592288" cy="714379"/>
          </a:xfrm>
          <a:prstGeom prst="wedgeRectCallout">
            <a:avLst>
              <a:gd name="adj1" fmla="val -41302"/>
              <a:gd name="adj2" fmla="val -162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住院理赔</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3"/>
            <a:ext cx="9144000" cy="3286147"/>
          </a:xfrm>
          <a:prstGeom prst="rect">
            <a:avLst/>
          </a:prstGeom>
          <a:noFill/>
          <a:ln w="9525">
            <a:noFill/>
            <a:miter lim="800000"/>
            <a:headEnd/>
            <a:tailEnd/>
          </a:ln>
          <a:effectLst/>
        </p:spPr>
      </p:pic>
      <p:sp>
        <p:nvSpPr>
          <p:cNvPr id="82947"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C0022785-5EC3-47C6-8204-D2D4B7C8B652}" type="slidenum">
              <a:rPr lang="zh-CN" altLang="en-US" smtClean="0"/>
              <a:pPr>
                <a:defRPr/>
              </a:pPr>
              <a:t>196</a:t>
            </a:fld>
            <a:endParaRPr lang="en-US" altLang="zh-CN" dirty="0"/>
          </a:p>
        </p:txBody>
      </p:sp>
      <p:sp>
        <p:nvSpPr>
          <p:cNvPr id="7" name="圆角矩形标注 4"/>
          <p:cNvSpPr>
            <a:spLocks noChangeArrowheads="1"/>
          </p:cNvSpPr>
          <p:nvPr/>
        </p:nvSpPr>
        <p:spPr bwMode="auto">
          <a:xfrm>
            <a:off x="6000760" y="2428868"/>
            <a:ext cx="2448271" cy="576064"/>
          </a:xfrm>
          <a:prstGeom prst="wedgeRectCallout">
            <a:avLst>
              <a:gd name="adj1" fmla="val -37279"/>
              <a:gd name="adj2" fmla="val -12996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添加</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857232"/>
            <a:ext cx="9144000" cy="3071834"/>
          </a:xfrm>
          <a:prstGeom prst="rect">
            <a:avLst/>
          </a:prstGeom>
          <a:noFill/>
          <a:ln w="9525">
            <a:noFill/>
            <a:miter lim="800000"/>
            <a:headEnd/>
            <a:tailEnd/>
          </a:ln>
          <a:effectLst/>
        </p:spPr>
      </p:pic>
      <p:sp>
        <p:nvSpPr>
          <p:cNvPr id="8" name="矩形 7"/>
          <p:cNvSpPr/>
          <p:nvPr/>
        </p:nvSpPr>
        <p:spPr bwMode="auto">
          <a:xfrm>
            <a:off x="1000100" y="1928802"/>
            <a:ext cx="6286544" cy="85725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3970"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0024090F-17A0-4E26-BEF0-C0A5C93D9711}" type="slidenum">
              <a:rPr lang="zh-CN" altLang="en-US" smtClean="0"/>
              <a:pPr>
                <a:defRPr/>
              </a:pPr>
              <a:t>197</a:t>
            </a:fld>
            <a:endParaRPr lang="en-US" altLang="zh-CN" dirty="0"/>
          </a:p>
        </p:txBody>
      </p:sp>
      <p:pic>
        <p:nvPicPr>
          <p:cNvPr id="10" name="Picture 2"/>
          <p:cNvPicPr>
            <a:picLocks noChangeAspect="1" noChangeArrowheads="1"/>
          </p:cNvPicPr>
          <p:nvPr/>
        </p:nvPicPr>
        <p:blipFill>
          <a:blip r:embed="rId3"/>
          <a:srcRect/>
          <a:stretch>
            <a:fillRect/>
          </a:stretch>
        </p:blipFill>
        <p:spPr bwMode="auto">
          <a:xfrm>
            <a:off x="6072198" y="2285992"/>
            <a:ext cx="642942" cy="642942"/>
          </a:xfrm>
          <a:prstGeom prst="rect">
            <a:avLst/>
          </a:prstGeom>
          <a:noFill/>
          <a:ln w="9525">
            <a:noFill/>
            <a:miter lim="800000"/>
            <a:headEnd/>
            <a:tailEnd/>
          </a:ln>
          <a:effectLst/>
        </p:spPr>
      </p:pic>
      <p:pic>
        <p:nvPicPr>
          <p:cNvPr id="11" name="Picture 3"/>
          <p:cNvPicPr>
            <a:picLocks noChangeAspect="1" noChangeArrowheads="1"/>
          </p:cNvPicPr>
          <p:nvPr/>
        </p:nvPicPr>
        <p:blipFill>
          <a:blip r:embed="rId4"/>
          <a:srcRect/>
          <a:stretch>
            <a:fillRect/>
          </a:stretch>
        </p:blipFill>
        <p:spPr bwMode="auto">
          <a:xfrm>
            <a:off x="1714479" y="2500306"/>
            <a:ext cx="674861" cy="571504"/>
          </a:xfrm>
          <a:prstGeom prst="rect">
            <a:avLst/>
          </a:prstGeom>
          <a:noFill/>
          <a:ln w="9525">
            <a:noFill/>
            <a:miter lim="800000"/>
            <a:headEnd/>
            <a:tailEnd/>
          </a:ln>
          <a:effectLst/>
        </p:spPr>
      </p:pic>
      <p:sp>
        <p:nvSpPr>
          <p:cNvPr id="12" name="矩形标注 11"/>
          <p:cNvSpPr>
            <a:spLocks noChangeArrowheads="1"/>
          </p:cNvSpPr>
          <p:nvPr/>
        </p:nvSpPr>
        <p:spPr bwMode="auto">
          <a:xfrm>
            <a:off x="500034" y="3429000"/>
            <a:ext cx="3960440" cy="1571636"/>
          </a:xfrm>
          <a:prstGeom prst="wedgeRectCallout">
            <a:avLst>
              <a:gd name="adj1" fmla="val 36655"/>
              <a:gd name="adj2" fmla="val -11097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输入出险会员身份证号或会员</a:t>
            </a:r>
            <a:r>
              <a:rPr lang="zh-CN" altLang="en-US" sz="2400" b="0" dirty="0">
                <a:solidFill>
                  <a:schemeClr val="tx2">
                    <a:lumMod val="95000"/>
                    <a:lumOff val="5000"/>
                  </a:schemeClr>
                </a:solidFill>
                <a:latin typeface="华文中宋" pitchFamily="2" charset="-122"/>
                <a:ea typeface="华文中宋" pitchFamily="2" charset="-122"/>
              </a:rPr>
              <a:t>编号其中一项，并选择入院</a:t>
            </a:r>
            <a:r>
              <a:rPr lang="zh-CN" altLang="en-US" sz="2400" b="0" dirty="0" smtClean="0">
                <a:solidFill>
                  <a:schemeClr val="tx2">
                    <a:lumMod val="95000"/>
                    <a:lumOff val="5000"/>
                  </a:schemeClr>
                </a:solidFill>
                <a:latin typeface="华文中宋" pitchFamily="2" charset="-122"/>
                <a:ea typeface="华文中宋" pitchFamily="2" charset="-122"/>
              </a:rPr>
              <a:t>年份、住院类型和理赔状态（未理赔）。</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3" name="矩形标注 12"/>
          <p:cNvSpPr>
            <a:spLocks noChangeArrowheads="1"/>
          </p:cNvSpPr>
          <p:nvPr/>
        </p:nvSpPr>
        <p:spPr bwMode="auto">
          <a:xfrm>
            <a:off x="5429256" y="3500438"/>
            <a:ext cx="3429000" cy="1296144"/>
          </a:xfrm>
          <a:prstGeom prst="wedgeRectCallout">
            <a:avLst>
              <a:gd name="adj1" fmla="val 12927"/>
              <a:gd name="adj2" fmla="val -17317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a:t>
            </a:r>
            <a:r>
              <a:rPr lang="zh-CN" altLang="en-US" sz="2400" b="0" dirty="0" smtClean="0">
                <a:solidFill>
                  <a:schemeClr val="tx2">
                    <a:lumMod val="95000"/>
                    <a:lumOff val="5000"/>
                  </a:schemeClr>
                </a:solidFill>
                <a:latin typeface="华文中宋" pitchFamily="2" charset="-122"/>
                <a:ea typeface="华文中宋" pitchFamily="2" charset="-122"/>
              </a:rPr>
              <a:t>，将该会员的社保住院信息查询出来（未理赔）。</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slide(fromTop)">
                                      <p:cBhvr>
                                        <p:cTn id="11" dur="500"/>
                                        <p:tgtEl>
                                          <p:spTgt spid="10"/>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slide(fromTop)">
                                      <p:cBhvr>
                                        <p:cTn id="15" dur="500"/>
                                        <p:tgtEl>
                                          <p:spTgt spid="11"/>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3" grpId="0" animBg="1"/>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srcRect/>
          <a:stretch>
            <a:fillRect/>
          </a:stretch>
        </p:blipFill>
        <p:spPr bwMode="auto">
          <a:xfrm>
            <a:off x="0" y="857232"/>
            <a:ext cx="9144000" cy="3071834"/>
          </a:xfrm>
          <a:prstGeom prst="rect">
            <a:avLst/>
          </a:prstGeom>
          <a:noFill/>
          <a:ln w="9525">
            <a:noFill/>
            <a:miter lim="800000"/>
            <a:headEnd/>
            <a:tailEnd/>
          </a:ln>
          <a:effectLst/>
        </p:spPr>
      </p:pic>
      <p:sp>
        <p:nvSpPr>
          <p:cNvPr id="83970"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创建理赔单的调整</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0024090F-17A0-4E26-BEF0-C0A5C93D9711}" type="slidenum">
              <a:rPr lang="zh-CN" altLang="en-US" smtClean="0"/>
              <a:pPr>
                <a:defRPr/>
              </a:pPr>
              <a:t>198</a:t>
            </a:fld>
            <a:endParaRPr lang="en-US" altLang="zh-CN" dirty="0"/>
          </a:p>
        </p:txBody>
      </p:sp>
      <p:pic>
        <p:nvPicPr>
          <p:cNvPr id="1026" name="Picture 2"/>
          <p:cNvPicPr>
            <a:picLocks noChangeAspect="1" noChangeArrowheads="1"/>
          </p:cNvPicPr>
          <p:nvPr/>
        </p:nvPicPr>
        <p:blipFill>
          <a:blip r:embed="rId3"/>
          <a:srcRect/>
          <a:stretch>
            <a:fillRect/>
          </a:stretch>
        </p:blipFill>
        <p:spPr bwMode="auto">
          <a:xfrm>
            <a:off x="6072198" y="2285992"/>
            <a:ext cx="714380" cy="714380"/>
          </a:xfrm>
          <a:prstGeom prst="rect">
            <a:avLst/>
          </a:prstGeom>
          <a:noFill/>
          <a:ln w="9525">
            <a:noFill/>
            <a:miter lim="800000"/>
            <a:headEnd/>
            <a:tailEnd/>
          </a:ln>
          <a:effectLst/>
        </p:spPr>
      </p:pic>
      <p:sp>
        <p:nvSpPr>
          <p:cNvPr id="8" name="矩形 7"/>
          <p:cNvSpPr/>
          <p:nvPr/>
        </p:nvSpPr>
        <p:spPr bwMode="auto">
          <a:xfrm>
            <a:off x="6000760" y="2428868"/>
            <a:ext cx="857256" cy="428628"/>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6" name="矩形标注 5"/>
          <p:cNvSpPr>
            <a:spLocks noChangeArrowheads="1"/>
          </p:cNvSpPr>
          <p:nvPr/>
        </p:nvSpPr>
        <p:spPr bwMode="auto">
          <a:xfrm>
            <a:off x="2643174" y="3571876"/>
            <a:ext cx="3960440" cy="1214446"/>
          </a:xfrm>
          <a:prstGeom prst="wedgeRectCallout">
            <a:avLst>
              <a:gd name="adj1" fmla="val 36655"/>
              <a:gd name="adj2" fmla="val -11097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当</a:t>
            </a:r>
            <a:r>
              <a:rPr lang="zh-CN" altLang="en-US" sz="2400" b="0" dirty="0" smtClean="0">
                <a:solidFill>
                  <a:schemeClr val="tx1">
                    <a:lumMod val="75000"/>
                  </a:schemeClr>
                </a:solidFill>
                <a:latin typeface="华文中宋" pitchFamily="2" charset="-122"/>
                <a:ea typeface="华文中宋" pitchFamily="2" charset="-122"/>
              </a:rPr>
              <a:t>住院类型</a:t>
            </a:r>
            <a:r>
              <a:rPr lang="zh-CN" altLang="en-US" sz="2400" b="0" dirty="0" smtClean="0">
                <a:solidFill>
                  <a:schemeClr val="tx2">
                    <a:lumMod val="95000"/>
                    <a:lumOff val="5000"/>
                  </a:schemeClr>
                </a:solidFill>
                <a:latin typeface="华文中宋" pitchFamily="2" charset="-122"/>
                <a:ea typeface="华文中宋" pitchFamily="2" charset="-122"/>
              </a:rPr>
              <a:t>为</a:t>
            </a:r>
            <a:r>
              <a:rPr lang="zh-CN" altLang="en-US" sz="2400" b="0" dirty="0" smtClean="0">
                <a:solidFill>
                  <a:schemeClr val="accent2">
                    <a:lumMod val="60000"/>
                    <a:lumOff val="40000"/>
                  </a:schemeClr>
                </a:solidFill>
                <a:latin typeface="华文中宋" pitchFamily="2" charset="-122"/>
                <a:ea typeface="华文中宋" pitchFamily="2" charset="-122"/>
              </a:rPr>
              <a:t>普通住院</a:t>
            </a:r>
            <a:r>
              <a:rPr lang="zh-CN" altLang="en-US" sz="2400" b="0" dirty="0" smtClean="0">
                <a:solidFill>
                  <a:schemeClr val="tx2">
                    <a:lumMod val="95000"/>
                    <a:lumOff val="5000"/>
                  </a:schemeClr>
                </a:solidFill>
                <a:latin typeface="华文中宋" pitchFamily="2" charset="-122"/>
                <a:ea typeface="华文中宋" pitchFamily="2" charset="-122"/>
              </a:rPr>
              <a:t>和</a:t>
            </a:r>
            <a:r>
              <a:rPr lang="zh-CN" altLang="en-US" sz="2400" b="0" dirty="0" smtClean="0">
                <a:solidFill>
                  <a:schemeClr val="accent2">
                    <a:lumMod val="60000"/>
                    <a:lumOff val="40000"/>
                  </a:schemeClr>
                </a:solidFill>
                <a:latin typeface="华文中宋" pitchFamily="2" charset="-122"/>
                <a:ea typeface="华文中宋" pitchFamily="2" charset="-122"/>
              </a:rPr>
              <a:t>特病住院</a:t>
            </a:r>
            <a:r>
              <a:rPr lang="zh-CN" altLang="en-US" sz="2400" b="0" dirty="0" smtClean="0">
                <a:solidFill>
                  <a:schemeClr val="tx2">
                    <a:lumMod val="95000"/>
                    <a:lumOff val="5000"/>
                  </a:schemeClr>
                </a:solidFill>
                <a:latin typeface="华文中宋" pitchFamily="2" charset="-122"/>
                <a:ea typeface="华文中宋" pitchFamily="2" charset="-122"/>
              </a:rPr>
              <a:t>时，点击</a:t>
            </a:r>
            <a:r>
              <a:rPr lang="zh-CN" altLang="en-US" sz="2400" b="0" dirty="0" smtClean="0">
                <a:solidFill>
                  <a:schemeClr val="tx1">
                    <a:lumMod val="75000"/>
                  </a:schemeClr>
                </a:solidFill>
                <a:latin typeface="华文中宋" pitchFamily="2" charset="-122"/>
                <a:ea typeface="华文中宋" pitchFamily="2" charset="-122"/>
              </a:rPr>
              <a:t>搜索</a:t>
            </a:r>
            <a:r>
              <a:rPr lang="zh-CN" altLang="en-US" sz="2400" b="0" dirty="0" smtClean="0">
                <a:solidFill>
                  <a:schemeClr val="tx2">
                    <a:lumMod val="95000"/>
                    <a:lumOff val="5000"/>
                  </a:schemeClr>
                </a:solidFill>
                <a:latin typeface="华文中宋" pitchFamily="2" charset="-122"/>
                <a:ea typeface="华文中宋" pitchFamily="2" charset="-122"/>
              </a:rPr>
              <a:t>按钮后的界面如下：</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lide(fromTop)">
                                      <p:cBhvr>
                                        <p:cTn id="7" dur="500"/>
                                        <p:tgtEl>
                                          <p:spTgt spid="1026"/>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857232"/>
            <a:ext cx="9143999" cy="4643470"/>
          </a:xfrm>
          <a:prstGeom prst="rect">
            <a:avLst/>
          </a:prstGeom>
          <a:noFill/>
          <a:ln w="9525">
            <a:noFill/>
            <a:miter lim="800000"/>
            <a:headEnd/>
            <a:tailEnd/>
          </a:ln>
          <a:effectLst/>
        </p:spPr>
      </p:pic>
      <p:sp>
        <p:nvSpPr>
          <p:cNvPr id="84994"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创建理赔单的调整</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C934356F-A68F-4510-9472-EDE26A7B8756}" type="slidenum">
              <a:rPr lang="zh-CN" altLang="en-US" smtClean="0"/>
              <a:pPr>
                <a:defRPr/>
              </a:pPr>
              <a:t>199</a:t>
            </a:fld>
            <a:endParaRPr lang="en-US" altLang="zh-CN" dirty="0"/>
          </a:p>
        </p:txBody>
      </p:sp>
      <p:sp>
        <p:nvSpPr>
          <p:cNvPr id="10" name="矩形标注 9"/>
          <p:cNvSpPr>
            <a:spLocks noChangeArrowheads="1"/>
          </p:cNvSpPr>
          <p:nvPr/>
        </p:nvSpPr>
        <p:spPr bwMode="auto">
          <a:xfrm>
            <a:off x="214282" y="3857628"/>
            <a:ext cx="4000500" cy="1000125"/>
          </a:xfrm>
          <a:prstGeom prst="wedgeRectCallout">
            <a:avLst>
              <a:gd name="adj1" fmla="val -5119"/>
              <a:gd name="adj2" fmla="val -12988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查询出的社保住</a:t>
            </a:r>
            <a:r>
              <a:rPr lang="zh-CN" altLang="en-US" sz="2400" b="0" dirty="0">
                <a:solidFill>
                  <a:schemeClr val="tx2">
                    <a:lumMod val="95000"/>
                    <a:lumOff val="5000"/>
                  </a:schemeClr>
                </a:solidFill>
                <a:latin typeface="华文中宋" pitchFamily="2" charset="-122"/>
                <a:ea typeface="华文中宋" pitchFamily="2" charset="-122"/>
              </a:rPr>
              <a:t>院信息逐条显示在界面下方</a:t>
            </a:r>
          </a:p>
        </p:txBody>
      </p:sp>
      <p:pic>
        <p:nvPicPr>
          <p:cNvPr id="2050" name="Picture 2"/>
          <p:cNvPicPr>
            <a:picLocks noChangeAspect="1" noChangeArrowheads="1"/>
          </p:cNvPicPr>
          <p:nvPr/>
        </p:nvPicPr>
        <p:blipFill>
          <a:blip r:embed="rId3"/>
          <a:srcRect/>
          <a:stretch>
            <a:fillRect/>
          </a:stretch>
        </p:blipFill>
        <p:spPr bwMode="auto">
          <a:xfrm>
            <a:off x="1" y="1714488"/>
            <a:ext cx="9144000" cy="928694"/>
          </a:xfrm>
          <a:prstGeom prst="rect">
            <a:avLst/>
          </a:prstGeom>
          <a:noFill/>
          <a:ln w="9525">
            <a:noFill/>
            <a:miter lim="800000"/>
            <a:headEnd/>
            <a:tailEnd/>
          </a:ln>
          <a:effectLst/>
        </p:spPr>
      </p:pic>
      <p:sp>
        <p:nvSpPr>
          <p:cNvPr id="11" name="矩形标注 10"/>
          <p:cNvSpPr>
            <a:spLocks noChangeArrowheads="1"/>
          </p:cNvSpPr>
          <p:nvPr/>
        </p:nvSpPr>
        <p:spPr bwMode="auto">
          <a:xfrm>
            <a:off x="4857752" y="2500306"/>
            <a:ext cx="4071938" cy="1584176"/>
          </a:xfrm>
          <a:prstGeom prst="wedgeRectCallout">
            <a:avLst>
              <a:gd name="adj1" fmla="val 43228"/>
              <a:gd name="adj2" fmla="val -9228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批量生成</a:t>
            </a:r>
            <a:r>
              <a:rPr lang="zh-CN" altLang="en-US" sz="2400" b="0" dirty="0">
                <a:solidFill>
                  <a:schemeClr val="tx2">
                    <a:lumMod val="95000"/>
                    <a:lumOff val="5000"/>
                  </a:schemeClr>
                </a:solidFill>
                <a:latin typeface="华文中宋" pitchFamily="2" charset="-122"/>
                <a:ea typeface="华文中宋" pitchFamily="2" charset="-122"/>
              </a:rPr>
              <a:t>按钮，系统会将所有符合理赔规则</a:t>
            </a:r>
            <a:r>
              <a:rPr lang="zh-CN" altLang="en-US" sz="2400" b="0" dirty="0" smtClean="0">
                <a:solidFill>
                  <a:schemeClr val="tx2">
                    <a:lumMod val="95000"/>
                    <a:lumOff val="5000"/>
                  </a:schemeClr>
                </a:solidFill>
                <a:latin typeface="华文中宋" pitchFamily="2" charset="-122"/>
                <a:ea typeface="华文中宋" pitchFamily="2" charset="-122"/>
              </a:rPr>
              <a:t>的社保住</a:t>
            </a:r>
            <a:r>
              <a:rPr lang="zh-CN" altLang="en-US" sz="2400" b="0" dirty="0">
                <a:solidFill>
                  <a:schemeClr val="tx2">
                    <a:lumMod val="95000"/>
                    <a:lumOff val="5000"/>
                  </a:schemeClr>
                </a:solidFill>
                <a:latin typeface="华文中宋" pitchFamily="2" charset="-122"/>
                <a:ea typeface="华文中宋" pitchFamily="2" charset="-122"/>
              </a:rPr>
              <a:t>院信息生成住院</a:t>
            </a:r>
            <a:r>
              <a:rPr lang="zh-CN" altLang="en-US" sz="2400" b="0" dirty="0" smtClean="0">
                <a:solidFill>
                  <a:schemeClr val="tx2">
                    <a:lumMod val="95000"/>
                    <a:lumOff val="5000"/>
                  </a:schemeClr>
                </a:solidFill>
                <a:latin typeface="华文中宋" pitchFamily="2" charset="-122"/>
                <a:ea typeface="华文中宋" pitchFamily="2" charset="-122"/>
              </a:rPr>
              <a:t>理赔申请电子单。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Text Box 3"/>
          <p:cNvSpPr txBox="1">
            <a:spLocks noChangeArrowheads="1"/>
          </p:cNvSpPr>
          <p:nvPr/>
        </p:nvSpPr>
        <p:spPr bwMode="auto">
          <a:xfrm>
            <a:off x="214282" y="1071546"/>
            <a:ext cx="6517412" cy="830997"/>
          </a:xfrm>
          <a:prstGeom prst="wedgeRectCallout">
            <a:avLst>
              <a:gd name="adj1" fmla="val 36290"/>
              <a:gd name="adj2" fmla="val 86341"/>
            </a:avLst>
          </a:prstGeom>
          <a:solidFill>
            <a:srgbClr val="FFFFCC"/>
          </a:solidFill>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lang="zh-CN" altLang="en-US" sz="2400" kern="0" dirty="0" smtClean="0">
                <a:solidFill>
                  <a:schemeClr val="tx2">
                    <a:lumMod val="95000"/>
                    <a:lumOff val="5000"/>
                  </a:schemeClr>
                </a:solidFill>
                <a:latin typeface="Garamond" pitchFamily="18" charset="0"/>
                <a:ea typeface="宋体" pitchFamily="2" charset="-122"/>
              </a:rPr>
              <a:t>说明：</a:t>
            </a:r>
            <a:r>
              <a:rPr kumimoji="0" lang="zh-CN" altLang="en-US" sz="24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当住院类型为</a:t>
            </a:r>
            <a:r>
              <a:rPr kumimoji="0" lang="zh-CN" altLang="en-US" sz="2400" b="1" i="0" u="none" strike="noStrike" kern="0" cap="none" spc="0" normalizeH="0" baseline="0" noProof="0" dirty="0" smtClean="0">
                <a:ln>
                  <a:noFill/>
                </a:ln>
                <a:solidFill>
                  <a:srgbClr val="FF0000"/>
                </a:solidFill>
                <a:effectLst/>
                <a:uLnTx/>
                <a:uFillTx/>
                <a:latin typeface="Garamond" pitchFamily="18" charset="0"/>
                <a:ea typeface="宋体" pitchFamily="2" charset="-122"/>
              </a:rPr>
              <a:t>普通住院</a:t>
            </a:r>
            <a:r>
              <a:rPr kumimoji="0" lang="zh-CN" altLang="en-US" sz="24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和</a:t>
            </a:r>
            <a:r>
              <a:rPr kumimoji="0" lang="zh-CN" altLang="en-US" sz="2400" b="1" i="0" u="none" strike="noStrike" kern="0" cap="none" spc="0" normalizeH="0" baseline="0" noProof="0" dirty="0" smtClean="0">
                <a:ln>
                  <a:noFill/>
                </a:ln>
                <a:solidFill>
                  <a:srgbClr val="FF0000"/>
                </a:solidFill>
                <a:effectLst/>
                <a:uLnTx/>
                <a:uFillTx/>
                <a:latin typeface="Garamond" pitchFamily="18" charset="0"/>
                <a:ea typeface="宋体" pitchFamily="2" charset="-122"/>
              </a:rPr>
              <a:t>特病住院</a:t>
            </a:r>
            <a:r>
              <a:rPr kumimoji="0" lang="zh-CN" altLang="en-US" sz="24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时，社保住院信息批量生成理赔单，无法选择生成。</a:t>
            </a:r>
            <a:endParaRPr kumimoji="0" lang="zh-CN" altLang="en-US" sz="24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zh-CN" altLang="en-US" dirty="0" smtClean="0">
                <a:ea typeface="宋体" pitchFamily="2" charset="-122"/>
              </a:rPr>
              <a:t>前言</a:t>
            </a: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a:t>
            </a:fld>
            <a:endParaRPr lang="en-US" altLang="zh-CN" dirty="0"/>
          </a:p>
        </p:txBody>
      </p:sp>
      <p:sp>
        <p:nvSpPr>
          <p:cNvPr id="5" name="TextBox 4"/>
          <p:cNvSpPr txBox="1"/>
          <p:nvPr/>
        </p:nvSpPr>
        <p:spPr>
          <a:xfrm>
            <a:off x="285720" y="2071678"/>
            <a:ext cx="8501122" cy="3477875"/>
          </a:xfrm>
          <a:prstGeom prst="rect">
            <a:avLst/>
          </a:prstGeom>
          <a:noFill/>
        </p:spPr>
        <p:txBody>
          <a:bodyPr wrap="square" rtlCol="0">
            <a:spAutoFit/>
          </a:bodyPr>
          <a:lstStyle/>
          <a:p>
            <a:pPr algn="just"/>
            <a:r>
              <a:rPr lang="en-US" altLang="zh-CN" sz="2400" dirty="0" smtClean="0">
                <a:solidFill>
                  <a:schemeClr val="tx2">
                    <a:lumMod val="95000"/>
                    <a:lumOff val="5000"/>
                  </a:schemeClr>
                </a:solidFill>
                <a:latin typeface="宋体" pitchFamily="2" charset="-122"/>
                <a:ea typeface="宋体" pitchFamily="2" charset="-122"/>
              </a:rPr>
              <a:t>    </a:t>
            </a:r>
            <a:r>
              <a:rPr lang="zh-CN" altLang="en-US" sz="2400" dirty="0" smtClean="0">
                <a:solidFill>
                  <a:schemeClr val="tx2">
                    <a:lumMod val="95000"/>
                    <a:lumOff val="5000"/>
                  </a:schemeClr>
                </a:solidFill>
                <a:latin typeface="宋体" pitchFamily="2" charset="-122"/>
                <a:ea typeface="宋体" pitchFamily="2" charset="-122"/>
              </a:rPr>
              <a:t>通过采取信息化、扁平化、网络化运作模式，简化理赔操作流程，使职工方便、快捷、高效得到理赔。</a:t>
            </a:r>
            <a:endParaRPr lang="en-US" altLang="zh-CN" sz="2400" dirty="0" smtClean="0">
              <a:solidFill>
                <a:schemeClr val="tx2">
                  <a:lumMod val="95000"/>
                  <a:lumOff val="5000"/>
                </a:schemeClr>
              </a:solidFill>
              <a:latin typeface="宋体" pitchFamily="2" charset="-122"/>
              <a:ea typeface="宋体" pitchFamily="2" charset="-122"/>
            </a:endParaRPr>
          </a:p>
          <a:p>
            <a:pPr algn="r"/>
            <a:r>
              <a:rPr lang="zh-CN" altLang="en-US" sz="2400" dirty="0" smtClean="0">
                <a:solidFill>
                  <a:schemeClr val="tx2">
                    <a:lumMod val="95000"/>
                    <a:lumOff val="5000"/>
                  </a:schemeClr>
                </a:solidFill>
              </a:rPr>
              <a:t> </a:t>
            </a:r>
            <a:r>
              <a:rPr lang="en-US" altLang="zh-CN" sz="2400" dirty="0" smtClean="0">
                <a:solidFill>
                  <a:schemeClr val="tx2">
                    <a:lumMod val="95000"/>
                    <a:lumOff val="5000"/>
                  </a:schemeClr>
                </a:solidFill>
                <a:latin typeface="宋体" pitchFamily="2" charset="-122"/>
                <a:ea typeface="宋体" pitchFamily="2" charset="-122"/>
              </a:rPr>
              <a:t>——</a:t>
            </a:r>
            <a:r>
              <a:rPr lang="zh-CN" altLang="en-US" sz="2400" dirty="0" smtClean="0">
                <a:solidFill>
                  <a:schemeClr val="tx2">
                    <a:lumMod val="95000"/>
                    <a:lumOff val="5000"/>
                  </a:schemeClr>
                </a:solidFill>
                <a:latin typeface="宋体" pitchFamily="2" charset="-122"/>
                <a:ea typeface="宋体" pitchFamily="2" charset="-122"/>
              </a:rPr>
              <a:t>摘自市总</a:t>
            </a:r>
            <a:r>
              <a:rPr lang="en-US" altLang="zh-CN" sz="2400" dirty="0" smtClean="0">
                <a:solidFill>
                  <a:schemeClr val="tx2">
                    <a:lumMod val="95000"/>
                    <a:lumOff val="5000"/>
                  </a:schemeClr>
                </a:solidFill>
                <a:latin typeface="宋体" pitchFamily="2" charset="-122"/>
                <a:ea typeface="宋体" pitchFamily="2" charset="-122"/>
              </a:rPr>
              <a:t>《1+9》</a:t>
            </a:r>
            <a:r>
              <a:rPr lang="zh-CN" altLang="en-US" sz="2400" dirty="0" smtClean="0">
                <a:solidFill>
                  <a:schemeClr val="tx2">
                    <a:lumMod val="95000"/>
                    <a:lumOff val="5000"/>
                  </a:schemeClr>
                </a:solidFill>
                <a:latin typeface="宋体" pitchFamily="2" charset="-122"/>
                <a:ea typeface="宋体" pitchFamily="2" charset="-122"/>
              </a:rPr>
              <a:t>文件</a:t>
            </a:r>
            <a:endParaRPr lang="en-US" altLang="zh-CN" sz="2400" dirty="0" smtClean="0">
              <a:solidFill>
                <a:schemeClr val="tx2">
                  <a:lumMod val="95000"/>
                  <a:lumOff val="5000"/>
                </a:schemeClr>
              </a:solidFill>
              <a:latin typeface="宋体" pitchFamily="2" charset="-122"/>
              <a:ea typeface="宋体" pitchFamily="2" charset="-122"/>
            </a:endParaRPr>
          </a:p>
          <a:p>
            <a:pPr algn="r"/>
            <a:endParaRPr lang="en-US" altLang="zh-CN" sz="2400" dirty="0" smtClean="0">
              <a:solidFill>
                <a:schemeClr val="tx2">
                  <a:lumMod val="95000"/>
                  <a:lumOff val="5000"/>
                </a:schemeClr>
              </a:solidFill>
            </a:endParaRPr>
          </a:p>
          <a:p>
            <a:endParaRPr lang="en-US" altLang="zh-CN" sz="2400" dirty="0" smtClean="0">
              <a:solidFill>
                <a:schemeClr val="tx2">
                  <a:lumMod val="95000"/>
                  <a:lumOff val="5000"/>
                </a:schemeClr>
              </a:solidFill>
            </a:endParaRPr>
          </a:p>
          <a:p>
            <a:pPr algn="just"/>
            <a:r>
              <a:rPr lang="en-US" altLang="zh-CN" sz="2400" dirty="0" smtClean="0">
                <a:solidFill>
                  <a:schemeClr val="tx2">
                    <a:lumMod val="95000"/>
                    <a:lumOff val="5000"/>
                  </a:schemeClr>
                </a:solidFill>
              </a:rPr>
              <a:t>        </a:t>
            </a:r>
            <a:r>
              <a:rPr lang="zh-CN" altLang="en-US" sz="2400" dirty="0" smtClean="0">
                <a:solidFill>
                  <a:schemeClr val="tx2">
                    <a:lumMod val="95000"/>
                    <a:lumOff val="5000"/>
                  </a:schemeClr>
                </a:solidFill>
              </a:rPr>
              <a:t>推动职工互助保障全覆盖，使会员都享有门诊和住院医疗、重大疾病、意外伤害等三项互助保障。</a:t>
            </a:r>
            <a:endParaRPr lang="en-US" altLang="zh-CN" sz="2400" dirty="0" smtClean="0">
              <a:solidFill>
                <a:schemeClr val="tx2">
                  <a:lumMod val="95000"/>
                  <a:lumOff val="5000"/>
                </a:schemeClr>
              </a:solidFill>
              <a:latin typeface="宋体" pitchFamily="2" charset="-122"/>
              <a:ea typeface="宋体" pitchFamily="2" charset="-122"/>
            </a:endParaRPr>
          </a:p>
          <a:p>
            <a:pPr algn="r"/>
            <a:r>
              <a:rPr lang="en-US" altLang="zh-CN" sz="2400" dirty="0" smtClean="0">
                <a:solidFill>
                  <a:schemeClr val="tx2">
                    <a:lumMod val="95000"/>
                    <a:lumOff val="5000"/>
                  </a:schemeClr>
                </a:solidFill>
                <a:latin typeface="宋体" pitchFamily="2" charset="-122"/>
                <a:ea typeface="宋体" pitchFamily="2" charset="-122"/>
              </a:rPr>
              <a:t>——</a:t>
            </a:r>
            <a:r>
              <a:rPr lang="zh-CN" altLang="en-US" sz="2400" dirty="0" smtClean="0">
                <a:solidFill>
                  <a:schemeClr val="tx2">
                    <a:lumMod val="95000"/>
                    <a:lumOff val="5000"/>
                  </a:schemeClr>
                </a:solidFill>
                <a:latin typeface="宋体" pitchFamily="2" charset="-122"/>
                <a:ea typeface="宋体" pitchFamily="2" charset="-122"/>
              </a:rPr>
              <a:t>摘自</a:t>
            </a:r>
            <a:r>
              <a:rPr lang="en-US" altLang="zh-CN" sz="2400" dirty="0" smtClean="0">
                <a:solidFill>
                  <a:schemeClr val="tx2">
                    <a:lumMod val="95000"/>
                    <a:lumOff val="5000"/>
                  </a:schemeClr>
                </a:solidFill>
                <a:latin typeface="宋体" pitchFamily="2" charset="-122"/>
                <a:ea typeface="宋体" pitchFamily="2" charset="-122"/>
              </a:rPr>
              <a:t>《</a:t>
            </a:r>
            <a:r>
              <a:rPr lang="zh-CN" altLang="en-US" sz="2400" dirty="0" smtClean="0">
                <a:solidFill>
                  <a:schemeClr val="tx2">
                    <a:lumMod val="95000"/>
                    <a:lumOff val="5000"/>
                  </a:schemeClr>
                </a:solidFill>
              </a:rPr>
              <a:t>北京市工会第十三次代表大会报告</a:t>
            </a:r>
            <a:r>
              <a:rPr lang="en-US" altLang="zh-CN" sz="2400" dirty="0" smtClean="0">
                <a:solidFill>
                  <a:schemeClr val="tx2">
                    <a:lumMod val="95000"/>
                    <a:lumOff val="5000"/>
                  </a:schemeClr>
                </a:solidFill>
                <a:latin typeface="宋体" pitchFamily="2" charset="-122"/>
                <a:ea typeface="宋体" pitchFamily="2" charset="-122"/>
              </a:rPr>
              <a:t>》</a:t>
            </a:r>
            <a:r>
              <a:rPr lang="zh-CN" altLang="en-US" sz="2400" dirty="0" smtClean="0">
                <a:solidFill>
                  <a:schemeClr val="tx2">
                    <a:lumMod val="95000"/>
                    <a:lumOff val="5000"/>
                  </a:schemeClr>
                </a:solidFill>
                <a:latin typeface="宋体" pitchFamily="2" charset="-122"/>
                <a:ea typeface="宋体" pitchFamily="2" charset="-122"/>
              </a:rPr>
              <a:t>文件</a:t>
            </a:r>
          </a:p>
          <a:p>
            <a:endParaRPr lang="zh-CN" altLang="en-US" sz="2800" dirty="0"/>
          </a:p>
        </p:txBody>
      </p:sp>
    </p:spTree>
  </p:cSld>
  <p:clrMapOvr>
    <a:masterClrMapping/>
  </p:clrMapOvr>
  <p:transition>
    <p:strips dir="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查询单位信息</a:t>
            </a:r>
            <a:endParaRPr lang="zh-CN" altLang="en-US" dirty="0" smtClean="0">
              <a:ea typeface="宋体" pitchFamily="2" charset="-122"/>
            </a:endParaRPr>
          </a:p>
        </p:txBody>
      </p:sp>
      <p:pic>
        <p:nvPicPr>
          <p:cNvPr id="10243" name="内容占位符 4" descr="组织机构管理菜单.jpg"/>
          <p:cNvPicPr>
            <a:picLocks noGrp="1" noChangeAspect="1"/>
          </p:cNvPicPr>
          <p:nvPr>
            <p:ph idx="1"/>
          </p:nvPr>
        </p:nvPicPr>
        <p:blipFill>
          <a:blip r:embed="rId2" cstate="print"/>
          <a:srcRect/>
          <a:stretch>
            <a:fillRect/>
          </a:stretch>
        </p:blipFill>
        <p:spPr>
          <a:xfrm>
            <a:off x="0" y="857232"/>
            <a:ext cx="9144000" cy="5786477"/>
          </a:xfrm>
        </p:spPr>
      </p:pic>
      <p:sp>
        <p:nvSpPr>
          <p:cNvPr id="4" name="日期占位符 3"/>
          <p:cNvSpPr>
            <a:spLocks noGrp="1"/>
          </p:cNvSpPr>
          <p:nvPr>
            <p:ph type="dt" sz="quarter" idx="10"/>
          </p:nvPr>
        </p:nvSpPr>
        <p:spPr/>
        <p:txBody>
          <a:bodyPr/>
          <a:lstStyle/>
          <a:p>
            <a:pPr>
              <a:defRPr/>
            </a:pPr>
            <a:r>
              <a:rPr lang="en-US" altLang="zh-CN" dirty="0" smtClean="0"/>
              <a:t>www.bjzghzbx.com                                                                                                                                                                      </a:t>
            </a:r>
            <a:fld id="{6A276D46-65DC-41AF-A149-8E661777C214}" type="slidenum">
              <a:rPr lang="zh-CN" altLang="en-US" smtClean="0"/>
              <a:pPr>
                <a:defRPr/>
              </a:pPr>
              <a:t>20</a:t>
            </a:fld>
            <a:endParaRPr lang="en-US" altLang="zh-CN" dirty="0"/>
          </a:p>
        </p:txBody>
      </p:sp>
      <p:sp>
        <p:nvSpPr>
          <p:cNvPr id="10245" name="圆角矩形标注 4"/>
          <p:cNvSpPr>
            <a:spLocks noChangeArrowheads="1"/>
          </p:cNvSpPr>
          <p:nvPr/>
        </p:nvSpPr>
        <p:spPr bwMode="auto">
          <a:xfrm>
            <a:off x="1907704"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组织机构</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6" name="圆角矩形标注 4"/>
          <p:cNvSpPr>
            <a:spLocks noChangeArrowheads="1"/>
          </p:cNvSpPr>
          <p:nvPr/>
        </p:nvSpPr>
        <p:spPr bwMode="auto">
          <a:xfrm>
            <a:off x="467544" y="2924944"/>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组织</a:t>
            </a:r>
            <a:r>
              <a:rPr lang="zh-CN" altLang="en-US" sz="2400" b="0" dirty="0">
                <a:solidFill>
                  <a:schemeClr val="tx1">
                    <a:lumMod val="60000"/>
                    <a:lumOff val="40000"/>
                  </a:schemeClr>
                </a:solidFill>
                <a:latin typeface="华文中宋" pitchFamily="2" charset="-122"/>
                <a:ea typeface="华文中宋" pitchFamily="2" charset="-122"/>
              </a:rPr>
              <a:t>机构维护</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blinds(horizontal)">
                                      <p:cBhvr>
                                        <p:cTn id="7" dur="500"/>
                                        <p:tgtEl>
                                          <p:spTgt spid="1024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p:bldP spid="6" grpId="0" animBg="1"/>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a:srcRect/>
          <a:stretch>
            <a:fillRect/>
          </a:stretch>
        </p:blipFill>
        <p:spPr bwMode="auto">
          <a:xfrm>
            <a:off x="0" y="857232"/>
            <a:ext cx="9144000" cy="3071834"/>
          </a:xfrm>
          <a:prstGeom prst="rect">
            <a:avLst/>
          </a:prstGeom>
          <a:noFill/>
          <a:ln w="9525">
            <a:noFill/>
            <a:miter lim="800000"/>
            <a:headEnd/>
            <a:tailEnd/>
          </a:ln>
          <a:effectLst/>
        </p:spPr>
      </p:pic>
      <p:sp>
        <p:nvSpPr>
          <p:cNvPr id="83970"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创建理赔单的调整</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0024090F-17A0-4E26-BEF0-C0A5C93D9711}" type="slidenum">
              <a:rPr lang="zh-CN" altLang="en-US" smtClean="0"/>
              <a:pPr>
                <a:defRPr/>
              </a:pPr>
              <a:t>200</a:t>
            </a:fld>
            <a:endParaRPr lang="en-US" altLang="zh-CN" dirty="0"/>
          </a:p>
        </p:txBody>
      </p:sp>
      <p:pic>
        <p:nvPicPr>
          <p:cNvPr id="1026" name="Picture 2"/>
          <p:cNvPicPr>
            <a:picLocks noChangeAspect="1" noChangeArrowheads="1"/>
          </p:cNvPicPr>
          <p:nvPr/>
        </p:nvPicPr>
        <p:blipFill>
          <a:blip r:embed="rId3"/>
          <a:srcRect/>
          <a:stretch>
            <a:fillRect/>
          </a:stretch>
        </p:blipFill>
        <p:spPr bwMode="auto">
          <a:xfrm>
            <a:off x="6072198" y="2285992"/>
            <a:ext cx="714380" cy="714380"/>
          </a:xfrm>
          <a:prstGeom prst="rect">
            <a:avLst/>
          </a:prstGeom>
          <a:noFill/>
          <a:ln w="9525">
            <a:noFill/>
            <a:miter lim="800000"/>
            <a:headEnd/>
            <a:tailEnd/>
          </a:ln>
          <a:effectLst/>
        </p:spPr>
      </p:pic>
      <p:sp>
        <p:nvSpPr>
          <p:cNvPr id="8" name="矩形 7"/>
          <p:cNvSpPr/>
          <p:nvPr/>
        </p:nvSpPr>
        <p:spPr bwMode="auto">
          <a:xfrm>
            <a:off x="6000760" y="2786058"/>
            <a:ext cx="857256" cy="214314"/>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6" name="矩形标注 5"/>
          <p:cNvSpPr>
            <a:spLocks noChangeArrowheads="1"/>
          </p:cNvSpPr>
          <p:nvPr/>
        </p:nvSpPr>
        <p:spPr bwMode="auto">
          <a:xfrm>
            <a:off x="2428860" y="3429000"/>
            <a:ext cx="4214842" cy="1000132"/>
          </a:xfrm>
          <a:prstGeom prst="wedgeRectCallout">
            <a:avLst>
              <a:gd name="adj1" fmla="val 37189"/>
              <a:gd name="adj2" fmla="val -983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当</a:t>
            </a:r>
            <a:r>
              <a:rPr lang="zh-CN" altLang="en-US" sz="2400" b="0" dirty="0" smtClean="0">
                <a:solidFill>
                  <a:schemeClr val="tx1">
                    <a:lumMod val="75000"/>
                  </a:schemeClr>
                </a:solidFill>
                <a:latin typeface="华文中宋" pitchFamily="2" charset="-122"/>
                <a:ea typeface="华文中宋" pitchFamily="2" charset="-122"/>
              </a:rPr>
              <a:t>住院类型</a:t>
            </a:r>
            <a:r>
              <a:rPr lang="zh-CN" altLang="en-US" sz="2400" b="0" dirty="0" smtClean="0">
                <a:solidFill>
                  <a:schemeClr val="tx2">
                    <a:lumMod val="95000"/>
                    <a:lumOff val="5000"/>
                  </a:schemeClr>
                </a:solidFill>
                <a:latin typeface="华文中宋" pitchFamily="2" charset="-122"/>
                <a:ea typeface="华文中宋" pitchFamily="2" charset="-122"/>
              </a:rPr>
              <a:t>为</a:t>
            </a:r>
            <a:r>
              <a:rPr lang="zh-CN" altLang="en-US" sz="2400" b="0" dirty="0" smtClean="0">
                <a:solidFill>
                  <a:srgbClr val="FF0000"/>
                </a:solidFill>
                <a:latin typeface="华文中宋" pitchFamily="2" charset="-122"/>
                <a:ea typeface="华文中宋" pitchFamily="2" charset="-122"/>
              </a:rPr>
              <a:t>特病门诊</a:t>
            </a:r>
            <a:r>
              <a:rPr lang="zh-CN" altLang="en-US" sz="2400" b="0" dirty="0" smtClean="0">
                <a:solidFill>
                  <a:schemeClr val="tx2">
                    <a:lumMod val="95000"/>
                    <a:lumOff val="5000"/>
                  </a:schemeClr>
                </a:solidFill>
                <a:latin typeface="华文中宋" pitchFamily="2" charset="-122"/>
                <a:ea typeface="华文中宋" pitchFamily="2" charset="-122"/>
              </a:rPr>
              <a:t>时，点击</a:t>
            </a:r>
            <a:r>
              <a:rPr lang="zh-CN" altLang="en-US" sz="2400" b="0" dirty="0" smtClean="0">
                <a:solidFill>
                  <a:schemeClr val="tx1">
                    <a:lumMod val="75000"/>
                  </a:schemeClr>
                </a:solidFill>
                <a:latin typeface="华文中宋" pitchFamily="2" charset="-122"/>
                <a:ea typeface="华文中宋" pitchFamily="2" charset="-122"/>
              </a:rPr>
              <a:t>搜索</a:t>
            </a:r>
            <a:r>
              <a:rPr lang="zh-CN" altLang="en-US" sz="2400" b="0" dirty="0" smtClean="0">
                <a:solidFill>
                  <a:schemeClr val="tx2">
                    <a:lumMod val="95000"/>
                    <a:lumOff val="5000"/>
                  </a:schemeClr>
                </a:solidFill>
                <a:latin typeface="华文中宋" pitchFamily="2" charset="-122"/>
                <a:ea typeface="华文中宋" pitchFamily="2" charset="-122"/>
              </a:rPr>
              <a:t>按钮后的界面如下：</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lide(fromTop)">
                                      <p:cBhvr>
                                        <p:cTn id="7" dur="500"/>
                                        <p:tgtEl>
                                          <p:spTgt spid="1026"/>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srcRect/>
          <a:stretch>
            <a:fillRect/>
          </a:stretch>
        </p:blipFill>
        <p:spPr bwMode="auto">
          <a:xfrm>
            <a:off x="0" y="857232"/>
            <a:ext cx="9144000" cy="3071834"/>
          </a:xfrm>
          <a:prstGeom prst="rect">
            <a:avLst/>
          </a:prstGeom>
          <a:noFill/>
          <a:ln w="9525">
            <a:noFill/>
            <a:miter lim="800000"/>
            <a:headEnd/>
            <a:tailEnd/>
          </a:ln>
          <a:effectLst/>
        </p:spPr>
      </p:pic>
      <p:pic>
        <p:nvPicPr>
          <p:cNvPr id="3074" name="Picture 2"/>
          <p:cNvPicPr>
            <a:picLocks noChangeAspect="1" noChangeArrowheads="1"/>
          </p:cNvPicPr>
          <p:nvPr/>
        </p:nvPicPr>
        <p:blipFill>
          <a:blip r:embed="rId3"/>
          <a:srcRect/>
          <a:stretch>
            <a:fillRect/>
          </a:stretch>
        </p:blipFill>
        <p:spPr bwMode="auto">
          <a:xfrm>
            <a:off x="0" y="1714488"/>
            <a:ext cx="9144000" cy="2928958"/>
          </a:xfrm>
          <a:prstGeom prst="rect">
            <a:avLst/>
          </a:prstGeom>
          <a:noFill/>
          <a:ln w="9525">
            <a:noFill/>
            <a:miter lim="800000"/>
            <a:headEnd/>
            <a:tailEnd/>
          </a:ln>
          <a:effectLst/>
        </p:spPr>
      </p:pic>
      <p:sp>
        <p:nvSpPr>
          <p:cNvPr id="8" name="矩形 7"/>
          <p:cNvSpPr/>
          <p:nvPr/>
        </p:nvSpPr>
        <p:spPr bwMode="auto">
          <a:xfrm>
            <a:off x="0" y="2500306"/>
            <a:ext cx="357158" cy="200026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3970"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创建理赔单的调整</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0024090F-17A0-4E26-BEF0-C0A5C93D9711}" type="slidenum">
              <a:rPr lang="zh-CN" altLang="en-US" smtClean="0"/>
              <a:pPr>
                <a:defRPr/>
              </a:pPr>
              <a:t>201</a:t>
            </a:fld>
            <a:endParaRPr lang="en-US" altLang="zh-CN" dirty="0"/>
          </a:p>
        </p:txBody>
      </p:sp>
      <p:sp>
        <p:nvSpPr>
          <p:cNvPr id="6" name="矩形标注 5"/>
          <p:cNvSpPr>
            <a:spLocks noChangeArrowheads="1"/>
          </p:cNvSpPr>
          <p:nvPr/>
        </p:nvSpPr>
        <p:spPr bwMode="auto">
          <a:xfrm>
            <a:off x="571472" y="4500570"/>
            <a:ext cx="2143140" cy="1214446"/>
          </a:xfrm>
          <a:prstGeom prst="wedgeRectCallout">
            <a:avLst>
              <a:gd name="adj1" fmla="val -61585"/>
              <a:gd name="adj2" fmla="val -9501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根据申报的纸质特病门诊单据勾选。</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Text Box 3"/>
          <p:cNvSpPr txBox="1">
            <a:spLocks noChangeArrowheads="1"/>
          </p:cNvSpPr>
          <p:nvPr/>
        </p:nvSpPr>
        <p:spPr bwMode="auto">
          <a:xfrm>
            <a:off x="214282" y="1000108"/>
            <a:ext cx="6786610" cy="830997"/>
          </a:xfrm>
          <a:prstGeom prst="wedgeRectCallout">
            <a:avLst>
              <a:gd name="adj1" fmla="val 34665"/>
              <a:gd name="adj2" fmla="val 99179"/>
            </a:avLst>
          </a:prstGeom>
          <a:solidFill>
            <a:srgbClr val="FFFFCC"/>
          </a:solidFill>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4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说明</a:t>
            </a:r>
            <a:r>
              <a:rPr kumimoji="0" lang="zh-CN" altLang="en-US" sz="24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：只有住院类型为</a:t>
            </a:r>
            <a:r>
              <a:rPr kumimoji="0" lang="zh-CN" altLang="en-US" sz="2400" b="1" i="0" u="none" strike="noStrike" kern="0" cap="none" spc="0" normalizeH="0" baseline="0" noProof="0" dirty="0" smtClean="0">
                <a:ln>
                  <a:noFill/>
                </a:ln>
                <a:solidFill>
                  <a:srgbClr val="FF0000"/>
                </a:solidFill>
                <a:effectLst/>
                <a:uLnTx/>
                <a:uFillTx/>
                <a:latin typeface="Garamond" pitchFamily="18" charset="0"/>
                <a:ea typeface="宋体" pitchFamily="2" charset="-122"/>
              </a:rPr>
              <a:t>特病门诊</a:t>
            </a:r>
            <a:r>
              <a:rPr kumimoji="0" lang="zh-CN" altLang="en-US" sz="24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时，可根据已有纸质单据勾选，选择生成理赔单。</a:t>
            </a:r>
            <a:endParaRPr kumimoji="0" lang="zh-CN" altLang="en-US" sz="24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endParaRPr>
          </a:p>
        </p:txBody>
      </p:sp>
      <p:sp>
        <p:nvSpPr>
          <p:cNvPr id="11" name="矩形标注 10"/>
          <p:cNvSpPr>
            <a:spLocks noChangeArrowheads="1"/>
          </p:cNvSpPr>
          <p:nvPr/>
        </p:nvSpPr>
        <p:spPr bwMode="auto">
          <a:xfrm>
            <a:off x="4857752" y="2500306"/>
            <a:ext cx="4071938" cy="1584176"/>
          </a:xfrm>
          <a:prstGeom prst="wedgeRectCallout">
            <a:avLst>
              <a:gd name="adj1" fmla="val 43228"/>
              <a:gd name="adj2" fmla="val -8959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批量生成</a:t>
            </a:r>
            <a:r>
              <a:rPr lang="zh-CN" altLang="en-US" sz="2400" b="0" dirty="0">
                <a:solidFill>
                  <a:schemeClr val="tx2">
                    <a:lumMod val="95000"/>
                    <a:lumOff val="5000"/>
                  </a:schemeClr>
                </a:solidFill>
                <a:latin typeface="华文中宋" pitchFamily="2" charset="-122"/>
                <a:ea typeface="华文中宋" pitchFamily="2" charset="-122"/>
              </a:rPr>
              <a:t>按钮，系统会</a:t>
            </a:r>
            <a:r>
              <a:rPr lang="zh-CN" altLang="en-US" sz="2400" b="0" dirty="0" smtClean="0">
                <a:solidFill>
                  <a:schemeClr val="tx2">
                    <a:lumMod val="95000"/>
                    <a:lumOff val="5000"/>
                  </a:schemeClr>
                </a:solidFill>
                <a:latin typeface="华文中宋" pitchFamily="2" charset="-122"/>
                <a:ea typeface="华文中宋" pitchFamily="2" charset="-122"/>
              </a:rPr>
              <a:t>将勾选了的社保住</a:t>
            </a:r>
            <a:r>
              <a:rPr lang="zh-CN" altLang="en-US" sz="2400" b="0" dirty="0">
                <a:solidFill>
                  <a:schemeClr val="tx2">
                    <a:lumMod val="95000"/>
                    <a:lumOff val="5000"/>
                  </a:schemeClr>
                </a:solidFill>
                <a:latin typeface="华文中宋" pitchFamily="2" charset="-122"/>
                <a:ea typeface="华文中宋" pitchFamily="2" charset="-122"/>
              </a:rPr>
              <a:t>院</a:t>
            </a:r>
            <a:r>
              <a:rPr lang="zh-CN" altLang="en-US" sz="2400" b="0" dirty="0" smtClean="0">
                <a:solidFill>
                  <a:schemeClr val="tx2">
                    <a:lumMod val="95000"/>
                    <a:lumOff val="5000"/>
                  </a:schemeClr>
                </a:solidFill>
                <a:latin typeface="华文中宋" pitchFamily="2" charset="-122"/>
                <a:ea typeface="华文中宋" pitchFamily="2" charset="-122"/>
              </a:rPr>
              <a:t>信息按理赔规则生成</a:t>
            </a:r>
            <a:r>
              <a:rPr lang="zh-CN" altLang="en-US" sz="2400" b="0" dirty="0">
                <a:solidFill>
                  <a:schemeClr val="tx2">
                    <a:lumMod val="95000"/>
                    <a:lumOff val="5000"/>
                  </a:schemeClr>
                </a:solidFill>
                <a:latin typeface="华文中宋" pitchFamily="2" charset="-122"/>
                <a:ea typeface="华文中宋" pitchFamily="2" charset="-122"/>
              </a:rPr>
              <a:t>住院</a:t>
            </a:r>
            <a:r>
              <a:rPr lang="zh-CN" altLang="en-US" sz="2400" b="0" dirty="0" smtClean="0">
                <a:solidFill>
                  <a:schemeClr val="tx2">
                    <a:lumMod val="95000"/>
                    <a:lumOff val="5000"/>
                  </a:schemeClr>
                </a:solidFill>
                <a:latin typeface="华文中宋" pitchFamily="2" charset="-122"/>
                <a:ea typeface="华文中宋" pitchFamily="2" charset="-122"/>
              </a:rPr>
              <a:t>理赔申请电子单。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2" name="矩形标注 11"/>
          <p:cNvSpPr>
            <a:spLocks noChangeArrowheads="1"/>
          </p:cNvSpPr>
          <p:nvPr/>
        </p:nvSpPr>
        <p:spPr bwMode="auto">
          <a:xfrm>
            <a:off x="928662" y="4714884"/>
            <a:ext cx="4000500" cy="1000125"/>
          </a:xfrm>
          <a:prstGeom prst="wedgeRectCallout">
            <a:avLst>
              <a:gd name="adj1" fmla="val -5119"/>
              <a:gd name="adj2" fmla="val -12988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查询出的社保住</a:t>
            </a:r>
            <a:r>
              <a:rPr lang="zh-CN" altLang="en-US" sz="2400" b="0" dirty="0">
                <a:solidFill>
                  <a:schemeClr val="tx2">
                    <a:lumMod val="95000"/>
                    <a:lumOff val="5000"/>
                  </a:schemeClr>
                </a:solidFill>
                <a:latin typeface="华文中宋" pitchFamily="2" charset="-122"/>
                <a:ea typeface="华文中宋" pitchFamily="2" charset="-122"/>
              </a:rPr>
              <a:t>院信息逐条显示在界面下方</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12"/>
                                        </p:tgtEl>
                                        <p:attrNameLst>
                                          <p:attrName>style.visibility</p:attrName>
                                        </p:attrNameLst>
                                      </p:cBhvr>
                                      <p:to>
                                        <p:strVal val="hidden"/>
                                      </p:to>
                                    </p:set>
                                  </p:childTnLst>
                                </p:cTn>
                              </p:par>
                            </p:childTnLst>
                          </p:cTn>
                        </p:par>
                        <p:par>
                          <p:cTn id="12" fill="hold">
                            <p:stCondLst>
                              <p:cond delay="0"/>
                            </p:stCondLst>
                            <p:childTnLst>
                              <p:par>
                                <p:cTn id="13" presetID="9"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10" grpId="0" animBg="1"/>
      <p:bldP spid="11" grpId="0" animBg="1"/>
      <p:bldP spid="12" grpId="0" animBg="1"/>
      <p:bldP spid="12" grpId="1" animBg="1"/>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srcRect/>
          <a:stretch>
            <a:fillRect/>
          </a:stretch>
        </p:blipFill>
        <p:spPr bwMode="auto">
          <a:xfrm>
            <a:off x="0" y="857232"/>
            <a:ext cx="9143999" cy="4643470"/>
          </a:xfrm>
          <a:prstGeom prst="rect">
            <a:avLst/>
          </a:prstGeom>
          <a:noFill/>
          <a:ln w="9525">
            <a:noFill/>
            <a:miter lim="800000"/>
            <a:headEnd/>
            <a:tailEnd/>
          </a:ln>
          <a:effectLst/>
        </p:spPr>
      </p:pic>
      <p:sp>
        <p:nvSpPr>
          <p:cNvPr id="84994"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创建理赔单的调整</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C934356F-A68F-4510-9472-EDE26A7B8756}" type="slidenum">
              <a:rPr lang="zh-CN" altLang="en-US" smtClean="0"/>
              <a:pPr>
                <a:defRPr/>
              </a:pPr>
              <a:t>202</a:t>
            </a:fld>
            <a:endParaRPr lang="en-US" altLang="zh-CN" dirty="0"/>
          </a:p>
        </p:txBody>
      </p:sp>
      <p:pic>
        <p:nvPicPr>
          <p:cNvPr id="2052" name="Picture 4"/>
          <p:cNvPicPr>
            <a:picLocks noChangeAspect="1" noChangeArrowheads="1"/>
          </p:cNvPicPr>
          <p:nvPr/>
        </p:nvPicPr>
        <p:blipFill>
          <a:blip r:embed="rId3"/>
          <a:srcRect/>
          <a:stretch>
            <a:fillRect/>
          </a:stretch>
        </p:blipFill>
        <p:spPr bwMode="auto">
          <a:xfrm>
            <a:off x="2687106" y="2571744"/>
            <a:ext cx="4199468" cy="1928826"/>
          </a:xfrm>
          <a:prstGeom prst="rect">
            <a:avLst/>
          </a:prstGeom>
          <a:noFill/>
          <a:ln w="9525">
            <a:noFill/>
            <a:miter lim="800000"/>
            <a:headEnd/>
            <a:tailEnd/>
          </a:ln>
          <a:effectLst/>
        </p:spPr>
      </p:pic>
      <p:pic>
        <p:nvPicPr>
          <p:cNvPr id="10" name="Picture 2"/>
          <p:cNvPicPr>
            <a:picLocks noChangeAspect="1" noChangeArrowheads="1"/>
          </p:cNvPicPr>
          <p:nvPr/>
        </p:nvPicPr>
        <p:blipFill>
          <a:blip r:embed="rId4"/>
          <a:srcRect/>
          <a:stretch>
            <a:fillRect/>
          </a:stretch>
        </p:blipFill>
        <p:spPr bwMode="auto">
          <a:xfrm>
            <a:off x="1" y="1714488"/>
            <a:ext cx="9143999" cy="928694"/>
          </a:xfrm>
          <a:prstGeom prst="rect">
            <a:avLst/>
          </a:prstGeom>
          <a:noFill/>
          <a:ln w="9525">
            <a:noFill/>
            <a:miter lim="800000"/>
            <a:headEnd/>
            <a:tailEnd/>
          </a:ln>
          <a:effectLst/>
        </p:spPr>
      </p:pic>
      <p:sp>
        <p:nvSpPr>
          <p:cNvPr id="11" name="矩形标注 10"/>
          <p:cNvSpPr>
            <a:spLocks noChangeArrowheads="1"/>
          </p:cNvSpPr>
          <p:nvPr/>
        </p:nvSpPr>
        <p:spPr bwMode="auto">
          <a:xfrm>
            <a:off x="3857620" y="4572008"/>
            <a:ext cx="2571768" cy="1143008"/>
          </a:xfrm>
          <a:prstGeom prst="wedgeRectCallout">
            <a:avLst>
              <a:gd name="adj1" fmla="val 38050"/>
              <a:gd name="adj2" fmla="val -9744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查看生成提示信息，点击</a:t>
            </a:r>
            <a:r>
              <a:rPr lang="zh-CN" altLang="en-US" sz="2400" b="0" dirty="0" smtClean="0">
                <a:solidFill>
                  <a:schemeClr val="accent4">
                    <a:lumMod val="60000"/>
                    <a:lumOff val="40000"/>
                  </a:schemeClr>
                </a:solidFill>
                <a:latin typeface="华文中宋" pitchFamily="2" charset="-122"/>
                <a:ea typeface="华文中宋" pitchFamily="2" charset="-122"/>
              </a:rPr>
              <a:t>确定</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0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203</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6</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住院理赔</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手工生成理赔单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204</a:t>
            </a:fld>
            <a:endParaRPr lang="en-US" altLang="zh-CN" dirty="0">
              <a:solidFill>
                <a:srgbClr val="FFFFFF"/>
              </a:solidFill>
            </a:endParaRPr>
          </a:p>
        </p:txBody>
      </p:sp>
      <p:sp>
        <p:nvSpPr>
          <p:cNvPr id="8" name="TextBox 7"/>
          <p:cNvSpPr txBox="1"/>
          <p:nvPr/>
        </p:nvSpPr>
        <p:spPr>
          <a:xfrm>
            <a:off x="642910" y="1428736"/>
            <a:ext cx="7500990" cy="4431983"/>
          </a:xfrm>
          <a:prstGeom prst="rect">
            <a:avLst/>
          </a:prstGeom>
          <a:noFill/>
        </p:spPr>
        <p:txBody>
          <a:bodyPr wrap="square" rtlCol="0">
            <a:spAutoFit/>
          </a:bodyPr>
          <a:lstStyle/>
          <a:p>
            <a:pPr>
              <a:buFont typeface="Wingdings" pitchFamily="2" charset="2"/>
              <a:buChar char="l"/>
            </a:pPr>
            <a:r>
              <a:rPr lang="en-US" altLang="zh-CN" sz="2400" b="0" dirty="0" smtClean="0">
                <a:solidFill>
                  <a:schemeClr val="tx2">
                    <a:lumMod val="95000"/>
                    <a:lumOff val="5000"/>
                  </a:schemeClr>
                </a:solidFill>
                <a:latin typeface="宋体" pitchFamily="2" charset="-122"/>
                <a:ea typeface="宋体" pitchFamily="2" charset="-122"/>
              </a:rPr>
              <a:t> </a:t>
            </a:r>
            <a:r>
              <a:rPr lang="zh-CN" altLang="en-US" sz="2400" b="0" dirty="0" smtClean="0">
                <a:solidFill>
                  <a:schemeClr val="tx2">
                    <a:lumMod val="95000"/>
                    <a:lumOff val="5000"/>
                  </a:schemeClr>
                </a:solidFill>
                <a:latin typeface="宋体" pitchFamily="2" charset="-122"/>
                <a:ea typeface="宋体" pitchFamily="2" charset="-122"/>
              </a:rPr>
              <a:t>手工生成理赔单只是作为自动批量生成理赔单的一种补充操作，需要手工生成理赔单的情况：</a:t>
            </a:r>
            <a:endParaRPr lang="en-US" altLang="zh-CN" sz="2400" b="0" dirty="0" smtClean="0">
              <a:solidFill>
                <a:schemeClr val="tx2">
                  <a:lumMod val="95000"/>
                  <a:lumOff val="5000"/>
                </a:schemeClr>
              </a:solidFill>
              <a:latin typeface="宋体" pitchFamily="2" charset="-122"/>
              <a:ea typeface="宋体" pitchFamily="2" charset="-122"/>
            </a:endParaRPr>
          </a:p>
          <a:p>
            <a:r>
              <a:rPr lang="en-US" altLang="zh-CN" sz="2400" b="0" dirty="0" smtClean="0">
                <a:solidFill>
                  <a:schemeClr val="tx2">
                    <a:lumMod val="95000"/>
                    <a:lumOff val="5000"/>
                  </a:schemeClr>
                </a:solidFill>
                <a:latin typeface="宋体" pitchFamily="2" charset="-122"/>
                <a:ea typeface="宋体" pitchFamily="2" charset="-122"/>
              </a:rPr>
              <a:t>	</a:t>
            </a:r>
            <a:r>
              <a:rPr lang="zh-CN" altLang="en-US" sz="2400" b="0" dirty="0" smtClean="0">
                <a:solidFill>
                  <a:schemeClr val="tx2">
                    <a:lumMod val="95000"/>
                    <a:lumOff val="5000"/>
                  </a:schemeClr>
                </a:solidFill>
                <a:latin typeface="宋体" pitchFamily="2" charset="-122"/>
                <a:ea typeface="宋体" pitchFamily="2" charset="-122"/>
              </a:rPr>
              <a:t>符合住院医疗赔付要求，但自付一金额不够减对应起付线（</a:t>
            </a:r>
            <a:r>
              <a:rPr lang="en-US" altLang="zh-CN" sz="2400" b="0" dirty="0" smtClean="0">
                <a:solidFill>
                  <a:schemeClr val="tx2">
                    <a:lumMod val="95000"/>
                    <a:lumOff val="5000"/>
                  </a:schemeClr>
                </a:solidFill>
                <a:latin typeface="宋体" pitchFamily="2" charset="-122"/>
                <a:ea typeface="宋体" pitchFamily="2" charset="-122"/>
              </a:rPr>
              <a:t>1300</a:t>
            </a:r>
            <a:r>
              <a:rPr lang="zh-CN" altLang="en-US" sz="2400" b="0" dirty="0" smtClean="0">
                <a:solidFill>
                  <a:schemeClr val="tx2">
                    <a:lumMod val="95000"/>
                    <a:lumOff val="5000"/>
                  </a:schemeClr>
                </a:solidFill>
                <a:latin typeface="宋体" pitchFamily="2" charset="-122"/>
                <a:ea typeface="宋体" pitchFamily="2" charset="-122"/>
              </a:rPr>
              <a:t>、</a:t>
            </a:r>
            <a:r>
              <a:rPr lang="en-US" altLang="zh-CN" sz="2400" b="0" dirty="0" smtClean="0">
                <a:solidFill>
                  <a:schemeClr val="tx2">
                    <a:lumMod val="95000"/>
                    <a:lumOff val="5000"/>
                  </a:schemeClr>
                </a:solidFill>
                <a:latin typeface="宋体" pitchFamily="2" charset="-122"/>
                <a:ea typeface="宋体" pitchFamily="2" charset="-122"/>
              </a:rPr>
              <a:t>650</a:t>
            </a:r>
            <a:r>
              <a:rPr lang="zh-CN" altLang="en-US" sz="2400" b="0" dirty="0" smtClean="0">
                <a:solidFill>
                  <a:schemeClr val="tx2">
                    <a:lumMod val="95000"/>
                    <a:lumOff val="5000"/>
                  </a:schemeClr>
                </a:solidFill>
                <a:latin typeface="宋体" pitchFamily="2" charset="-122"/>
                <a:ea typeface="宋体" pitchFamily="2" charset="-122"/>
              </a:rPr>
              <a:t>）的普通住院。如低保、精神分裂症自付一不够减对应起付线的特殊情况就需要手工生成。</a:t>
            </a:r>
            <a:endParaRPr lang="en-US" altLang="zh-CN" sz="2400" b="0" dirty="0" smtClean="0">
              <a:solidFill>
                <a:schemeClr val="tx2">
                  <a:lumMod val="95000"/>
                  <a:lumOff val="5000"/>
                </a:schemeClr>
              </a:solidFill>
              <a:latin typeface="宋体" pitchFamily="2" charset="-122"/>
              <a:ea typeface="宋体" pitchFamily="2" charset="-122"/>
            </a:endParaRPr>
          </a:p>
          <a:p>
            <a:endParaRPr lang="en-US" altLang="zh-CN" sz="2400" b="0" dirty="0" smtClean="0">
              <a:solidFill>
                <a:schemeClr val="tx2">
                  <a:lumMod val="95000"/>
                  <a:lumOff val="5000"/>
                </a:schemeClr>
              </a:solidFill>
              <a:latin typeface="宋体" pitchFamily="2" charset="-122"/>
              <a:ea typeface="宋体" pitchFamily="2" charset="-122"/>
            </a:endParaRPr>
          </a:p>
          <a:p>
            <a:endParaRPr lang="en-US" altLang="zh-CN" sz="2400" b="0" dirty="0" smtClean="0">
              <a:solidFill>
                <a:schemeClr val="tx2">
                  <a:lumMod val="95000"/>
                  <a:lumOff val="5000"/>
                </a:schemeClr>
              </a:solidFill>
              <a:latin typeface="宋体" pitchFamily="2" charset="-122"/>
              <a:ea typeface="宋体" pitchFamily="2" charset="-122"/>
            </a:endParaRPr>
          </a:p>
          <a:p>
            <a:r>
              <a:rPr lang="zh-CN" altLang="en-US" sz="2400" dirty="0" smtClean="0">
                <a:solidFill>
                  <a:srgbClr val="FF0000"/>
                </a:solidFill>
                <a:latin typeface="宋体" pitchFamily="2" charset="-122"/>
                <a:ea typeface="宋体" pitchFamily="2" charset="-122"/>
              </a:rPr>
              <a:t>注意：</a:t>
            </a:r>
            <a:endParaRPr lang="en-US" altLang="zh-CN" sz="2400" dirty="0" smtClean="0">
              <a:solidFill>
                <a:srgbClr val="FF0000"/>
              </a:solidFill>
              <a:latin typeface="宋体" pitchFamily="2" charset="-122"/>
              <a:ea typeface="宋体" pitchFamily="2" charset="-122"/>
            </a:endParaRPr>
          </a:p>
          <a:p>
            <a:r>
              <a:rPr lang="zh-CN" altLang="en-US" sz="2400" b="0" dirty="0" smtClean="0">
                <a:solidFill>
                  <a:schemeClr val="tx2">
                    <a:lumMod val="95000"/>
                    <a:lumOff val="5000"/>
                  </a:schemeClr>
                </a:solidFill>
                <a:latin typeface="宋体" pitchFamily="2" charset="-122"/>
                <a:ea typeface="宋体" pitchFamily="2" charset="-122"/>
              </a:rPr>
              <a:t>     必须</a:t>
            </a:r>
            <a:r>
              <a:rPr lang="zh-CN" altLang="en-US" sz="2400" b="0" kern="0" dirty="0" smtClean="0">
                <a:solidFill>
                  <a:schemeClr val="tx2">
                    <a:lumMod val="95000"/>
                    <a:lumOff val="5000"/>
                  </a:schemeClr>
                </a:solidFill>
                <a:latin typeface="宋体" pitchFamily="2" charset="-122"/>
                <a:ea typeface="宋体" pitchFamily="2" charset="-122"/>
              </a:rPr>
              <a:t>先使用了“自动批量生成”功能后才可以使用“手工生成”功能进行特殊操作。</a:t>
            </a:r>
            <a:endParaRPr lang="en-US" altLang="zh-CN" sz="2400" b="0" dirty="0" smtClean="0">
              <a:solidFill>
                <a:schemeClr val="tx2">
                  <a:lumMod val="95000"/>
                  <a:lumOff val="5000"/>
                </a:schemeClr>
              </a:solidFill>
              <a:latin typeface="宋体" pitchFamily="2" charset="-122"/>
              <a:ea typeface="宋体" pitchFamily="2" charset="-122"/>
            </a:endParaRPr>
          </a:p>
          <a:p>
            <a:endParaRPr lang="zh-CN" altLang="en-US" dirty="0"/>
          </a:p>
        </p:txBody>
      </p:sp>
    </p:spTree>
  </p:cSld>
  <p:clrMapOvr>
    <a:masterClrMapping/>
  </p:clrMapOvr>
  <p:transition>
    <p:strips/>
  </p:transition>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Calibri" pitchFamily="34" charset="0"/>
              </a:rPr>
              <a:t>住院理赔</a:t>
            </a:r>
            <a:r>
              <a:rPr lang="en-US" altLang="zh-CN" dirty="0" smtClean="0">
                <a:latin typeface="Calibri" pitchFamily="34" charset="0"/>
              </a:rPr>
              <a:t>——</a:t>
            </a:r>
            <a:r>
              <a:rPr lang="zh-CN" altLang="en-US" dirty="0" smtClean="0">
                <a:latin typeface="Calibri" pitchFamily="34" charset="0"/>
              </a:rPr>
              <a:t>手工生成理赔单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C934356F-A68F-4510-9472-EDE26A7B8756}" type="slidenum">
              <a:rPr lang="zh-CN" altLang="en-US" smtClean="0"/>
              <a:pPr>
                <a:defRPr/>
              </a:pPr>
              <a:t>205</a:t>
            </a:fld>
            <a:endParaRPr lang="en-US" altLang="zh-CN" dirty="0"/>
          </a:p>
        </p:txBody>
      </p:sp>
      <p:pic>
        <p:nvPicPr>
          <p:cNvPr id="1026" name="Picture 2"/>
          <p:cNvPicPr>
            <a:picLocks noChangeAspect="1" noChangeArrowheads="1"/>
          </p:cNvPicPr>
          <p:nvPr/>
        </p:nvPicPr>
        <p:blipFill>
          <a:blip r:embed="rId2"/>
          <a:srcRect/>
          <a:stretch>
            <a:fillRect/>
          </a:stretch>
        </p:blipFill>
        <p:spPr bwMode="auto">
          <a:xfrm>
            <a:off x="0" y="857232"/>
            <a:ext cx="9144000" cy="3714776"/>
          </a:xfrm>
          <a:prstGeom prst="rect">
            <a:avLst/>
          </a:prstGeom>
          <a:noFill/>
          <a:ln w="9525">
            <a:noFill/>
            <a:miter lim="800000"/>
            <a:headEnd/>
            <a:tailEnd/>
          </a:ln>
          <a:effectLst/>
        </p:spPr>
      </p:pic>
      <p:sp>
        <p:nvSpPr>
          <p:cNvPr id="5" name="圆角矩形标注 4"/>
          <p:cNvSpPr>
            <a:spLocks noChangeArrowheads="1"/>
          </p:cNvSpPr>
          <p:nvPr/>
        </p:nvSpPr>
        <p:spPr bwMode="auto">
          <a:xfrm>
            <a:off x="4643438" y="1142984"/>
            <a:ext cx="2448271" cy="1008111"/>
          </a:xfrm>
          <a:prstGeom prst="wedgeRectCallout">
            <a:avLst>
              <a:gd name="adj1" fmla="val -90027"/>
              <a:gd name="adj2" fmla="val -950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理赔</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6" name="圆角矩形标注 4"/>
          <p:cNvSpPr>
            <a:spLocks noChangeArrowheads="1"/>
          </p:cNvSpPr>
          <p:nvPr/>
        </p:nvSpPr>
        <p:spPr bwMode="auto">
          <a:xfrm>
            <a:off x="3786182" y="2643182"/>
            <a:ext cx="2592288" cy="714379"/>
          </a:xfrm>
          <a:prstGeom prst="wedgeRectCallout">
            <a:avLst>
              <a:gd name="adj1" fmla="val -41302"/>
              <a:gd name="adj2" fmla="val -162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住院理赔</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857232"/>
            <a:ext cx="9144000" cy="3863916"/>
          </a:xfrm>
          <a:prstGeom prst="rect">
            <a:avLst/>
          </a:prstGeom>
          <a:noFill/>
          <a:ln w="9525">
            <a:noFill/>
            <a:miter lim="800000"/>
            <a:headEnd/>
            <a:tailEnd/>
          </a:ln>
          <a:effectLst/>
        </p:spPr>
      </p:pic>
      <p:sp>
        <p:nvSpPr>
          <p:cNvPr id="84994"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Calibri" pitchFamily="34" charset="0"/>
              </a:rPr>
              <a:t>住院理赔</a:t>
            </a:r>
            <a:r>
              <a:rPr lang="en-US" altLang="zh-CN" dirty="0" smtClean="0">
                <a:latin typeface="Calibri" pitchFamily="34" charset="0"/>
              </a:rPr>
              <a:t>——</a:t>
            </a:r>
            <a:r>
              <a:rPr lang="zh-CN" altLang="en-US" dirty="0" smtClean="0">
                <a:latin typeface="Calibri" pitchFamily="34" charset="0"/>
              </a:rPr>
              <a:t>手工生成理赔单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C934356F-A68F-4510-9472-EDE26A7B8756}" type="slidenum">
              <a:rPr lang="zh-CN" altLang="en-US" smtClean="0"/>
              <a:pPr>
                <a:defRPr/>
              </a:pPr>
              <a:t>206</a:t>
            </a:fld>
            <a:endParaRPr lang="en-US" altLang="zh-CN" dirty="0"/>
          </a:p>
        </p:txBody>
      </p:sp>
      <p:sp>
        <p:nvSpPr>
          <p:cNvPr id="5" name="圆角矩形标注 4"/>
          <p:cNvSpPr>
            <a:spLocks noChangeArrowheads="1"/>
          </p:cNvSpPr>
          <p:nvPr/>
        </p:nvSpPr>
        <p:spPr bwMode="auto">
          <a:xfrm>
            <a:off x="6429388" y="2714620"/>
            <a:ext cx="2448271" cy="1008111"/>
          </a:xfrm>
          <a:prstGeom prst="wedgeRectCallout">
            <a:avLst>
              <a:gd name="adj1" fmla="val -42255"/>
              <a:gd name="adj2" fmla="val -10126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手工生成</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2"/>
            <a:ext cx="9144000" cy="3786214"/>
          </a:xfrm>
          <a:prstGeom prst="rect">
            <a:avLst/>
          </a:prstGeom>
          <a:noFill/>
          <a:ln w="9525">
            <a:noFill/>
            <a:miter lim="800000"/>
            <a:headEnd/>
            <a:tailEnd/>
          </a:ln>
          <a:effectLst/>
        </p:spPr>
      </p:pic>
      <p:sp>
        <p:nvSpPr>
          <p:cNvPr id="84994"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Calibri" pitchFamily="34" charset="0"/>
              </a:rPr>
              <a:t>住院理赔</a:t>
            </a:r>
            <a:r>
              <a:rPr lang="en-US" altLang="zh-CN" dirty="0" smtClean="0">
                <a:latin typeface="Calibri" pitchFamily="34" charset="0"/>
              </a:rPr>
              <a:t>——</a:t>
            </a:r>
            <a:r>
              <a:rPr lang="zh-CN" altLang="en-US" dirty="0" smtClean="0">
                <a:latin typeface="Calibri" pitchFamily="34" charset="0"/>
              </a:rPr>
              <a:t>手工生成理赔单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C934356F-A68F-4510-9472-EDE26A7B8756}" type="slidenum">
              <a:rPr lang="zh-CN" altLang="en-US" smtClean="0"/>
              <a:pPr>
                <a:defRPr/>
              </a:pPr>
              <a:t>207</a:t>
            </a:fld>
            <a:endParaRPr lang="en-US" altLang="zh-CN" dirty="0"/>
          </a:p>
        </p:txBody>
      </p:sp>
      <p:sp>
        <p:nvSpPr>
          <p:cNvPr id="7" name="矩形 6"/>
          <p:cNvSpPr/>
          <p:nvPr/>
        </p:nvSpPr>
        <p:spPr bwMode="auto">
          <a:xfrm>
            <a:off x="1000100" y="2214554"/>
            <a:ext cx="6286544" cy="50006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 name="圆角矩形标注 4"/>
          <p:cNvSpPr>
            <a:spLocks noChangeArrowheads="1"/>
          </p:cNvSpPr>
          <p:nvPr/>
        </p:nvSpPr>
        <p:spPr bwMode="auto">
          <a:xfrm>
            <a:off x="6500826" y="2786058"/>
            <a:ext cx="2357453" cy="642942"/>
          </a:xfrm>
          <a:prstGeom prst="wedgeRectCallout">
            <a:avLst>
              <a:gd name="adj1" fmla="val -10552"/>
              <a:gd name="adj2" fmla="val -15822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搜索</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5" name="圆角矩形标注 4"/>
          <p:cNvSpPr>
            <a:spLocks noChangeArrowheads="1"/>
          </p:cNvSpPr>
          <p:nvPr/>
        </p:nvSpPr>
        <p:spPr bwMode="auto">
          <a:xfrm>
            <a:off x="571472" y="3286124"/>
            <a:ext cx="3643338" cy="1214446"/>
          </a:xfrm>
          <a:prstGeom prst="wedgeRectCallout">
            <a:avLst>
              <a:gd name="adj1" fmla="val 32163"/>
              <a:gd name="adj2" fmla="val -10599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输入出险会员身份证号或会员编号其中一项，并选择入院年份</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5" grpId="0" animBg="1"/>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srcRect/>
          <a:stretch>
            <a:fillRect/>
          </a:stretch>
        </p:blipFill>
        <p:spPr bwMode="auto">
          <a:xfrm>
            <a:off x="0" y="857232"/>
            <a:ext cx="9144000" cy="3857652"/>
          </a:xfrm>
          <a:prstGeom prst="rect">
            <a:avLst/>
          </a:prstGeom>
          <a:noFill/>
          <a:ln w="9525">
            <a:noFill/>
            <a:miter lim="800000"/>
            <a:headEnd/>
            <a:tailEnd/>
          </a:ln>
          <a:effectLst/>
        </p:spPr>
      </p:pic>
      <p:sp>
        <p:nvSpPr>
          <p:cNvPr id="84994"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Calibri" pitchFamily="34" charset="0"/>
              </a:rPr>
              <a:t>住院理赔</a:t>
            </a:r>
            <a:r>
              <a:rPr lang="en-US" altLang="zh-CN" dirty="0" smtClean="0">
                <a:latin typeface="Calibri" pitchFamily="34" charset="0"/>
              </a:rPr>
              <a:t>——</a:t>
            </a:r>
            <a:r>
              <a:rPr lang="zh-CN" altLang="en-US" dirty="0" smtClean="0">
                <a:latin typeface="Calibri" pitchFamily="34" charset="0"/>
              </a:rPr>
              <a:t>手工生成理赔单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C934356F-A68F-4510-9472-EDE26A7B8756}" type="slidenum">
              <a:rPr lang="zh-CN" altLang="en-US" smtClean="0"/>
              <a:pPr>
                <a:defRPr/>
              </a:pPr>
              <a:t>208</a:t>
            </a:fld>
            <a:endParaRPr lang="en-US" altLang="zh-CN" dirty="0"/>
          </a:p>
        </p:txBody>
      </p:sp>
      <p:sp>
        <p:nvSpPr>
          <p:cNvPr id="12" name="矩形 11"/>
          <p:cNvSpPr/>
          <p:nvPr/>
        </p:nvSpPr>
        <p:spPr bwMode="auto">
          <a:xfrm>
            <a:off x="0" y="2714620"/>
            <a:ext cx="357158" cy="92869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9" name="矩形标注 8"/>
          <p:cNvSpPr>
            <a:spLocks noChangeArrowheads="1"/>
          </p:cNvSpPr>
          <p:nvPr/>
        </p:nvSpPr>
        <p:spPr bwMode="auto">
          <a:xfrm>
            <a:off x="500034" y="3929066"/>
            <a:ext cx="2143140" cy="1214446"/>
          </a:xfrm>
          <a:prstGeom prst="wedgeRectCallout">
            <a:avLst>
              <a:gd name="adj1" fmla="val -61585"/>
              <a:gd name="adj2" fmla="val -9501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根据申报的纸质普通住院单据勾选。</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矩形标注 9"/>
          <p:cNvSpPr>
            <a:spLocks noChangeArrowheads="1"/>
          </p:cNvSpPr>
          <p:nvPr/>
        </p:nvSpPr>
        <p:spPr bwMode="auto">
          <a:xfrm>
            <a:off x="4786314" y="2857496"/>
            <a:ext cx="4071938" cy="1584176"/>
          </a:xfrm>
          <a:prstGeom prst="wedgeRectCallout">
            <a:avLst>
              <a:gd name="adj1" fmla="val 43228"/>
              <a:gd name="adj2" fmla="val -8959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批量生成</a:t>
            </a:r>
            <a:r>
              <a:rPr lang="zh-CN" altLang="en-US" sz="2400" b="0" dirty="0">
                <a:solidFill>
                  <a:schemeClr val="tx2">
                    <a:lumMod val="95000"/>
                    <a:lumOff val="5000"/>
                  </a:schemeClr>
                </a:solidFill>
                <a:latin typeface="华文中宋" pitchFamily="2" charset="-122"/>
                <a:ea typeface="华文中宋" pitchFamily="2" charset="-122"/>
              </a:rPr>
              <a:t>按钮，系统会</a:t>
            </a:r>
            <a:r>
              <a:rPr lang="zh-CN" altLang="en-US" sz="2400" b="0" dirty="0" smtClean="0">
                <a:solidFill>
                  <a:schemeClr val="tx2">
                    <a:lumMod val="95000"/>
                    <a:lumOff val="5000"/>
                  </a:schemeClr>
                </a:solidFill>
                <a:latin typeface="华文中宋" pitchFamily="2" charset="-122"/>
                <a:ea typeface="华文中宋" pitchFamily="2" charset="-122"/>
              </a:rPr>
              <a:t>将勾选了的社保住</a:t>
            </a:r>
            <a:r>
              <a:rPr lang="zh-CN" altLang="en-US" sz="2400" b="0" dirty="0">
                <a:solidFill>
                  <a:schemeClr val="tx2">
                    <a:lumMod val="95000"/>
                    <a:lumOff val="5000"/>
                  </a:schemeClr>
                </a:solidFill>
                <a:latin typeface="华文中宋" pitchFamily="2" charset="-122"/>
                <a:ea typeface="华文中宋" pitchFamily="2" charset="-122"/>
              </a:rPr>
              <a:t>院</a:t>
            </a:r>
            <a:r>
              <a:rPr lang="zh-CN" altLang="en-US" sz="2400" b="0" dirty="0" smtClean="0">
                <a:solidFill>
                  <a:schemeClr val="tx2">
                    <a:lumMod val="95000"/>
                    <a:lumOff val="5000"/>
                  </a:schemeClr>
                </a:solidFill>
                <a:latin typeface="华文中宋" pitchFamily="2" charset="-122"/>
                <a:ea typeface="华文中宋" pitchFamily="2" charset="-122"/>
              </a:rPr>
              <a:t>信息生成</a:t>
            </a:r>
            <a:r>
              <a:rPr lang="zh-CN" altLang="en-US" sz="2400" b="0" dirty="0">
                <a:solidFill>
                  <a:schemeClr val="tx2">
                    <a:lumMod val="95000"/>
                    <a:lumOff val="5000"/>
                  </a:schemeClr>
                </a:solidFill>
                <a:latin typeface="华文中宋" pitchFamily="2" charset="-122"/>
                <a:ea typeface="华文中宋" pitchFamily="2" charset="-122"/>
              </a:rPr>
              <a:t>住院</a:t>
            </a:r>
            <a:r>
              <a:rPr lang="zh-CN" altLang="en-US" sz="2400" b="0" dirty="0" smtClean="0">
                <a:solidFill>
                  <a:schemeClr val="tx2">
                    <a:lumMod val="95000"/>
                    <a:lumOff val="5000"/>
                  </a:schemeClr>
                </a:solidFill>
                <a:latin typeface="华文中宋" pitchFamily="2" charset="-122"/>
                <a:ea typeface="华文中宋" pitchFamily="2" charset="-122"/>
              </a:rPr>
              <a:t>理赔申请电子单。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1" name="矩形标注 10"/>
          <p:cNvSpPr>
            <a:spLocks noChangeArrowheads="1"/>
          </p:cNvSpPr>
          <p:nvPr/>
        </p:nvSpPr>
        <p:spPr bwMode="auto">
          <a:xfrm>
            <a:off x="1928794" y="4143380"/>
            <a:ext cx="4357718" cy="1285884"/>
          </a:xfrm>
          <a:prstGeom prst="wedgeRectCallout">
            <a:avLst>
              <a:gd name="adj1" fmla="val -34642"/>
              <a:gd name="adj2" fmla="val -1116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查询出</a:t>
            </a:r>
            <a:r>
              <a:rPr lang="zh-CN" altLang="en-US" sz="2400" dirty="0" smtClean="0">
                <a:solidFill>
                  <a:schemeClr val="tx2">
                    <a:lumMod val="95000"/>
                    <a:lumOff val="5000"/>
                  </a:schemeClr>
                </a:solidFill>
              </a:rPr>
              <a:t>自付一金额不够赔付起付线的</a:t>
            </a:r>
            <a:r>
              <a:rPr lang="zh-CN" altLang="en-US" sz="2400" b="0" dirty="0" smtClean="0">
                <a:solidFill>
                  <a:schemeClr val="tx2">
                    <a:lumMod val="95000"/>
                    <a:lumOff val="5000"/>
                  </a:schemeClr>
                </a:solidFill>
                <a:latin typeface="华文中宋" pitchFamily="2" charset="-122"/>
                <a:ea typeface="华文中宋" pitchFamily="2" charset="-122"/>
              </a:rPr>
              <a:t>社保普通住院</a:t>
            </a:r>
            <a:r>
              <a:rPr lang="zh-CN" altLang="en-US" sz="2400" b="0" dirty="0">
                <a:solidFill>
                  <a:schemeClr val="tx2">
                    <a:lumMod val="95000"/>
                    <a:lumOff val="5000"/>
                  </a:schemeClr>
                </a:solidFill>
                <a:latin typeface="华文中宋" pitchFamily="2" charset="-122"/>
                <a:ea typeface="华文中宋" pitchFamily="2" charset="-122"/>
              </a:rPr>
              <a:t>信息逐条显示在界面下方</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11"/>
                                        </p:tgtEl>
                                        <p:attrNameLst>
                                          <p:attrName>style.visibility</p:attrName>
                                        </p:attrNameLst>
                                      </p:cBhvr>
                                      <p:to>
                                        <p:strVal val="hidden"/>
                                      </p:to>
                                    </p:set>
                                  </p:childTnLst>
                                </p:cTn>
                              </p:par>
                            </p:childTnLst>
                          </p:cTn>
                        </p:par>
                        <p:par>
                          <p:cTn id="12" fill="hold">
                            <p:stCondLst>
                              <p:cond delay="0"/>
                            </p:stCondLst>
                            <p:childTnLst>
                              <p:par>
                                <p:cTn id="13" presetID="9"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dissolve">
                                      <p:cBhvr>
                                        <p:cTn id="15" dur="500"/>
                                        <p:tgtEl>
                                          <p:spTgt spid="12"/>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 grpId="0" animBg="1"/>
      <p:bldP spid="10" grpId="0" animBg="1"/>
      <p:bldP spid="11" grpId="0" animBg="1"/>
      <p:bldP spid="11" grpId="1" animBg="1"/>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Calibri" pitchFamily="34" charset="0"/>
              </a:rPr>
              <a:t>住院理赔</a:t>
            </a:r>
            <a:r>
              <a:rPr lang="en-US" altLang="zh-CN" dirty="0" smtClean="0">
                <a:latin typeface="Calibri" pitchFamily="34" charset="0"/>
              </a:rPr>
              <a:t>——</a:t>
            </a:r>
            <a:r>
              <a:rPr lang="zh-CN" altLang="en-US" dirty="0" smtClean="0">
                <a:latin typeface="Calibri" pitchFamily="34" charset="0"/>
              </a:rPr>
              <a:t>手工生成理赔单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C934356F-A68F-4510-9472-EDE26A7B8756}" type="slidenum">
              <a:rPr lang="zh-CN" altLang="en-US" smtClean="0"/>
              <a:pPr>
                <a:defRPr/>
              </a:pPr>
              <a:t>209</a:t>
            </a:fld>
            <a:endParaRPr lang="en-US" altLang="zh-CN" dirty="0"/>
          </a:p>
        </p:txBody>
      </p:sp>
      <p:pic>
        <p:nvPicPr>
          <p:cNvPr id="4098" name="Picture 2"/>
          <p:cNvPicPr>
            <a:picLocks noChangeAspect="1" noChangeArrowheads="1"/>
          </p:cNvPicPr>
          <p:nvPr/>
        </p:nvPicPr>
        <p:blipFill>
          <a:blip r:embed="rId2"/>
          <a:srcRect/>
          <a:stretch>
            <a:fillRect/>
          </a:stretch>
        </p:blipFill>
        <p:spPr bwMode="auto">
          <a:xfrm>
            <a:off x="-1" y="857232"/>
            <a:ext cx="9119161" cy="3857652"/>
          </a:xfrm>
          <a:prstGeom prst="rect">
            <a:avLst/>
          </a:prstGeom>
          <a:noFill/>
          <a:ln w="9525">
            <a:noFill/>
            <a:miter lim="800000"/>
            <a:headEnd/>
            <a:tailEnd/>
          </a:ln>
          <a:effectLst/>
        </p:spPr>
      </p:pic>
      <p:sp>
        <p:nvSpPr>
          <p:cNvPr id="9" name="矩形标注 8"/>
          <p:cNvSpPr>
            <a:spLocks noChangeArrowheads="1"/>
          </p:cNvSpPr>
          <p:nvPr/>
        </p:nvSpPr>
        <p:spPr bwMode="auto">
          <a:xfrm>
            <a:off x="2786050" y="4429132"/>
            <a:ext cx="2571768" cy="1143008"/>
          </a:xfrm>
          <a:prstGeom prst="wedgeRectCallout">
            <a:avLst>
              <a:gd name="adj1" fmla="val 38050"/>
              <a:gd name="adj2" fmla="val -9744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查看生成提示信息，点击</a:t>
            </a:r>
            <a:r>
              <a:rPr lang="zh-CN" altLang="en-US" sz="2400" b="0" dirty="0" smtClean="0">
                <a:solidFill>
                  <a:schemeClr val="accent4">
                    <a:lumMod val="60000"/>
                    <a:lumOff val="40000"/>
                  </a:schemeClr>
                </a:solidFill>
                <a:latin typeface="华文中宋" pitchFamily="2" charset="-122"/>
                <a:ea typeface="华文中宋" pitchFamily="2" charset="-122"/>
              </a:rPr>
              <a:t>确定</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查询单位信息</a:t>
            </a:r>
            <a:endParaRPr lang="zh-CN" altLang="en-US" dirty="0" smtClean="0">
              <a:ea typeface="宋体" pitchFamily="2" charset="-122"/>
            </a:endParaRPr>
          </a:p>
        </p:txBody>
      </p:sp>
      <p:pic>
        <p:nvPicPr>
          <p:cNvPr id="13315" name="内容占位符 4" descr="组织机构管理界面.jpg"/>
          <p:cNvPicPr>
            <a:picLocks noGrp="1" noChangeAspect="1"/>
          </p:cNvPicPr>
          <p:nvPr>
            <p:ph idx="1"/>
          </p:nvPr>
        </p:nvPicPr>
        <p:blipFill>
          <a:blip r:embed="rId2" cstate="print"/>
          <a:srcRect/>
          <a:stretch>
            <a:fillRect/>
          </a:stretch>
        </p:blipFill>
        <p:spPr>
          <a:xfrm>
            <a:off x="0" y="857232"/>
            <a:ext cx="9144000" cy="5715039"/>
          </a:xfrm>
        </p:spPr>
      </p:pic>
      <p:sp>
        <p:nvSpPr>
          <p:cNvPr id="4" name="日期占位符 3"/>
          <p:cNvSpPr>
            <a:spLocks noGrp="1"/>
          </p:cNvSpPr>
          <p:nvPr>
            <p:ph type="dt" sz="quarter" idx="10"/>
          </p:nvPr>
        </p:nvSpPr>
        <p:spPr/>
        <p:txBody>
          <a:bodyPr/>
          <a:lstStyle/>
          <a:p>
            <a:pPr>
              <a:defRPr/>
            </a:pPr>
            <a:r>
              <a:rPr lang="en-US" altLang="zh-CN" dirty="0" smtClean="0"/>
              <a:t>www.bjzghzbx.com                                                                                                                                                                      </a:t>
            </a:r>
            <a:fld id="{38697C18-F24F-444E-9673-3F1A9F9C54FB}" type="slidenum">
              <a:rPr lang="zh-CN" altLang="en-US" smtClean="0"/>
              <a:pPr>
                <a:defRPr/>
              </a:pPr>
              <a:t>21</a:t>
            </a:fld>
            <a:endParaRPr lang="en-US" altLang="zh-CN" dirty="0"/>
          </a:p>
        </p:txBody>
      </p:sp>
      <p:sp>
        <p:nvSpPr>
          <p:cNvPr id="8" name="矩形 7"/>
          <p:cNvSpPr/>
          <p:nvPr/>
        </p:nvSpPr>
        <p:spPr bwMode="auto">
          <a:xfrm>
            <a:off x="971600" y="1916832"/>
            <a:ext cx="6408712" cy="72008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6" name="矩形标注 5"/>
          <p:cNvSpPr>
            <a:spLocks noChangeArrowheads="1"/>
          </p:cNvSpPr>
          <p:nvPr/>
        </p:nvSpPr>
        <p:spPr bwMode="auto">
          <a:xfrm>
            <a:off x="683568" y="3284984"/>
            <a:ext cx="3168352" cy="1224136"/>
          </a:xfrm>
          <a:prstGeom prst="wedgeRectCallout">
            <a:avLst>
              <a:gd name="adj1" fmla="val -981"/>
              <a:gd name="adj2" fmla="val -11338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输入搜索</a:t>
            </a:r>
            <a:r>
              <a:rPr lang="zh-CN" altLang="en-US" sz="2400" b="0" dirty="0" smtClean="0">
                <a:solidFill>
                  <a:schemeClr val="tx2">
                    <a:lumMod val="95000"/>
                    <a:lumOff val="5000"/>
                  </a:schemeClr>
                </a:solidFill>
                <a:latin typeface="华文中宋" pitchFamily="2" charset="-122"/>
                <a:ea typeface="华文中宋" pitchFamily="2" charset="-122"/>
              </a:rPr>
              <a:t>条件，默认是查询出所有所属下级单位。</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7" name="矩形标注 6"/>
          <p:cNvSpPr>
            <a:spLocks noChangeArrowheads="1"/>
          </p:cNvSpPr>
          <p:nvPr/>
        </p:nvSpPr>
        <p:spPr bwMode="auto">
          <a:xfrm>
            <a:off x="4283968" y="980728"/>
            <a:ext cx="2448272" cy="642937"/>
          </a:xfrm>
          <a:prstGeom prst="wedgeRectCallout">
            <a:avLst>
              <a:gd name="adj1" fmla="val 52769"/>
              <a:gd name="adj2" fmla="val 8027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7" grpId="0" animBg="1"/>
    </p:bldLst>
  </p:timing>
</p:sld>
</file>

<file path=ppt/slides/slide2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210</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6</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住院理赔</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搜索理赔单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a:t>
            </a:r>
          </a:p>
        </p:txBody>
      </p:sp>
      <p:sp>
        <p:nvSpPr>
          <p:cNvPr id="4" name="日期占位符 3"/>
          <p:cNvSpPr>
            <a:spLocks noGrp="1"/>
          </p:cNvSpPr>
          <p:nvPr>
            <p:ph type="dt" sz="quarter" idx="10"/>
          </p:nvPr>
        </p:nvSpPr>
        <p:spPr/>
        <p:txBody>
          <a:bodyPr/>
          <a:lstStyle/>
          <a:p>
            <a:pPr>
              <a:defRPr/>
            </a:pPr>
            <a:r>
              <a:rPr lang="en-US" altLang="zh-CN" dirty="0" smtClean="0"/>
              <a:t>www.bjzghzbx.com                                                                                                                                                                      </a:t>
            </a:r>
            <a:fld id="{C74ADF52-8066-4179-AD1E-0A2CB87D2B0A}" type="slidenum">
              <a:rPr lang="zh-CN" altLang="en-US" smtClean="0"/>
              <a:pPr>
                <a:defRPr/>
              </a:pPr>
              <a:t>211</a:t>
            </a:fld>
            <a:endParaRPr lang="en-US" altLang="zh-CN" dirty="0"/>
          </a:p>
        </p:txBody>
      </p:sp>
      <p:sp>
        <p:nvSpPr>
          <p:cNvPr id="7" name="圆角矩形标注 4"/>
          <p:cNvSpPr>
            <a:spLocks noChangeArrowheads="1"/>
          </p:cNvSpPr>
          <p:nvPr/>
        </p:nvSpPr>
        <p:spPr bwMode="auto">
          <a:xfrm>
            <a:off x="4139952" y="112474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理赔</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3347864" y="2564904"/>
            <a:ext cx="2592288" cy="714379"/>
          </a:xfrm>
          <a:prstGeom prst="wedgeRectCallout">
            <a:avLst>
              <a:gd name="adj1" fmla="val -41302"/>
              <a:gd name="adj2" fmla="val -162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住院理赔</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srcRect/>
          <a:stretch>
            <a:fillRect/>
          </a:stretch>
        </p:blipFill>
        <p:spPr bwMode="auto">
          <a:xfrm>
            <a:off x="0" y="857232"/>
            <a:ext cx="9144000" cy="3643338"/>
          </a:xfrm>
          <a:prstGeom prst="rect">
            <a:avLst/>
          </a:prstGeom>
          <a:noFill/>
          <a:ln w="9525">
            <a:noFill/>
            <a:miter lim="800000"/>
            <a:headEnd/>
            <a:tailEnd/>
          </a:ln>
          <a:effectLst/>
        </p:spPr>
      </p:pic>
      <p:sp>
        <p:nvSpPr>
          <p:cNvPr id="10" name="矩形 9"/>
          <p:cNvSpPr/>
          <p:nvPr/>
        </p:nvSpPr>
        <p:spPr bwMode="auto">
          <a:xfrm>
            <a:off x="357158" y="1928802"/>
            <a:ext cx="7643866" cy="108069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6018"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搜索理赔单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71BED19-3346-43B5-A99C-1002484BC751}" type="slidenum">
              <a:rPr lang="zh-CN" altLang="en-US" smtClean="0"/>
              <a:pPr>
                <a:defRPr/>
              </a:pPr>
              <a:t>212</a:t>
            </a:fld>
            <a:endParaRPr lang="en-US" altLang="zh-CN" dirty="0"/>
          </a:p>
        </p:txBody>
      </p:sp>
      <p:sp>
        <p:nvSpPr>
          <p:cNvPr id="6" name="矩形标注 5"/>
          <p:cNvSpPr>
            <a:spLocks noChangeArrowheads="1"/>
          </p:cNvSpPr>
          <p:nvPr/>
        </p:nvSpPr>
        <p:spPr bwMode="auto">
          <a:xfrm>
            <a:off x="5643570" y="3214686"/>
            <a:ext cx="3143250" cy="1857375"/>
          </a:xfrm>
          <a:prstGeom prst="wedgeRectCallout">
            <a:avLst>
              <a:gd name="adj1" fmla="val -49924"/>
              <a:gd name="adj2" fmla="val -7134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输入条件搜索住院理赔单，其中选择状态、产品类别与产品名称必选</a:t>
            </a:r>
          </a:p>
        </p:txBody>
      </p:sp>
      <p:sp>
        <p:nvSpPr>
          <p:cNvPr id="8" name="矩形标注 7"/>
          <p:cNvSpPr>
            <a:spLocks noChangeArrowheads="1"/>
          </p:cNvSpPr>
          <p:nvPr/>
        </p:nvSpPr>
        <p:spPr bwMode="auto">
          <a:xfrm>
            <a:off x="2357422" y="928670"/>
            <a:ext cx="2643187" cy="642937"/>
          </a:xfrm>
          <a:prstGeom prst="wedgeRectCallout">
            <a:avLst>
              <a:gd name="adj1" fmla="val -47793"/>
              <a:gd name="adj2" fmla="val 8985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8" grpId="0" animBg="1"/>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3"/>
            <a:ext cx="9163050" cy="5072098"/>
          </a:xfrm>
          <a:prstGeom prst="rect">
            <a:avLst/>
          </a:prstGeom>
          <a:noFill/>
          <a:ln w="9525">
            <a:noFill/>
            <a:miter lim="800000"/>
            <a:headEnd/>
            <a:tailEnd/>
          </a:ln>
          <a:effectLst/>
        </p:spPr>
      </p:pic>
      <p:sp>
        <p:nvSpPr>
          <p:cNvPr id="86018"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搜索理赔单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71BED19-3346-43B5-A99C-1002484BC751}" type="slidenum">
              <a:rPr lang="zh-CN" altLang="en-US" smtClean="0"/>
              <a:pPr>
                <a:defRPr/>
              </a:pPr>
              <a:t>213</a:t>
            </a:fld>
            <a:endParaRPr lang="en-US" altLang="zh-CN" dirty="0"/>
          </a:p>
        </p:txBody>
      </p:sp>
      <p:sp>
        <p:nvSpPr>
          <p:cNvPr id="9" name="矩形标注 8"/>
          <p:cNvSpPr>
            <a:spLocks noChangeArrowheads="1"/>
          </p:cNvSpPr>
          <p:nvPr/>
        </p:nvSpPr>
        <p:spPr bwMode="auto">
          <a:xfrm>
            <a:off x="714348" y="4357694"/>
            <a:ext cx="4071937" cy="1000125"/>
          </a:xfrm>
          <a:prstGeom prst="wedgeRectCallout">
            <a:avLst>
              <a:gd name="adj1" fmla="val -44741"/>
              <a:gd name="adj2" fmla="val -13838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系统</a:t>
            </a:r>
            <a:r>
              <a:rPr lang="zh-CN" altLang="en-US" sz="2400" b="0" dirty="0">
                <a:solidFill>
                  <a:schemeClr val="tx2">
                    <a:lumMod val="95000"/>
                    <a:lumOff val="5000"/>
                  </a:schemeClr>
                </a:solidFill>
                <a:latin typeface="华文中宋" pitchFamily="2" charset="-122"/>
                <a:ea typeface="华文中宋" pitchFamily="2" charset="-122"/>
              </a:rPr>
              <a:t>将符合条件的理赔</a:t>
            </a:r>
            <a:r>
              <a:rPr lang="zh-CN" altLang="en-US" sz="2400" b="0" dirty="0" smtClean="0">
                <a:solidFill>
                  <a:schemeClr val="tx2">
                    <a:lumMod val="95000"/>
                    <a:lumOff val="5000"/>
                  </a:schemeClr>
                </a:solidFill>
                <a:latin typeface="华文中宋" pitchFamily="2" charset="-122"/>
                <a:ea typeface="华文中宋" pitchFamily="2" charset="-122"/>
              </a:rPr>
              <a:t>单信息显示</a:t>
            </a:r>
            <a:r>
              <a:rPr lang="zh-CN" altLang="en-US" sz="2400" b="0" dirty="0">
                <a:solidFill>
                  <a:schemeClr val="tx2">
                    <a:lumMod val="95000"/>
                    <a:lumOff val="5000"/>
                  </a:schemeClr>
                </a:solidFill>
                <a:latin typeface="华文中宋" pitchFamily="2" charset="-122"/>
                <a:ea typeface="华文中宋" pitchFamily="2" charset="-122"/>
              </a:rPr>
              <a:t>在界面下方</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214</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6</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住院理赔</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修改、删除理赔单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修改、删除理赔单</a:t>
            </a:r>
          </a:p>
        </p:txBody>
      </p:sp>
      <p:sp>
        <p:nvSpPr>
          <p:cNvPr id="4" name="日期占位符 3"/>
          <p:cNvSpPr>
            <a:spLocks noGrp="1"/>
          </p:cNvSpPr>
          <p:nvPr>
            <p:ph type="dt" sz="quarter" idx="10"/>
          </p:nvPr>
        </p:nvSpPr>
        <p:spPr/>
        <p:txBody>
          <a:bodyPr/>
          <a:lstStyle/>
          <a:p>
            <a:pPr>
              <a:defRPr/>
            </a:pPr>
            <a:r>
              <a:rPr lang="en-US" altLang="zh-CN" dirty="0" smtClean="0"/>
              <a:t>www.bjzghzbx.com                                                                                                                                                                      </a:t>
            </a:r>
            <a:fld id="{C74ADF52-8066-4179-AD1E-0A2CB87D2B0A}" type="slidenum">
              <a:rPr lang="zh-CN" altLang="en-US" smtClean="0"/>
              <a:pPr>
                <a:defRPr/>
              </a:pPr>
              <a:t>215</a:t>
            </a:fld>
            <a:endParaRPr lang="en-US" altLang="zh-CN" dirty="0"/>
          </a:p>
        </p:txBody>
      </p:sp>
      <p:sp>
        <p:nvSpPr>
          <p:cNvPr id="7" name="圆角矩形标注 4"/>
          <p:cNvSpPr>
            <a:spLocks noChangeArrowheads="1"/>
          </p:cNvSpPr>
          <p:nvPr/>
        </p:nvSpPr>
        <p:spPr bwMode="auto">
          <a:xfrm>
            <a:off x="4139952" y="112474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理赔</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3347864" y="2564904"/>
            <a:ext cx="2592288" cy="714379"/>
          </a:xfrm>
          <a:prstGeom prst="wedgeRectCallout">
            <a:avLst>
              <a:gd name="adj1" fmla="val -41302"/>
              <a:gd name="adj2" fmla="val -162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住院理赔</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srcRect/>
          <a:stretch>
            <a:fillRect/>
          </a:stretch>
        </p:blipFill>
        <p:spPr bwMode="auto">
          <a:xfrm>
            <a:off x="0" y="857232"/>
            <a:ext cx="9144000" cy="3643338"/>
          </a:xfrm>
          <a:prstGeom prst="rect">
            <a:avLst/>
          </a:prstGeom>
          <a:noFill/>
          <a:ln w="9525">
            <a:noFill/>
            <a:miter lim="800000"/>
            <a:headEnd/>
            <a:tailEnd/>
          </a:ln>
          <a:effectLst/>
        </p:spPr>
      </p:pic>
      <p:sp>
        <p:nvSpPr>
          <p:cNvPr id="10" name="矩形 9"/>
          <p:cNvSpPr/>
          <p:nvPr/>
        </p:nvSpPr>
        <p:spPr bwMode="auto">
          <a:xfrm>
            <a:off x="357158" y="1928802"/>
            <a:ext cx="7643866" cy="108069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6018"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71BED19-3346-43B5-A99C-1002484BC751}" type="slidenum">
              <a:rPr lang="zh-CN" altLang="en-US" smtClean="0"/>
              <a:pPr>
                <a:defRPr/>
              </a:pPr>
              <a:t>216</a:t>
            </a:fld>
            <a:endParaRPr lang="en-US" altLang="zh-CN" dirty="0"/>
          </a:p>
        </p:txBody>
      </p:sp>
      <p:sp>
        <p:nvSpPr>
          <p:cNvPr id="6" name="矩形标注 5"/>
          <p:cNvSpPr>
            <a:spLocks noChangeArrowheads="1"/>
          </p:cNvSpPr>
          <p:nvPr/>
        </p:nvSpPr>
        <p:spPr bwMode="auto">
          <a:xfrm>
            <a:off x="5643570" y="3214686"/>
            <a:ext cx="3143250" cy="1857375"/>
          </a:xfrm>
          <a:prstGeom prst="wedgeRectCallout">
            <a:avLst>
              <a:gd name="adj1" fmla="val -49924"/>
              <a:gd name="adj2" fmla="val -7134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输入条件搜索住院理赔单，其中选择状态、产品类别与产品名称必选</a:t>
            </a:r>
          </a:p>
        </p:txBody>
      </p:sp>
      <p:sp>
        <p:nvSpPr>
          <p:cNvPr id="8" name="矩形标注 7"/>
          <p:cNvSpPr>
            <a:spLocks noChangeArrowheads="1"/>
          </p:cNvSpPr>
          <p:nvPr/>
        </p:nvSpPr>
        <p:spPr bwMode="auto">
          <a:xfrm>
            <a:off x="2143108" y="928670"/>
            <a:ext cx="2643187" cy="642937"/>
          </a:xfrm>
          <a:prstGeom prst="wedgeRectCallout">
            <a:avLst>
              <a:gd name="adj1" fmla="val -40552"/>
              <a:gd name="adj2" fmla="val 8654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8" grpId="0" animBg="1"/>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0" y="857232"/>
            <a:ext cx="9144000" cy="3643338"/>
          </a:xfrm>
          <a:prstGeom prst="rect">
            <a:avLst/>
          </a:prstGeom>
          <a:noFill/>
          <a:ln w="9525">
            <a:noFill/>
            <a:miter lim="800000"/>
            <a:headEnd/>
            <a:tailEnd/>
          </a:ln>
          <a:effectLst/>
        </p:spPr>
      </p:pic>
      <p:sp>
        <p:nvSpPr>
          <p:cNvPr id="86018"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71BED19-3346-43B5-A99C-1002484BC751}" type="slidenum">
              <a:rPr lang="zh-CN" altLang="en-US" smtClean="0"/>
              <a:pPr>
                <a:defRPr/>
              </a:pPr>
              <a:t>217</a:t>
            </a:fld>
            <a:endParaRPr lang="en-US" altLang="zh-CN" dirty="0"/>
          </a:p>
        </p:txBody>
      </p:sp>
      <p:sp>
        <p:nvSpPr>
          <p:cNvPr id="6" name="矩形标注 5"/>
          <p:cNvSpPr>
            <a:spLocks noChangeArrowheads="1"/>
          </p:cNvSpPr>
          <p:nvPr/>
        </p:nvSpPr>
        <p:spPr bwMode="auto">
          <a:xfrm>
            <a:off x="928662" y="3857628"/>
            <a:ext cx="3024336" cy="1224136"/>
          </a:xfrm>
          <a:prstGeom prst="wedgeRectCallout">
            <a:avLst>
              <a:gd name="adj1" fmla="val -55519"/>
              <a:gd name="adj2" fmla="val -9210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smtClean="0">
                <a:solidFill>
                  <a:schemeClr val="tx2">
                    <a:lumMod val="95000"/>
                    <a:lumOff val="5000"/>
                  </a:schemeClr>
                </a:solidFill>
                <a:latin typeface="华文中宋" pitchFamily="2" charset="-122"/>
                <a:ea typeface="华文中宋" pitchFamily="2" charset="-122"/>
              </a:rPr>
              <a:t>点击查询结果</a:t>
            </a:r>
            <a:r>
              <a:rPr lang="zh-CN" altLang="en-US" sz="2400" b="0" dirty="0">
                <a:solidFill>
                  <a:schemeClr val="tx2">
                    <a:lumMod val="95000"/>
                    <a:lumOff val="5000"/>
                  </a:schemeClr>
                </a:solidFill>
                <a:latin typeface="华文中宋" pitchFamily="2" charset="-122"/>
                <a:ea typeface="华文中宋" pitchFamily="2" charset="-122"/>
              </a:rPr>
              <a:t>中的</a:t>
            </a:r>
            <a:r>
              <a:rPr lang="zh-CN" altLang="en-US" sz="2400" b="0" dirty="0">
                <a:solidFill>
                  <a:schemeClr val="accent4">
                    <a:lumMod val="60000"/>
                    <a:lumOff val="40000"/>
                  </a:schemeClr>
                </a:solidFill>
                <a:latin typeface="华文中宋" pitchFamily="2" charset="-122"/>
                <a:ea typeface="华文中宋" pitchFamily="2" charset="-122"/>
              </a:rPr>
              <a:t>会员</a:t>
            </a:r>
            <a:r>
              <a:rPr lang="zh-CN" altLang="en-US" sz="2400" b="0" dirty="0" smtClean="0">
                <a:solidFill>
                  <a:schemeClr val="accent4">
                    <a:lumMod val="60000"/>
                    <a:lumOff val="40000"/>
                  </a:schemeClr>
                </a:solidFill>
                <a:latin typeface="华文中宋" pitchFamily="2" charset="-122"/>
                <a:ea typeface="华文中宋" pitchFamily="2" charset="-122"/>
              </a:rPr>
              <a:t>编号</a:t>
            </a:r>
            <a:r>
              <a:rPr lang="zh-CN" altLang="en-US" sz="2400" b="0" dirty="0" smtClean="0">
                <a:solidFill>
                  <a:schemeClr val="tx2">
                    <a:lumMod val="95000"/>
                    <a:lumOff val="5000"/>
                  </a:schemeClr>
                </a:solidFill>
                <a:latin typeface="华文中宋" pitchFamily="2" charset="-122"/>
                <a:ea typeface="华文中宋" pitchFamily="2" charset="-122"/>
              </a:rPr>
              <a:t>进入修改、删除界面。</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2"/>
          <a:srcRect/>
          <a:stretch>
            <a:fillRect/>
          </a:stretch>
        </p:blipFill>
        <p:spPr bwMode="auto">
          <a:xfrm>
            <a:off x="0" y="857232"/>
            <a:ext cx="9144000" cy="3643338"/>
          </a:xfrm>
          <a:prstGeom prst="rect">
            <a:avLst/>
          </a:prstGeom>
          <a:noFill/>
          <a:ln w="9525">
            <a:noFill/>
            <a:miter lim="800000"/>
            <a:headEnd/>
            <a:tailEnd/>
          </a:ln>
          <a:effectLst/>
        </p:spPr>
      </p:pic>
      <p:pic>
        <p:nvPicPr>
          <p:cNvPr id="3077" name="Picture 5"/>
          <p:cNvPicPr>
            <a:picLocks noChangeAspect="1" noChangeArrowheads="1"/>
          </p:cNvPicPr>
          <p:nvPr/>
        </p:nvPicPr>
        <p:blipFill>
          <a:blip r:embed="rId3"/>
          <a:srcRect/>
          <a:stretch>
            <a:fillRect/>
          </a:stretch>
        </p:blipFill>
        <p:spPr bwMode="auto">
          <a:xfrm>
            <a:off x="1000100" y="1071546"/>
            <a:ext cx="7478522" cy="5286412"/>
          </a:xfrm>
          <a:prstGeom prst="rect">
            <a:avLst/>
          </a:prstGeom>
          <a:noFill/>
          <a:ln w="9525">
            <a:solidFill>
              <a:schemeClr val="bg2">
                <a:lumMod val="50000"/>
              </a:schemeClr>
            </a:solidFill>
            <a:miter lim="800000"/>
            <a:headEnd/>
            <a:tailEnd/>
          </a:ln>
          <a:effectLst>
            <a:outerShdw blurRad="50800" dist="38100" dir="5400000" algn="t" rotWithShape="0">
              <a:prstClr val="black">
                <a:alpha val="40000"/>
              </a:prstClr>
            </a:outerShdw>
          </a:effectLst>
        </p:spPr>
      </p:pic>
      <p:sp>
        <p:nvSpPr>
          <p:cNvPr id="10" name="矩形 9"/>
          <p:cNvSpPr/>
          <p:nvPr/>
        </p:nvSpPr>
        <p:spPr bwMode="auto">
          <a:xfrm>
            <a:off x="1785918" y="3143248"/>
            <a:ext cx="6357982" cy="57150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8066"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A2D9DFF-DE4E-4B28-AF44-8770A8952107}" type="slidenum">
              <a:rPr lang="zh-CN" altLang="en-US" smtClean="0"/>
              <a:pPr>
                <a:defRPr/>
              </a:pPr>
              <a:t>218</a:t>
            </a:fld>
            <a:endParaRPr lang="en-US" altLang="zh-CN" dirty="0"/>
          </a:p>
        </p:txBody>
      </p:sp>
      <p:sp>
        <p:nvSpPr>
          <p:cNvPr id="6" name="矩形标注 5"/>
          <p:cNvSpPr>
            <a:spLocks noChangeArrowheads="1"/>
          </p:cNvSpPr>
          <p:nvPr/>
        </p:nvSpPr>
        <p:spPr bwMode="auto">
          <a:xfrm>
            <a:off x="5857884" y="1357298"/>
            <a:ext cx="3000375" cy="1428750"/>
          </a:xfrm>
          <a:prstGeom prst="wedgeRectCallout">
            <a:avLst>
              <a:gd name="adj1" fmla="val -41187"/>
              <a:gd name="adj2" fmla="val 8687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可以</a:t>
            </a:r>
            <a:r>
              <a:rPr lang="zh-CN" altLang="en-US" sz="2400" b="0" dirty="0">
                <a:solidFill>
                  <a:schemeClr val="tx2">
                    <a:lumMod val="95000"/>
                    <a:lumOff val="5000"/>
                  </a:schemeClr>
                </a:solidFill>
                <a:latin typeface="华文中宋" pitchFamily="2" charset="-122"/>
                <a:ea typeface="华文中宋" pitchFamily="2" charset="-122"/>
              </a:rPr>
              <a:t>填写</a:t>
            </a:r>
            <a:r>
              <a:rPr lang="zh-CN" altLang="en-US" sz="2400" b="0" dirty="0">
                <a:solidFill>
                  <a:schemeClr val="accent4">
                    <a:lumMod val="60000"/>
                    <a:lumOff val="40000"/>
                  </a:schemeClr>
                </a:solidFill>
                <a:latin typeface="华文中宋" pitchFamily="2" charset="-122"/>
                <a:ea typeface="华文中宋" pitchFamily="2" charset="-122"/>
              </a:rPr>
              <a:t>特别标注</a:t>
            </a:r>
            <a:r>
              <a:rPr lang="zh-CN" altLang="en-US" sz="2400" b="0" dirty="0">
                <a:solidFill>
                  <a:schemeClr val="tx2">
                    <a:lumMod val="95000"/>
                    <a:lumOff val="5000"/>
                  </a:schemeClr>
                </a:solidFill>
                <a:latin typeface="华文中宋" pitchFamily="2" charset="-122"/>
                <a:ea typeface="华文中宋" pitchFamily="2" charset="-122"/>
              </a:rPr>
              <a:t>、</a:t>
            </a:r>
            <a:r>
              <a:rPr lang="zh-CN" altLang="en-US" sz="2400" b="0" dirty="0">
                <a:solidFill>
                  <a:schemeClr val="accent4">
                    <a:lumMod val="60000"/>
                    <a:lumOff val="40000"/>
                  </a:schemeClr>
                </a:solidFill>
                <a:latin typeface="华文中宋" pitchFamily="2" charset="-122"/>
                <a:ea typeface="华文中宋" pitchFamily="2" charset="-122"/>
              </a:rPr>
              <a:t>住院原因、医院级别</a:t>
            </a:r>
            <a:r>
              <a:rPr lang="zh-CN" altLang="en-US" sz="2400" b="0" dirty="0">
                <a:solidFill>
                  <a:schemeClr val="tx2">
                    <a:lumMod val="95000"/>
                    <a:lumOff val="5000"/>
                  </a:schemeClr>
                </a:solidFill>
                <a:latin typeface="华文中宋" pitchFamily="2" charset="-122"/>
                <a:ea typeface="华文中宋" pitchFamily="2" charset="-122"/>
              </a:rPr>
              <a:t>与</a:t>
            </a:r>
            <a:r>
              <a:rPr lang="zh-CN" altLang="en-US" sz="2400" b="0" dirty="0">
                <a:solidFill>
                  <a:schemeClr val="accent4">
                    <a:lumMod val="60000"/>
                    <a:lumOff val="40000"/>
                  </a:schemeClr>
                </a:solidFill>
                <a:latin typeface="华文中宋" pitchFamily="2" charset="-122"/>
                <a:ea typeface="华文中宋" pitchFamily="2" charset="-122"/>
              </a:rPr>
              <a:t>其他</a:t>
            </a:r>
            <a:r>
              <a:rPr lang="zh-CN" altLang="en-US" sz="2400" b="0" dirty="0" smtClean="0">
                <a:solidFill>
                  <a:schemeClr val="accent4">
                    <a:lumMod val="60000"/>
                    <a:lumOff val="40000"/>
                  </a:schemeClr>
                </a:solidFill>
                <a:latin typeface="华文中宋" pitchFamily="2" charset="-122"/>
                <a:ea typeface="华文中宋" pitchFamily="2" charset="-122"/>
              </a:rPr>
              <a:t>诊断</a:t>
            </a:r>
            <a:r>
              <a:rPr lang="zh-CN" altLang="en-US" sz="2400" b="0" dirty="0" smtClean="0">
                <a:solidFill>
                  <a:schemeClr val="tx2">
                    <a:lumMod val="95000"/>
                    <a:lumOff val="5000"/>
                  </a:schemeClr>
                </a:solidFill>
                <a:latin typeface="华文中宋" pitchFamily="2" charset="-122"/>
                <a:ea typeface="华文中宋" pitchFamily="2" charset="-122"/>
              </a:rPr>
              <a:t>等。</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矩形标注 7"/>
          <p:cNvSpPr>
            <a:spLocks noChangeArrowheads="1"/>
          </p:cNvSpPr>
          <p:nvPr/>
        </p:nvSpPr>
        <p:spPr bwMode="auto">
          <a:xfrm>
            <a:off x="2555776" y="4581128"/>
            <a:ext cx="3357563" cy="869796"/>
          </a:xfrm>
          <a:prstGeom prst="wedgeRectCallout">
            <a:avLst>
              <a:gd name="adj1" fmla="val 63568"/>
              <a:gd name="adj2" fmla="val 7361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保存</a:t>
            </a:r>
            <a:r>
              <a:rPr lang="zh-CN" altLang="en-US" sz="2400" b="0" dirty="0">
                <a:solidFill>
                  <a:schemeClr val="tx2">
                    <a:lumMod val="95000"/>
                    <a:lumOff val="5000"/>
                  </a:schemeClr>
                </a:solidFill>
                <a:latin typeface="华文中宋" pitchFamily="2" charset="-122"/>
                <a:ea typeface="华文中宋" pitchFamily="2" charset="-122"/>
              </a:rPr>
              <a:t>按钮保存当前</a:t>
            </a:r>
            <a:r>
              <a:rPr lang="zh-CN" altLang="en-US" sz="2400" b="0" dirty="0" smtClean="0">
                <a:solidFill>
                  <a:schemeClr val="tx2">
                    <a:lumMod val="95000"/>
                    <a:lumOff val="5000"/>
                  </a:schemeClr>
                </a:solidFill>
                <a:latin typeface="华文中宋" pitchFamily="2" charset="-122"/>
                <a:ea typeface="华文中宋" pitchFamily="2" charset="-122"/>
              </a:rPr>
              <a:t>修改。</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Text Box 3"/>
          <p:cNvSpPr txBox="1">
            <a:spLocks noChangeArrowheads="1"/>
          </p:cNvSpPr>
          <p:nvPr/>
        </p:nvSpPr>
        <p:spPr bwMode="auto">
          <a:xfrm>
            <a:off x="251520" y="1484784"/>
            <a:ext cx="3960440" cy="1384995"/>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8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说明</a:t>
            </a:r>
            <a:r>
              <a:rPr kumimoji="0" lang="zh-CN" altLang="en-US" sz="28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a:t>
            </a:r>
            <a:r>
              <a:rPr lang="zh-CN" altLang="en-US" sz="2800" b="0" dirty="0" smtClean="0">
                <a:solidFill>
                  <a:schemeClr val="tx2">
                    <a:lumMod val="95000"/>
                    <a:lumOff val="5000"/>
                  </a:schemeClr>
                </a:solidFill>
                <a:latin typeface="华文中宋" pitchFamily="2" charset="-122"/>
                <a:ea typeface="华文中宋" pitchFamily="2" charset="-122"/>
              </a:rPr>
              <a:t>只可以修改、删除新建或打回状态的理赔信息</a:t>
            </a:r>
            <a:r>
              <a:rPr kumimoji="0" lang="zh-CN" altLang="en-US" sz="28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a:t>
            </a:r>
            <a:endParaRPr kumimoji="0" lang="zh-CN" altLang="en-US" sz="28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13" name="矩形标注 12"/>
          <p:cNvSpPr>
            <a:spLocks noChangeArrowheads="1"/>
          </p:cNvSpPr>
          <p:nvPr/>
        </p:nvSpPr>
        <p:spPr bwMode="auto">
          <a:xfrm>
            <a:off x="3491880" y="4509120"/>
            <a:ext cx="3357563" cy="936104"/>
          </a:xfrm>
          <a:prstGeom prst="wedgeRectCallout">
            <a:avLst>
              <a:gd name="adj1" fmla="val 55018"/>
              <a:gd name="adj2" fmla="val 7244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删除</a:t>
            </a:r>
            <a:r>
              <a:rPr lang="zh-CN" altLang="en-US" sz="2400" b="0" dirty="0">
                <a:solidFill>
                  <a:schemeClr val="tx2">
                    <a:lumMod val="95000"/>
                    <a:lumOff val="5000"/>
                  </a:schemeClr>
                </a:solidFill>
                <a:latin typeface="华文中宋" pitchFamily="2" charset="-122"/>
                <a:ea typeface="华文中宋" pitchFamily="2" charset="-122"/>
              </a:rPr>
              <a:t>按钮可删除理赔</a:t>
            </a:r>
            <a:r>
              <a:rPr lang="zh-CN" altLang="en-US" sz="2400" b="0" dirty="0" smtClean="0">
                <a:solidFill>
                  <a:schemeClr val="tx2">
                    <a:lumMod val="95000"/>
                    <a:lumOff val="5000"/>
                  </a:schemeClr>
                </a:solidFill>
                <a:latin typeface="华文中宋" pitchFamily="2" charset="-122"/>
                <a:ea typeface="华文中宋" pitchFamily="2" charset="-122"/>
              </a:rPr>
              <a:t>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4" name="矩形 13"/>
          <p:cNvSpPr/>
          <p:nvPr/>
        </p:nvSpPr>
        <p:spPr bwMode="auto">
          <a:xfrm>
            <a:off x="5286380" y="2928934"/>
            <a:ext cx="1785950" cy="23574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5" name="矩形标注 14"/>
          <p:cNvSpPr>
            <a:spLocks noChangeArrowheads="1"/>
          </p:cNvSpPr>
          <p:nvPr/>
        </p:nvSpPr>
        <p:spPr bwMode="auto">
          <a:xfrm>
            <a:off x="2500298" y="1285860"/>
            <a:ext cx="3240854" cy="1214446"/>
          </a:xfrm>
          <a:prstGeom prst="wedgeRectCallout">
            <a:avLst>
              <a:gd name="adj1" fmla="val 39849"/>
              <a:gd name="adj2" fmla="val 9049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如果有银行信息必须填写</a:t>
            </a:r>
            <a:r>
              <a:rPr lang="zh-CN" altLang="en-US" sz="2400" b="0" dirty="0" smtClean="0">
                <a:solidFill>
                  <a:schemeClr val="accent4">
                    <a:lumMod val="60000"/>
                    <a:lumOff val="40000"/>
                  </a:schemeClr>
                </a:solidFill>
                <a:latin typeface="华文中宋" pitchFamily="2" charset="-122"/>
                <a:ea typeface="华文中宋" pitchFamily="2" charset="-122"/>
              </a:rPr>
              <a:t>移动电话</a:t>
            </a:r>
            <a:r>
              <a:rPr lang="zh-CN" altLang="en-US" sz="2400" b="0" dirty="0" smtClean="0">
                <a:solidFill>
                  <a:schemeClr val="tx2">
                    <a:lumMod val="95000"/>
                    <a:lumOff val="5000"/>
                  </a:schemeClr>
                </a:solidFill>
                <a:latin typeface="华文中宋" pitchFamily="2" charset="-122"/>
                <a:ea typeface="华文中宋" pitchFamily="2" charset="-122"/>
              </a:rPr>
              <a:t>，否则无法上报。</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6"/>
                                        </p:tgtEl>
                                        <p:attrNameLst>
                                          <p:attrName>style.visibility</p:attrName>
                                        </p:attrNameLst>
                                      </p:cBhvr>
                                      <p:to>
                                        <p:strVal val="hidden"/>
                                      </p:to>
                                    </p:set>
                                  </p:childTnLst>
                                </p:cTn>
                              </p:par>
                            </p:childTnLst>
                          </p:cTn>
                        </p:par>
                        <p:par>
                          <p:cTn id="17" fill="hold">
                            <p:stCondLst>
                              <p:cond delay="0"/>
                            </p:stCondLst>
                            <p:childTnLst>
                              <p:par>
                                <p:cTn id="18" presetID="9"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dissolve">
                                      <p:cBhvr>
                                        <p:cTn id="20" dur="500"/>
                                        <p:tgtEl>
                                          <p:spTgt spid="14"/>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linds(horizontal)">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grpId="1" nodeType="clickEffect">
                                  <p:stCondLst>
                                    <p:cond delay="0"/>
                                  </p:stCondLst>
                                  <p:childTnLst>
                                    <p:set>
                                      <p:cBhvr>
                                        <p:cTn id="27" dur="1" fill="hold">
                                          <p:stCondLst>
                                            <p:cond delay="0"/>
                                          </p:stCondLst>
                                        </p:cTn>
                                        <p:tgtEl>
                                          <p:spTgt spid="14"/>
                                        </p:tgtEl>
                                        <p:attrNameLst>
                                          <p:attrName>style.visibility</p:attrName>
                                        </p:attrNameLst>
                                      </p:cBhvr>
                                      <p:to>
                                        <p:strVal val="hidden"/>
                                      </p:to>
                                    </p:set>
                                  </p:childTnLst>
                                </p:cTn>
                              </p:par>
                            </p:childTnLst>
                          </p:cTn>
                        </p:par>
                        <p:par>
                          <p:cTn id="28" fill="hold">
                            <p:stCondLst>
                              <p:cond delay="0"/>
                            </p:stCondLst>
                            <p:childTnLst>
                              <p:par>
                                <p:cTn id="29" presetID="1" presetClass="exit" presetSubtype="0" fill="hold" grpId="1" nodeType="afterEffect">
                                  <p:stCondLst>
                                    <p:cond delay="0"/>
                                  </p:stCondLst>
                                  <p:childTnLst>
                                    <p:set>
                                      <p:cBhvr>
                                        <p:cTn id="30" dur="1" fill="hold">
                                          <p:stCondLst>
                                            <p:cond delay="0"/>
                                          </p:stCondLst>
                                        </p:cTn>
                                        <p:tgtEl>
                                          <p:spTgt spid="15"/>
                                        </p:tgtEl>
                                        <p:attrNameLst>
                                          <p:attrName>style.visibility</p:attrName>
                                        </p:attrNameLst>
                                      </p:cBhvr>
                                      <p:to>
                                        <p:strVal val="hidden"/>
                                      </p:to>
                                    </p:set>
                                  </p:childTnLst>
                                </p:cTn>
                              </p:par>
                            </p:childTnLst>
                          </p:cTn>
                        </p:par>
                        <p:par>
                          <p:cTn id="31" fill="hold">
                            <p:stCondLst>
                              <p:cond delay="0"/>
                            </p:stCondLst>
                            <p:childTnLst>
                              <p:par>
                                <p:cTn id="32" presetID="3" presetClass="entr" presetSubtype="1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linds(horizontal)">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1" nodeType="clickEffect">
                                  <p:stCondLst>
                                    <p:cond delay="0"/>
                                  </p:stCondLst>
                                  <p:childTnLst>
                                    <p:set>
                                      <p:cBhvr>
                                        <p:cTn id="38" dur="1" fill="hold">
                                          <p:stCondLst>
                                            <p:cond delay="0"/>
                                          </p:stCondLst>
                                        </p:cTn>
                                        <p:tgtEl>
                                          <p:spTgt spid="8"/>
                                        </p:tgtEl>
                                        <p:attrNameLst>
                                          <p:attrName>style.visibility</p:attrName>
                                        </p:attrNameLst>
                                      </p:cBhvr>
                                      <p:to>
                                        <p:strVal val="hidden"/>
                                      </p:to>
                                    </p:set>
                                  </p:childTnLst>
                                </p:cTn>
                              </p:par>
                            </p:childTnLst>
                          </p:cTn>
                        </p:par>
                        <p:par>
                          <p:cTn id="39" fill="hold">
                            <p:stCondLst>
                              <p:cond delay="0"/>
                            </p:stCondLst>
                            <p:childTnLst>
                              <p:par>
                                <p:cTn id="40" presetID="3" presetClass="entr" presetSubtype="1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6" grpId="0" animBg="1"/>
      <p:bldP spid="6" grpId="1" animBg="1"/>
      <p:bldP spid="8" grpId="0" animBg="1"/>
      <p:bldP spid="8" grpId="1" animBg="1"/>
      <p:bldP spid="9" grpId="0" animBg="1"/>
      <p:bldP spid="13" grpId="0" animBg="1"/>
      <p:bldP spid="14" grpId="0" animBg="1"/>
      <p:bldP spid="14" grpId="1" animBg="1"/>
      <p:bldP spid="15" grpId="0" animBg="1"/>
      <p:bldP spid="15" grpId="1" animBg="1"/>
    </p:bldLst>
  </p:timing>
</p:sld>
</file>

<file path=ppt/slides/slide2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219</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6</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住院理赔</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导出打印相应理赔单据</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内容占位符 4" descr="组织机构管理搜索结果.jpg"/>
          <p:cNvPicPr>
            <a:picLocks noGrp="1" noChangeAspect="1"/>
          </p:cNvPicPr>
          <p:nvPr>
            <p:ph idx="1"/>
          </p:nvPr>
        </p:nvPicPr>
        <p:blipFill>
          <a:blip r:embed="rId2" cstate="print"/>
          <a:srcRect/>
          <a:stretch>
            <a:fillRect/>
          </a:stretch>
        </p:blipFill>
        <p:spPr>
          <a:xfrm>
            <a:off x="-1" y="836712"/>
            <a:ext cx="9144001" cy="5760640"/>
          </a:xfrm>
        </p:spPr>
      </p:pic>
      <p:sp>
        <p:nvSpPr>
          <p:cNvPr id="14338"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查询单位信息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41049296-C41B-4D8A-A02F-35784A11D1F2}" type="slidenum">
              <a:rPr lang="zh-CN" altLang="en-US" smtClean="0"/>
              <a:pPr>
                <a:defRPr/>
              </a:pPr>
              <a:t>22</a:t>
            </a:fld>
            <a:endParaRPr lang="en-US" altLang="zh-CN" dirty="0"/>
          </a:p>
        </p:txBody>
      </p:sp>
      <p:sp>
        <p:nvSpPr>
          <p:cNvPr id="6" name="矩形 5"/>
          <p:cNvSpPr>
            <a:spLocks noChangeArrowheads="1"/>
          </p:cNvSpPr>
          <p:nvPr/>
        </p:nvSpPr>
        <p:spPr bwMode="auto">
          <a:xfrm>
            <a:off x="1547664" y="3645024"/>
            <a:ext cx="5688632" cy="1296144"/>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r>
              <a:rPr lang="zh-CN" altLang="en-US" sz="2400" dirty="0" smtClean="0">
                <a:solidFill>
                  <a:schemeClr val="tx2">
                    <a:lumMod val="95000"/>
                    <a:lumOff val="5000"/>
                  </a:schemeClr>
                </a:solidFill>
                <a:latin typeface="宋体" pitchFamily="2" charset="-122"/>
                <a:ea typeface="宋体" pitchFamily="2" charset="-122"/>
              </a:rPr>
              <a:t>业务系统</a:t>
            </a:r>
            <a:r>
              <a:rPr lang="zh-CN" altLang="en-US" sz="2400" dirty="0">
                <a:solidFill>
                  <a:schemeClr val="tx2">
                    <a:lumMod val="95000"/>
                    <a:lumOff val="5000"/>
                  </a:schemeClr>
                </a:solidFill>
                <a:latin typeface="宋体" pitchFamily="2" charset="-122"/>
                <a:ea typeface="宋体" pitchFamily="2" charset="-122"/>
              </a:rPr>
              <a:t>会</a:t>
            </a:r>
            <a:r>
              <a:rPr lang="zh-CN" altLang="en-US" sz="2400" dirty="0" smtClean="0">
                <a:solidFill>
                  <a:schemeClr val="tx2">
                    <a:lumMod val="95000"/>
                    <a:lumOff val="5000"/>
                  </a:schemeClr>
                </a:solidFill>
                <a:latin typeface="宋体" pitchFamily="2" charset="-122"/>
                <a:ea typeface="宋体" pitchFamily="2" charset="-122"/>
              </a:rPr>
              <a:t>显示出符合查询条件的单位信息。（只能查询出本级和所属下级单位信息）</a:t>
            </a:r>
            <a:endParaRPr lang="zh-CN" altLang="en-US" sz="2400" dirty="0">
              <a:solidFill>
                <a:schemeClr val="tx2">
                  <a:lumMod val="95000"/>
                  <a:lumOff val="5000"/>
                </a:schemeClr>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导出打印相应理赔单据</a:t>
            </a:r>
          </a:p>
        </p:txBody>
      </p:sp>
      <p:sp>
        <p:nvSpPr>
          <p:cNvPr id="4" name="日期占位符 3"/>
          <p:cNvSpPr>
            <a:spLocks noGrp="1"/>
          </p:cNvSpPr>
          <p:nvPr>
            <p:ph type="dt" sz="quarter" idx="10"/>
          </p:nvPr>
        </p:nvSpPr>
        <p:spPr/>
        <p:txBody>
          <a:bodyPr/>
          <a:lstStyle/>
          <a:p>
            <a:pPr>
              <a:defRPr/>
            </a:pPr>
            <a:r>
              <a:rPr lang="en-US" altLang="zh-CN" dirty="0" smtClean="0"/>
              <a:t>www.bjzghzbx.com                                                                                                                                                                      </a:t>
            </a:r>
            <a:fld id="{C74ADF52-8066-4179-AD1E-0A2CB87D2B0A}" type="slidenum">
              <a:rPr lang="zh-CN" altLang="en-US" smtClean="0"/>
              <a:pPr>
                <a:defRPr/>
              </a:pPr>
              <a:t>220</a:t>
            </a:fld>
            <a:endParaRPr lang="en-US" altLang="zh-CN" dirty="0"/>
          </a:p>
        </p:txBody>
      </p:sp>
      <p:sp>
        <p:nvSpPr>
          <p:cNvPr id="7" name="圆角矩形标注 4"/>
          <p:cNvSpPr>
            <a:spLocks noChangeArrowheads="1"/>
          </p:cNvSpPr>
          <p:nvPr/>
        </p:nvSpPr>
        <p:spPr bwMode="auto">
          <a:xfrm>
            <a:off x="4139952" y="112474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理赔</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3347864" y="2564904"/>
            <a:ext cx="2592288" cy="714379"/>
          </a:xfrm>
          <a:prstGeom prst="wedgeRectCallout">
            <a:avLst>
              <a:gd name="adj1" fmla="val -41302"/>
              <a:gd name="adj2" fmla="val -162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住院理赔</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srcRect/>
          <a:stretch>
            <a:fillRect/>
          </a:stretch>
        </p:blipFill>
        <p:spPr bwMode="auto">
          <a:xfrm>
            <a:off x="0" y="857232"/>
            <a:ext cx="9144000" cy="3643338"/>
          </a:xfrm>
          <a:prstGeom prst="rect">
            <a:avLst/>
          </a:prstGeom>
          <a:noFill/>
          <a:ln w="9525">
            <a:noFill/>
            <a:miter lim="800000"/>
            <a:headEnd/>
            <a:tailEnd/>
          </a:ln>
          <a:effectLst/>
        </p:spPr>
      </p:pic>
      <p:sp>
        <p:nvSpPr>
          <p:cNvPr id="10" name="矩形 9"/>
          <p:cNvSpPr/>
          <p:nvPr/>
        </p:nvSpPr>
        <p:spPr bwMode="auto">
          <a:xfrm>
            <a:off x="357158" y="1928802"/>
            <a:ext cx="7643866" cy="108069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6018"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导出打印相应理赔单据</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71BED19-3346-43B5-A99C-1002484BC751}" type="slidenum">
              <a:rPr lang="zh-CN" altLang="en-US" smtClean="0"/>
              <a:pPr>
                <a:defRPr/>
              </a:pPr>
              <a:t>221</a:t>
            </a:fld>
            <a:endParaRPr lang="en-US" altLang="zh-CN" dirty="0"/>
          </a:p>
        </p:txBody>
      </p:sp>
      <p:sp>
        <p:nvSpPr>
          <p:cNvPr id="6" name="矩形标注 5"/>
          <p:cNvSpPr>
            <a:spLocks noChangeArrowheads="1"/>
          </p:cNvSpPr>
          <p:nvPr/>
        </p:nvSpPr>
        <p:spPr bwMode="auto">
          <a:xfrm>
            <a:off x="5643570" y="3214686"/>
            <a:ext cx="3143250" cy="1857375"/>
          </a:xfrm>
          <a:prstGeom prst="wedgeRectCallout">
            <a:avLst>
              <a:gd name="adj1" fmla="val -49924"/>
              <a:gd name="adj2" fmla="val -7134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输入条件搜索住院理赔单，其中选择状态、产品类别与产品名称必选</a:t>
            </a:r>
          </a:p>
        </p:txBody>
      </p:sp>
      <p:sp>
        <p:nvSpPr>
          <p:cNvPr id="8" name="矩形标注 7"/>
          <p:cNvSpPr>
            <a:spLocks noChangeArrowheads="1"/>
          </p:cNvSpPr>
          <p:nvPr/>
        </p:nvSpPr>
        <p:spPr bwMode="auto">
          <a:xfrm>
            <a:off x="2428860" y="928670"/>
            <a:ext cx="2643187" cy="642937"/>
          </a:xfrm>
          <a:prstGeom prst="wedgeRectCallout">
            <a:avLst>
              <a:gd name="adj1" fmla="val -50206"/>
              <a:gd name="adj2" fmla="val 8489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8" grpId="0" animBg="1"/>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srcRect/>
          <a:stretch>
            <a:fillRect/>
          </a:stretch>
        </p:blipFill>
        <p:spPr bwMode="auto">
          <a:xfrm>
            <a:off x="0" y="857232"/>
            <a:ext cx="9144000" cy="3643338"/>
          </a:xfrm>
          <a:prstGeom prst="rect">
            <a:avLst/>
          </a:prstGeom>
          <a:noFill/>
          <a:ln w="9525">
            <a:noFill/>
            <a:miter lim="800000"/>
            <a:headEnd/>
            <a:tailEnd/>
          </a:ln>
          <a:effectLst/>
        </p:spPr>
      </p:pic>
      <p:sp>
        <p:nvSpPr>
          <p:cNvPr id="86018"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导出打印相应理赔单据</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71BED19-3346-43B5-A99C-1002484BC751}" type="slidenum">
              <a:rPr lang="zh-CN" altLang="en-US" smtClean="0"/>
              <a:pPr>
                <a:defRPr/>
              </a:pPr>
              <a:t>222</a:t>
            </a:fld>
            <a:endParaRPr lang="en-US" altLang="zh-CN" dirty="0"/>
          </a:p>
        </p:txBody>
      </p:sp>
      <p:sp>
        <p:nvSpPr>
          <p:cNvPr id="8" name="矩形 7"/>
          <p:cNvSpPr/>
          <p:nvPr/>
        </p:nvSpPr>
        <p:spPr bwMode="auto">
          <a:xfrm>
            <a:off x="3143240" y="1571612"/>
            <a:ext cx="2786082" cy="28575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0" name="矩形 9"/>
          <p:cNvSpPr/>
          <p:nvPr/>
        </p:nvSpPr>
        <p:spPr bwMode="auto">
          <a:xfrm>
            <a:off x="8143900" y="1571612"/>
            <a:ext cx="1000100" cy="28575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9" name="矩形标注 8"/>
          <p:cNvSpPr>
            <a:spLocks noChangeArrowheads="1"/>
          </p:cNvSpPr>
          <p:nvPr/>
        </p:nvSpPr>
        <p:spPr bwMode="auto">
          <a:xfrm>
            <a:off x="2285984" y="2285992"/>
            <a:ext cx="2952328" cy="864096"/>
          </a:xfrm>
          <a:prstGeom prst="wedgeRectCallout">
            <a:avLst>
              <a:gd name="adj1" fmla="val 43631"/>
              <a:gd name="adj2" fmla="val -11097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点击相应的</a:t>
            </a:r>
            <a:r>
              <a:rPr lang="zh-CN" altLang="en-US" sz="2400" b="0" dirty="0" smtClean="0">
                <a:solidFill>
                  <a:schemeClr val="accent4">
                    <a:lumMod val="60000"/>
                    <a:lumOff val="40000"/>
                  </a:schemeClr>
                </a:solidFill>
                <a:latin typeface="华文中宋" pitchFamily="2" charset="-122"/>
                <a:ea typeface="华文中宋" pitchFamily="2" charset="-122"/>
              </a:rPr>
              <a:t>导出打印</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9" grpId="0" animBg="1"/>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srcRect/>
          <a:stretch>
            <a:fillRect/>
          </a:stretch>
        </p:blipFill>
        <p:spPr bwMode="auto">
          <a:xfrm>
            <a:off x="0" y="857232"/>
            <a:ext cx="9144000" cy="5715040"/>
          </a:xfrm>
          <a:prstGeom prst="rect">
            <a:avLst/>
          </a:prstGeom>
          <a:noFill/>
          <a:ln w="9525">
            <a:noFill/>
            <a:miter lim="800000"/>
            <a:headEnd/>
            <a:tailEnd/>
          </a:ln>
          <a:effectLst/>
        </p:spPr>
      </p:pic>
      <p:sp>
        <p:nvSpPr>
          <p:cNvPr id="92162"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导出打印相应理赔单据</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32B39965-CCA0-41CF-B686-7E8BB7F2B7FF}" type="slidenum">
              <a:rPr lang="zh-CN" altLang="en-US" smtClean="0"/>
              <a:pPr>
                <a:defRPr/>
              </a:pPr>
              <a:t>223</a:t>
            </a:fld>
            <a:endParaRPr lang="en-US" altLang="zh-CN" dirty="0"/>
          </a:p>
        </p:txBody>
      </p:sp>
      <p:sp>
        <p:nvSpPr>
          <p:cNvPr id="7" name="AutoShape 3"/>
          <p:cNvSpPr>
            <a:spLocks noChangeArrowheads="1"/>
          </p:cNvSpPr>
          <p:nvPr/>
        </p:nvSpPr>
        <p:spPr bwMode="auto">
          <a:xfrm>
            <a:off x="3786182" y="3357562"/>
            <a:ext cx="4608512" cy="1200329"/>
          </a:xfrm>
          <a:prstGeom prst="wedgeRectCallout">
            <a:avLst>
              <a:gd name="adj1" fmla="val -38984"/>
              <a:gd name="adj2" fmla="val 94223"/>
            </a:avLst>
          </a:prstGeom>
          <a:solidFill>
            <a:srgbClr val="FFFFFF"/>
          </a:solidFill>
          <a:ln w="19050">
            <a:solidFill>
              <a:srgbClr val="000514"/>
            </a:solidFill>
            <a:miter lim="800000"/>
            <a:headEnd/>
            <a:tailEnd/>
          </a:ln>
          <a:effectLst>
            <a:outerShdw blurRad="50800" dist="38100" dir="5400000" algn="t" rotWithShape="0">
              <a:prstClr val="black">
                <a:alpha val="40000"/>
              </a:prstClr>
            </a:outerShdw>
          </a:effectLst>
        </p:spPr>
        <p:txBody>
          <a:bodyPr>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用</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鼠标左键</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smtClean="0">
                <a:ln>
                  <a:noFill/>
                </a:ln>
                <a:solidFill>
                  <a:schemeClr val="accent4">
                    <a:lumMod val="60000"/>
                    <a:lumOff val="40000"/>
                  </a:schemeClr>
                </a:solidFill>
                <a:effectLst/>
                <a:uLnTx/>
                <a:uFillTx/>
                <a:latin typeface="华文中宋" pitchFamily="2" charset="-122"/>
                <a:ea typeface="华文中宋" pitchFamily="2" charset="-122"/>
              </a:rPr>
              <a:t>导出</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打印下载链接，开始下载</a:t>
            </a:r>
            <a:r>
              <a:rPr kumimoji="0" lang="zh-CN" altLang="en-US" sz="2400" b="1"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如果不行请用鼠标右键</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目标另存为</a:t>
            </a:r>
            <a:r>
              <a:rPr kumimoji="0" lang="en-US" altLang="zh-CN"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a:srcRect/>
          <a:stretch>
            <a:fillRect/>
          </a:stretch>
        </p:blipFill>
        <p:spPr bwMode="auto">
          <a:xfrm>
            <a:off x="0" y="857232"/>
            <a:ext cx="9144000" cy="5715040"/>
          </a:xfrm>
          <a:prstGeom prst="rect">
            <a:avLst/>
          </a:prstGeom>
          <a:noFill/>
          <a:ln w="9525">
            <a:noFill/>
            <a:miter lim="800000"/>
            <a:headEnd/>
            <a:tailEnd/>
          </a:ln>
          <a:effectLst/>
        </p:spPr>
      </p:pic>
      <p:sp>
        <p:nvSpPr>
          <p:cNvPr id="92162"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导出打印相应理赔单据</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32B39965-CCA0-41CF-B686-7E8BB7F2B7FF}" type="slidenum">
              <a:rPr lang="zh-CN" altLang="en-US" smtClean="0"/>
              <a:pPr>
                <a:defRPr/>
              </a:pPr>
              <a:t>224</a:t>
            </a:fld>
            <a:endParaRPr lang="en-US" altLang="zh-CN" dirty="0"/>
          </a:p>
        </p:txBody>
      </p:sp>
      <p:pic>
        <p:nvPicPr>
          <p:cNvPr id="23554" name="Picture 2"/>
          <p:cNvPicPr>
            <a:picLocks noChangeAspect="1" noChangeArrowheads="1"/>
          </p:cNvPicPr>
          <p:nvPr/>
        </p:nvPicPr>
        <p:blipFill>
          <a:blip r:embed="rId3" cstate="print"/>
          <a:srcRect/>
          <a:stretch>
            <a:fillRect/>
          </a:stretch>
        </p:blipFill>
        <p:spPr bwMode="auto">
          <a:xfrm>
            <a:off x="1714480" y="2143116"/>
            <a:ext cx="6029313" cy="3626487"/>
          </a:xfrm>
          <a:prstGeom prst="rect">
            <a:avLst/>
          </a:prstGeom>
          <a:noFill/>
          <a:ln w="9525">
            <a:noFill/>
            <a:miter lim="800000"/>
            <a:headEnd/>
            <a:tailEnd/>
          </a:ln>
          <a:effectLst/>
        </p:spPr>
      </p:pic>
      <p:sp>
        <p:nvSpPr>
          <p:cNvPr id="8" name="AutoShape 4"/>
          <p:cNvSpPr>
            <a:spLocks noChangeArrowheads="1"/>
          </p:cNvSpPr>
          <p:nvPr/>
        </p:nvSpPr>
        <p:spPr bwMode="auto">
          <a:xfrm>
            <a:off x="357158" y="1428736"/>
            <a:ext cx="2214578" cy="830997"/>
          </a:xfrm>
          <a:prstGeom prst="wedgeRectCallout">
            <a:avLst>
              <a:gd name="adj1" fmla="val 35734"/>
              <a:gd name="adj2" fmla="val 15821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选择</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要保存的位置。</a:t>
            </a:r>
          </a:p>
        </p:txBody>
      </p:sp>
      <p:sp>
        <p:nvSpPr>
          <p:cNvPr id="9" name="AutoShape 5"/>
          <p:cNvSpPr>
            <a:spLocks noChangeArrowheads="1"/>
          </p:cNvSpPr>
          <p:nvPr/>
        </p:nvSpPr>
        <p:spPr bwMode="auto">
          <a:xfrm>
            <a:off x="357158" y="5286388"/>
            <a:ext cx="3240087" cy="841375"/>
          </a:xfrm>
          <a:prstGeom prst="wedgeRectCallout">
            <a:avLst>
              <a:gd name="adj1" fmla="val 36884"/>
              <a:gd name="adj2" fmla="val -9559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在</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文件名</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中录入便于自己工作的文件名。</a:t>
            </a:r>
          </a:p>
        </p:txBody>
      </p:sp>
      <p:sp>
        <p:nvSpPr>
          <p:cNvPr id="10" name="AutoShape 6"/>
          <p:cNvSpPr>
            <a:spLocks noChangeArrowheads="1"/>
          </p:cNvSpPr>
          <p:nvPr/>
        </p:nvSpPr>
        <p:spPr bwMode="auto">
          <a:xfrm>
            <a:off x="6143636" y="4500570"/>
            <a:ext cx="2714612" cy="461665"/>
          </a:xfrm>
          <a:prstGeom prst="wedgeRectCallout">
            <a:avLst>
              <a:gd name="adj1" fmla="val -39728"/>
              <a:gd name="adj2" fmla="val 15741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保存</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导出打印相应理赔单据</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32B39965-CCA0-41CF-B686-7E8BB7F2B7FF}" type="slidenum">
              <a:rPr lang="zh-CN" altLang="en-US" smtClean="0"/>
              <a:pPr>
                <a:defRPr/>
              </a:pPr>
              <a:t>225</a:t>
            </a:fld>
            <a:endParaRPr lang="en-US" altLang="zh-CN" dirty="0"/>
          </a:p>
        </p:txBody>
      </p:sp>
      <p:pic>
        <p:nvPicPr>
          <p:cNvPr id="24578" name="Picture 2"/>
          <p:cNvPicPr>
            <a:picLocks noChangeAspect="1" noChangeArrowheads="1"/>
          </p:cNvPicPr>
          <p:nvPr/>
        </p:nvPicPr>
        <p:blipFill>
          <a:blip r:embed="rId2" cstate="print"/>
          <a:srcRect/>
          <a:stretch>
            <a:fillRect/>
          </a:stretch>
        </p:blipFill>
        <p:spPr bwMode="auto">
          <a:xfrm>
            <a:off x="0" y="857232"/>
            <a:ext cx="9144064" cy="5715040"/>
          </a:xfrm>
          <a:prstGeom prst="rect">
            <a:avLst/>
          </a:prstGeom>
          <a:noFill/>
          <a:ln w="9525">
            <a:noFill/>
            <a:miter lim="800000"/>
            <a:headEnd/>
            <a:tailEnd/>
          </a:ln>
          <a:effectLst/>
        </p:spPr>
      </p:pic>
      <p:sp>
        <p:nvSpPr>
          <p:cNvPr id="8" name="AutoShape 4"/>
          <p:cNvSpPr>
            <a:spLocks noChangeArrowheads="1"/>
          </p:cNvSpPr>
          <p:nvPr/>
        </p:nvSpPr>
        <p:spPr bwMode="auto">
          <a:xfrm>
            <a:off x="500034" y="2357430"/>
            <a:ext cx="2786082" cy="830997"/>
          </a:xfrm>
          <a:prstGeom prst="wedgeRectCallout">
            <a:avLst>
              <a:gd name="adj1" fmla="val -57227"/>
              <a:gd name="adj2" fmla="val -8933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b="0" kern="0" dirty="0" smtClean="0">
                <a:solidFill>
                  <a:sysClr val="windowText" lastClr="000000"/>
                </a:solidFill>
                <a:latin typeface="华文中宋" pitchFamily="2" charset="-122"/>
                <a:ea typeface="华文中宋" pitchFamily="2" charset="-122"/>
              </a:rPr>
              <a:t>双击打开刚下载的</a:t>
            </a:r>
            <a:r>
              <a:rPr lang="zh-CN" altLang="en-US" sz="2400" b="0" kern="0" dirty="0" smtClean="0">
                <a:solidFill>
                  <a:schemeClr val="accent4">
                    <a:lumMod val="60000"/>
                    <a:lumOff val="40000"/>
                  </a:schemeClr>
                </a:solidFill>
                <a:latin typeface="华文中宋" pitchFamily="2" charset="-122"/>
                <a:ea typeface="华文中宋" pitchFamily="2" charset="-122"/>
              </a:rPr>
              <a:t>导出打印</a:t>
            </a:r>
            <a:r>
              <a:rPr lang="zh-CN" altLang="en-US" sz="2400" b="0" kern="0" dirty="0" smtClean="0">
                <a:solidFill>
                  <a:schemeClr val="tx2"/>
                </a:solidFill>
                <a:latin typeface="华文中宋" pitchFamily="2" charset="-122"/>
                <a:ea typeface="华文中宋" pitchFamily="2" charset="-122"/>
              </a:rPr>
              <a:t>文件</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142844" y="1214422"/>
            <a:ext cx="7772400" cy="3943350"/>
          </a:xfrm>
          <a:prstGeom prst="rect">
            <a:avLst/>
          </a:prstGeom>
          <a:noFill/>
          <a:ln w="9525">
            <a:noFill/>
            <a:miter lim="800000"/>
            <a:headEnd/>
            <a:tailEnd/>
          </a:ln>
          <a:effectLst/>
        </p:spPr>
      </p:pic>
      <p:sp>
        <p:nvSpPr>
          <p:cNvPr id="92162"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导出打印相应理赔单据</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32B39965-CCA0-41CF-B686-7E8BB7F2B7FF}" type="slidenum">
              <a:rPr lang="zh-CN" altLang="en-US" smtClean="0"/>
              <a:pPr>
                <a:defRPr/>
              </a:pPr>
              <a:t>226</a:t>
            </a:fld>
            <a:endParaRPr lang="en-US" altLang="zh-CN" dirty="0"/>
          </a:p>
        </p:txBody>
      </p:sp>
      <p:sp>
        <p:nvSpPr>
          <p:cNvPr id="7" name="AutoShape 6"/>
          <p:cNvSpPr>
            <a:spLocks noChangeArrowheads="1"/>
          </p:cNvSpPr>
          <p:nvPr/>
        </p:nvSpPr>
        <p:spPr bwMode="auto">
          <a:xfrm>
            <a:off x="5929322" y="1500174"/>
            <a:ext cx="2714612" cy="1200329"/>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zh-CN" altLang="en-US" sz="2400" b="0" kern="0" dirty="0" smtClean="0">
                <a:solidFill>
                  <a:sysClr val="windowText" lastClr="000000"/>
                </a:solidFill>
                <a:latin typeface="华文中宋" pitchFamily="2" charset="-122"/>
                <a:ea typeface="华文中宋" pitchFamily="2" charset="-122"/>
              </a:rPr>
              <a:t>互助金申请书在理赔单任何状态时都可打印</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pic>
        <p:nvPicPr>
          <p:cNvPr id="7171" name="Picture 3"/>
          <p:cNvPicPr>
            <a:picLocks noChangeAspect="1" noChangeArrowheads="1"/>
          </p:cNvPicPr>
          <p:nvPr/>
        </p:nvPicPr>
        <p:blipFill>
          <a:blip r:embed="rId3"/>
          <a:srcRect/>
          <a:stretch>
            <a:fillRect/>
          </a:stretch>
        </p:blipFill>
        <p:spPr bwMode="auto">
          <a:xfrm>
            <a:off x="514350" y="1776413"/>
            <a:ext cx="8115300" cy="3305175"/>
          </a:xfrm>
          <a:prstGeom prst="rect">
            <a:avLst/>
          </a:prstGeom>
          <a:noFill/>
          <a:ln w="9525">
            <a:noFill/>
            <a:miter lim="800000"/>
            <a:headEnd/>
            <a:tailEnd/>
          </a:ln>
          <a:effectLst/>
        </p:spPr>
      </p:pic>
      <p:sp>
        <p:nvSpPr>
          <p:cNvPr id="9" name="AutoShape 6"/>
          <p:cNvSpPr>
            <a:spLocks noChangeArrowheads="1"/>
          </p:cNvSpPr>
          <p:nvPr/>
        </p:nvSpPr>
        <p:spPr bwMode="auto">
          <a:xfrm>
            <a:off x="5786446" y="1643050"/>
            <a:ext cx="3096344" cy="1200329"/>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zh-CN" altLang="en-US" sz="2400" b="0" kern="0" dirty="0" smtClean="0">
                <a:solidFill>
                  <a:sysClr val="windowText" lastClr="000000"/>
                </a:solidFill>
                <a:latin typeface="华文中宋" pitchFamily="2" charset="-122"/>
                <a:ea typeface="华文中宋" pitchFamily="2" charset="-122"/>
              </a:rPr>
              <a:t>申报明细表在理赔单任何状态时都可以打印</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pic>
        <p:nvPicPr>
          <p:cNvPr id="7172" name="Picture 4"/>
          <p:cNvPicPr>
            <a:picLocks noChangeAspect="1" noChangeArrowheads="1"/>
          </p:cNvPicPr>
          <p:nvPr/>
        </p:nvPicPr>
        <p:blipFill>
          <a:blip r:embed="rId4"/>
          <a:srcRect/>
          <a:stretch>
            <a:fillRect/>
          </a:stretch>
        </p:blipFill>
        <p:spPr bwMode="auto">
          <a:xfrm>
            <a:off x="857224" y="1071546"/>
            <a:ext cx="5705475" cy="5372100"/>
          </a:xfrm>
          <a:prstGeom prst="rect">
            <a:avLst/>
          </a:prstGeom>
          <a:noFill/>
          <a:ln w="9525">
            <a:noFill/>
            <a:miter lim="800000"/>
            <a:headEnd/>
            <a:tailEnd/>
          </a:ln>
          <a:effectLst/>
        </p:spPr>
      </p:pic>
      <p:sp>
        <p:nvSpPr>
          <p:cNvPr id="11" name="AutoShape 6"/>
          <p:cNvSpPr>
            <a:spLocks noChangeArrowheads="1"/>
          </p:cNvSpPr>
          <p:nvPr/>
        </p:nvSpPr>
        <p:spPr bwMode="auto">
          <a:xfrm>
            <a:off x="6143636" y="1928802"/>
            <a:ext cx="2714612" cy="1200329"/>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b="0" kern="0" dirty="0" smtClean="0">
                <a:solidFill>
                  <a:sysClr val="windowText" lastClr="000000"/>
                </a:solidFill>
                <a:latin typeface="华文中宋" pitchFamily="2" charset="-122"/>
                <a:ea typeface="华文中宋" pitchFamily="2" charset="-122"/>
              </a:rPr>
              <a:t>给付报告书只有理赔单是打印生效状态时才可以打印</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linds(horizontal)">
                                      <p:cBhvr>
                                        <p:cTn id="7" dur="500"/>
                                        <p:tgtEl>
                                          <p:spTgt spid="7170"/>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grpId="1" nodeType="clickEffect">
                                  <p:stCondLst>
                                    <p:cond delay="0"/>
                                  </p:stCondLst>
                                  <p:childTnLst>
                                    <p:set>
                                      <p:cBhvr>
                                        <p:cTn id="15" dur="1" fill="hold">
                                          <p:stCondLst>
                                            <p:cond delay="0"/>
                                          </p:stCondLst>
                                        </p:cTn>
                                        <p:tgtEl>
                                          <p:spTgt spid="7"/>
                                        </p:tgtEl>
                                        <p:attrNameLst>
                                          <p:attrName>style.visibility</p:attrName>
                                        </p:attrNameLst>
                                      </p:cBhvr>
                                      <p:to>
                                        <p:strVal val="hidden"/>
                                      </p:to>
                                    </p:set>
                                  </p:childTnLst>
                                </p:cTn>
                              </p:par>
                            </p:childTnLst>
                          </p:cTn>
                        </p:par>
                        <p:par>
                          <p:cTn id="16" fill="hold">
                            <p:stCondLst>
                              <p:cond delay="0"/>
                            </p:stCondLst>
                            <p:childTnLst>
                              <p:par>
                                <p:cTn id="17" presetID="1" presetClass="exit" presetSubtype="0" fill="hold" nodeType="afterEffect">
                                  <p:stCondLst>
                                    <p:cond delay="0"/>
                                  </p:stCondLst>
                                  <p:childTnLst>
                                    <p:set>
                                      <p:cBhvr>
                                        <p:cTn id="18" dur="1" fill="hold">
                                          <p:stCondLst>
                                            <p:cond delay="0"/>
                                          </p:stCondLst>
                                        </p:cTn>
                                        <p:tgtEl>
                                          <p:spTgt spid="7170"/>
                                        </p:tgtEl>
                                        <p:attrNameLst>
                                          <p:attrName>style.visibility</p:attrName>
                                        </p:attrNameLst>
                                      </p:cBhvr>
                                      <p:to>
                                        <p:strVal val="hidden"/>
                                      </p:to>
                                    </p:set>
                                  </p:childTnLst>
                                </p:cTn>
                              </p:par>
                            </p:childTnLst>
                          </p:cTn>
                        </p:par>
                        <p:par>
                          <p:cTn id="19" fill="hold">
                            <p:stCondLst>
                              <p:cond delay="0"/>
                            </p:stCondLst>
                            <p:childTnLst>
                              <p:par>
                                <p:cTn id="20" presetID="3" presetClass="entr" presetSubtype="10" fill="hold" nodeType="afterEffect">
                                  <p:stCondLst>
                                    <p:cond delay="0"/>
                                  </p:stCondLst>
                                  <p:childTnLst>
                                    <p:set>
                                      <p:cBhvr>
                                        <p:cTn id="21" dur="1" fill="hold">
                                          <p:stCondLst>
                                            <p:cond delay="0"/>
                                          </p:stCondLst>
                                        </p:cTn>
                                        <p:tgtEl>
                                          <p:spTgt spid="7171"/>
                                        </p:tgtEl>
                                        <p:attrNameLst>
                                          <p:attrName>style.visibility</p:attrName>
                                        </p:attrNameLst>
                                      </p:cBhvr>
                                      <p:to>
                                        <p:strVal val="visible"/>
                                      </p:to>
                                    </p:set>
                                    <p:animEffect transition="in" filter="blinds(horizontal)">
                                      <p:cBhvr>
                                        <p:cTn id="22" dur="500"/>
                                        <p:tgtEl>
                                          <p:spTgt spid="7171"/>
                                        </p:tgtEl>
                                      </p:cBhvr>
                                    </p:animEffect>
                                  </p:childTnLst>
                                </p:cTn>
                              </p:par>
                            </p:childTnLst>
                          </p:cTn>
                        </p:par>
                        <p:par>
                          <p:cTn id="23" fill="hold">
                            <p:stCondLst>
                              <p:cond delay="500"/>
                            </p:stCondLst>
                            <p:childTnLst>
                              <p:par>
                                <p:cTn id="24" presetID="3" presetClass="entr" presetSubtype="1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9"/>
                                        </p:tgtEl>
                                        <p:attrNameLst>
                                          <p:attrName>style.visibility</p:attrName>
                                        </p:attrNameLst>
                                      </p:cBhvr>
                                      <p:to>
                                        <p:strVal val="hidden"/>
                                      </p:to>
                                    </p:set>
                                  </p:childTnLst>
                                </p:cTn>
                              </p:par>
                            </p:childTnLst>
                          </p:cTn>
                        </p:par>
                        <p:par>
                          <p:cTn id="31" fill="hold">
                            <p:stCondLst>
                              <p:cond delay="0"/>
                            </p:stCondLst>
                            <p:childTnLst>
                              <p:par>
                                <p:cTn id="32" presetID="1" presetClass="exit" presetSubtype="0" fill="hold" nodeType="afterEffect">
                                  <p:stCondLst>
                                    <p:cond delay="0"/>
                                  </p:stCondLst>
                                  <p:childTnLst>
                                    <p:set>
                                      <p:cBhvr>
                                        <p:cTn id="33" dur="1" fill="hold">
                                          <p:stCondLst>
                                            <p:cond delay="0"/>
                                          </p:stCondLst>
                                        </p:cTn>
                                        <p:tgtEl>
                                          <p:spTgt spid="7171"/>
                                        </p:tgtEl>
                                        <p:attrNameLst>
                                          <p:attrName>style.visibility</p:attrName>
                                        </p:attrNameLst>
                                      </p:cBhvr>
                                      <p:to>
                                        <p:strVal val="hidden"/>
                                      </p:to>
                                    </p:set>
                                  </p:childTnLst>
                                </p:cTn>
                              </p:par>
                            </p:childTnLst>
                          </p:cTn>
                        </p:par>
                        <p:par>
                          <p:cTn id="34" fill="hold">
                            <p:stCondLst>
                              <p:cond delay="0"/>
                            </p:stCondLst>
                            <p:childTnLst>
                              <p:par>
                                <p:cTn id="35" presetID="3" presetClass="entr" presetSubtype="10" fill="hold" nodeType="afterEffect">
                                  <p:stCondLst>
                                    <p:cond delay="0"/>
                                  </p:stCondLst>
                                  <p:childTnLst>
                                    <p:set>
                                      <p:cBhvr>
                                        <p:cTn id="36" dur="1" fill="hold">
                                          <p:stCondLst>
                                            <p:cond delay="0"/>
                                          </p:stCondLst>
                                        </p:cTn>
                                        <p:tgtEl>
                                          <p:spTgt spid="7172"/>
                                        </p:tgtEl>
                                        <p:attrNameLst>
                                          <p:attrName>style.visibility</p:attrName>
                                        </p:attrNameLst>
                                      </p:cBhvr>
                                      <p:to>
                                        <p:strVal val="visible"/>
                                      </p:to>
                                    </p:set>
                                    <p:animEffect transition="in" filter="blinds(horizontal)">
                                      <p:cBhvr>
                                        <p:cTn id="37" dur="500"/>
                                        <p:tgtEl>
                                          <p:spTgt spid="7172"/>
                                        </p:tgtEl>
                                      </p:cBhvr>
                                    </p:animEffect>
                                  </p:childTnLst>
                                </p:cTn>
                              </p:par>
                            </p:childTnLst>
                          </p:cTn>
                        </p:par>
                        <p:par>
                          <p:cTn id="38" fill="hold">
                            <p:stCondLst>
                              <p:cond delay="500"/>
                            </p:stCondLst>
                            <p:childTnLst>
                              <p:par>
                                <p:cTn id="39" presetID="3" presetClass="entr" presetSubtype="1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linds(horizontal)">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9" grpId="0" animBg="1"/>
      <p:bldP spid="9" grpId="1" animBg="1"/>
      <p:bldP spid="11" grpId="0" animBg="1"/>
    </p:bldLst>
  </p:timing>
</p:sld>
</file>

<file path=ppt/slides/slide2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227</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6</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住院理赔</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上报理赔单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上报理赔单</a:t>
            </a:r>
          </a:p>
        </p:txBody>
      </p:sp>
      <p:sp>
        <p:nvSpPr>
          <p:cNvPr id="4" name="日期占位符 3"/>
          <p:cNvSpPr>
            <a:spLocks noGrp="1"/>
          </p:cNvSpPr>
          <p:nvPr>
            <p:ph type="dt" sz="quarter" idx="10"/>
          </p:nvPr>
        </p:nvSpPr>
        <p:spPr/>
        <p:txBody>
          <a:bodyPr/>
          <a:lstStyle/>
          <a:p>
            <a:pPr>
              <a:defRPr/>
            </a:pPr>
            <a:r>
              <a:rPr lang="en-US" altLang="zh-CN" dirty="0" smtClean="0"/>
              <a:t>www.bjzghzbx.com                                                                                                                                                                      </a:t>
            </a:r>
            <a:fld id="{C74ADF52-8066-4179-AD1E-0A2CB87D2B0A}" type="slidenum">
              <a:rPr lang="zh-CN" altLang="en-US" smtClean="0"/>
              <a:pPr>
                <a:defRPr/>
              </a:pPr>
              <a:t>228</a:t>
            </a:fld>
            <a:endParaRPr lang="en-US" altLang="zh-CN" dirty="0"/>
          </a:p>
        </p:txBody>
      </p:sp>
      <p:sp>
        <p:nvSpPr>
          <p:cNvPr id="7" name="圆角矩形标注 4"/>
          <p:cNvSpPr>
            <a:spLocks noChangeArrowheads="1"/>
          </p:cNvSpPr>
          <p:nvPr/>
        </p:nvSpPr>
        <p:spPr bwMode="auto">
          <a:xfrm>
            <a:off x="4139952" y="112474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理赔</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3347864" y="2564904"/>
            <a:ext cx="2592288" cy="714379"/>
          </a:xfrm>
          <a:prstGeom prst="wedgeRectCallout">
            <a:avLst>
              <a:gd name="adj1" fmla="val -41302"/>
              <a:gd name="adj2" fmla="val -162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住院理赔</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srcRect/>
          <a:stretch>
            <a:fillRect/>
          </a:stretch>
        </p:blipFill>
        <p:spPr bwMode="auto">
          <a:xfrm>
            <a:off x="0" y="857232"/>
            <a:ext cx="9144000" cy="3643338"/>
          </a:xfrm>
          <a:prstGeom prst="rect">
            <a:avLst/>
          </a:prstGeom>
          <a:noFill/>
          <a:ln w="9525">
            <a:noFill/>
            <a:miter lim="800000"/>
            <a:headEnd/>
            <a:tailEnd/>
          </a:ln>
          <a:effectLst/>
        </p:spPr>
      </p:pic>
      <p:sp>
        <p:nvSpPr>
          <p:cNvPr id="10" name="矩形 9"/>
          <p:cNvSpPr/>
          <p:nvPr/>
        </p:nvSpPr>
        <p:spPr bwMode="auto">
          <a:xfrm>
            <a:off x="357158" y="1928802"/>
            <a:ext cx="7786742" cy="129614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6018"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上报理赔单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71BED19-3346-43B5-A99C-1002484BC751}" type="slidenum">
              <a:rPr lang="zh-CN" altLang="en-US" smtClean="0"/>
              <a:pPr>
                <a:defRPr/>
              </a:pPr>
              <a:t>229</a:t>
            </a:fld>
            <a:endParaRPr lang="en-US" altLang="zh-CN" dirty="0"/>
          </a:p>
        </p:txBody>
      </p:sp>
      <p:sp>
        <p:nvSpPr>
          <p:cNvPr id="6" name="矩形标注 5"/>
          <p:cNvSpPr>
            <a:spLocks noChangeArrowheads="1"/>
          </p:cNvSpPr>
          <p:nvPr/>
        </p:nvSpPr>
        <p:spPr bwMode="auto">
          <a:xfrm>
            <a:off x="1071538" y="3357562"/>
            <a:ext cx="3143250" cy="1656184"/>
          </a:xfrm>
          <a:prstGeom prst="wedgeRectCallout">
            <a:avLst>
              <a:gd name="adj1" fmla="val 40076"/>
              <a:gd name="adj2" fmla="val -7709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输入条件搜索住院理赔单，其中选择状态、产品类别与产品名称必选</a:t>
            </a:r>
          </a:p>
        </p:txBody>
      </p:sp>
      <p:sp>
        <p:nvSpPr>
          <p:cNvPr id="8" name="矩形标注 7"/>
          <p:cNvSpPr>
            <a:spLocks noChangeArrowheads="1"/>
          </p:cNvSpPr>
          <p:nvPr/>
        </p:nvSpPr>
        <p:spPr bwMode="auto">
          <a:xfrm>
            <a:off x="2214546" y="928670"/>
            <a:ext cx="2643187" cy="642937"/>
          </a:xfrm>
          <a:prstGeom prst="wedgeRectCallout">
            <a:avLst>
              <a:gd name="adj1" fmla="val -42965"/>
              <a:gd name="adj2" fmla="val 8985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23</a:t>
            </a:fld>
            <a:endParaRPr lang="en-US" altLang="zh-CN" dirty="0"/>
          </a:p>
        </p:txBody>
      </p:sp>
      <p:grpSp>
        <p:nvGrpSpPr>
          <p:cNvPr id="2" name="Group 8"/>
          <p:cNvGrpSpPr>
            <a:grpSpLocks/>
          </p:cNvGrpSpPr>
          <p:nvPr/>
        </p:nvGrpSpPr>
        <p:grpSpPr bwMode="auto">
          <a:xfrm>
            <a:off x="1142976" y="2928934"/>
            <a:ext cx="6929486" cy="1116543"/>
            <a:chOff x="1131" y="1851"/>
            <a:chExt cx="3141" cy="422"/>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pitchFamily="34" charset="0"/>
                </a:rPr>
                <a:t> 3</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592" cy="314"/>
            </a:xfrm>
            <a:prstGeom prst="rect">
              <a:avLst/>
            </a:prstGeom>
            <a:noFill/>
            <a:ln w="9525" algn="ctr">
              <a:noFill/>
              <a:miter lim="800000"/>
              <a:headEnd/>
              <a:tailEnd/>
            </a:ln>
          </p:spPr>
          <p:txBody>
            <a:bodyPr wrap="squar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0000"/>
                  </a:solidFill>
                  <a:effectLst/>
                  <a:uLnTx/>
                  <a:uFillTx/>
                  <a:latin typeface="Calibri" pitchFamily="34" charset="0"/>
                </a:rPr>
                <a:t>组织机构管理</a:t>
              </a:r>
              <a:r>
                <a:rPr kumimoji="0" lang="en-US" altLang="zh-CN" sz="2400" b="1" i="0" u="none" strike="noStrike" kern="0" cap="none" spc="0" normalizeH="0" baseline="0" noProof="0" dirty="0" smtClean="0">
                  <a:ln>
                    <a:noFill/>
                  </a:ln>
                  <a:solidFill>
                    <a:srgbClr val="000000"/>
                  </a:solidFill>
                  <a:effectLst/>
                  <a:uLnTx/>
                  <a:uFillTx/>
                  <a:latin typeface="Calibri" pitchFamily="34" charset="0"/>
                </a:rPr>
                <a:t>——</a:t>
              </a:r>
              <a:r>
                <a:rPr kumimoji="0" lang="zh-CN" altLang="en-US" sz="2400" b="1" i="0" u="none" strike="noStrike" kern="0" cap="none" spc="0" normalizeH="0" baseline="0" noProof="0" dirty="0" smtClean="0">
                  <a:ln>
                    <a:noFill/>
                  </a:ln>
                  <a:solidFill>
                    <a:srgbClr val="000000"/>
                  </a:solidFill>
                  <a:effectLst/>
                  <a:uLnTx/>
                  <a:uFillTx/>
                  <a:latin typeface="Calibri" pitchFamily="34" charset="0"/>
                </a:rPr>
                <a:t>修改、删除单位信息</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224" cy="174"/>
            </a:xfrm>
            <a:prstGeom prst="rect">
              <a:avLst/>
            </a:prstGeom>
            <a:noFill/>
            <a:ln w="9525" algn="ctr">
              <a:noFill/>
              <a:miter lim="800000"/>
              <a:headEnd/>
              <a:tailEnd/>
            </a:ln>
          </p:spPr>
          <p:txBody>
            <a:bodyPr wrap="square">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0" y="857232"/>
            <a:ext cx="9144000" cy="4143404"/>
          </a:xfrm>
          <a:prstGeom prst="rect">
            <a:avLst/>
          </a:prstGeom>
          <a:noFill/>
          <a:ln w="9525">
            <a:noFill/>
            <a:miter lim="800000"/>
            <a:headEnd/>
            <a:tailEnd/>
          </a:ln>
          <a:effectLst/>
        </p:spPr>
      </p:pic>
      <p:sp>
        <p:nvSpPr>
          <p:cNvPr id="86018"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上报理赔单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71BED19-3346-43B5-A99C-1002484BC751}" type="slidenum">
              <a:rPr lang="zh-CN" altLang="en-US" smtClean="0"/>
              <a:pPr>
                <a:defRPr/>
              </a:pPr>
              <a:t>230</a:t>
            </a:fld>
            <a:endParaRPr lang="en-US" altLang="zh-CN" dirty="0"/>
          </a:p>
        </p:txBody>
      </p:sp>
      <p:sp>
        <p:nvSpPr>
          <p:cNvPr id="11" name="矩形标注 10"/>
          <p:cNvSpPr>
            <a:spLocks noChangeArrowheads="1"/>
          </p:cNvSpPr>
          <p:nvPr/>
        </p:nvSpPr>
        <p:spPr bwMode="auto">
          <a:xfrm>
            <a:off x="3643306" y="2000240"/>
            <a:ext cx="2952328" cy="576064"/>
          </a:xfrm>
          <a:prstGeom prst="wedgeRectCallout">
            <a:avLst>
              <a:gd name="adj1" fmla="val 52193"/>
              <a:gd name="adj2" fmla="val -10397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汇总金额</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4" name="AutoShape 5"/>
          <p:cNvSpPr>
            <a:spLocks noChangeArrowheads="1"/>
          </p:cNvSpPr>
          <p:nvPr/>
        </p:nvSpPr>
        <p:spPr bwMode="auto">
          <a:xfrm>
            <a:off x="6143636" y="2786058"/>
            <a:ext cx="2808288" cy="830997"/>
          </a:xfrm>
          <a:prstGeom prst="wedgeRectCallout">
            <a:avLst>
              <a:gd name="adj1" fmla="val 24200"/>
              <a:gd name="adj2" fmla="val -1829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smtClean="0">
                <a:ln>
                  <a:noFill/>
                </a:ln>
                <a:solidFill>
                  <a:schemeClr val="accent4">
                    <a:lumMod val="60000"/>
                    <a:lumOff val="40000"/>
                  </a:schemeClr>
                </a:solidFill>
                <a:effectLst/>
                <a:uLnTx/>
                <a:uFillTx/>
                <a:latin typeface="华文中宋" pitchFamily="2" charset="-122"/>
                <a:ea typeface="华文中宋" pitchFamily="2" charset="-122"/>
              </a:rPr>
              <a:t>当前查询结果上报</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按钮。</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
        <p:nvSpPr>
          <p:cNvPr id="15" name="AutoShape 5"/>
          <p:cNvSpPr>
            <a:spLocks noChangeArrowheads="1"/>
          </p:cNvSpPr>
          <p:nvPr/>
        </p:nvSpPr>
        <p:spPr bwMode="auto">
          <a:xfrm>
            <a:off x="1000100" y="3786190"/>
            <a:ext cx="2592288" cy="1200329"/>
          </a:xfrm>
          <a:prstGeom prst="wedgeRectCallout">
            <a:avLst>
              <a:gd name="adj1" fmla="val -40258"/>
              <a:gd name="adj2" fmla="val -9063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eaLnBrk="1" fontAlgn="auto" hangingPunct="1">
              <a:spcBef>
                <a:spcPts val="0"/>
              </a:spcBef>
              <a:spcAft>
                <a:spcPts val="0"/>
              </a:spcAft>
              <a:defRPr/>
            </a:pP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a:t>
            </a:r>
            <a:r>
              <a:rPr lang="zh-CN" altLang="en-US" sz="2400" b="0" kern="0" dirty="0" smtClean="0">
                <a:solidFill>
                  <a:sysClr val="windowText" lastClr="000000"/>
                </a:solidFill>
                <a:latin typeface="华文中宋" pitchFamily="2" charset="-122"/>
                <a:ea typeface="华文中宋" pitchFamily="2" charset="-122"/>
              </a:rPr>
              <a:t>认真核查即将上报会员理赔总数与明细</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15" grpId="0" animBg="1"/>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srcRect/>
          <a:stretch>
            <a:fillRect/>
          </a:stretch>
        </p:blipFill>
        <p:spPr bwMode="auto">
          <a:xfrm>
            <a:off x="0" y="857232"/>
            <a:ext cx="9144000" cy="4143404"/>
          </a:xfrm>
          <a:prstGeom prst="rect">
            <a:avLst/>
          </a:prstGeom>
          <a:noFill/>
          <a:ln w="9525">
            <a:noFill/>
            <a:miter lim="800000"/>
            <a:headEnd/>
            <a:tailEnd/>
          </a:ln>
          <a:effectLst/>
        </p:spPr>
      </p:pic>
      <p:sp>
        <p:nvSpPr>
          <p:cNvPr id="86018"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上报理赔单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71BED19-3346-43B5-A99C-1002484BC751}" type="slidenum">
              <a:rPr lang="zh-CN" altLang="en-US" smtClean="0"/>
              <a:pPr>
                <a:defRPr/>
              </a:pPr>
              <a:t>231</a:t>
            </a:fld>
            <a:endParaRPr lang="en-US" altLang="zh-CN" dirty="0"/>
          </a:p>
        </p:txBody>
      </p:sp>
      <p:pic>
        <p:nvPicPr>
          <p:cNvPr id="26626" name="Picture 2"/>
          <p:cNvPicPr>
            <a:picLocks noChangeAspect="1" noChangeArrowheads="1"/>
          </p:cNvPicPr>
          <p:nvPr/>
        </p:nvPicPr>
        <p:blipFill>
          <a:blip r:embed="rId3" cstate="print"/>
          <a:srcRect/>
          <a:stretch>
            <a:fillRect/>
          </a:stretch>
        </p:blipFill>
        <p:spPr bwMode="auto">
          <a:xfrm>
            <a:off x="2857488" y="2500306"/>
            <a:ext cx="3152775" cy="1838325"/>
          </a:xfrm>
          <a:prstGeom prst="rect">
            <a:avLst/>
          </a:prstGeom>
          <a:noFill/>
          <a:ln w="9525">
            <a:noFill/>
            <a:miter lim="800000"/>
            <a:headEnd/>
            <a:tailEnd/>
          </a:ln>
          <a:effectLst/>
        </p:spPr>
      </p:pic>
      <p:sp>
        <p:nvSpPr>
          <p:cNvPr id="11" name="矩形标注 10"/>
          <p:cNvSpPr>
            <a:spLocks noChangeArrowheads="1"/>
          </p:cNvSpPr>
          <p:nvPr/>
        </p:nvSpPr>
        <p:spPr bwMode="auto">
          <a:xfrm>
            <a:off x="1928794" y="4286256"/>
            <a:ext cx="2201468" cy="576064"/>
          </a:xfrm>
          <a:prstGeom prst="wedgeRectCallout">
            <a:avLst>
              <a:gd name="adj1" fmla="val 53633"/>
              <a:gd name="adj2" fmla="val -10766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确定</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Text Box 7"/>
          <p:cNvSpPr txBox="1">
            <a:spLocks noChangeArrowheads="1"/>
          </p:cNvSpPr>
          <p:nvPr/>
        </p:nvSpPr>
        <p:spPr bwMode="auto">
          <a:xfrm>
            <a:off x="3214678" y="5000636"/>
            <a:ext cx="5666748" cy="138499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defTabSz="914400" eaLnBrk="1" fontAlgn="base" latinLnBrk="0" hangingPunct="1">
              <a:lnSpc>
                <a:spcPct val="100000"/>
              </a:lnSpc>
              <a:spcBef>
                <a:spcPct val="50000"/>
              </a:spcBef>
              <a:spcAft>
                <a:spcPts val="0"/>
              </a:spcAft>
              <a:buClrTx/>
              <a:buSzTx/>
              <a:buFontTx/>
              <a:buNone/>
              <a:tabLst/>
              <a:defRPr/>
            </a:pP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说明：理赔单中有银行信息，手机号就为必填项，不填写将无法完成上报操作。</a:t>
            </a:r>
            <a:endParaRPr kumimoji="0" lang="zh-CN" altLang="en-US" sz="2800" b="1" i="0" u="none" strike="noStrike" kern="0" cap="none" spc="0" normalizeH="0" baseline="0" noProof="0" dirty="0">
              <a:ln>
                <a:noFill/>
              </a:ln>
              <a:solidFill>
                <a:srgbClr val="003399"/>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animBg="1"/>
    </p:bldLst>
  </p:timing>
</p:sld>
</file>

<file path=ppt/slides/slide2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232</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7</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住院津贴理赔</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233</a:t>
            </a:fld>
            <a:endParaRPr lang="en-US" altLang="zh-CN" dirty="0">
              <a:solidFill>
                <a:srgbClr val="FFFFFF"/>
              </a:solidFill>
            </a:endParaRPr>
          </a:p>
        </p:txBody>
      </p:sp>
      <p:sp>
        <p:nvSpPr>
          <p:cNvPr id="6" name="TextBox 5"/>
          <p:cNvSpPr txBox="1"/>
          <p:nvPr/>
        </p:nvSpPr>
        <p:spPr bwMode="auto">
          <a:xfrm>
            <a:off x="428596" y="1500174"/>
            <a:ext cx="8286808" cy="4832092"/>
          </a:xfrm>
          <a:prstGeom prst="rect">
            <a:avLst/>
          </a:prstGeom>
          <a:noFill/>
          <a:ln>
            <a:noFill/>
            <a:headEnd/>
            <a:tailEnd/>
          </a:ln>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marL="514350" indent="-514350" algn="just" eaLnBrk="1" hangingPunct="1">
              <a:spcBef>
                <a:spcPct val="50000"/>
              </a:spcBef>
              <a:spcAft>
                <a:spcPts val="0"/>
              </a:spcAft>
              <a:buFont typeface="Wingdings" pitchFamily="2" charset="2"/>
              <a:buChar char="l"/>
            </a:pPr>
            <a:r>
              <a:rPr lang="zh-CN" altLang="en-US" sz="2800" kern="0" dirty="0" smtClean="0">
                <a:solidFill>
                  <a:sysClr val="windowText" lastClr="000000"/>
                </a:solidFill>
                <a:latin typeface="Garamond" pitchFamily="18" charset="0"/>
                <a:ea typeface="宋体" pitchFamily="2" charset="-122"/>
              </a:rPr>
              <a:t>住院津贴理赔单生成同住院理赔也分为“自动批量生成”和“手工生成”两种方式，并且操作流程一样，只是按有效住院天数进行计算理赔，所以不再重复讲解。</a:t>
            </a:r>
            <a:endParaRPr lang="en-US" altLang="zh-CN" sz="2800" kern="0" dirty="0" smtClean="0">
              <a:solidFill>
                <a:sysClr val="windowText" lastClr="000000"/>
              </a:solidFill>
              <a:latin typeface="Garamond" pitchFamily="18" charset="0"/>
              <a:ea typeface="宋体" pitchFamily="2" charset="-122"/>
            </a:endParaRPr>
          </a:p>
          <a:p>
            <a:pPr marL="514350" indent="-514350" algn="just" eaLnBrk="1" hangingPunct="1">
              <a:spcBef>
                <a:spcPct val="50000"/>
              </a:spcBef>
              <a:spcAft>
                <a:spcPts val="0"/>
              </a:spcAft>
              <a:buFont typeface="Wingdings" pitchFamily="2" charset="2"/>
              <a:buChar char="l"/>
            </a:pPr>
            <a:r>
              <a:rPr lang="zh-CN" altLang="en-US" sz="2800" kern="0" dirty="0" smtClean="0">
                <a:solidFill>
                  <a:sysClr val="windowText" lastClr="000000"/>
                </a:solidFill>
                <a:latin typeface="Garamond" pitchFamily="18" charset="0"/>
                <a:ea typeface="宋体" pitchFamily="2" charset="-122"/>
              </a:rPr>
              <a:t>住院津贴理赔针对非医保人员增加了“非医保住院交易管理”功能，基层经办员需要手工录入报险职工的住院信息后才可以使用“自动批量生成”或“手工生成”进行理赔单生成操作。</a:t>
            </a:r>
            <a:endParaRPr lang="en-US" altLang="zh-CN" sz="2800" kern="0" dirty="0" smtClean="0">
              <a:solidFill>
                <a:sysClr val="windowText" lastClr="000000"/>
              </a:solidFill>
              <a:latin typeface="Garamond" pitchFamily="18" charset="0"/>
              <a:ea typeface="宋体" pitchFamily="2" charset="-122"/>
            </a:endParaRPr>
          </a:p>
          <a:p>
            <a:pPr algn="just" eaLnBrk="1" hangingPunct="1">
              <a:spcBef>
                <a:spcPct val="50000"/>
              </a:spcBef>
              <a:spcAft>
                <a:spcPts val="0"/>
              </a:spcAft>
            </a:pPr>
            <a:r>
              <a:rPr lang="zh-CN" altLang="en-US" sz="2800" kern="0" dirty="0" smtClean="0">
                <a:solidFill>
                  <a:sysClr val="windowText" lastClr="000000"/>
                </a:solidFill>
                <a:latin typeface="Garamond" pitchFamily="18" charset="0"/>
                <a:ea typeface="宋体" pitchFamily="2" charset="-122"/>
              </a:rPr>
              <a:t>      下面将主要讲解“非医保住院交易管理”功能的使用操作</a:t>
            </a:r>
            <a:endParaRPr lang="en-US" altLang="zh-CN" sz="2800" kern="0" dirty="0" smtClean="0">
              <a:solidFill>
                <a:sysClr val="windowText" lastClr="000000"/>
              </a:solidFill>
              <a:latin typeface="Garamond" pitchFamily="18" charset="0"/>
              <a:ea typeface="宋体" pitchFamily="2" charset="-122"/>
            </a:endParaRPr>
          </a:p>
        </p:txBody>
      </p:sp>
    </p:spTree>
  </p:cSld>
  <p:clrMapOvr>
    <a:masterClrMapping/>
  </p:clrMapOvr>
  <p:transition>
    <p:strips/>
  </p:transition>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234</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7</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住院津贴理赔</a:t>
              </a:r>
              <a:r>
                <a:rPr lang="en-US" altLang="zh-CN" sz="2400" kern="0" dirty="0" smtClean="0">
                  <a:solidFill>
                    <a:srgbClr val="000000"/>
                  </a:solidFill>
                  <a:latin typeface="Calibri" pitchFamily="34" charset="0"/>
                </a:rPr>
                <a:t>——</a:t>
              </a:r>
              <a:r>
                <a:rPr lang="zh-CN" altLang="en-US" sz="2400" kern="0" dirty="0" smtClean="0">
                  <a:solidFill>
                    <a:sysClr val="windowText" lastClr="000000"/>
                  </a:solidFill>
                  <a:latin typeface="Garamond" pitchFamily="18" charset="0"/>
                  <a:ea typeface="宋体" pitchFamily="2" charset="-122"/>
                </a:rPr>
                <a:t>非医保住院交易管理</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标题 1"/>
          <p:cNvSpPr>
            <a:spLocks noGrp="1"/>
          </p:cNvSpPr>
          <p:nvPr>
            <p:ph type="title"/>
          </p:nvPr>
        </p:nvSpPr>
        <p:spPr/>
        <p:txBody>
          <a:bodyPr/>
          <a:lstStyle/>
          <a:p>
            <a:pPr fontAlgn="auto">
              <a:spcBef>
                <a:spcPts val="0"/>
              </a:spcBef>
              <a:spcAft>
                <a:spcPts val="0"/>
              </a:spcAft>
              <a:defRPr/>
            </a:pPr>
            <a:r>
              <a:rPr lang="en-US" altLang="zh-CN" dirty="0" smtClean="0">
                <a:latin typeface="宋体" pitchFamily="2" charset="-122"/>
                <a:ea typeface="宋体" pitchFamily="2" charset="-122"/>
              </a:rPr>
              <a:t>7.</a:t>
            </a:r>
            <a:r>
              <a:rPr lang="zh-CN" altLang="en-US" dirty="0" smtClean="0">
                <a:latin typeface="Calibri" pitchFamily="34" charset="0"/>
              </a:rPr>
              <a:t>住院津贴理赔</a:t>
            </a:r>
            <a:r>
              <a:rPr lang="en-US" altLang="zh-CN" dirty="0" smtClean="0">
                <a:latin typeface="Calibri" pitchFamily="34" charset="0"/>
              </a:rPr>
              <a:t>——</a:t>
            </a:r>
            <a:r>
              <a:rPr lang="zh-CN" altLang="en-US" dirty="0" smtClean="0">
                <a:latin typeface="Garamond" pitchFamily="18" charset="0"/>
                <a:ea typeface="宋体" pitchFamily="2" charset="-122"/>
              </a:rPr>
              <a:t>非医保住院交易管理</a:t>
            </a:r>
            <a:endParaRPr lang="en-US" altLang="zh-CN" dirty="0">
              <a:latin typeface="Calibri" pitchFamily="34" charset="0"/>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71BED19-3346-43B5-A99C-1002484BC751}" type="slidenum">
              <a:rPr lang="zh-CN" altLang="en-US" smtClean="0"/>
              <a:pPr>
                <a:defRPr/>
              </a:pPr>
              <a:t>235</a:t>
            </a:fld>
            <a:endParaRPr lang="en-US" altLang="zh-CN" dirty="0"/>
          </a:p>
        </p:txBody>
      </p:sp>
      <p:pic>
        <p:nvPicPr>
          <p:cNvPr id="5122" name="Picture 2"/>
          <p:cNvPicPr>
            <a:picLocks noChangeAspect="1" noChangeArrowheads="1"/>
          </p:cNvPicPr>
          <p:nvPr/>
        </p:nvPicPr>
        <p:blipFill>
          <a:blip r:embed="rId2"/>
          <a:srcRect/>
          <a:stretch>
            <a:fillRect/>
          </a:stretch>
        </p:blipFill>
        <p:spPr bwMode="auto">
          <a:xfrm>
            <a:off x="-1" y="857232"/>
            <a:ext cx="9144001" cy="4214842"/>
          </a:xfrm>
          <a:prstGeom prst="rect">
            <a:avLst/>
          </a:prstGeom>
          <a:noFill/>
          <a:ln w="9525">
            <a:noFill/>
            <a:miter lim="800000"/>
            <a:headEnd/>
            <a:tailEnd/>
          </a:ln>
          <a:effectLst/>
        </p:spPr>
      </p:pic>
      <p:sp>
        <p:nvSpPr>
          <p:cNvPr id="6" name="圆角矩形标注 4"/>
          <p:cNvSpPr>
            <a:spLocks noChangeArrowheads="1"/>
          </p:cNvSpPr>
          <p:nvPr/>
        </p:nvSpPr>
        <p:spPr bwMode="auto">
          <a:xfrm>
            <a:off x="4786314" y="1000108"/>
            <a:ext cx="2448271" cy="1008111"/>
          </a:xfrm>
          <a:prstGeom prst="wedgeRectCallout">
            <a:avLst>
              <a:gd name="adj1" fmla="val -85684"/>
              <a:gd name="adj2" fmla="val 947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理赔</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主菜单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7" name="圆角矩形标注 4"/>
          <p:cNvSpPr>
            <a:spLocks noChangeArrowheads="1"/>
          </p:cNvSpPr>
          <p:nvPr/>
        </p:nvSpPr>
        <p:spPr bwMode="auto">
          <a:xfrm>
            <a:off x="4643438" y="3214686"/>
            <a:ext cx="3714776" cy="857256"/>
          </a:xfrm>
          <a:prstGeom prst="wedgeRectCallout">
            <a:avLst>
              <a:gd name="adj1" fmla="val -37295"/>
              <a:gd name="adj2" fmla="val -12326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住院津贴</a:t>
            </a:r>
            <a:r>
              <a:rPr lang="zh-CN" altLang="en-US" sz="2400" b="0" dirty="0" smtClean="0">
                <a:solidFill>
                  <a:schemeClr val="tx2">
                    <a:lumMod val="95000"/>
                    <a:lumOff val="5000"/>
                  </a:schemeClr>
                </a:solidFill>
                <a:latin typeface="华文中宋" pitchFamily="2" charset="-122"/>
                <a:ea typeface="华文中宋" pitchFamily="2" charset="-122"/>
              </a:rPr>
              <a:t>子菜单中的</a:t>
            </a:r>
            <a:r>
              <a:rPr lang="zh-CN" altLang="en-US" sz="2400" b="0" dirty="0" smtClean="0">
                <a:solidFill>
                  <a:schemeClr val="accent4">
                    <a:lumMod val="60000"/>
                    <a:lumOff val="40000"/>
                  </a:schemeClr>
                </a:solidFill>
                <a:latin typeface="华文中宋" pitchFamily="2" charset="-122"/>
                <a:ea typeface="华文中宋" pitchFamily="2" charset="-122"/>
              </a:rPr>
              <a:t>非医保住院交易管理</a:t>
            </a:r>
            <a:endParaRPr lang="zh-CN" altLang="en-US" sz="2400" b="0" dirty="0">
              <a:solidFill>
                <a:schemeClr val="accent4">
                  <a:lumMod val="60000"/>
                  <a:lumOff val="40000"/>
                </a:schemeClr>
              </a:solidFill>
              <a:latin typeface="华文中宋" pitchFamily="2" charset="-122"/>
              <a:ea typeface="华文中宋" pitchFamily="2" charset="-122"/>
            </a:endParaRPr>
          </a:p>
        </p:txBody>
      </p:sp>
      <p:sp>
        <p:nvSpPr>
          <p:cNvPr id="8" name="Text Box 3"/>
          <p:cNvSpPr txBox="1">
            <a:spLocks noChangeArrowheads="1"/>
          </p:cNvSpPr>
          <p:nvPr/>
        </p:nvSpPr>
        <p:spPr bwMode="auto">
          <a:xfrm>
            <a:off x="1643042" y="5000636"/>
            <a:ext cx="6286544" cy="523220"/>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800" b="1" i="0" u="none" strike="noStrike" kern="0" cap="none" spc="0" normalizeH="0" baseline="0" noProof="0" dirty="0" smtClean="0">
                <a:ln>
                  <a:noFill/>
                </a:ln>
                <a:solidFill>
                  <a:srgbClr val="FF0000"/>
                </a:solidFill>
                <a:effectLst/>
                <a:uLnTx/>
                <a:uFillTx/>
                <a:latin typeface="Garamond" pitchFamily="18" charset="0"/>
                <a:ea typeface="宋体" pitchFamily="2" charset="-122"/>
              </a:rPr>
              <a:t>注意：</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该功能每月</a:t>
            </a:r>
            <a:r>
              <a:rPr kumimoji="0" lang="en-US" altLang="zh-CN"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1</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日至</a:t>
            </a:r>
            <a:r>
              <a:rPr kumimoji="0" lang="en-US" altLang="zh-CN"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5</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日不可使用</a:t>
            </a:r>
            <a:r>
              <a:rPr kumimoji="0" lang="zh-CN" altLang="en-US" sz="28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rPr>
              <a:t>。</a:t>
            </a:r>
            <a:endParaRPr kumimoji="0" lang="zh-CN" altLang="en-US" sz="2800" i="0" u="none" strike="noStrike" kern="0" cap="none" spc="0" normalizeH="0" baseline="0" noProof="0" dirty="0">
              <a:ln>
                <a:noFill/>
              </a:ln>
              <a:solidFill>
                <a:schemeClr val="tx2">
                  <a:lumMod val="95000"/>
                  <a:lumOff val="5000"/>
                </a:schemeClr>
              </a:solidFill>
              <a:effectLst/>
              <a:uLnTx/>
              <a:uFillTx/>
              <a:latin typeface="宋体" pitchFamily="2" charset="-122"/>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0" y="857232"/>
            <a:ext cx="9144000" cy="3929090"/>
          </a:xfrm>
          <a:prstGeom prst="rect">
            <a:avLst/>
          </a:prstGeom>
          <a:noFill/>
          <a:ln w="9525">
            <a:noFill/>
            <a:miter lim="800000"/>
            <a:headEnd/>
            <a:tailEnd/>
          </a:ln>
          <a:effectLst/>
        </p:spPr>
      </p:pic>
      <p:sp>
        <p:nvSpPr>
          <p:cNvPr id="86018" name="标题 1"/>
          <p:cNvSpPr>
            <a:spLocks noGrp="1"/>
          </p:cNvSpPr>
          <p:nvPr>
            <p:ph type="title"/>
          </p:nvPr>
        </p:nvSpPr>
        <p:spPr/>
        <p:txBody>
          <a:bodyPr/>
          <a:lstStyle/>
          <a:p>
            <a:pPr fontAlgn="auto">
              <a:spcBef>
                <a:spcPts val="0"/>
              </a:spcBef>
              <a:spcAft>
                <a:spcPts val="0"/>
              </a:spcAft>
              <a:defRPr/>
            </a:pPr>
            <a:r>
              <a:rPr lang="en-US" altLang="zh-CN" dirty="0" smtClean="0">
                <a:latin typeface="宋体" pitchFamily="2" charset="-122"/>
                <a:ea typeface="宋体" pitchFamily="2" charset="-122"/>
              </a:rPr>
              <a:t>7.</a:t>
            </a:r>
            <a:r>
              <a:rPr lang="zh-CN" altLang="en-US" dirty="0" smtClean="0">
                <a:latin typeface="Calibri" pitchFamily="34" charset="0"/>
              </a:rPr>
              <a:t>住院津贴理赔</a:t>
            </a:r>
            <a:r>
              <a:rPr lang="en-US" altLang="zh-CN" dirty="0" smtClean="0">
                <a:latin typeface="Calibri" pitchFamily="34" charset="0"/>
              </a:rPr>
              <a:t>——</a:t>
            </a:r>
            <a:r>
              <a:rPr lang="zh-CN" altLang="en-US" dirty="0" smtClean="0">
                <a:latin typeface="Garamond" pitchFamily="18" charset="0"/>
                <a:ea typeface="宋体" pitchFamily="2" charset="-122"/>
              </a:rPr>
              <a:t>非医保住院交易管理</a:t>
            </a:r>
            <a:endParaRPr lang="en-US" altLang="zh-CN" dirty="0">
              <a:latin typeface="Calibri" pitchFamily="34" charset="0"/>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71BED19-3346-43B5-A99C-1002484BC751}" type="slidenum">
              <a:rPr lang="zh-CN" altLang="en-US" smtClean="0"/>
              <a:pPr>
                <a:defRPr/>
              </a:pPr>
              <a:t>236</a:t>
            </a:fld>
            <a:endParaRPr lang="en-US" altLang="zh-CN" dirty="0"/>
          </a:p>
        </p:txBody>
      </p:sp>
      <p:sp>
        <p:nvSpPr>
          <p:cNvPr id="6" name="圆角矩形标注 4"/>
          <p:cNvSpPr>
            <a:spLocks noChangeArrowheads="1"/>
          </p:cNvSpPr>
          <p:nvPr/>
        </p:nvSpPr>
        <p:spPr bwMode="auto">
          <a:xfrm>
            <a:off x="928662" y="1714488"/>
            <a:ext cx="2428891" cy="642942"/>
          </a:xfrm>
          <a:prstGeom prst="wedgeRectCallout">
            <a:avLst>
              <a:gd name="adj1" fmla="val -1432"/>
              <a:gd name="adj2" fmla="val 9807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a:t>
            </a:r>
            <a:r>
              <a:rPr lang="zh-CN" altLang="en-US" sz="2400" b="0" dirty="0" smtClean="0">
                <a:solidFill>
                  <a:schemeClr val="tx1">
                    <a:lumMod val="60000"/>
                    <a:lumOff val="40000"/>
                  </a:schemeClr>
                </a:solidFill>
                <a:latin typeface="华文中宋" pitchFamily="2" charset="-122"/>
                <a:ea typeface="华文中宋" pitchFamily="2" charset="-122"/>
              </a:rPr>
              <a:t>身份证号</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4429124" y="1000108"/>
            <a:ext cx="2428891" cy="642942"/>
          </a:xfrm>
          <a:prstGeom prst="wedgeRectCallout">
            <a:avLst>
              <a:gd name="adj1" fmla="val 36653"/>
              <a:gd name="adj2" fmla="val 9972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查询</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857232"/>
            <a:ext cx="9144000" cy="4357718"/>
          </a:xfrm>
          <a:prstGeom prst="rect">
            <a:avLst/>
          </a:prstGeom>
          <a:noFill/>
          <a:ln w="9525">
            <a:noFill/>
            <a:miter lim="800000"/>
            <a:headEnd/>
            <a:tailEnd/>
          </a:ln>
          <a:effectLst/>
        </p:spPr>
      </p:pic>
      <p:sp>
        <p:nvSpPr>
          <p:cNvPr id="86018" name="标题 1"/>
          <p:cNvSpPr>
            <a:spLocks noGrp="1"/>
          </p:cNvSpPr>
          <p:nvPr>
            <p:ph type="title"/>
          </p:nvPr>
        </p:nvSpPr>
        <p:spPr/>
        <p:txBody>
          <a:bodyPr/>
          <a:lstStyle/>
          <a:p>
            <a:pPr fontAlgn="auto">
              <a:spcBef>
                <a:spcPts val="0"/>
              </a:spcBef>
              <a:spcAft>
                <a:spcPts val="0"/>
              </a:spcAft>
              <a:defRPr/>
            </a:pPr>
            <a:r>
              <a:rPr lang="en-US" altLang="zh-CN" dirty="0" smtClean="0">
                <a:latin typeface="宋体" pitchFamily="2" charset="-122"/>
                <a:ea typeface="宋体" pitchFamily="2" charset="-122"/>
              </a:rPr>
              <a:t>7.</a:t>
            </a:r>
            <a:r>
              <a:rPr lang="zh-CN" altLang="en-US" dirty="0" smtClean="0">
                <a:latin typeface="Calibri" pitchFamily="34" charset="0"/>
              </a:rPr>
              <a:t>住院津贴理赔</a:t>
            </a:r>
            <a:r>
              <a:rPr lang="en-US" altLang="zh-CN" dirty="0" smtClean="0">
                <a:latin typeface="Calibri" pitchFamily="34" charset="0"/>
              </a:rPr>
              <a:t>——</a:t>
            </a:r>
            <a:r>
              <a:rPr lang="zh-CN" altLang="en-US" dirty="0" smtClean="0">
                <a:latin typeface="Garamond" pitchFamily="18" charset="0"/>
                <a:ea typeface="宋体" pitchFamily="2" charset="-122"/>
              </a:rPr>
              <a:t>非医保住院交易管理</a:t>
            </a:r>
            <a:endParaRPr lang="en-US" altLang="zh-CN" dirty="0">
              <a:latin typeface="Calibri" pitchFamily="34" charset="0"/>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71BED19-3346-43B5-A99C-1002484BC751}" type="slidenum">
              <a:rPr lang="zh-CN" altLang="en-US" smtClean="0"/>
              <a:pPr>
                <a:defRPr/>
              </a:pPr>
              <a:t>237</a:t>
            </a:fld>
            <a:endParaRPr lang="en-US" altLang="zh-CN" dirty="0"/>
          </a:p>
        </p:txBody>
      </p:sp>
      <p:sp>
        <p:nvSpPr>
          <p:cNvPr id="8" name="圆角矩形标注 4"/>
          <p:cNvSpPr>
            <a:spLocks noChangeArrowheads="1"/>
          </p:cNvSpPr>
          <p:nvPr/>
        </p:nvSpPr>
        <p:spPr bwMode="auto">
          <a:xfrm>
            <a:off x="5357818" y="928670"/>
            <a:ext cx="2428891" cy="642942"/>
          </a:xfrm>
          <a:prstGeom prst="wedgeRectCallout">
            <a:avLst>
              <a:gd name="adj1" fmla="val 36653"/>
              <a:gd name="adj2" fmla="val 9972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5.</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添加</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矩形 9"/>
          <p:cNvSpPr/>
          <p:nvPr/>
        </p:nvSpPr>
        <p:spPr bwMode="auto">
          <a:xfrm>
            <a:off x="1142976" y="2500306"/>
            <a:ext cx="5786478" cy="57150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6" name="圆角矩形标注 4"/>
          <p:cNvSpPr>
            <a:spLocks noChangeArrowheads="1"/>
          </p:cNvSpPr>
          <p:nvPr/>
        </p:nvSpPr>
        <p:spPr bwMode="auto">
          <a:xfrm>
            <a:off x="785786" y="1357298"/>
            <a:ext cx="2428891" cy="857256"/>
          </a:xfrm>
          <a:prstGeom prst="wedgeRectCallout">
            <a:avLst>
              <a:gd name="adj1" fmla="val 59416"/>
              <a:gd name="adj2" fmla="val 9807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核查会员信息是否正确</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1" name="矩形 10"/>
          <p:cNvSpPr/>
          <p:nvPr/>
        </p:nvSpPr>
        <p:spPr bwMode="auto">
          <a:xfrm>
            <a:off x="928662" y="3357562"/>
            <a:ext cx="6786610" cy="121444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7" name="圆角矩形标注 4"/>
          <p:cNvSpPr>
            <a:spLocks noChangeArrowheads="1"/>
          </p:cNvSpPr>
          <p:nvPr/>
        </p:nvSpPr>
        <p:spPr bwMode="auto">
          <a:xfrm>
            <a:off x="4000496" y="5072074"/>
            <a:ext cx="4143404" cy="1214446"/>
          </a:xfrm>
          <a:prstGeom prst="wedgeRectCallout">
            <a:avLst>
              <a:gd name="adj1" fmla="val -40443"/>
              <a:gd name="adj2" fmla="val -10955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4.</a:t>
            </a:r>
            <a:r>
              <a:rPr lang="zh-CN" altLang="en-US" sz="2400" b="0" dirty="0" smtClean="0">
                <a:solidFill>
                  <a:schemeClr val="tx2">
                    <a:lumMod val="95000"/>
                    <a:lumOff val="5000"/>
                  </a:schemeClr>
                </a:solidFill>
                <a:latin typeface="华文中宋" pitchFamily="2" charset="-122"/>
                <a:ea typeface="华文中宋" pitchFamily="2" charset="-122"/>
              </a:rPr>
              <a:t>按照纸质单据将住院交易信息填入完整，“</a:t>
            </a:r>
            <a:r>
              <a:rPr lang="zh-CN" altLang="en-US" sz="2400" b="0" dirty="0" smtClean="0">
                <a:solidFill>
                  <a:srgbClr val="FF0000"/>
                </a:solidFill>
                <a:latin typeface="华文中宋" pitchFamily="2" charset="-122"/>
                <a:ea typeface="华文中宋" pitchFamily="2" charset="-122"/>
              </a:rPr>
              <a:t>＊</a:t>
            </a:r>
            <a:r>
              <a:rPr lang="zh-CN" altLang="en-US" sz="2400" b="0" dirty="0" smtClean="0">
                <a:solidFill>
                  <a:schemeClr val="tx2">
                    <a:lumMod val="95000"/>
                    <a:lumOff val="5000"/>
                  </a:schemeClr>
                </a:solidFill>
                <a:latin typeface="华文中宋" pitchFamily="2" charset="-122"/>
                <a:ea typeface="华文中宋" pitchFamily="2" charset="-122"/>
              </a:rPr>
              <a:t>”号为必填项。</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dissolve">
                                      <p:cBhvr>
                                        <p:cTn id="15" dur="500"/>
                                        <p:tgtEl>
                                          <p:spTgt spid="11"/>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6" grpId="0" animBg="1"/>
      <p:bldP spid="11" grpId="0" animBg="1"/>
      <p:bldP spid="7" grpId="0" animBg="1"/>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标题 1"/>
          <p:cNvSpPr>
            <a:spLocks noGrp="1"/>
          </p:cNvSpPr>
          <p:nvPr>
            <p:ph type="title"/>
          </p:nvPr>
        </p:nvSpPr>
        <p:spPr/>
        <p:txBody>
          <a:bodyPr/>
          <a:lstStyle/>
          <a:p>
            <a:pPr fontAlgn="auto">
              <a:spcBef>
                <a:spcPts val="0"/>
              </a:spcBef>
              <a:spcAft>
                <a:spcPts val="0"/>
              </a:spcAft>
              <a:defRPr/>
            </a:pPr>
            <a:r>
              <a:rPr lang="en-US" altLang="zh-CN" dirty="0" smtClean="0">
                <a:latin typeface="宋体" pitchFamily="2" charset="-122"/>
                <a:ea typeface="宋体" pitchFamily="2" charset="-122"/>
              </a:rPr>
              <a:t>7.</a:t>
            </a:r>
            <a:r>
              <a:rPr lang="zh-CN" altLang="en-US" dirty="0" smtClean="0">
                <a:latin typeface="Calibri" pitchFamily="34" charset="0"/>
              </a:rPr>
              <a:t>住院津贴理赔</a:t>
            </a:r>
            <a:r>
              <a:rPr lang="en-US" altLang="zh-CN" dirty="0" smtClean="0">
                <a:latin typeface="Calibri" pitchFamily="34" charset="0"/>
              </a:rPr>
              <a:t>——</a:t>
            </a:r>
            <a:r>
              <a:rPr lang="zh-CN" altLang="en-US" dirty="0" smtClean="0">
                <a:latin typeface="Garamond" pitchFamily="18" charset="0"/>
                <a:ea typeface="宋体" pitchFamily="2" charset="-122"/>
              </a:rPr>
              <a:t>非医保住院交易管理</a:t>
            </a:r>
            <a:endParaRPr lang="en-US" altLang="zh-CN" dirty="0">
              <a:latin typeface="Calibri" pitchFamily="34" charset="0"/>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71BED19-3346-43B5-A99C-1002484BC751}" type="slidenum">
              <a:rPr lang="zh-CN" altLang="en-US" smtClean="0"/>
              <a:pPr>
                <a:defRPr/>
              </a:pPr>
              <a:t>238</a:t>
            </a:fld>
            <a:endParaRPr lang="en-US" altLang="zh-CN" dirty="0"/>
          </a:p>
        </p:txBody>
      </p:sp>
      <p:sp>
        <p:nvSpPr>
          <p:cNvPr id="6" name="圆角矩形标注 4"/>
          <p:cNvSpPr>
            <a:spLocks noChangeArrowheads="1"/>
          </p:cNvSpPr>
          <p:nvPr/>
        </p:nvSpPr>
        <p:spPr bwMode="auto">
          <a:xfrm>
            <a:off x="928662" y="1714488"/>
            <a:ext cx="2428891" cy="642942"/>
          </a:xfrm>
          <a:prstGeom prst="wedgeRectCallout">
            <a:avLst>
              <a:gd name="adj1" fmla="val -1432"/>
              <a:gd name="adj2" fmla="val 9807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a:t>
            </a:r>
            <a:r>
              <a:rPr lang="zh-CN" altLang="en-US" sz="2400" b="0" dirty="0" smtClean="0">
                <a:solidFill>
                  <a:schemeClr val="tx1">
                    <a:lumMod val="60000"/>
                    <a:lumOff val="40000"/>
                  </a:schemeClr>
                </a:solidFill>
                <a:latin typeface="华文中宋" pitchFamily="2" charset="-122"/>
                <a:ea typeface="华文中宋" pitchFamily="2" charset="-122"/>
              </a:rPr>
              <a:t>身份证号</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4429124" y="1000108"/>
            <a:ext cx="2428891" cy="642942"/>
          </a:xfrm>
          <a:prstGeom prst="wedgeRectCallout">
            <a:avLst>
              <a:gd name="adj1" fmla="val 36653"/>
              <a:gd name="adj2" fmla="val 9972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查询</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pic>
        <p:nvPicPr>
          <p:cNvPr id="2050" name="Picture 2"/>
          <p:cNvPicPr>
            <a:picLocks noChangeAspect="1" noChangeArrowheads="1"/>
          </p:cNvPicPr>
          <p:nvPr/>
        </p:nvPicPr>
        <p:blipFill>
          <a:blip r:embed="rId2"/>
          <a:srcRect/>
          <a:stretch>
            <a:fillRect/>
          </a:stretch>
        </p:blipFill>
        <p:spPr bwMode="auto">
          <a:xfrm>
            <a:off x="0" y="857233"/>
            <a:ext cx="9144000" cy="4286279"/>
          </a:xfrm>
          <a:prstGeom prst="rect">
            <a:avLst/>
          </a:prstGeom>
          <a:noFill/>
          <a:ln w="9525">
            <a:noFill/>
            <a:miter lim="800000"/>
            <a:headEnd/>
            <a:tailEnd/>
          </a:ln>
          <a:effectLst/>
        </p:spPr>
      </p:pic>
      <p:sp>
        <p:nvSpPr>
          <p:cNvPr id="9" name="矩形标注 8"/>
          <p:cNvSpPr>
            <a:spLocks noChangeArrowheads="1"/>
          </p:cNvSpPr>
          <p:nvPr/>
        </p:nvSpPr>
        <p:spPr bwMode="auto">
          <a:xfrm>
            <a:off x="2000232" y="4143380"/>
            <a:ext cx="2571768" cy="928694"/>
          </a:xfrm>
          <a:prstGeom prst="wedgeRectCallout">
            <a:avLst>
              <a:gd name="adj1" fmla="val 39163"/>
              <a:gd name="adj2" fmla="val -9904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查看添加结果，点击</a:t>
            </a:r>
            <a:r>
              <a:rPr lang="zh-CN" altLang="en-US" sz="2400" b="0" dirty="0" smtClean="0">
                <a:solidFill>
                  <a:schemeClr val="accent4">
                    <a:lumMod val="60000"/>
                    <a:lumOff val="40000"/>
                  </a:schemeClr>
                </a:solidFill>
                <a:latin typeface="华文中宋" pitchFamily="2" charset="-122"/>
                <a:ea typeface="华文中宋" pitchFamily="2" charset="-122"/>
              </a:rPr>
              <a:t>确定</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pic>
        <p:nvPicPr>
          <p:cNvPr id="2051" name="Picture 3"/>
          <p:cNvPicPr>
            <a:picLocks noChangeAspect="1" noChangeArrowheads="1"/>
          </p:cNvPicPr>
          <p:nvPr/>
        </p:nvPicPr>
        <p:blipFill>
          <a:blip r:embed="rId3"/>
          <a:srcRect/>
          <a:stretch>
            <a:fillRect/>
          </a:stretch>
        </p:blipFill>
        <p:spPr bwMode="auto">
          <a:xfrm>
            <a:off x="2714612" y="2500306"/>
            <a:ext cx="3752850" cy="1838325"/>
          </a:xfrm>
          <a:prstGeom prst="rect">
            <a:avLst/>
          </a:prstGeom>
          <a:noFill/>
          <a:ln w="9525">
            <a:noFill/>
            <a:miter lim="800000"/>
            <a:headEnd/>
            <a:tailEnd/>
          </a:ln>
          <a:effectLst>
            <a:outerShdw blurRad="50800" dist="38100" dir="5400000" algn="t" rotWithShape="0">
              <a:prstClr val="black">
                <a:alpha val="40000"/>
              </a:prstClr>
            </a:outerShdw>
          </a:effectLst>
        </p:spPr>
      </p:pic>
      <p:sp>
        <p:nvSpPr>
          <p:cNvPr id="10" name="矩形标注 9"/>
          <p:cNvSpPr>
            <a:spLocks noChangeArrowheads="1"/>
          </p:cNvSpPr>
          <p:nvPr/>
        </p:nvSpPr>
        <p:spPr bwMode="auto">
          <a:xfrm>
            <a:off x="285720" y="1071546"/>
            <a:ext cx="3929090" cy="1643074"/>
          </a:xfrm>
          <a:prstGeom prst="wedgeRectCallout">
            <a:avLst>
              <a:gd name="adj1" fmla="val 36111"/>
              <a:gd name="adj2" fmla="val 7493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如果出现该提示，表示该会员已是北京市城镇职工基本医疗保险人员，不允许手工添加任何住院医疗信息！</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9"/>
                                        </p:tgtEl>
                                        <p:attrNameLst>
                                          <p:attrName>style.visibility</p:attrName>
                                        </p:attrNameLst>
                                      </p:cBhvr>
                                      <p:to>
                                        <p:strVal val="hidden"/>
                                      </p:to>
                                    </p:set>
                                  </p:childTnLst>
                                </p:cTn>
                              </p:par>
                            </p:childTnLst>
                          </p:cTn>
                        </p:par>
                        <p:par>
                          <p:cTn id="12" fill="hold">
                            <p:stCondLst>
                              <p:cond delay="0"/>
                            </p:stCondLst>
                            <p:childTnLst>
                              <p:par>
                                <p:cTn id="13" presetID="1" presetClass="entr" presetSubtype="0" fill="hold" nodeType="afterEffect">
                                  <p:stCondLst>
                                    <p:cond delay="0"/>
                                  </p:stCondLst>
                                  <p:childTnLst>
                                    <p:set>
                                      <p:cBhvr>
                                        <p:cTn id="14" dur="1" fill="hold">
                                          <p:stCondLst>
                                            <p:cond delay="0"/>
                                          </p:stCondLst>
                                        </p:cTn>
                                        <p:tgtEl>
                                          <p:spTgt spid="2051"/>
                                        </p:tgtEl>
                                        <p:attrNameLst>
                                          <p:attrName>style.visibility</p:attrName>
                                        </p:attrNameLst>
                                      </p:cBhvr>
                                      <p:to>
                                        <p:strVal val="visible"/>
                                      </p:to>
                                    </p:set>
                                  </p:childTnLst>
                                </p:cTn>
                              </p:par>
                            </p:childTnLst>
                          </p:cTn>
                        </p:par>
                        <p:par>
                          <p:cTn id="15" fill="hold">
                            <p:stCondLst>
                              <p:cond delay="0"/>
                            </p:stCondLst>
                            <p:childTnLst>
                              <p:par>
                                <p:cTn id="16" presetID="3" presetClass="entr" presetSubtype="1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857232"/>
            <a:ext cx="9144000" cy="4286280"/>
          </a:xfrm>
          <a:prstGeom prst="rect">
            <a:avLst/>
          </a:prstGeom>
          <a:noFill/>
          <a:ln w="9525">
            <a:noFill/>
            <a:miter lim="800000"/>
            <a:headEnd/>
            <a:tailEnd/>
          </a:ln>
          <a:effectLst/>
        </p:spPr>
      </p:pic>
      <p:sp>
        <p:nvSpPr>
          <p:cNvPr id="86018" name="标题 1"/>
          <p:cNvSpPr>
            <a:spLocks noGrp="1"/>
          </p:cNvSpPr>
          <p:nvPr>
            <p:ph type="title"/>
          </p:nvPr>
        </p:nvSpPr>
        <p:spPr/>
        <p:txBody>
          <a:bodyPr/>
          <a:lstStyle/>
          <a:p>
            <a:pPr fontAlgn="auto">
              <a:spcBef>
                <a:spcPts val="0"/>
              </a:spcBef>
              <a:spcAft>
                <a:spcPts val="0"/>
              </a:spcAft>
              <a:defRPr/>
            </a:pPr>
            <a:r>
              <a:rPr lang="en-US" altLang="zh-CN" dirty="0" smtClean="0">
                <a:latin typeface="宋体" pitchFamily="2" charset="-122"/>
                <a:ea typeface="宋体" pitchFamily="2" charset="-122"/>
              </a:rPr>
              <a:t>7.</a:t>
            </a:r>
            <a:r>
              <a:rPr lang="zh-CN" altLang="en-US" dirty="0" smtClean="0">
                <a:latin typeface="Calibri" pitchFamily="34" charset="0"/>
              </a:rPr>
              <a:t>住院津贴理赔</a:t>
            </a:r>
            <a:r>
              <a:rPr lang="en-US" altLang="zh-CN" dirty="0" smtClean="0">
                <a:latin typeface="Calibri" pitchFamily="34" charset="0"/>
              </a:rPr>
              <a:t>——</a:t>
            </a:r>
            <a:r>
              <a:rPr lang="zh-CN" altLang="en-US" dirty="0" smtClean="0">
                <a:latin typeface="Garamond" pitchFamily="18" charset="0"/>
                <a:ea typeface="宋体" pitchFamily="2" charset="-122"/>
              </a:rPr>
              <a:t>非医保住院交易管理</a:t>
            </a:r>
            <a:endParaRPr lang="en-US" altLang="zh-CN" dirty="0">
              <a:latin typeface="Calibri" pitchFamily="34" charset="0"/>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71BED19-3346-43B5-A99C-1002484BC751}" type="slidenum">
              <a:rPr lang="zh-CN" altLang="en-US" smtClean="0"/>
              <a:pPr>
                <a:defRPr/>
              </a:pPr>
              <a:t>239</a:t>
            </a:fld>
            <a:endParaRPr lang="en-US" altLang="zh-CN" dirty="0"/>
          </a:p>
        </p:txBody>
      </p:sp>
      <p:sp>
        <p:nvSpPr>
          <p:cNvPr id="9" name="矩形标注 8"/>
          <p:cNvSpPr>
            <a:spLocks noChangeArrowheads="1"/>
          </p:cNvSpPr>
          <p:nvPr/>
        </p:nvSpPr>
        <p:spPr bwMode="auto">
          <a:xfrm>
            <a:off x="4929190" y="2571744"/>
            <a:ext cx="3286148" cy="1214446"/>
          </a:xfrm>
          <a:prstGeom prst="wedgeRectCallout">
            <a:avLst>
              <a:gd name="adj1" fmla="val -1927"/>
              <a:gd name="adj2" fmla="val -9904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查询</a:t>
            </a:r>
            <a:r>
              <a:rPr lang="zh-CN" altLang="en-US" sz="2400" b="0" dirty="0" smtClean="0">
                <a:solidFill>
                  <a:schemeClr val="tx2">
                    <a:lumMod val="95000"/>
                    <a:lumOff val="5000"/>
                  </a:schemeClr>
                </a:solidFill>
                <a:latin typeface="华文中宋" pitchFamily="2" charset="-122"/>
                <a:ea typeface="华文中宋" pitchFamily="2" charset="-122"/>
              </a:rPr>
              <a:t>按钮，可以查看到添加成功的住院交易信息</a:t>
            </a:r>
            <a:endParaRPr lang="zh-CN" altLang="en-US" sz="2400" b="0" dirty="0">
              <a:solidFill>
                <a:schemeClr val="tx2">
                  <a:lumMod val="95000"/>
                  <a:lumOff val="5000"/>
                </a:schemeClr>
              </a:solidFill>
              <a:latin typeface="华文中宋" pitchFamily="2" charset="-122"/>
              <a:ea typeface="华文中宋" pitchFamily="2" charset="-122"/>
            </a:endParaRPr>
          </a:p>
        </p:txBody>
      </p:sp>
      <p:pic>
        <p:nvPicPr>
          <p:cNvPr id="3075" name="Picture 3"/>
          <p:cNvPicPr>
            <a:picLocks noChangeAspect="1" noChangeArrowheads="1"/>
          </p:cNvPicPr>
          <p:nvPr/>
        </p:nvPicPr>
        <p:blipFill>
          <a:blip r:embed="rId3"/>
          <a:srcRect/>
          <a:stretch>
            <a:fillRect/>
          </a:stretch>
        </p:blipFill>
        <p:spPr bwMode="auto">
          <a:xfrm>
            <a:off x="142844" y="4857760"/>
            <a:ext cx="285752" cy="231691"/>
          </a:xfrm>
          <a:prstGeom prst="rect">
            <a:avLst/>
          </a:prstGeom>
          <a:noFill/>
          <a:ln w="9525">
            <a:noFill/>
            <a:miter lim="800000"/>
            <a:headEnd/>
            <a:tailEnd/>
          </a:ln>
          <a:effectLst/>
        </p:spPr>
      </p:pic>
      <p:sp>
        <p:nvSpPr>
          <p:cNvPr id="10" name="矩形 9"/>
          <p:cNvSpPr/>
          <p:nvPr/>
        </p:nvSpPr>
        <p:spPr bwMode="auto">
          <a:xfrm>
            <a:off x="142844" y="4572008"/>
            <a:ext cx="8858312" cy="64294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1" name="矩形标注 10"/>
          <p:cNvSpPr>
            <a:spLocks noChangeArrowheads="1"/>
          </p:cNvSpPr>
          <p:nvPr/>
        </p:nvSpPr>
        <p:spPr bwMode="auto">
          <a:xfrm>
            <a:off x="5643570" y="2571744"/>
            <a:ext cx="3286148" cy="1214446"/>
          </a:xfrm>
          <a:prstGeom prst="wedgeRectCallout">
            <a:avLst>
              <a:gd name="adj1" fmla="val 30429"/>
              <a:gd name="adj2" fmla="val -9816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删除</a:t>
            </a:r>
            <a:r>
              <a:rPr lang="zh-CN" altLang="en-US" sz="2400" b="0" dirty="0" smtClean="0">
                <a:solidFill>
                  <a:schemeClr val="tx2">
                    <a:lumMod val="95000"/>
                    <a:lumOff val="5000"/>
                  </a:schemeClr>
                </a:solidFill>
                <a:latin typeface="华文中宋" pitchFamily="2" charset="-122"/>
                <a:ea typeface="华文中宋" pitchFamily="2" charset="-122"/>
              </a:rPr>
              <a:t>按钮，可以删除掉勾选的未理赔状态的住院交易信息</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2" name="矩形 11"/>
          <p:cNvSpPr/>
          <p:nvPr/>
        </p:nvSpPr>
        <p:spPr bwMode="auto">
          <a:xfrm>
            <a:off x="142844" y="4572008"/>
            <a:ext cx="276228" cy="64294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dissolv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grpId="1" nodeType="clickEffect">
                                  <p:stCondLst>
                                    <p:cond delay="0"/>
                                  </p:stCondLst>
                                  <p:childTnLst>
                                    <p:set>
                                      <p:cBhvr>
                                        <p:cTn id="15" dur="1" fill="hold">
                                          <p:stCondLst>
                                            <p:cond delay="0"/>
                                          </p:stCondLst>
                                        </p:cTn>
                                        <p:tgtEl>
                                          <p:spTgt spid="9"/>
                                        </p:tgtEl>
                                        <p:attrNameLst>
                                          <p:attrName>style.visibility</p:attrName>
                                        </p:attrNameLst>
                                      </p:cBhvr>
                                      <p:to>
                                        <p:strVal val="hidden"/>
                                      </p:to>
                                    </p:set>
                                  </p:childTnLst>
                                </p:cTn>
                              </p:par>
                              <p:par>
                                <p:cTn id="16" presetID="1" presetClass="exit" presetSubtype="0" fill="hold" grpId="1" nodeType="withEffect">
                                  <p:stCondLst>
                                    <p:cond delay="0"/>
                                  </p:stCondLst>
                                  <p:childTnLst>
                                    <p:set>
                                      <p:cBhvr>
                                        <p:cTn id="17" dur="1" fill="hold">
                                          <p:stCondLst>
                                            <p:cond delay="0"/>
                                          </p:stCondLst>
                                        </p:cTn>
                                        <p:tgtEl>
                                          <p:spTgt spid="10"/>
                                        </p:tgtEl>
                                        <p:attrNameLst>
                                          <p:attrName>style.visibility</p:attrName>
                                        </p:attrNameLst>
                                      </p:cBhvr>
                                      <p:to>
                                        <p:strVal val="hidden"/>
                                      </p:to>
                                    </p:set>
                                  </p:childTnLst>
                                </p:cTn>
                              </p:par>
                            </p:childTnLst>
                          </p:cTn>
                        </p:par>
                        <p:par>
                          <p:cTn id="18" fill="hold">
                            <p:stCondLst>
                              <p:cond delay="0"/>
                            </p:stCondLst>
                            <p:childTnLst>
                              <p:par>
                                <p:cTn id="19" presetID="3" presetClass="entr" presetSubtype="1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linds(horizontal)">
                                      <p:cBhvr>
                                        <p:cTn id="21" dur="500"/>
                                        <p:tgtEl>
                                          <p:spTgt spid="11"/>
                                        </p:tgtEl>
                                      </p:cBhvr>
                                    </p:animEffect>
                                  </p:childTnLst>
                                </p:cTn>
                              </p:par>
                              <p:par>
                                <p:cTn id="22" presetID="1" presetClass="entr" presetSubtype="0" fill="hold" nodeType="withEffect">
                                  <p:stCondLst>
                                    <p:cond delay="0"/>
                                  </p:stCondLst>
                                  <p:childTnLst>
                                    <p:set>
                                      <p:cBhvr>
                                        <p:cTn id="23" dur="1" fill="hold">
                                          <p:stCondLst>
                                            <p:cond delay="0"/>
                                          </p:stCondLst>
                                        </p:cTn>
                                        <p:tgtEl>
                                          <p:spTgt spid="3075"/>
                                        </p:tgtEl>
                                        <p:attrNameLst>
                                          <p:attrName>style.visibility</p:attrName>
                                        </p:attrNameLst>
                                      </p:cBhvr>
                                      <p:to>
                                        <p:strVal val="visible"/>
                                      </p:to>
                                    </p:set>
                                  </p:childTnLst>
                                </p:cTn>
                              </p:par>
                            </p:childTnLst>
                          </p:cTn>
                        </p:par>
                        <p:par>
                          <p:cTn id="24" fill="hold">
                            <p:stCondLst>
                              <p:cond delay="500"/>
                            </p:stCondLst>
                            <p:childTnLst>
                              <p:par>
                                <p:cTn id="25" presetID="9"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dissolv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修改、删除单位信息</a:t>
            </a:r>
            <a:endParaRPr lang="zh-CN" altLang="en-US" dirty="0" smtClean="0">
              <a:ea typeface="宋体" pitchFamily="2" charset="-122"/>
            </a:endParaRPr>
          </a:p>
        </p:txBody>
      </p:sp>
      <p:pic>
        <p:nvPicPr>
          <p:cNvPr id="10243" name="内容占位符 4" descr="组织机构管理菜单.jpg"/>
          <p:cNvPicPr>
            <a:picLocks noGrp="1" noChangeAspect="1"/>
          </p:cNvPicPr>
          <p:nvPr>
            <p:ph idx="1"/>
          </p:nvPr>
        </p:nvPicPr>
        <p:blipFill>
          <a:blip r:embed="rId2" cstate="print"/>
          <a:srcRect/>
          <a:stretch>
            <a:fillRect/>
          </a:stretch>
        </p:blipFill>
        <p:spPr>
          <a:xfrm>
            <a:off x="0" y="857232"/>
            <a:ext cx="9144000" cy="5786477"/>
          </a:xfrm>
        </p:spPr>
      </p:pic>
      <p:sp>
        <p:nvSpPr>
          <p:cNvPr id="4" name="日期占位符 3"/>
          <p:cNvSpPr>
            <a:spLocks noGrp="1"/>
          </p:cNvSpPr>
          <p:nvPr>
            <p:ph type="dt" sz="quarter" idx="10"/>
          </p:nvPr>
        </p:nvSpPr>
        <p:spPr/>
        <p:txBody>
          <a:bodyPr/>
          <a:lstStyle/>
          <a:p>
            <a:pPr>
              <a:defRPr/>
            </a:pPr>
            <a:r>
              <a:rPr lang="en-US" altLang="zh-CN" dirty="0" smtClean="0"/>
              <a:t>www.bjzghzbx.com                                                                                                                                                                      </a:t>
            </a:r>
            <a:fld id="{6A276D46-65DC-41AF-A149-8E661777C214}" type="slidenum">
              <a:rPr lang="zh-CN" altLang="en-US" smtClean="0"/>
              <a:pPr>
                <a:defRPr/>
              </a:pPr>
              <a:t>24</a:t>
            </a:fld>
            <a:endParaRPr lang="en-US" altLang="zh-CN" dirty="0"/>
          </a:p>
        </p:txBody>
      </p:sp>
      <p:sp>
        <p:nvSpPr>
          <p:cNvPr id="10245" name="圆角矩形标注 4"/>
          <p:cNvSpPr>
            <a:spLocks noChangeArrowheads="1"/>
          </p:cNvSpPr>
          <p:nvPr/>
        </p:nvSpPr>
        <p:spPr bwMode="auto">
          <a:xfrm>
            <a:off x="1907704"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组织机构</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6" name="圆角矩形标注 4"/>
          <p:cNvSpPr>
            <a:spLocks noChangeArrowheads="1"/>
          </p:cNvSpPr>
          <p:nvPr/>
        </p:nvSpPr>
        <p:spPr bwMode="auto">
          <a:xfrm>
            <a:off x="467544" y="2924944"/>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组织</a:t>
            </a:r>
            <a:r>
              <a:rPr lang="zh-CN" altLang="en-US" sz="2400" b="0" dirty="0">
                <a:solidFill>
                  <a:schemeClr val="tx1">
                    <a:lumMod val="60000"/>
                    <a:lumOff val="40000"/>
                  </a:schemeClr>
                </a:solidFill>
                <a:latin typeface="华文中宋" pitchFamily="2" charset="-122"/>
                <a:ea typeface="华文中宋" pitchFamily="2" charset="-122"/>
              </a:rPr>
              <a:t>机构维护</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blinds(horizontal)">
                                      <p:cBhvr>
                                        <p:cTn id="7" dur="500"/>
                                        <p:tgtEl>
                                          <p:spTgt spid="1024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p:bldP spid="6" grpId="0" animBg="1"/>
    </p:bld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标题 1"/>
          <p:cNvSpPr>
            <a:spLocks noGrp="1"/>
          </p:cNvSpPr>
          <p:nvPr>
            <p:ph type="title"/>
          </p:nvPr>
        </p:nvSpPr>
        <p:spPr/>
        <p:txBody>
          <a:bodyPr/>
          <a:lstStyle/>
          <a:p>
            <a:pPr fontAlgn="auto">
              <a:spcBef>
                <a:spcPts val="0"/>
              </a:spcBef>
              <a:spcAft>
                <a:spcPts val="0"/>
              </a:spcAft>
              <a:defRPr/>
            </a:pPr>
            <a:r>
              <a:rPr lang="en-US" altLang="zh-CN" dirty="0" smtClean="0">
                <a:latin typeface="宋体" pitchFamily="2" charset="-122"/>
                <a:ea typeface="宋体" pitchFamily="2" charset="-122"/>
              </a:rPr>
              <a:t>7.</a:t>
            </a:r>
            <a:r>
              <a:rPr lang="zh-CN" altLang="en-US" dirty="0" smtClean="0">
                <a:latin typeface="Calibri" pitchFamily="34" charset="0"/>
              </a:rPr>
              <a:t>住院津贴理赔</a:t>
            </a:r>
            <a:r>
              <a:rPr lang="en-US" altLang="zh-CN" dirty="0" smtClean="0">
                <a:latin typeface="Calibri" pitchFamily="34" charset="0"/>
              </a:rPr>
              <a:t>——</a:t>
            </a:r>
            <a:r>
              <a:rPr lang="zh-CN" altLang="en-US" dirty="0" smtClean="0">
                <a:latin typeface="Garamond" pitchFamily="18" charset="0"/>
                <a:ea typeface="宋体" pitchFamily="2" charset="-122"/>
              </a:rPr>
              <a:t>非医保住院交易管理</a:t>
            </a:r>
            <a:endParaRPr lang="en-US" altLang="zh-CN" dirty="0">
              <a:latin typeface="Calibri" pitchFamily="34" charset="0"/>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71BED19-3346-43B5-A99C-1002484BC751}" type="slidenum">
              <a:rPr lang="zh-CN" altLang="en-US" smtClean="0"/>
              <a:pPr>
                <a:defRPr/>
              </a:pPr>
              <a:t>240</a:t>
            </a:fld>
            <a:endParaRPr lang="en-US" altLang="zh-CN" dirty="0"/>
          </a:p>
        </p:txBody>
      </p:sp>
      <p:sp>
        <p:nvSpPr>
          <p:cNvPr id="5" name="TextBox 4"/>
          <p:cNvSpPr txBox="1"/>
          <p:nvPr/>
        </p:nvSpPr>
        <p:spPr bwMode="auto">
          <a:xfrm>
            <a:off x="714348" y="2214554"/>
            <a:ext cx="7286676" cy="1815882"/>
          </a:xfrm>
          <a:prstGeom prst="rect">
            <a:avLst/>
          </a:prstGeom>
          <a:noFill/>
          <a:ln>
            <a:noFill/>
            <a:headEnd/>
            <a:tailEnd/>
          </a:ln>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marL="514350" indent="-514350" eaLnBrk="1" hangingPunct="1">
              <a:spcBef>
                <a:spcPct val="50000"/>
              </a:spcBef>
              <a:spcAft>
                <a:spcPts val="0"/>
              </a:spcAft>
            </a:pPr>
            <a:r>
              <a:rPr lang="en-US" altLang="zh-CN" sz="2800" kern="0" dirty="0" smtClean="0">
                <a:solidFill>
                  <a:sysClr val="windowText" lastClr="000000"/>
                </a:solidFill>
                <a:latin typeface="Garamond" pitchFamily="18" charset="0"/>
                <a:ea typeface="宋体" pitchFamily="2" charset="-122"/>
              </a:rPr>
              <a:t>	</a:t>
            </a:r>
            <a:r>
              <a:rPr lang="zh-CN" altLang="en-US" sz="2800" kern="0" dirty="0" smtClean="0">
                <a:solidFill>
                  <a:sysClr val="windowText" lastClr="000000"/>
                </a:solidFill>
                <a:latin typeface="Garamond" pitchFamily="18" charset="0"/>
                <a:ea typeface="宋体" pitchFamily="2" charset="-122"/>
              </a:rPr>
              <a:t>手工添加完非医保住院交易信息后，就可以使用“自动批量生成”或“手工生成”进行理赔单生成操作了。生成操作同住院理赔，不再讲解。</a:t>
            </a:r>
            <a:endParaRPr lang="en-US" altLang="zh-CN" sz="2800" kern="0" dirty="0" smtClean="0">
              <a:solidFill>
                <a:sysClr val="windowText" lastClr="000000"/>
              </a:solidFill>
              <a:latin typeface="Garamond" pitchFamily="18" charset="0"/>
              <a:ea typeface="宋体" pitchFamily="2" charset="-122"/>
            </a:endParaRPr>
          </a:p>
        </p:txBody>
      </p:sp>
    </p:spTree>
  </p:cSld>
  <p:clrMapOvr>
    <a:masterClrMapping/>
  </p:clrMapOvr>
  <p:transition>
    <p:fade/>
  </p:transition>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标题 1"/>
          <p:cNvSpPr>
            <a:spLocks noGrp="1"/>
          </p:cNvSpPr>
          <p:nvPr>
            <p:ph type="title"/>
          </p:nvPr>
        </p:nvSpPr>
        <p:spPr/>
        <p:txBody>
          <a:bodyPr/>
          <a:lstStyle/>
          <a:p>
            <a:r>
              <a:rPr lang="zh-CN" altLang="en-US" dirty="0" smtClean="0">
                <a:ea typeface="宋体" pitchFamily="2" charset="-122"/>
              </a:rPr>
              <a:t>住院理赔、津贴理赔</a:t>
            </a:r>
          </a:p>
        </p:txBody>
      </p:sp>
      <p:sp>
        <p:nvSpPr>
          <p:cNvPr id="4" name="日期占位符 3"/>
          <p:cNvSpPr>
            <a:spLocks noGrp="1"/>
          </p:cNvSpPr>
          <p:nvPr>
            <p:ph type="dt" sz="quarter" idx="10"/>
          </p:nvPr>
        </p:nvSpPr>
        <p:spPr/>
        <p:txBody>
          <a:bodyPr/>
          <a:lstStyle/>
          <a:p>
            <a:pPr>
              <a:defRPr/>
            </a:pPr>
            <a:r>
              <a:rPr lang="en-US" altLang="zh-CN" dirty="0" smtClean="0"/>
              <a:t>www.bjzghzbx.com                                                                                                                                                                      </a:t>
            </a:r>
            <a:fld id="{F71BED19-3346-43B5-A99C-1002484BC751}" type="slidenum">
              <a:rPr lang="zh-CN" altLang="en-US" smtClean="0"/>
              <a:pPr>
                <a:defRPr/>
              </a:pPr>
              <a:t>241</a:t>
            </a:fld>
            <a:endParaRPr lang="en-US" altLang="zh-CN" dirty="0"/>
          </a:p>
        </p:txBody>
      </p:sp>
      <p:sp>
        <p:nvSpPr>
          <p:cNvPr id="8" name="TextBox 7"/>
          <p:cNvSpPr txBox="1"/>
          <p:nvPr/>
        </p:nvSpPr>
        <p:spPr>
          <a:xfrm>
            <a:off x="785786" y="2714620"/>
            <a:ext cx="7643866" cy="2062103"/>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algn="just"/>
            <a:r>
              <a:rPr lang="zh-CN" altLang="en-US" sz="3200" dirty="0" smtClean="0"/>
              <a:t>新系统</a:t>
            </a:r>
            <a:r>
              <a:rPr lang="en-US" altLang="zh-CN" sz="3200" dirty="0" smtClean="0"/>
              <a:t>2014</a:t>
            </a:r>
            <a:r>
              <a:rPr lang="zh-CN" altLang="en-US" sz="3200" smtClean="0"/>
              <a:t>年</a:t>
            </a:r>
            <a:r>
              <a:rPr lang="en-US" altLang="zh-CN" sz="3200" smtClean="0"/>
              <a:t>8</a:t>
            </a:r>
            <a:r>
              <a:rPr lang="zh-CN" altLang="en-US" sz="3200" dirty="0" smtClean="0"/>
              <a:t>月份正式上线使用后，办事处医保部对住院理赔和津贴理赔申报流程和申报材料进行了简化调整，具体内容请详见网上培训资料</a:t>
            </a:r>
            <a:endParaRPr lang="zh-CN" altLang="en-US" sz="3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标题 1"/>
          <p:cNvSpPr>
            <a:spLocks noGrp="1"/>
          </p:cNvSpPr>
          <p:nvPr>
            <p:ph type="title"/>
          </p:nvPr>
        </p:nvSpPr>
        <p:spPr/>
        <p:txBody>
          <a:bodyPr/>
          <a:lstStyle/>
          <a:p>
            <a:r>
              <a:rPr lang="zh-CN" altLang="en-US" dirty="0" smtClean="0">
                <a:ea typeface="宋体" pitchFamily="2" charset="-122"/>
              </a:rPr>
              <a:t>住院理赔、津贴理赔</a:t>
            </a:r>
          </a:p>
        </p:txBody>
      </p:sp>
      <p:sp>
        <p:nvSpPr>
          <p:cNvPr id="4" name="日期占位符 3"/>
          <p:cNvSpPr>
            <a:spLocks noGrp="1"/>
          </p:cNvSpPr>
          <p:nvPr>
            <p:ph type="dt" sz="quarter" idx="10"/>
          </p:nvPr>
        </p:nvSpPr>
        <p:spPr/>
        <p:txBody>
          <a:bodyPr/>
          <a:lstStyle/>
          <a:p>
            <a:pPr>
              <a:defRPr/>
            </a:pPr>
            <a:r>
              <a:rPr lang="en-US" altLang="zh-CN" dirty="0" smtClean="0"/>
              <a:t>www.bjzghzbx.com                                                                                                                                                                      </a:t>
            </a:r>
            <a:fld id="{F71BED19-3346-43B5-A99C-1002484BC751}" type="slidenum">
              <a:rPr lang="zh-CN" altLang="en-US" smtClean="0"/>
              <a:pPr>
                <a:defRPr/>
              </a:pPr>
              <a:t>242</a:t>
            </a:fld>
            <a:endParaRPr lang="en-US" altLang="zh-CN" dirty="0"/>
          </a:p>
        </p:txBody>
      </p:sp>
      <p:pic>
        <p:nvPicPr>
          <p:cNvPr id="7170" name="Picture 2"/>
          <p:cNvPicPr>
            <a:picLocks noChangeAspect="1" noChangeArrowheads="1"/>
          </p:cNvPicPr>
          <p:nvPr/>
        </p:nvPicPr>
        <p:blipFill>
          <a:blip r:embed="rId2" cstate="print"/>
          <a:srcRect/>
          <a:stretch>
            <a:fillRect/>
          </a:stretch>
        </p:blipFill>
        <p:spPr bwMode="auto">
          <a:xfrm>
            <a:off x="0" y="857232"/>
            <a:ext cx="9120597" cy="5715040"/>
          </a:xfrm>
          <a:prstGeom prst="rect">
            <a:avLst/>
          </a:prstGeom>
          <a:noFill/>
          <a:ln w="9525">
            <a:noFill/>
            <a:miter lim="800000"/>
            <a:headEnd/>
            <a:tailEnd/>
          </a:ln>
          <a:effectLst/>
        </p:spPr>
      </p:pic>
      <p:sp>
        <p:nvSpPr>
          <p:cNvPr id="6" name="矩形标注 5"/>
          <p:cNvSpPr>
            <a:spLocks noChangeArrowheads="1"/>
          </p:cNvSpPr>
          <p:nvPr/>
        </p:nvSpPr>
        <p:spPr bwMode="auto">
          <a:xfrm>
            <a:off x="6012160" y="2852936"/>
            <a:ext cx="2309956" cy="576064"/>
          </a:xfrm>
          <a:prstGeom prst="wedgeRectCallout">
            <a:avLst>
              <a:gd name="adj1" fmla="val 53633"/>
              <a:gd name="adj2" fmla="val -10766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培训资料</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1" y="857232"/>
            <a:ext cx="9144001" cy="5719744"/>
          </a:xfrm>
          <a:prstGeom prst="rect">
            <a:avLst/>
          </a:prstGeom>
          <a:noFill/>
          <a:ln w="9525">
            <a:noFill/>
            <a:miter lim="800000"/>
            <a:headEnd/>
            <a:tailEnd/>
          </a:ln>
          <a:effectLst/>
        </p:spPr>
      </p:pic>
      <p:sp>
        <p:nvSpPr>
          <p:cNvPr id="86018" name="标题 1"/>
          <p:cNvSpPr>
            <a:spLocks noGrp="1"/>
          </p:cNvSpPr>
          <p:nvPr>
            <p:ph type="title"/>
          </p:nvPr>
        </p:nvSpPr>
        <p:spPr/>
        <p:txBody>
          <a:bodyPr/>
          <a:lstStyle/>
          <a:p>
            <a:r>
              <a:rPr lang="zh-CN" altLang="en-US" dirty="0" smtClean="0">
                <a:ea typeface="宋体" pitchFamily="2" charset="-122"/>
              </a:rPr>
              <a:t>住院理赔、津贴理赔</a:t>
            </a:r>
          </a:p>
        </p:txBody>
      </p:sp>
      <p:sp>
        <p:nvSpPr>
          <p:cNvPr id="4" name="日期占位符 3"/>
          <p:cNvSpPr>
            <a:spLocks noGrp="1"/>
          </p:cNvSpPr>
          <p:nvPr>
            <p:ph type="dt" sz="quarter" idx="10"/>
          </p:nvPr>
        </p:nvSpPr>
        <p:spPr/>
        <p:txBody>
          <a:bodyPr/>
          <a:lstStyle/>
          <a:p>
            <a:pPr>
              <a:defRPr/>
            </a:pPr>
            <a:r>
              <a:rPr lang="en-US" altLang="zh-CN" dirty="0" smtClean="0"/>
              <a:t>www.bjzghzbx.com                                                                                                                                                                      </a:t>
            </a:r>
            <a:fld id="{F71BED19-3346-43B5-A99C-1002484BC751}" type="slidenum">
              <a:rPr lang="zh-CN" altLang="en-US" smtClean="0"/>
              <a:pPr>
                <a:defRPr/>
              </a:pPr>
              <a:t>243</a:t>
            </a:fld>
            <a:endParaRPr lang="en-US" altLang="zh-CN" dirty="0"/>
          </a:p>
        </p:txBody>
      </p:sp>
      <p:sp>
        <p:nvSpPr>
          <p:cNvPr id="7" name="矩形 6"/>
          <p:cNvSpPr/>
          <p:nvPr/>
        </p:nvSpPr>
        <p:spPr bwMode="auto">
          <a:xfrm>
            <a:off x="1500166" y="5572140"/>
            <a:ext cx="3214710" cy="64750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 name="AutoShape 3"/>
          <p:cNvSpPr>
            <a:spLocks noChangeArrowheads="1"/>
          </p:cNvSpPr>
          <p:nvPr/>
        </p:nvSpPr>
        <p:spPr bwMode="auto">
          <a:xfrm>
            <a:off x="4143372" y="3286124"/>
            <a:ext cx="3857652" cy="1569660"/>
          </a:xfrm>
          <a:prstGeom prst="wedgeRectCallout">
            <a:avLst>
              <a:gd name="adj1" fmla="val -41982"/>
              <a:gd name="adj2" fmla="val 108391"/>
            </a:avLst>
          </a:prstGeom>
          <a:solidFill>
            <a:srgbClr val="FFFFFF"/>
          </a:solidFill>
          <a:ln w="19050">
            <a:solidFill>
              <a:srgbClr val="000514"/>
            </a:solidFill>
            <a:miter lim="800000"/>
            <a:headEnd/>
            <a:tailEnd/>
          </a:ln>
          <a:effectLst>
            <a:outerShdw blurRad="50800" dist="38100" dir="5400000" algn="t" rotWithShape="0">
              <a:prstClr val="black">
                <a:alpha val="40000"/>
              </a:prst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请经办人员下载</a:t>
            </a:r>
            <a:r>
              <a:rPr kumimoji="0" lang="zh-CN" altLang="en-US" sz="2400" b="0" i="0" u="none" strike="noStrike" kern="0" cap="none" spc="0" normalizeH="0" baseline="0" noProof="0" dirty="0" smtClean="0">
                <a:ln>
                  <a:noFill/>
                </a:ln>
                <a:solidFill>
                  <a:schemeClr val="accent4">
                    <a:lumMod val="60000"/>
                    <a:lumOff val="40000"/>
                  </a:schemeClr>
                </a:solidFill>
                <a:effectLst/>
                <a:uLnTx/>
                <a:uFillTx/>
                <a:latin typeface="华文中宋" pitchFamily="2" charset="-122"/>
                <a:ea typeface="华文中宋" pitchFamily="2" charset="-122"/>
              </a:rPr>
              <a:t>住院医疗、住院津贴培训教材</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和</a:t>
            </a:r>
            <a:r>
              <a:rPr kumimoji="0" lang="zh-CN" altLang="en-US" sz="2400" b="0" i="0" u="none" strike="noStrike" kern="0" cap="none" spc="0" normalizeH="0" baseline="0" noProof="0" dirty="0" smtClean="0">
                <a:ln>
                  <a:noFill/>
                </a:ln>
                <a:solidFill>
                  <a:schemeClr val="accent4">
                    <a:lumMod val="60000"/>
                    <a:lumOff val="40000"/>
                  </a:schemeClr>
                </a:solidFill>
                <a:effectLst/>
                <a:uLnTx/>
                <a:uFillTx/>
                <a:latin typeface="华文中宋" pitchFamily="2" charset="-122"/>
                <a:ea typeface="华文中宋" pitchFamily="2" charset="-122"/>
              </a:rPr>
              <a:t>申报住院给付提供材料</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两个文件后认真阅读学习。</a:t>
            </a:r>
            <a:endPar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4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244</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8</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女工重疾意外理赔</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添加理赔单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en-US" altLang="zh-CN" dirty="0" smtClean="0">
                <a:latin typeface="宋体" pitchFamily="2" charset="-122"/>
                <a:ea typeface="宋体" pitchFamily="2" charset="-122"/>
              </a:rPr>
              <a:t>8.</a:t>
            </a:r>
            <a:r>
              <a:rPr lang="zh-CN" altLang="en-US" dirty="0" smtClean="0">
                <a:latin typeface="宋体" pitchFamily="2" charset="-122"/>
                <a:ea typeface="宋体" pitchFamily="2" charset="-122"/>
              </a:rPr>
              <a:t>女工重疾意外理赔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添加理赔单</a:t>
            </a:r>
          </a:p>
        </p:txBody>
      </p:sp>
      <p:sp>
        <p:nvSpPr>
          <p:cNvPr id="4" name="日期占位符 3"/>
          <p:cNvSpPr>
            <a:spLocks noGrp="1"/>
          </p:cNvSpPr>
          <p:nvPr>
            <p:ph type="dt" sz="quarter" idx="10"/>
          </p:nvPr>
        </p:nvSpPr>
        <p:spPr/>
        <p:txBody>
          <a:bodyPr/>
          <a:lstStyle/>
          <a:p>
            <a:pPr>
              <a:defRPr/>
            </a:pPr>
            <a:r>
              <a:rPr lang="en-US" altLang="zh-CN" dirty="0" smtClean="0"/>
              <a:t>www.bjzghzbx.com                                                                                                                                                                      </a:t>
            </a:r>
            <a:fld id="{C74ADF52-8066-4179-AD1E-0A2CB87D2B0A}" type="slidenum">
              <a:rPr lang="zh-CN" altLang="en-US" smtClean="0"/>
              <a:pPr>
                <a:defRPr/>
              </a:pPr>
              <a:t>245</a:t>
            </a:fld>
            <a:endParaRPr lang="en-US" altLang="zh-CN" dirty="0"/>
          </a:p>
        </p:txBody>
      </p:sp>
      <p:sp>
        <p:nvSpPr>
          <p:cNvPr id="7" name="圆角矩形标注 4"/>
          <p:cNvSpPr>
            <a:spLocks noChangeArrowheads="1"/>
          </p:cNvSpPr>
          <p:nvPr/>
        </p:nvSpPr>
        <p:spPr bwMode="auto">
          <a:xfrm>
            <a:off x="4071934" y="114298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理赔</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3500430" y="2857496"/>
            <a:ext cx="2376264" cy="864096"/>
          </a:xfrm>
          <a:prstGeom prst="wedgeRectCallout">
            <a:avLst>
              <a:gd name="adj1" fmla="val -43306"/>
              <a:gd name="adj2" fmla="val -13429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女工重疾意外理赔</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标题 1"/>
          <p:cNvSpPr>
            <a:spLocks noGrp="1"/>
          </p:cNvSpPr>
          <p:nvPr>
            <p:ph type="title"/>
          </p:nvPr>
        </p:nvSpPr>
        <p:spPr/>
        <p:txBody>
          <a:bodyPr/>
          <a:lstStyle/>
          <a:p>
            <a:r>
              <a:rPr lang="en-US" altLang="zh-CN" dirty="0" smtClean="0">
                <a:latin typeface="宋体" pitchFamily="2" charset="-122"/>
                <a:ea typeface="宋体" pitchFamily="2" charset="-122"/>
              </a:rPr>
              <a:t>8.</a:t>
            </a:r>
            <a:r>
              <a:rPr lang="zh-CN" altLang="en-US" dirty="0" smtClean="0">
                <a:latin typeface="宋体" pitchFamily="2" charset="-122"/>
                <a:ea typeface="宋体" pitchFamily="2" charset="-122"/>
              </a:rPr>
              <a:t>女工重疾意外理赔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添加理赔单</a:t>
            </a:r>
            <a:endParaRPr lang="zh-CN" altLang="en-US" dirty="0" smtClean="0">
              <a:ea typeface="宋体" pitchFamily="2" charset="-122"/>
            </a:endParaRPr>
          </a:p>
        </p:txBody>
      </p:sp>
      <p:pic>
        <p:nvPicPr>
          <p:cNvPr id="96259" name="内容占位符 4" descr="界面.jpg"/>
          <p:cNvPicPr>
            <a:picLocks noGrp="1" noChangeAspect="1"/>
          </p:cNvPicPr>
          <p:nvPr>
            <p:ph idx="1"/>
          </p:nvPr>
        </p:nvPicPr>
        <p:blipFill>
          <a:blip r:embed="rId2" cstate="print"/>
          <a:srcRect/>
          <a:stretch>
            <a:fillRect/>
          </a:stretch>
        </p:blipFill>
        <p:spPr>
          <a:xfrm>
            <a:off x="0" y="836712"/>
            <a:ext cx="9144000" cy="5760640"/>
          </a:xfrm>
        </p:spPr>
      </p:pic>
      <p:sp>
        <p:nvSpPr>
          <p:cNvPr id="4" name="日期占位符 3"/>
          <p:cNvSpPr>
            <a:spLocks noGrp="1"/>
          </p:cNvSpPr>
          <p:nvPr>
            <p:ph type="dt" sz="quarter" idx="10"/>
          </p:nvPr>
        </p:nvSpPr>
        <p:spPr/>
        <p:txBody>
          <a:bodyPr/>
          <a:lstStyle/>
          <a:p>
            <a:pPr>
              <a:defRPr/>
            </a:pPr>
            <a:r>
              <a:rPr lang="en-US" altLang="zh-CN" dirty="0" smtClean="0"/>
              <a:t>www.bjzghzbx.com                                                                                                                                                                      </a:t>
            </a:r>
            <a:fld id="{EFC6139D-5A21-4E78-B919-AAD3497D39C2}" type="slidenum">
              <a:rPr lang="zh-CN" altLang="en-US" smtClean="0"/>
              <a:pPr>
                <a:defRPr/>
              </a:pPr>
              <a:t>246</a:t>
            </a:fld>
            <a:endParaRPr lang="en-US" altLang="zh-CN" dirty="0"/>
          </a:p>
        </p:txBody>
      </p:sp>
      <p:sp>
        <p:nvSpPr>
          <p:cNvPr id="7" name="矩形标注 6"/>
          <p:cNvSpPr>
            <a:spLocks noChangeArrowheads="1"/>
          </p:cNvSpPr>
          <p:nvPr/>
        </p:nvSpPr>
        <p:spPr bwMode="auto">
          <a:xfrm>
            <a:off x="4499992" y="2276872"/>
            <a:ext cx="2232248" cy="576064"/>
          </a:xfrm>
          <a:prstGeom prst="wedgeRectCallout">
            <a:avLst>
              <a:gd name="adj1" fmla="val 39437"/>
              <a:gd name="adj2" fmla="val -13577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添加</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0" y="857232"/>
            <a:ext cx="9144000" cy="5800725"/>
          </a:xfrm>
          <a:prstGeom prst="rect">
            <a:avLst/>
          </a:prstGeom>
          <a:noFill/>
          <a:ln w="9525">
            <a:noFill/>
            <a:miter lim="800000"/>
            <a:headEnd/>
            <a:tailEnd/>
          </a:ln>
          <a:effectLst/>
        </p:spPr>
      </p:pic>
      <p:sp>
        <p:nvSpPr>
          <p:cNvPr id="8" name="矩形 7"/>
          <p:cNvSpPr/>
          <p:nvPr/>
        </p:nvSpPr>
        <p:spPr bwMode="auto">
          <a:xfrm>
            <a:off x="827584" y="2060848"/>
            <a:ext cx="6336704" cy="57606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97282" name="标题 1"/>
          <p:cNvSpPr>
            <a:spLocks noGrp="1"/>
          </p:cNvSpPr>
          <p:nvPr>
            <p:ph type="title"/>
          </p:nvPr>
        </p:nvSpPr>
        <p:spPr/>
        <p:txBody>
          <a:bodyPr/>
          <a:lstStyle/>
          <a:p>
            <a:r>
              <a:rPr lang="en-US" altLang="zh-CN" dirty="0" smtClean="0">
                <a:latin typeface="宋体" pitchFamily="2" charset="-122"/>
                <a:ea typeface="宋体" pitchFamily="2" charset="-122"/>
              </a:rPr>
              <a:t>8.</a:t>
            </a:r>
            <a:r>
              <a:rPr lang="zh-CN" altLang="en-US" dirty="0" smtClean="0">
                <a:latin typeface="宋体" pitchFamily="2" charset="-122"/>
                <a:ea typeface="宋体" pitchFamily="2" charset="-122"/>
              </a:rPr>
              <a:t>女工重疾意外理赔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添加理赔单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17198BA-A26B-4B5B-AFCE-5E36DE1865BC}" type="slidenum">
              <a:rPr lang="zh-CN" altLang="en-US" smtClean="0"/>
              <a:pPr>
                <a:defRPr/>
              </a:pPr>
              <a:t>247</a:t>
            </a:fld>
            <a:endParaRPr lang="en-US" altLang="zh-CN" dirty="0"/>
          </a:p>
        </p:txBody>
      </p:sp>
      <p:sp>
        <p:nvSpPr>
          <p:cNvPr id="7" name="矩形标注 6"/>
          <p:cNvSpPr>
            <a:spLocks noChangeArrowheads="1"/>
          </p:cNvSpPr>
          <p:nvPr/>
        </p:nvSpPr>
        <p:spPr bwMode="auto">
          <a:xfrm>
            <a:off x="611560" y="2924944"/>
            <a:ext cx="3357562" cy="1296144"/>
          </a:xfrm>
          <a:prstGeom prst="wedgeRectCallout">
            <a:avLst>
              <a:gd name="adj1" fmla="val 35337"/>
              <a:gd name="adj2" fmla="val -939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输入产品名称、会员编码、证件号码或正式生效时间</a:t>
            </a:r>
          </a:p>
        </p:txBody>
      </p:sp>
      <p:sp>
        <p:nvSpPr>
          <p:cNvPr id="6" name="矩形标注 5"/>
          <p:cNvSpPr>
            <a:spLocks noChangeArrowheads="1"/>
          </p:cNvSpPr>
          <p:nvPr/>
        </p:nvSpPr>
        <p:spPr bwMode="auto">
          <a:xfrm>
            <a:off x="5004048" y="2996952"/>
            <a:ext cx="3357562" cy="1224136"/>
          </a:xfrm>
          <a:prstGeom prst="wedgeRectCallout">
            <a:avLst>
              <a:gd name="adj1" fmla="val 30231"/>
              <a:gd name="adj2" fmla="val -12811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按钮系统会搜索符合条件的保单信息</a:t>
            </a:r>
          </a:p>
        </p:txBody>
      </p:sp>
      <p:sp>
        <p:nvSpPr>
          <p:cNvPr id="9" name="TextBox 8"/>
          <p:cNvSpPr txBox="1"/>
          <p:nvPr/>
        </p:nvSpPr>
        <p:spPr>
          <a:xfrm>
            <a:off x="2214546" y="5072074"/>
            <a:ext cx="6624736" cy="1200329"/>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400" b="0" dirty="0" smtClean="0">
                <a:solidFill>
                  <a:schemeClr val="tx2">
                    <a:lumMod val="95000"/>
                    <a:lumOff val="5000"/>
                  </a:schemeClr>
                </a:solidFill>
                <a:latin typeface="华文中宋" pitchFamily="2" charset="-122"/>
                <a:ea typeface="华文中宋" pitchFamily="2" charset="-122"/>
              </a:rPr>
              <a:t>说明：</a:t>
            </a:r>
            <a:r>
              <a:rPr lang="zh-CN" altLang="en-US" sz="2400" b="0" dirty="0" smtClean="0">
                <a:solidFill>
                  <a:schemeClr val="accent4">
                    <a:lumMod val="60000"/>
                    <a:lumOff val="40000"/>
                  </a:schemeClr>
                </a:solidFill>
                <a:latin typeface="华文中宋" pitchFamily="2" charset="-122"/>
                <a:ea typeface="华文中宋" pitchFamily="2" charset="-122"/>
              </a:rPr>
              <a:t>会员编码</a:t>
            </a:r>
            <a:r>
              <a:rPr lang="zh-CN" altLang="en-US" sz="2400" b="0" dirty="0" smtClean="0">
                <a:solidFill>
                  <a:schemeClr val="tx2">
                    <a:lumMod val="95000"/>
                    <a:lumOff val="5000"/>
                  </a:schemeClr>
                </a:solidFill>
                <a:latin typeface="华文中宋" pitchFamily="2" charset="-122"/>
                <a:ea typeface="华文中宋" pitchFamily="2" charset="-122"/>
              </a:rPr>
              <a:t>和</a:t>
            </a:r>
            <a:r>
              <a:rPr lang="zh-CN" altLang="en-US" sz="2400" b="0" dirty="0" smtClean="0">
                <a:solidFill>
                  <a:schemeClr val="accent4">
                    <a:lumMod val="60000"/>
                    <a:lumOff val="40000"/>
                  </a:schemeClr>
                </a:solidFill>
                <a:latin typeface="华文中宋" pitchFamily="2" charset="-122"/>
                <a:ea typeface="华文中宋" pitchFamily="2" charset="-122"/>
              </a:rPr>
              <a:t>证件号</a:t>
            </a:r>
            <a:r>
              <a:rPr lang="zh-CN" altLang="en-US" sz="2400" b="0" dirty="0" smtClean="0">
                <a:solidFill>
                  <a:schemeClr val="tx2">
                    <a:lumMod val="95000"/>
                    <a:lumOff val="5000"/>
                  </a:schemeClr>
                </a:solidFill>
                <a:latin typeface="华文中宋" pitchFamily="2" charset="-122"/>
                <a:ea typeface="华文中宋" pitchFamily="2" charset="-122"/>
              </a:rPr>
              <a:t>必须任选一项输入，如果不输入</a:t>
            </a:r>
            <a:r>
              <a:rPr lang="zh-CN" altLang="en-US" sz="2400" b="0" dirty="0" smtClean="0">
                <a:solidFill>
                  <a:schemeClr val="accent4">
                    <a:lumMod val="60000"/>
                    <a:lumOff val="40000"/>
                  </a:schemeClr>
                </a:solidFill>
                <a:latin typeface="华文中宋" pitchFamily="2" charset="-122"/>
                <a:ea typeface="华文中宋" pitchFamily="2" charset="-122"/>
              </a:rPr>
              <a:t>产品名称</a:t>
            </a:r>
            <a:r>
              <a:rPr lang="zh-CN" altLang="en-US" sz="2400" b="0" dirty="0" smtClean="0">
                <a:solidFill>
                  <a:schemeClr val="tx2">
                    <a:lumMod val="95000"/>
                    <a:lumOff val="5000"/>
                  </a:schemeClr>
                </a:solidFill>
                <a:latin typeface="华文中宋" pitchFamily="2" charset="-122"/>
                <a:ea typeface="华文中宋" pitchFamily="2" charset="-122"/>
              </a:rPr>
              <a:t>和投保单</a:t>
            </a:r>
            <a:r>
              <a:rPr lang="zh-CN" altLang="en-US" sz="2400" b="0" dirty="0" smtClean="0">
                <a:solidFill>
                  <a:schemeClr val="accent4">
                    <a:lumMod val="60000"/>
                    <a:lumOff val="40000"/>
                  </a:schemeClr>
                </a:solidFill>
                <a:latin typeface="华文中宋" pitchFamily="2" charset="-122"/>
                <a:ea typeface="华文中宋" pitchFamily="2" charset="-122"/>
              </a:rPr>
              <a:t>正式生效时间</a:t>
            </a:r>
            <a:r>
              <a:rPr lang="zh-CN" altLang="en-US" sz="2400" b="0" dirty="0" smtClean="0">
                <a:solidFill>
                  <a:schemeClr val="tx2">
                    <a:lumMod val="95000"/>
                    <a:lumOff val="5000"/>
                  </a:schemeClr>
                </a:solidFill>
                <a:latin typeface="华文中宋" pitchFamily="2" charset="-122"/>
                <a:ea typeface="华文中宋" pitchFamily="2" charset="-122"/>
              </a:rPr>
              <a:t>系统将会列出该会员的全部投保单。</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9" grpId="0" animBg="1"/>
    </p:bld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0" y="857232"/>
            <a:ext cx="9144000" cy="5781675"/>
          </a:xfrm>
          <a:prstGeom prst="rect">
            <a:avLst/>
          </a:prstGeom>
          <a:noFill/>
          <a:ln w="9525">
            <a:noFill/>
            <a:miter lim="800000"/>
            <a:headEnd/>
            <a:tailEnd/>
          </a:ln>
          <a:effectLst/>
        </p:spPr>
      </p:pic>
      <p:sp>
        <p:nvSpPr>
          <p:cNvPr id="98306" name="标题 1"/>
          <p:cNvSpPr>
            <a:spLocks noGrp="1"/>
          </p:cNvSpPr>
          <p:nvPr>
            <p:ph type="title"/>
          </p:nvPr>
        </p:nvSpPr>
        <p:spPr/>
        <p:txBody>
          <a:bodyPr/>
          <a:lstStyle/>
          <a:p>
            <a:r>
              <a:rPr lang="en-US" altLang="zh-CN" dirty="0" smtClean="0">
                <a:latin typeface="宋体" pitchFamily="2" charset="-122"/>
                <a:ea typeface="宋体" pitchFamily="2" charset="-122"/>
              </a:rPr>
              <a:t>8.</a:t>
            </a:r>
            <a:r>
              <a:rPr lang="zh-CN" altLang="en-US" dirty="0" smtClean="0">
                <a:latin typeface="宋体" pitchFamily="2" charset="-122"/>
                <a:ea typeface="宋体" pitchFamily="2" charset="-122"/>
              </a:rPr>
              <a:t>女工重疾意外理赔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添加理赔单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417C5084-F541-4817-8437-1FD3B24815EB}" type="slidenum">
              <a:rPr lang="zh-CN" altLang="en-US" smtClean="0"/>
              <a:pPr>
                <a:defRPr/>
              </a:pPr>
              <a:t>248</a:t>
            </a:fld>
            <a:endParaRPr lang="en-US" altLang="zh-CN" dirty="0"/>
          </a:p>
        </p:txBody>
      </p:sp>
      <p:sp>
        <p:nvSpPr>
          <p:cNvPr id="6" name="矩形标注 5"/>
          <p:cNvSpPr>
            <a:spLocks noChangeArrowheads="1"/>
          </p:cNvSpPr>
          <p:nvPr/>
        </p:nvSpPr>
        <p:spPr bwMode="auto">
          <a:xfrm>
            <a:off x="642910" y="3857628"/>
            <a:ext cx="5000625" cy="1285884"/>
          </a:xfrm>
          <a:prstGeom prst="wedgeRectCallout">
            <a:avLst>
              <a:gd name="adj1" fmla="val -45404"/>
              <a:gd name="adj2" fmla="val -934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smtClean="0">
                <a:solidFill>
                  <a:schemeClr val="tx2">
                    <a:lumMod val="95000"/>
                    <a:lumOff val="5000"/>
                  </a:schemeClr>
                </a:solidFill>
                <a:latin typeface="华文中宋" pitchFamily="2" charset="-122"/>
                <a:ea typeface="华文中宋" pitchFamily="2" charset="-122"/>
              </a:rPr>
              <a:t>点击查询出的保单</a:t>
            </a:r>
            <a:r>
              <a:rPr lang="zh-CN" altLang="en-US" sz="2400" b="0" dirty="0">
                <a:solidFill>
                  <a:schemeClr val="tx2">
                    <a:lumMod val="95000"/>
                    <a:lumOff val="5000"/>
                  </a:schemeClr>
                </a:solidFill>
                <a:latin typeface="华文中宋" pitchFamily="2" charset="-122"/>
                <a:ea typeface="华文中宋" pitchFamily="2" charset="-122"/>
              </a:rPr>
              <a:t>信息</a:t>
            </a:r>
            <a:r>
              <a:rPr lang="zh-CN" altLang="en-US" sz="2400" b="0" dirty="0" smtClean="0">
                <a:solidFill>
                  <a:schemeClr val="tx2">
                    <a:lumMod val="95000"/>
                    <a:lumOff val="5000"/>
                  </a:schemeClr>
                </a:solidFill>
                <a:latin typeface="华文中宋" pitchFamily="2" charset="-122"/>
                <a:ea typeface="华文中宋" pitchFamily="2" charset="-122"/>
              </a:rPr>
              <a:t>中</a:t>
            </a:r>
            <a:r>
              <a:rPr lang="zh-CN" altLang="en-US" sz="2400" b="0" dirty="0" smtClean="0">
                <a:solidFill>
                  <a:schemeClr val="accent4">
                    <a:lumMod val="60000"/>
                    <a:lumOff val="40000"/>
                  </a:schemeClr>
                </a:solidFill>
                <a:latin typeface="华文中宋" pitchFamily="2" charset="-122"/>
                <a:ea typeface="华文中宋" pitchFamily="2" charset="-122"/>
              </a:rPr>
              <a:t>会员</a:t>
            </a:r>
            <a:r>
              <a:rPr lang="zh-CN" altLang="en-US" sz="2400" b="0" dirty="0">
                <a:solidFill>
                  <a:schemeClr val="accent4">
                    <a:lumMod val="60000"/>
                    <a:lumOff val="40000"/>
                  </a:schemeClr>
                </a:solidFill>
                <a:latin typeface="华文中宋" pitchFamily="2" charset="-122"/>
                <a:ea typeface="华文中宋" pitchFamily="2" charset="-122"/>
              </a:rPr>
              <a:t>编码</a:t>
            </a:r>
            <a:r>
              <a:rPr lang="zh-CN" altLang="en-US" sz="2400" b="0" dirty="0">
                <a:solidFill>
                  <a:schemeClr val="tx2">
                    <a:lumMod val="95000"/>
                    <a:lumOff val="5000"/>
                  </a:schemeClr>
                </a:solidFill>
                <a:latin typeface="华文中宋" pitchFamily="2" charset="-122"/>
                <a:ea typeface="华文中宋" pitchFamily="2" charset="-122"/>
              </a:rPr>
              <a:t>，系统会弹出理赔信息</a:t>
            </a:r>
            <a:r>
              <a:rPr lang="zh-CN" altLang="en-US" sz="2400" b="0" dirty="0" smtClean="0">
                <a:solidFill>
                  <a:schemeClr val="tx2">
                    <a:lumMod val="95000"/>
                    <a:lumOff val="5000"/>
                  </a:schemeClr>
                </a:solidFill>
                <a:latin typeface="华文中宋" pitchFamily="2" charset="-122"/>
                <a:ea typeface="华文中宋" pitchFamily="2" charset="-122"/>
              </a:rPr>
              <a:t>申报填写界面</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srcRect/>
          <a:stretch>
            <a:fillRect/>
          </a:stretch>
        </p:blipFill>
        <p:spPr bwMode="auto">
          <a:xfrm>
            <a:off x="0" y="857232"/>
            <a:ext cx="9144000" cy="5781675"/>
          </a:xfrm>
          <a:prstGeom prst="rect">
            <a:avLst/>
          </a:prstGeom>
          <a:noFill/>
          <a:ln w="9525">
            <a:noFill/>
            <a:miter lim="800000"/>
            <a:headEnd/>
            <a:tailEnd/>
          </a:ln>
          <a:effectLst/>
        </p:spPr>
      </p:pic>
      <p:pic>
        <p:nvPicPr>
          <p:cNvPr id="1026" name="Picture 2"/>
          <p:cNvPicPr>
            <a:picLocks noChangeAspect="1" noChangeArrowheads="1"/>
          </p:cNvPicPr>
          <p:nvPr/>
        </p:nvPicPr>
        <p:blipFill>
          <a:blip r:embed="rId3"/>
          <a:srcRect/>
          <a:stretch>
            <a:fillRect/>
          </a:stretch>
        </p:blipFill>
        <p:spPr bwMode="auto">
          <a:xfrm>
            <a:off x="928661" y="1071546"/>
            <a:ext cx="7230683" cy="5214974"/>
          </a:xfrm>
          <a:prstGeom prst="rect">
            <a:avLst/>
          </a:prstGeom>
          <a:noFill/>
          <a:ln w="9525">
            <a:noFill/>
            <a:miter lim="800000"/>
            <a:headEnd/>
            <a:tailEnd/>
          </a:ln>
          <a:effectLst/>
        </p:spPr>
      </p:pic>
      <p:sp>
        <p:nvSpPr>
          <p:cNvPr id="99330" name="标题 1"/>
          <p:cNvSpPr>
            <a:spLocks noGrp="1"/>
          </p:cNvSpPr>
          <p:nvPr>
            <p:ph type="title"/>
          </p:nvPr>
        </p:nvSpPr>
        <p:spPr/>
        <p:txBody>
          <a:bodyPr/>
          <a:lstStyle/>
          <a:p>
            <a:r>
              <a:rPr lang="en-US" altLang="zh-CN" dirty="0" smtClean="0">
                <a:latin typeface="宋体" pitchFamily="2" charset="-122"/>
                <a:ea typeface="宋体" pitchFamily="2" charset="-122"/>
              </a:rPr>
              <a:t>8.</a:t>
            </a:r>
            <a:r>
              <a:rPr lang="zh-CN" altLang="en-US" dirty="0" smtClean="0">
                <a:latin typeface="宋体" pitchFamily="2" charset="-122"/>
                <a:ea typeface="宋体" pitchFamily="2" charset="-122"/>
              </a:rPr>
              <a:t>女工重疾意外理赔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添加理赔单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1535832B-8E81-44EB-86C8-537E8C8AFFB0}" type="slidenum">
              <a:rPr lang="zh-CN" altLang="en-US" smtClean="0"/>
              <a:pPr>
                <a:defRPr/>
              </a:pPr>
              <a:t>249</a:t>
            </a:fld>
            <a:endParaRPr lang="en-US" altLang="zh-CN" dirty="0"/>
          </a:p>
        </p:txBody>
      </p:sp>
      <p:sp>
        <p:nvSpPr>
          <p:cNvPr id="7" name="矩形标注 6"/>
          <p:cNvSpPr>
            <a:spLocks noChangeArrowheads="1"/>
          </p:cNvSpPr>
          <p:nvPr/>
        </p:nvSpPr>
        <p:spPr bwMode="auto">
          <a:xfrm>
            <a:off x="3214678" y="5357826"/>
            <a:ext cx="5429288" cy="951507"/>
          </a:xfrm>
          <a:prstGeom prst="wedgeRectCallout">
            <a:avLst>
              <a:gd name="adj1" fmla="val -63916"/>
              <a:gd name="adj2" fmla="val -1828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理赔历史</a:t>
            </a:r>
            <a:r>
              <a:rPr lang="zh-CN" altLang="en-US" sz="2400" b="0" dirty="0">
                <a:solidFill>
                  <a:schemeClr val="tx2">
                    <a:lumMod val="95000"/>
                    <a:lumOff val="5000"/>
                  </a:schemeClr>
                </a:solidFill>
                <a:latin typeface="华文中宋" pitchFamily="2" charset="-122"/>
                <a:ea typeface="华文中宋" pitchFamily="2" charset="-122"/>
              </a:rPr>
              <a:t>或</a:t>
            </a:r>
            <a:r>
              <a:rPr lang="zh-CN" altLang="en-US" sz="2400" b="0" dirty="0">
                <a:solidFill>
                  <a:schemeClr val="accent4">
                    <a:lumMod val="60000"/>
                    <a:lumOff val="40000"/>
                  </a:schemeClr>
                </a:solidFill>
                <a:latin typeface="华文中宋" pitchFamily="2" charset="-122"/>
                <a:ea typeface="华文中宋" pitchFamily="2" charset="-122"/>
              </a:rPr>
              <a:t>投保历史</a:t>
            </a:r>
            <a:r>
              <a:rPr lang="zh-CN" altLang="en-US" sz="2400" b="0" dirty="0">
                <a:solidFill>
                  <a:schemeClr val="tx2">
                    <a:lumMod val="95000"/>
                    <a:lumOff val="5000"/>
                  </a:schemeClr>
                </a:solidFill>
                <a:latin typeface="华文中宋" pitchFamily="2" charset="-122"/>
                <a:ea typeface="华文中宋" pitchFamily="2" charset="-122"/>
              </a:rPr>
              <a:t>按钮，可查看该人员理赔或投保历史记录</a:t>
            </a:r>
          </a:p>
        </p:txBody>
      </p:sp>
      <p:sp>
        <p:nvSpPr>
          <p:cNvPr id="8" name="矩形标注 7"/>
          <p:cNvSpPr>
            <a:spLocks noChangeArrowheads="1"/>
          </p:cNvSpPr>
          <p:nvPr/>
        </p:nvSpPr>
        <p:spPr bwMode="auto">
          <a:xfrm>
            <a:off x="2357422" y="1071546"/>
            <a:ext cx="3643313" cy="864096"/>
          </a:xfrm>
          <a:prstGeom prst="wedgeRectCallout">
            <a:avLst>
              <a:gd name="adj1" fmla="val 65983"/>
              <a:gd name="adj2" fmla="val 2263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确认无误后点击</a:t>
            </a:r>
            <a:r>
              <a:rPr lang="zh-CN" altLang="en-US" sz="2400" b="0" dirty="0">
                <a:solidFill>
                  <a:schemeClr val="accent4">
                    <a:lumMod val="60000"/>
                    <a:lumOff val="40000"/>
                  </a:schemeClr>
                </a:solidFill>
                <a:latin typeface="华文中宋" pitchFamily="2" charset="-122"/>
                <a:ea typeface="华文中宋" pitchFamily="2" charset="-122"/>
              </a:rPr>
              <a:t>保存</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12" name="矩形 11"/>
          <p:cNvSpPr/>
          <p:nvPr/>
        </p:nvSpPr>
        <p:spPr bwMode="auto">
          <a:xfrm>
            <a:off x="1714480" y="4143380"/>
            <a:ext cx="2000264" cy="28575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3" name="矩形标注 12"/>
          <p:cNvSpPr>
            <a:spLocks noChangeArrowheads="1"/>
          </p:cNvSpPr>
          <p:nvPr/>
        </p:nvSpPr>
        <p:spPr bwMode="auto">
          <a:xfrm>
            <a:off x="357158" y="2571744"/>
            <a:ext cx="3240854" cy="1214446"/>
          </a:xfrm>
          <a:prstGeom prst="wedgeRectCallout">
            <a:avLst>
              <a:gd name="adj1" fmla="val 39849"/>
              <a:gd name="adj2" fmla="val 9049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如果有银行信息必须填写</a:t>
            </a:r>
            <a:r>
              <a:rPr lang="zh-CN" altLang="en-US" sz="2400" b="0" dirty="0" smtClean="0">
                <a:solidFill>
                  <a:schemeClr val="accent4">
                    <a:lumMod val="60000"/>
                    <a:lumOff val="40000"/>
                  </a:schemeClr>
                </a:solidFill>
                <a:latin typeface="华文中宋" pitchFamily="2" charset="-122"/>
                <a:ea typeface="华文中宋" pitchFamily="2" charset="-122"/>
              </a:rPr>
              <a:t>移动电话</a:t>
            </a:r>
            <a:r>
              <a:rPr lang="zh-CN" altLang="en-US" sz="2400" b="0" dirty="0" smtClean="0">
                <a:solidFill>
                  <a:schemeClr val="tx2">
                    <a:lumMod val="95000"/>
                    <a:lumOff val="5000"/>
                  </a:schemeClr>
                </a:solidFill>
                <a:latin typeface="华文中宋" pitchFamily="2" charset="-122"/>
                <a:ea typeface="华文中宋" pitchFamily="2" charset="-122"/>
              </a:rPr>
              <a:t>，否则无法保存。</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4" name="L 形 13"/>
          <p:cNvSpPr/>
          <p:nvPr/>
        </p:nvSpPr>
        <p:spPr bwMode="auto">
          <a:xfrm rot="10800000" flipV="1">
            <a:off x="1714480" y="4429132"/>
            <a:ext cx="5929354" cy="714380"/>
          </a:xfrm>
          <a:prstGeom prst="corner">
            <a:avLst>
              <a:gd name="adj1" fmla="val 79701"/>
              <a:gd name="adj2" fmla="val 369173"/>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6" name="矩形标注 5"/>
          <p:cNvSpPr>
            <a:spLocks noChangeArrowheads="1"/>
          </p:cNvSpPr>
          <p:nvPr/>
        </p:nvSpPr>
        <p:spPr bwMode="auto">
          <a:xfrm>
            <a:off x="5286380" y="3000372"/>
            <a:ext cx="3643312" cy="1214446"/>
          </a:xfrm>
          <a:prstGeom prst="wedgeRectCallout">
            <a:avLst>
              <a:gd name="adj1" fmla="val -36325"/>
              <a:gd name="adj2" fmla="val 7971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理赔申请中需要填写</a:t>
            </a:r>
            <a:r>
              <a:rPr lang="zh-CN" altLang="en-US" sz="2400" b="0" dirty="0">
                <a:solidFill>
                  <a:schemeClr val="accent4">
                    <a:lumMod val="60000"/>
                    <a:lumOff val="40000"/>
                  </a:schemeClr>
                </a:solidFill>
                <a:latin typeface="华文中宋" pitchFamily="2" charset="-122"/>
                <a:ea typeface="华文中宋" pitchFamily="2" charset="-122"/>
              </a:rPr>
              <a:t>出险日期、病情类别</a:t>
            </a:r>
            <a:r>
              <a:rPr lang="zh-CN" altLang="en-US" sz="2400" b="0" dirty="0">
                <a:solidFill>
                  <a:schemeClr val="tx2">
                    <a:lumMod val="95000"/>
                    <a:lumOff val="5000"/>
                  </a:schemeClr>
                </a:solidFill>
                <a:latin typeface="华文中宋" pitchFamily="2" charset="-122"/>
                <a:ea typeface="华文中宋" pitchFamily="2" charset="-122"/>
              </a:rPr>
              <a:t>与</a:t>
            </a:r>
            <a:r>
              <a:rPr lang="zh-CN" altLang="en-US" sz="2400" b="0" dirty="0">
                <a:solidFill>
                  <a:schemeClr val="accent4">
                    <a:lumMod val="60000"/>
                    <a:lumOff val="40000"/>
                  </a:schemeClr>
                </a:solidFill>
                <a:latin typeface="华文中宋" pitchFamily="2" charset="-122"/>
                <a:ea typeface="华文中宋" pitchFamily="2" charset="-122"/>
              </a:rPr>
              <a:t>就诊医院</a:t>
            </a:r>
            <a:r>
              <a:rPr lang="zh-CN" altLang="en-US" sz="2400" b="0" dirty="0" smtClean="0">
                <a:solidFill>
                  <a:schemeClr val="accent4">
                    <a:lumMod val="60000"/>
                    <a:lumOff val="40000"/>
                  </a:schemeClr>
                </a:solidFill>
                <a:latin typeface="华文中宋" pitchFamily="2" charset="-122"/>
                <a:ea typeface="华文中宋" pitchFamily="2" charset="-122"/>
              </a:rPr>
              <a:t>信息</a:t>
            </a:r>
            <a:r>
              <a:rPr lang="zh-CN" altLang="en-US" sz="2400" b="0" dirty="0" smtClean="0">
                <a:solidFill>
                  <a:schemeClr val="tx2">
                    <a:lumMod val="95000"/>
                    <a:lumOff val="5000"/>
                  </a:schemeClr>
                </a:solidFill>
                <a:latin typeface="华文中宋" pitchFamily="2" charset="-122"/>
                <a:ea typeface="华文中宋" pitchFamily="2" charset="-122"/>
              </a:rPr>
              <a:t>等。</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dissolv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grpId="1" nodeType="afterEffect">
                                  <p:stCondLst>
                                    <p:cond delay="0"/>
                                  </p:stCondLst>
                                  <p:childTnLst>
                                    <p:set>
                                      <p:cBhvr>
                                        <p:cTn id="17" dur="1" fill="hold">
                                          <p:stCondLst>
                                            <p:cond delay="0"/>
                                          </p:stCondLst>
                                        </p:cTn>
                                        <p:tgtEl>
                                          <p:spTgt spid="14"/>
                                        </p:tgtEl>
                                        <p:attrNameLst>
                                          <p:attrName>style.visibility</p:attrName>
                                        </p:attrNameLst>
                                      </p:cBhvr>
                                      <p:to>
                                        <p:strVal val="hidden"/>
                                      </p:to>
                                    </p:set>
                                  </p:childTnLst>
                                </p:cTn>
                              </p:par>
                            </p:childTnLst>
                          </p:cTn>
                        </p:par>
                        <p:par>
                          <p:cTn id="18" fill="hold">
                            <p:stCondLst>
                              <p:cond delay="0"/>
                            </p:stCondLst>
                            <p:childTnLst>
                              <p:par>
                                <p:cTn id="19" presetID="3" presetClass="entr" presetSubtype="1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linds(horizontal)">
                                      <p:cBhvr>
                                        <p:cTn id="21" dur="500"/>
                                        <p:tgtEl>
                                          <p:spTgt spid="13"/>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dissolv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2"/>
                                        </p:tgtEl>
                                        <p:attrNameLst>
                                          <p:attrName>style.visibility</p:attrName>
                                        </p:attrNameLst>
                                      </p:cBhvr>
                                      <p:to>
                                        <p:strVal val="hidden"/>
                                      </p:to>
                                    </p:set>
                                  </p:childTnLst>
                                </p:cTn>
                              </p:par>
                            </p:childTnLst>
                          </p:cTn>
                        </p:par>
                        <p:par>
                          <p:cTn id="29" fill="hold">
                            <p:stCondLst>
                              <p:cond delay="0"/>
                            </p:stCondLst>
                            <p:childTnLst>
                              <p:par>
                                <p:cTn id="30" presetID="1" presetClass="exit" presetSubtype="0" fill="hold" grpId="1" nodeType="afterEffect">
                                  <p:stCondLst>
                                    <p:cond delay="0"/>
                                  </p:stCondLst>
                                  <p:childTnLst>
                                    <p:set>
                                      <p:cBhvr>
                                        <p:cTn id="31" dur="1" fill="hold">
                                          <p:stCondLst>
                                            <p:cond delay="0"/>
                                          </p:stCondLst>
                                        </p:cTn>
                                        <p:tgtEl>
                                          <p:spTgt spid="13"/>
                                        </p:tgtEl>
                                        <p:attrNameLst>
                                          <p:attrName>style.visibility</p:attrName>
                                        </p:attrNameLst>
                                      </p:cBhvr>
                                      <p:to>
                                        <p:strVal val="hidden"/>
                                      </p:to>
                                    </p:set>
                                  </p:childTnLst>
                                </p:cTn>
                              </p:par>
                            </p:childTnLst>
                          </p:cTn>
                        </p:par>
                        <p:par>
                          <p:cTn id="32" fill="hold">
                            <p:stCondLst>
                              <p:cond delay="0"/>
                            </p:stCondLst>
                            <p:childTnLst>
                              <p:par>
                                <p:cTn id="33" presetID="3" presetClass="entr" presetSubtype="1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linds(horizontal)">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xit" presetSubtype="0" fill="hold" grpId="1" nodeType="clickEffect">
                                  <p:stCondLst>
                                    <p:cond delay="0"/>
                                  </p:stCondLst>
                                  <p:childTnLst>
                                    <p:set>
                                      <p:cBhvr>
                                        <p:cTn id="39" dur="1" fill="hold">
                                          <p:stCondLst>
                                            <p:cond delay="0"/>
                                          </p:stCondLst>
                                        </p:cTn>
                                        <p:tgtEl>
                                          <p:spTgt spid="7"/>
                                        </p:tgtEl>
                                        <p:attrNameLst>
                                          <p:attrName>style.visibility</p:attrName>
                                        </p:attrNameLst>
                                      </p:cBhvr>
                                      <p:to>
                                        <p:strVal val="hidden"/>
                                      </p:to>
                                    </p:set>
                                  </p:childTnLst>
                                </p:cTn>
                              </p:par>
                            </p:childTnLst>
                          </p:cTn>
                        </p:par>
                        <p:par>
                          <p:cTn id="40" fill="hold">
                            <p:stCondLst>
                              <p:cond delay="0"/>
                            </p:stCondLst>
                            <p:childTnLst>
                              <p:par>
                                <p:cTn id="41" presetID="3" presetClass="entr" presetSubtype="1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blinds(horizontal)">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12" grpId="0" animBg="1"/>
      <p:bldP spid="12" grpId="1" animBg="1"/>
      <p:bldP spid="13" grpId="0" animBg="1"/>
      <p:bldP spid="13" grpId="1" animBg="1"/>
      <p:bldP spid="14" grpId="0" animBg="1"/>
      <p:bldP spid="14" grpId="1" animBg="1"/>
      <p:bldP spid="6" grpId="0" animBg="1"/>
      <p:bldP spid="6"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修改、删除单位信息</a:t>
            </a:r>
            <a:endParaRPr lang="zh-CN" altLang="en-US" dirty="0" smtClean="0">
              <a:ea typeface="宋体" pitchFamily="2" charset="-122"/>
            </a:endParaRPr>
          </a:p>
        </p:txBody>
      </p:sp>
      <p:pic>
        <p:nvPicPr>
          <p:cNvPr id="13315" name="内容占位符 4" descr="组织机构管理界面.jpg"/>
          <p:cNvPicPr>
            <a:picLocks noGrp="1" noChangeAspect="1"/>
          </p:cNvPicPr>
          <p:nvPr>
            <p:ph idx="1"/>
          </p:nvPr>
        </p:nvPicPr>
        <p:blipFill>
          <a:blip r:embed="rId2" cstate="print"/>
          <a:srcRect/>
          <a:stretch>
            <a:fillRect/>
          </a:stretch>
        </p:blipFill>
        <p:spPr>
          <a:xfrm>
            <a:off x="0" y="857232"/>
            <a:ext cx="9144000" cy="5715039"/>
          </a:xfrm>
        </p:spPr>
      </p:pic>
      <p:sp>
        <p:nvSpPr>
          <p:cNvPr id="4" name="日期占位符 3"/>
          <p:cNvSpPr>
            <a:spLocks noGrp="1"/>
          </p:cNvSpPr>
          <p:nvPr>
            <p:ph type="dt" sz="quarter" idx="10"/>
          </p:nvPr>
        </p:nvSpPr>
        <p:spPr/>
        <p:txBody>
          <a:bodyPr/>
          <a:lstStyle/>
          <a:p>
            <a:pPr>
              <a:defRPr/>
            </a:pPr>
            <a:r>
              <a:rPr lang="en-US" altLang="zh-CN" dirty="0" smtClean="0"/>
              <a:t>www.bjzghzbx.com                                                                                                                                                                      </a:t>
            </a:r>
            <a:fld id="{38697C18-F24F-444E-9673-3F1A9F9C54FB}" type="slidenum">
              <a:rPr lang="zh-CN" altLang="en-US" smtClean="0"/>
              <a:pPr>
                <a:defRPr/>
              </a:pPr>
              <a:t>25</a:t>
            </a:fld>
            <a:endParaRPr lang="en-US" altLang="zh-CN" dirty="0"/>
          </a:p>
        </p:txBody>
      </p:sp>
      <p:sp>
        <p:nvSpPr>
          <p:cNvPr id="6" name="矩形标注 5"/>
          <p:cNvSpPr>
            <a:spLocks noChangeArrowheads="1"/>
          </p:cNvSpPr>
          <p:nvPr/>
        </p:nvSpPr>
        <p:spPr bwMode="auto">
          <a:xfrm>
            <a:off x="323528" y="2996952"/>
            <a:ext cx="3929090" cy="1224136"/>
          </a:xfrm>
          <a:prstGeom prst="wedgeRectCallout">
            <a:avLst>
              <a:gd name="adj1" fmla="val -2894"/>
              <a:gd name="adj2" fmla="val -12625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输入将要修改或删除的</a:t>
            </a:r>
            <a:r>
              <a:rPr lang="zh-CN" altLang="en-US" sz="2400" b="0" dirty="0" smtClean="0">
                <a:solidFill>
                  <a:schemeClr val="accent4">
                    <a:lumMod val="60000"/>
                    <a:lumOff val="40000"/>
                  </a:schemeClr>
                </a:solidFill>
                <a:latin typeface="华文中宋" pitchFamily="2" charset="-122"/>
                <a:ea typeface="华文中宋" pitchFamily="2" charset="-122"/>
              </a:rPr>
              <a:t>单位编号</a:t>
            </a:r>
            <a:r>
              <a:rPr lang="zh-CN" altLang="en-US" sz="2400" b="0" dirty="0" smtClean="0">
                <a:solidFill>
                  <a:schemeClr val="tx2">
                    <a:lumMod val="95000"/>
                    <a:lumOff val="5000"/>
                  </a:schemeClr>
                </a:solidFill>
                <a:latin typeface="华文中宋" pitchFamily="2" charset="-122"/>
                <a:ea typeface="华文中宋" pitchFamily="2" charset="-122"/>
              </a:rPr>
              <a:t>。默认将列出本单位和所有所属下级单位信息。</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7" name="矩形标注 6"/>
          <p:cNvSpPr>
            <a:spLocks noChangeArrowheads="1"/>
          </p:cNvSpPr>
          <p:nvPr/>
        </p:nvSpPr>
        <p:spPr bwMode="auto">
          <a:xfrm>
            <a:off x="5000628" y="2786058"/>
            <a:ext cx="2714625" cy="642937"/>
          </a:xfrm>
          <a:prstGeom prst="wedgeRectCallout">
            <a:avLst>
              <a:gd name="adj1" fmla="val 31448"/>
              <a:gd name="adj2" fmla="val -20268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标题 1"/>
          <p:cNvSpPr>
            <a:spLocks noGrp="1"/>
          </p:cNvSpPr>
          <p:nvPr>
            <p:ph type="title"/>
          </p:nvPr>
        </p:nvSpPr>
        <p:spPr/>
        <p:txBody>
          <a:bodyPr/>
          <a:lstStyle/>
          <a:p>
            <a:r>
              <a:rPr lang="en-US" altLang="zh-CN" dirty="0" smtClean="0">
                <a:latin typeface="宋体" pitchFamily="2" charset="-122"/>
                <a:ea typeface="宋体" pitchFamily="2" charset="-122"/>
              </a:rPr>
              <a:t>8.</a:t>
            </a:r>
            <a:r>
              <a:rPr lang="zh-CN" altLang="en-US" dirty="0" smtClean="0">
                <a:latin typeface="宋体" pitchFamily="2" charset="-122"/>
                <a:ea typeface="宋体" pitchFamily="2" charset="-122"/>
              </a:rPr>
              <a:t>女工重疾意外理赔</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D11D9731-C737-4675-8985-03715BBB4ECF}" type="slidenum">
              <a:rPr lang="zh-CN" altLang="en-US" smtClean="0"/>
              <a:pPr>
                <a:defRPr/>
              </a:pPr>
              <a:t>250</a:t>
            </a:fld>
            <a:endParaRPr lang="en-US" altLang="zh-CN" dirty="0"/>
          </a:p>
        </p:txBody>
      </p:sp>
      <p:sp>
        <p:nvSpPr>
          <p:cNvPr id="11" name="TextBox 10"/>
          <p:cNvSpPr txBox="1"/>
          <p:nvPr/>
        </p:nvSpPr>
        <p:spPr>
          <a:xfrm>
            <a:off x="1115616" y="2708920"/>
            <a:ext cx="6624736" cy="1200329"/>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600" dirty="0" smtClean="0">
                <a:solidFill>
                  <a:schemeClr val="tx2">
                    <a:lumMod val="95000"/>
                    <a:lumOff val="5000"/>
                  </a:schemeClr>
                </a:solidFill>
              </a:rPr>
              <a:t>查询、修改、删除、打印、上报操作同住院理赔，不再重复讲解</a:t>
            </a:r>
            <a:endParaRPr lang="zh-CN" altLang="en-US" sz="3600" dirty="0">
              <a:solidFill>
                <a:schemeClr val="tx2">
                  <a:lumMod val="95000"/>
                  <a:lumOff val="5000"/>
                </a:schemeClr>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5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251</a:t>
            </a:fld>
            <a:endParaRPr lang="en-US" altLang="zh-CN" dirty="0"/>
          </a:p>
        </p:txBody>
      </p:sp>
      <p:grpSp>
        <p:nvGrpSpPr>
          <p:cNvPr id="2" name="Group 8"/>
          <p:cNvGrpSpPr>
            <a:grpSpLocks/>
          </p:cNvGrpSpPr>
          <p:nvPr/>
        </p:nvGrpSpPr>
        <p:grpSpPr bwMode="auto">
          <a:xfrm>
            <a:off x="785786" y="2928934"/>
            <a:ext cx="7572427" cy="1116543"/>
            <a:chOff x="1131" y="1851"/>
            <a:chExt cx="3020" cy="422"/>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415"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397"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pitchFamily="34" charset="0"/>
                </a:rPr>
                <a:t>  9</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526" y="1959"/>
              <a:ext cx="2533" cy="314"/>
            </a:xfrm>
            <a:prstGeom prst="rect">
              <a:avLst/>
            </a:prstGeom>
            <a:noFill/>
            <a:ln w="9525" algn="ctr">
              <a:noFill/>
              <a:miter lim="800000"/>
              <a:headEnd/>
              <a:tailEnd/>
            </a:ln>
          </p:spPr>
          <p:txBody>
            <a:bodyPr wrap="square">
              <a:spAutoFit/>
            </a:bodyPr>
            <a:lstStyle/>
            <a:p>
              <a:pPr lvl="0" fontAlgn="auto">
                <a:spcBef>
                  <a:spcPts val="0"/>
                </a:spcBef>
                <a:spcAft>
                  <a:spcPts val="0"/>
                </a:spcAft>
                <a:defRPr/>
              </a:pPr>
              <a:r>
                <a:rPr kumimoji="0" lang="zh-CN" altLang="en-US" sz="2400" b="1" i="0" u="none" strike="noStrike" kern="0" cap="none" spc="0" normalizeH="0" baseline="0" noProof="0" dirty="0" smtClean="0">
                  <a:ln>
                    <a:noFill/>
                  </a:ln>
                  <a:solidFill>
                    <a:srgbClr val="000000"/>
                  </a:solidFill>
                  <a:effectLst/>
                  <a:uLnTx/>
                  <a:uFillTx/>
                  <a:latin typeface="Calibri" pitchFamily="34" charset="0"/>
                </a:rPr>
                <a:t>理赔金直赔到个人京卡（银行卡）的网上操作</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242" cy="174"/>
            </a:xfrm>
            <a:prstGeom prst="rect">
              <a:avLst/>
            </a:prstGeom>
            <a:noFill/>
            <a:ln w="9525" algn="ctr">
              <a:noFill/>
              <a:miter lim="800000"/>
              <a:headEnd/>
              <a:tailEnd/>
            </a:ln>
          </p:spPr>
          <p:txBody>
            <a:bodyPr wrap="square">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14348" y="1214422"/>
            <a:ext cx="7572428" cy="369332"/>
          </a:xfrm>
          <a:prstGeom prst="rect">
            <a:avLst/>
          </a:prstGeom>
          <a:noFill/>
        </p:spPr>
        <p:txBody>
          <a:bodyPr wrap="square" rtlCol="0">
            <a:spAutoFit/>
          </a:bodyPr>
          <a:lstStyle/>
          <a:p>
            <a:r>
              <a:rPr lang="zh-CN" altLang="en-US" b="0" dirty="0" smtClean="0">
                <a:solidFill>
                  <a:schemeClr val="tx1">
                    <a:lumMod val="95000"/>
                    <a:lumOff val="5000"/>
                  </a:schemeClr>
                </a:solidFill>
                <a:latin typeface="微软雅黑" pitchFamily="34" charset="-122"/>
                <a:ea typeface="微软雅黑" pitchFamily="34" charset="-122"/>
              </a:rPr>
              <a:t>理赔金直赔到个人京卡</a:t>
            </a:r>
            <a:r>
              <a:rPr lang="en-US" altLang="zh-CN" b="0" dirty="0" smtClean="0">
                <a:solidFill>
                  <a:schemeClr val="tx1">
                    <a:lumMod val="95000"/>
                    <a:lumOff val="5000"/>
                  </a:schemeClr>
                </a:solidFill>
                <a:latin typeface="微软雅黑" pitchFamily="34" charset="-122"/>
                <a:ea typeface="微软雅黑" pitchFamily="34" charset="-122"/>
              </a:rPr>
              <a:t>•</a:t>
            </a:r>
            <a:r>
              <a:rPr lang="zh-CN" altLang="en-US" b="0" dirty="0" smtClean="0">
                <a:solidFill>
                  <a:schemeClr val="tx1">
                    <a:lumMod val="95000"/>
                    <a:lumOff val="5000"/>
                  </a:schemeClr>
                </a:solidFill>
                <a:latin typeface="微软雅黑" pitchFamily="34" charset="-122"/>
                <a:ea typeface="微软雅黑" pitchFamily="34" charset="-122"/>
              </a:rPr>
              <a:t>互助服务卡（银行卡）流程</a:t>
            </a:r>
            <a:endParaRPr lang="zh-CN" altLang="en-US" b="0" dirty="0">
              <a:solidFill>
                <a:schemeClr val="tx1">
                  <a:lumMod val="95000"/>
                  <a:lumOff val="5000"/>
                </a:schemeClr>
              </a:solidFill>
              <a:latin typeface="微软雅黑" pitchFamily="34" charset="-122"/>
              <a:ea typeface="微软雅黑" pitchFamily="34" charset="-122"/>
            </a:endParaRPr>
          </a:p>
        </p:txBody>
      </p:sp>
      <p:sp>
        <p:nvSpPr>
          <p:cNvPr id="7" name="流程图: 磁盘 6"/>
          <p:cNvSpPr/>
          <p:nvPr/>
        </p:nvSpPr>
        <p:spPr>
          <a:xfrm>
            <a:off x="7286644" y="2357430"/>
            <a:ext cx="1214446" cy="1643074"/>
          </a:xfrm>
          <a:prstGeom prst="flowChartMagneticDisk">
            <a:avLst/>
          </a:prstGeom>
          <a:solidFill>
            <a:schemeClr val="accent2">
              <a:lumMod val="75000"/>
            </a:schemeClr>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京卡信息库</a:t>
            </a:r>
            <a:endParaRPr lang="zh-CN" altLang="en-US" dirty="0">
              <a:latin typeface="微软雅黑" pitchFamily="34" charset="-122"/>
              <a:ea typeface="微软雅黑" pitchFamily="34" charset="-122"/>
            </a:endParaRPr>
          </a:p>
        </p:txBody>
      </p:sp>
      <p:sp>
        <p:nvSpPr>
          <p:cNvPr id="8" name="圆角矩形 7"/>
          <p:cNvSpPr/>
          <p:nvPr/>
        </p:nvSpPr>
        <p:spPr>
          <a:xfrm>
            <a:off x="1071538" y="1785926"/>
            <a:ext cx="1643074" cy="785818"/>
          </a:xfrm>
          <a:prstGeom prst="roundRect">
            <a:avLst/>
          </a:prstGeom>
          <a:solidFill>
            <a:schemeClr val="accent5"/>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基层创建理赔申请单</a:t>
            </a:r>
            <a:endParaRPr lang="zh-CN" altLang="en-US" dirty="0">
              <a:latin typeface="微软雅黑" pitchFamily="34" charset="-122"/>
              <a:ea typeface="微软雅黑" pitchFamily="34" charset="-122"/>
            </a:endParaRPr>
          </a:p>
        </p:txBody>
      </p:sp>
      <p:sp>
        <p:nvSpPr>
          <p:cNvPr id="9" name="左箭头 8"/>
          <p:cNvSpPr/>
          <p:nvPr/>
        </p:nvSpPr>
        <p:spPr>
          <a:xfrm>
            <a:off x="2928926" y="3000372"/>
            <a:ext cx="4214842" cy="857256"/>
          </a:xfrm>
          <a:prstGeom prst="leftArrow">
            <a:avLst/>
          </a:prstGeom>
          <a:solidFill>
            <a:srgbClr val="FFC000"/>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自动实时取得京卡信息，自动填入</a:t>
            </a:r>
            <a:endParaRPr lang="zh-CN" altLang="en-US" dirty="0">
              <a:latin typeface="微软雅黑" pitchFamily="34" charset="-122"/>
              <a:ea typeface="微软雅黑" pitchFamily="34" charset="-122"/>
            </a:endParaRPr>
          </a:p>
        </p:txBody>
      </p:sp>
      <p:sp>
        <p:nvSpPr>
          <p:cNvPr id="11" name="流程图: 多文档 10"/>
          <p:cNvSpPr/>
          <p:nvPr/>
        </p:nvSpPr>
        <p:spPr>
          <a:xfrm>
            <a:off x="1071538" y="3143248"/>
            <a:ext cx="1785950" cy="857256"/>
          </a:xfrm>
          <a:prstGeom prst="flowChartMultidocument">
            <a:avLst/>
          </a:prstGeom>
          <a:solidFill>
            <a:schemeClr val="accent1">
              <a:lumMod val="40000"/>
              <a:lumOff val="60000"/>
            </a:schemeClr>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理赔申请单</a:t>
            </a:r>
            <a:endParaRPr lang="zh-CN" altLang="en-US" dirty="0">
              <a:latin typeface="微软雅黑" pitchFamily="34" charset="-122"/>
              <a:ea typeface="微软雅黑" pitchFamily="34" charset="-122"/>
            </a:endParaRPr>
          </a:p>
        </p:txBody>
      </p:sp>
      <p:sp>
        <p:nvSpPr>
          <p:cNvPr id="13" name="圆角矩形 12"/>
          <p:cNvSpPr/>
          <p:nvPr/>
        </p:nvSpPr>
        <p:spPr>
          <a:xfrm>
            <a:off x="714348" y="4643446"/>
            <a:ext cx="2000264" cy="785818"/>
          </a:xfrm>
          <a:prstGeom prst="roundRect">
            <a:avLst/>
          </a:prstGeom>
          <a:solidFill>
            <a:schemeClr val="accent5"/>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办事处审核理赔单，计算理赔金</a:t>
            </a:r>
            <a:endParaRPr lang="zh-CN" altLang="en-US" dirty="0">
              <a:latin typeface="微软雅黑" pitchFamily="34" charset="-122"/>
              <a:ea typeface="微软雅黑" pitchFamily="34" charset="-122"/>
            </a:endParaRPr>
          </a:p>
        </p:txBody>
      </p:sp>
      <p:sp>
        <p:nvSpPr>
          <p:cNvPr id="14" name="圆角矩形 13"/>
          <p:cNvSpPr/>
          <p:nvPr/>
        </p:nvSpPr>
        <p:spPr>
          <a:xfrm>
            <a:off x="3643306" y="4643446"/>
            <a:ext cx="1500198" cy="785818"/>
          </a:xfrm>
          <a:prstGeom prst="roundRect">
            <a:avLst/>
          </a:prstGeom>
          <a:solidFill>
            <a:schemeClr val="accent5"/>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银行打款</a:t>
            </a:r>
            <a:endParaRPr lang="zh-CN" altLang="en-US" dirty="0">
              <a:latin typeface="微软雅黑" pitchFamily="34" charset="-122"/>
              <a:ea typeface="微软雅黑" pitchFamily="34" charset="-122"/>
            </a:endParaRPr>
          </a:p>
        </p:txBody>
      </p:sp>
      <p:pic>
        <p:nvPicPr>
          <p:cNvPr id="15" name="图片 11" descr="图片1.png"/>
          <p:cNvPicPr>
            <a:picLocks noChangeAspect="1"/>
          </p:cNvPicPr>
          <p:nvPr/>
        </p:nvPicPr>
        <p:blipFill>
          <a:blip r:embed="rId3" cstate="print"/>
          <a:srcRect/>
          <a:stretch>
            <a:fillRect/>
          </a:stretch>
        </p:blipFill>
        <p:spPr bwMode="auto">
          <a:xfrm>
            <a:off x="6429388" y="4357694"/>
            <a:ext cx="1928826" cy="1329344"/>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6" name="下箭头 15"/>
          <p:cNvSpPr/>
          <p:nvPr/>
        </p:nvSpPr>
        <p:spPr>
          <a:xfrm>
            <a:off x="1785918" y="2643182"/>
            <a:ext cx="285752" cy="428628"/>
          </a:xfrm>
          <a:prstGeom prst="downArrow">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7" name="下箭头 16"/>
          <p:cNvSpPr/>
          <p:nvPr/>
        </p:nvSpPr>
        <p:spPr>
          <a:xfrm>
            <a:off x="1785918" y="4071942"/>
            <a:ext cx="285752" cy="428628"/>
          </a:xfrm>
          <a:prstGeom prst="downArrow">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8" name="右箭头 17"/>
          <p:cNvSpPr/>
          <p:nvPr/>
        </p:nvSpPr>
        <p:spPr>
          <a:xfrm>
            <a:off x="2786050" y="4857760"/>
            <a:ext cx="785818" cy="357190"/>
          </a:xfrm>
          <a:prstGeom prst="rightArrow">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9" name="右箭头 18"/>
          <p:cNvSpPr/>
          <p:nvPr/>
        </p:nvSpPr>
        <p:spPr>
          <a:xfrm>
            <a:off x="5286380" y="4786322"/>
            <a:ext cx="1000132" cy="357190"/>
          </a:xfrm>
          <a:prstGeom prst="rightArrow">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0" name="矩形标注 19"/>
          <p:cNvSpPr/>
          <p:nvPr/>
        </p:nvSpPr>
        <p:spPr>
          <a:xfrm>
            <a:off x="3071802" y="1643050"/>
            <a:ext cx="2286016" cy="928694"/>
          </a:xfrm>
          <a:prstGeom prst="wedgeRectCallout">
            <a:avLst>
              <a:gd name="adj1" fmla="val -67933"/>
              <a:gd name="adj2" fmla="val 120013"/>
            </a:avLst>
          </a:prstGeom>
          <a:solidFill>
            <a:srgbClr val="7030A0"/>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itchFamily="34" charset="-122"/>
                <a:ea typeface="微软雅黑" pitchFamily="34" charset="-122"/>
              </a:rPr>
              <a:t>无京卡信息的需要经办人员填入其他银行信息</a:t>
            </a:r>
            <a:endParaRPr lang="zh-CN" altLang="en-US" dirty="0">
              <a:latin typeface="微软雅黑" pitchFamily="34" charset="-122"/>
              <a:ea typeface="微软雅黑" pitchFamily="34" charset="-122"/>
            </a:endParaRPr>
          </a:p>
        </p:txBody>
      </p:sp>
      <p:sp>
        <p:nvSpPr>
          <p:cNvPr id="22" name="圆角矩形 21"/>
          <p:cNvSpPr/>
          <p:nvPr/>
        </p:nvSpPr>
        <p:spPr>
          <a:xfrm>
            <a:off x="4714876" y="5857892"/>
            <a:ext cx="2928958" cy="857256"/>
          </a:xfrm>
          <a:prstGeom prst="roundRect">
            <a:avLst/>
          </a:prstGeom>
          <a:solidFill>
            <a:schemeClr val="accent5"/>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itchFamily="34" charset="-122"/>
                <a:ea typeface="微软雅黑" pitchFamily="34" charset="-122"/>
              </a:rPr>
              <a:t>打款成功的办事处发送定制短信通知会员</a:t>
            </a:r>
            <a:endParaRPr lang="zh-CN" altLang="en-US" dirty="0">
              <a:latin typeface="微软雅黑" pitchFamily="34" charset="-122"/>
              <a:ea typeface="微软雅黑" pitchFamily="34" charset="-122"/>
            </a:endParaRPr>
          </a:p>
        </p:txBody>
      </p:sp>
      <p:sp>
        <p:nvSpPr>
          <p:cNvPr id="23" name="下箭头 22"/>
          <p:cNvSpPr/>
          <p:nvPr/>
        </p:nvSpPr>
        <p:spPr>
          <a:xfrm>
            <a:off x="5643570" y="5143512"/>
            <a:ext cx="285752" cy="642942"/>
          </a:xfrm>
          <a:prstGeom prst="downArrow">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12" presetClass="entr" presetSubtype="1"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slide(fromTop)">
                                      <p:cBhvr>
                                        <p:cTn id="14" dur="500"/>
                                        <p:tgtEl>
                                          <p:spTgt spid="16"/>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dissolve">
                                      <p:cBhvr>
                                        <p:cTn id="18" dur="500"/>
                                        <p:tgtEl>
                                          <p:spTgt spid="11"/>
                                        </p:tgtEl>
                                      </p:cBhvr>
                                    </p:animEffect>
                                  </p:childTnLst>
                                </p:cTn>
                              </p:par>
                            </p:childTnLst>
                          </p:cTn>
                        </p:par>
                        <p:par>
                          <p:cTn id="19" fill="hold">
                            <p:stCondLst>
                              <p:cond delay="1500"/>
                            </p:stCondLst>
                            <p:childTnLst>
                              <p:par>
                                <p:cTn id="20" presetID="1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Right)">
                                      <p:cBhvr>
                                        <p:cTn id="22" dur="500"/>
                                        <p:tgtEl>
                                          <p:spTgt spid="9"/>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par>
                          <p:cTn id="27" fill="hold">
                            <p:stCondLst>
                              <p:cond delay="2500"/>
                            </p:stCondLst>
                            <p:childTnLst>
                              <p:par>
                                <p:cTn id="28" presetID="12" presetClass="entr" presetSubtype="1"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slide(fromTop)">
                                      <p:cBhvr>
                                        <p:cTn id="30" dur="500"/>
                                        <p:tgtEl>
                                          <p:spTgt spid="17"/>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par>
                          <p:cTn id="35" fill="hold">
                            <p:stCondLst>
                              <p:cond delay="3500"/>
                            </p:stCondLst>
                            <p:childTnLst>
                              <p:par>
                                <p:cTn id="36" presetID="12" presetClass="entr" presetSubtype="8"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slide(fromLeft)">
                                      <p:cBhvr>
                                        <p:cTn id="38" dur="500"/>
                                        <p:tgtEl>
                                          <p:spTgt spid="18"/>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par>
                          <p:cTn id="43" fill="hold">
                            <p:stCondLst>
                              <p:cond delay="4500"/>
                            </p:stCondLst>
                            <p:childTnLst>
                              <p:par>
                                <p:cTn id="44" presetID="1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slide(fromLeft)">
                                      <p:cBhvr>
                                        <p:cTn id="46" dur="500"/>
                                        <p:tgtEl>
                                          <p:spTgt spid="19"/>
                                        </p:tgtEl>
                                      </p:cBhvr>
                                    </p:animEffect>
                                  </p:childTnLst>
                                </p:cTn>
                              </p:par>
                            </p:childTnLst>
                          </p:cTn>
                        </p:par>
                        <p:par>
                          <p:cTn id="47" fill="hold">
                            <p:stCondLst>
                              <p:cond delay="5000"/>
                            </p:stCondLst>
                            <p:childTnLst>
                              <p:par>
                                <p:cTn id="48" presetID="10" presetClass="entr" presetSubtype="0"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slide(fromTop)">
                                      <p:cBhvr>
                                        <p:cTn id="53" dur="500"/>
                                        <p:tgtEl>
                                          <p:spTgt spid="2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3" grpId="0" animBg="1"/>
      <p:bldP spid="14" grpId="0" animBg="1"/>
      <p:bldP spid="16" grpId="0" animBg="1"/>
      <p:bldP spid="17" grpId="0" animBg="1"/>
      <p:bldP spid="18" grpId="0" animBg="1"/>
      <p:bldP spid="19" grpId="0" animBg="1"/>
      <p:bldP spid="20" grpId="0" animBg="1"/>
      <p:bldP spid="22" grpId="0" animBg="1"/>
      <p:bldP spid="23" grpId="0" animBg="1"/>
    </p:bld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285860"/>
            <a:ext cx="9036496" cy="4682347"/>
          </a:xfrm>
        </p:spPr>
        <p:txBody>
          <a:bodyPr/>
          <a:lstStyle/>
          <a:p>
            <a:pPr marL="0" indent="0">
              <a:buClrTx/>
              <a:buNone/>
            </a:pPr>
            <a:endParaRPr lang="en-US" altLang="zh-CN" b="1" dirty="0" smtClean="0">
              <a:solidFill>
                <a:schemeClr val="tx1">
                  <a:lumMod val="50000"/>
                </a:schemeClr>
              </a:solidFill>
              <a:latin typeface="宋体" pitchFamily="2" charset="-122"/>
              <a:ea typeface="宋体" pitchFamily="2" charset="-122"/>
            </a:endParaRPr>
          </a:p>
          <a:p>
            <a:pPr>
              <a:buClrTx/>
              <a:buNone/>
            </a:pPr>
            <a:r>
              <a:rPr lang="en-US" altLang="zh-CN" b="1" dirty="0" smtClean="0">
                <a:solidFill>
                  <a:schemeClr val="tx1">
                    <a:lumMod val="50000"/>
                  </a:schemeClr>
                </a:solidFill>
                <a:latin typeface="宋体" pitchFamily="2" charset="-122"/>
                <a:ea typeface="宋体" pitchFamily="2" charset="-122"/>
              </a:rPr>
              <a:t>	1.</a:t>
            </a:r>
            <a:r>
              <a:rPr lang="zh-CN" altLang="en-US" b="1" dirty="0" smtClean="0">
                <a:solidFill>
                  <a:schemeClr val="tx1">
                    <a:lumMod val="50000"/>
                  </a:schemeClr>
                </a:solidFill>
                <a:latin typeface="宋体" pitchFamily="2" charset="-122"/>
                <a:ea typeface="宋体" pitchFamily="2" charset="-122"/>
              </a:rPr>
              <a:t>理赔单中银行信息的填写：</a:t>
            </a:r>
            <a:endParaRPr lang="en-US" altLang="zh-CN" b="1" dirty="0" smtClean="0">
              <a:solidFill>
                <a:schemeClr val="tx1">
                  <a:lumMod val="50000"/>
                </a:schemeClr>
              </a:solidFill>
              <a:latin typeface="宋体" pitchFamily="2" charset="-122"/>
              <a:ea typeface="宋体" pitchFamily="2" charset="-122"/>
            </a:endParaRPr>
          </a:p>
          <a:p>
            <a:pPr>
              <a:buClrTx/>
              <a:buNone/>
            </a:pPr>
            <a:r>
              <a:rPr lang="en-US" altLang="zh-CN" b="1" dirty="0" smtClean="0">
                <a:solidFill>
                  <a:schemeClr val="tx1">
                    <a:lumMod val="50000"/>
                  </a:schemeClr>
                </a:solidFill>
                <a:latin typeface="宋体" pitchFamily="2" charset="-122"/>
                <a:ea typeface="宋体" pitchFamily="2" charset="-122"/>
              </a:rPr>
              <a:t>		</a:t>
            </a:r>
            <a:r>
              <a:rPr lang="zh-CN" altLang="en-US" dirty="0" smtClean="0">
                <a:solidFill>
                  <a:schemeClr val="tx1">
                    <a:lumMod val="50000"/>
                  </a:schemeClr>
                </a:solidFill>
                <a:latin typeface="宋体" pitchFamily="2" charset="-122"/>
                <a:ea typeface="宋体" pitchFamily="2" charset="-122"/>
              </a:rPr>
              <a:t>出险职工持有京卡的系统会自动提取京卡会员库中的京卡信息和移动电话，如果未持有京卡或无移动电话号码，需要基层经办人员在理赔单中填写银行信息和移动电话（新建、打回状态）。</a:t>
            </a:r>
            <a:endParaRPr lang="en-US" altLang="zh-CN" dirty="0" smtClean="0">
              <a:solidFill>
                <a:schemeClr val="tx1">
                  <a:lumMod val="50000"/>
                </a:schemeClr>
              </a:solidFill>
              <a:latin typeface="宋体" pitchFamily="2" charset="-122"/>
              <a:ea typeface="宋体" pitchFamily="2" charset="-122"/>
            </a:endParaRPr>
          </a:p>
          <a:p>
            <a:pPr marL="0" indent="0">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253</a:t>
            </a:fld>
            <a:endParaRPr lang="en-US" altLang="zh-CN" dirty="0"/>
          </a:p>
        </p:txBody>
      </p:sp>
    </p:spTree>
    <p:extLst>
      <p:ext uri="{BB962C8B-B14F-4D97-AF65-F5344CB8AC3E}">
        <p14:creationId xmlns="" xmlns:p14="http://schemas.microsoft.com/office/powerpoint/2010/main" val="3245257350"/>
      </p:ext>
    </p:extLst>
  </p:cSld>
  <p:clrMapOvr>
    <a:masterClrMapping/>
  </p:clrMapOvr>
  <p:transition>
    <p:fade/>
  </p:transition>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254</a:t>
            </a:fld>
            <a:endParaRPr lang="en-US" altLang="zh-CN" dirty="0"/>
          </a:p>
        </p:txBody>
      </p:sp>
      <p:pic>
        <p:nvPicPr>
          <p:cNvPr id="1026" name="Picture 2"/>
          <p:cNvPicPr>
            <a:picLocks noChangeAspect="1" noChangeArrowheads="1"/>
          </p:cNvPicPr>
          <p:nvPr/>
        </p:nvPicPr>
        <p:blipFill>
          <a:blip r:embed="rId2"/>
          <a:srcRect/>
          <a:stretch>
            <a:fillRect/>
          </a:stretch>
        </p:blipFill>
        <p:spPr bwMode="auto">
          <a:xfrm>
            <a:off x="0" y="857232"/>
            <a:ext cx="9150868" cy="4714908"/>
          </a:xfrm>
          <a:prstGeom prst="rect">
            <a:avLst/>
          </a:prstGeom>
          <a:noFill/>
          <a:ln w="9525">
            <a:noFill/>
            <a:miter lim="800000"/>
            <a:headEnd/>
            <a:tailEnd/>
          </a:ln>
          <a:effectLst/>
        </p:spPr>
      </p:pic>
      <p:sp>
        <p:nvSpPr>
          <p:cNvPr id="8" name="圆角矩形标注 4"/>
          <p:cNvSpPr>
            <a:spLocks noChangeArrowheads="1"/>
          </p:cNvSpPr>
          <p:nvPr/>
        </p:nvSpPr>
        <p:spPr bwMode="auto">
          <a:xfrm>
            <a:off x="4714876" y="1285860"/>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理赔</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圆角矩形标注 4"/>
          <p:cNvSpPr>
            <a:spLocks noChangeArrowheads="1"/>
          </p:cNvSpPr>
          <p:nvPr/>
        </p:nvSpPr>
        <p:spPr bwMode="auto">
          <a:xfrm>
            <a:off x="4214810" y="3071810"/>
            <a:ext cx="2714644" cy="928694"/>
          </a:xfrm>
          <a:prstGeom prst="wedgeRectCallout">
            <a:avLst>
              <a:gd name="adj1" fmla="val -41302"/>
              <a:gd name="adj2" fmla="val -13717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女工重疾意外理赔</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accent4">
                  <a:lumMod val="60000"/>
                  <a:lumOff val="40000"/>
                </a:schemeClr>
              </a:solidFill>
              <a:latin typeface="华文中宋" pitchFamily="2" charset="-122"/>
              <a:ea typeface="华文中宋" pitchFamily="2" charset="-122"/>
            </a:endParaRPr>
          </a:p>
        </p:txBody>
      </p:sp>
      <p:sp>
        <p:nvSpPr>
          <p:cNvPr id="10" name="TextBox 9"/>
          <p:cNvSpPr txBox="1"/>
          <p:nvPr/>
        </p:nvSpPr>
        <p:spPr>
          <a:xfrm>
            <a:off x="357158" y="2786058"/>
            <a:ext cx="8501122" cy="1908215"/>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endParaRPr lang="en-US" altLang="zh-CN" sz="4000" dirty="0" smtClean="0"/>
          </a:p>
          <a:p>
            <a:r>
              <a:rPr lang="zh-CN" altLang="en-US" sz="3800" dirty="0" smtClean="0"/>
              <a:t>下面以女工重疾意外类理赔单举例演示</a:t>
            </a:r>
            <a:endParaRPr lang="en-US" altLang="zh-CN" sz="3800" dirty="0" smtClean="0"/>
          </a:p>
          <a:p>
            <a:endParaRPr lang="zh-CN" altLang="en-US" sz="4000" dirty="0"/>
          </a:p>
        </p:txBody>
      </p:sp>
    </p:spTree>
    <p:extLst>
      <p:ext uri="{BB962C8B-B14F-4D97-AF65-F5344CB8AC3E}">
        <p14:creationId xmlns=""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10"/>
                                        </p:tgtEl>
                                        <p:attrNameLst>
                                          <p:attrName>style.visibility</p:attrName>
                                        </p:attrNameLst>
                                      </p:cBhvr>
                                      <p:to>
                                        <p:strVal val="hidden"/>
                                      </p:to>
                                    </p:set>
                                  </p:childTnLst>
                                </p:cTn>
                              </p:par>
                            </p:childTnLst>
                          </p:cTn>
                        </p:par>
                        <p:par>
                          <p:cTn id="12" fill="hold">
                            <p:stCondLst>
                              <p:cond delay="0"/>
                            </p:stCondLst>
                            <p:childTnLst>
                              <p:par>
                                <p:cTn id="13" presetID="3"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0" grpId="1" animBg="1"/>
    </p:bld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1"/>
            <a:ext cx="9144000" cy="4429157"/>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255</a:t>
            </a:fld>
            <a:endParaRPr lang="en-US" altLang="zh-CN" dirty="0"/>
          </a:p>
        </p:txBody>
      </p:sp>
      <p:sp>
        <p:nvSpPr>
          <p:cNvPr id="8" name="圆角矩形标注 4"/>
          <p:cNvSpPr>
            <a:spLocks noChangeArrowheads="1"/>
          </p:cNvSpPr>
          <p:nvPr/>
        </p:nvSpPr>
        <p:spPr bwMode="auto">
          <a:xfrm>
            <a:off x="1428728" y="1000108"/>
            <a:ext cx="2357454" cy="571504"/>
          </a:xfrm>
          <a:prstGeom prst="wedgeRectCallout">
            <a:avLst>
              <a:gd name="adj1" fmla="val -59717"/>
              <a:gd name="adj2" fmla="val 13614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搜索</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1" name="矩形 10"/>
          <p:cNvSpPr/>
          <p:nvPr/>
        </p:nvSpPr>
        <p:spPr bwMode="auto">
          <a:xfrm>
            <a:off x="500034" y="2214554"/>
            <a:ext cx="7643866" cy="107157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2" name="AutoShape 4"/>
          <p:cNvSpPr>
            <a:spLocks noChangeArrowheads="1"/>
          </p:cNvSpPr>
          <p:nvPr/>
        </p:nvSpPr>
        <p:spPr bwMode="auto">
          <a:xfrm>
            <a:off x="1071538" y="3714752"/>
            <a:ext cx="2808287" cy="1200329"/>
          </a:xfrm>
          <a:prstGeom prst="wedgeRectCallout">
            <a:avLst>
              <a:gd name="adj1" fmla="val -157"/>
              <a:gd name="adj2" fmla="val -9650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输入将要填写或</a:t>
            </a:r>
            <a:r>
              <a:rPr lang="zh-CN" altLang="en-US" sz="2400" dirty="0" smtClean="0">
                <a:solidFill>
                  <a:schemeClr val="tx2">
                    <a:lumMod val="95000"/>
                    <a:lumOff val="5000"/>
                  </a:schemeClr>
                </a:solidFill>
                <a:latin typeface="宋体" pitchFamily="2" charset="-122"/>
                <a:ea typeface="宋体" pitchFamily="2" charset="-122"/>
              </a:rPr>
              <a:t>修改银行信息的会员查询条件</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13" name="Text Box 3"/>
          <p:cNvSpPr txBox="1">
            <a:spLocks noChangeArrowheads="1"/>
          </p:cNvSpPr>
          <p:nvPr/>
        </p:nvSpPr>
        <p:spPr bwMode="auto">
          <a:xfrm>
            <a:off x="4429124" y="4929198"/>
            <a:ext cx="4514868" cy="1384995"/>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说明</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a:t>
            </a:r>
            <a:r>
              <a:rPr lang="zh-CN" altLang="en-US" sz="2800" dirty="0" smtClean="0">
                <a:solidFill>
                  <a:schemeClr val="tx2">
                    <a:lumMod val="95000"/>
                    <a:lumOff val="5000"/>
                  </a:schemeClr>
                </a:solidFill>
                <a:latin typeface="宋体" pitchFamily="2" charset="-122"/>
                <a:ea typeface="宋体" pitchFamily="2" charset="-122"/>
              </a:rPr>
              <a:t>只可以</a:t>
            </a:r>
            <a:r>
              <a:rPr lang="zh-CN" altLang="en-US" sz="2800" kern="0" dirty="0" smtClean="0">
                <a:solidFill>
                  <a:schemeClr val="tx2">
                    <a:lumMod val="95000"/>
                    <a:lumOff val="5000"/>
                  </a:schemeClr>
                </a:solidFill>
                <a:latin typeface="宋体" pitchFamily="2" charset="-122"/>
                <a:ea typeface="宋体" pitchFamily="2" charset="-122"/>
              </a:rPr>
              <a:t>填写或</a:t>
            </a:r>
            <a:r>
              <a:rPr lang="zh-CN" altLang="en-US" sz="2800" dirty="0" smtClean="0">
                <a:solidFill>
                  <a:schemeClr val="tx2">
                    <a:lumMod val="95000"/>
                    <a:lumOff val="5000"/>
                  </a:schemeClr>
                </a:solidFill>
                <a:latin typeface="宋体" pitchFamily="2" charset="-122"/>
                <a:ea typeface="宋体" pitchFamily="2" charset="-122"/>
              </a:rPr>
              <a:t>修改</a:t>
            </a:r>
            <a:r>
              <a:rPr lang="zh-CN" altLang="en-US" sz="2800" dirty="0" smtClean="0">
                <a:solidFill>
                  <a:srgbClr val="FF0000"/>
                </a:solidFill>
                <a:latin typeface="宋体" pitchFamily="2" charset="-122"/>
                <a:ea typeface="宋体" pitchFamily="2" charset="-122"/>
              </a:rPr>
              <a:t>新建、打回、支付失败</a:t>
            </a:r>
            <a:r>
              <a:rPr lang="zh-CN" altLang="en-US" sz="2800" dirty="0" smtClean="0">
                <a:solidFill>
                  <a:schemeClr val="tx2">
                    <a:lumMod val="95000"/>
                    <a:lumOff val="5000"/>
                  </a:schemeClr>
                </a:solidFill>
                <a:latin typeface="宋体" pitchFamily="2" charset="-122"/>
                <a:ea typeface="宋体" pitchFamily="2" charset="-122"/>
              </a:rPr>
              <a:t>状态的理赔单中银行信息</a:t>
            </a:r>
            <a:r>
              <a:rPr kumimoji="0" lang="zh-CN" altLang="en-US" sz="28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rPr>
              <a:t>。</a:t>
            </a:r>
            <a:endParaRPr kumimoji="0" lang="zh-CN" altLang="en-US" sz="2800" i="0" u="none" strike="noStrike" kern="0" cap="none" spc="0" normalizeH="0" baseline="0" noProof="0" dirty="0">
              <a:ln>
                <a:noFill/>
              </a:ln>
              <a:solidFill>
                <a:schemeClr val="tx2">
                  <a:lumMod val="95000"/>
                  <a:lumOff val="5000"/>
                </a:schemeClr>
              </a:solidFill>
              <a:effectLst/>
              <a:uLnTx/>
              <a:uFillTx/>
              <a:latin typeface="宋体" pitchFamily="2" charset="-122"/>
              <a:ea typeface="宋体" pitchFamily="2" charset="-122"/>
            </a:endParaRPr>
          </a:p>
        </p:txBody>
      </p:sp>
    </p:spTree>
    <p:extLst>
      <p:ext uri="{BB962C8B-B14F-4D97-AF65-F5344CB8AC3E}">
        <p14:creationId xmlns=""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srcRect/>
          <a:stretch>
            <a:fillRect/>
          </a:stretch>
        </p:blipFill>
        <p:spPr bwMode="auto">
          <a:xfrm>
            <a:off x="-1" y="857232"/>
            <a:ext cx="9131657" cy="4143404"/>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256</a:t>
            </a:fld>
            <a:endParaRPr lang="en-US" altLang="zh-CN" dirty="0"/>
          </a:p>
        </p:txBody>
      </p:sp>
      <p:sp>
        <p:nvSpPr>
          <p:cNvPr id="12" name="AutoShape 4"/>
          <p:cNvSpPr>
            <a:spLocks noChangeArrowheads="1"/>
          </p:cNvSpPr>
          <p:nvPr/>
        </p:nvSpPr>
        <p:spPr bwMode="auto">
          <a:xfrm>
            <a:off x="642910" y="5000636"/>
            <a:ext cx="2808287" cy="1200329"/>
          </a:xfrm>
          <a:prstGeom prst="wedgeRectCallout">
            <a:avLst>
              <a:gd name="adj1" fmla="val -43571"/>
              <a:gd name="adj2" fmla="val -8562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b="0" kern="0" dirty="0" smtClean="0">
                <a:solidFill>
                  <a:schemeClr val="tx2">
                    <a:lumMod val="95000"/>
                    <a:lumOff val="5000"/>
                  </a:schemeClr>
                </a:solidFill>
                <a:latin typeface="华文中宋" pitchFamily="2" charset="-122"/>
                <a:ea typeface="华文中宋" pitchFamily="2" charset="-122"/>
              </a:rPr>
              <a:t>点击将要填写或</a:t>
            </a:r>
            <a:r>
              <a:rPr lang="zh-CN" altLang="en-US" sz="2400" dirty="0" smtClean="0">
                <a:solidFill>
                  <a:schemeClr val="tx2">
                    <a:lumMod val="95000"/>
                    <a:lumOff val="5000"/>
                  </a:schemeClr>
                </a:solidFill>
                <a:latin typeface="宋体" pitchFamily="2" charset="-122"/>
                <a:ea typeface="宋体" pitchFamily="2" charset="-122"/>
              </a:rPr>
              <a:t>修改银行信息的会员编号</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Tree>
    <p:extLst>
      <p:ext uri="{BB962C8B-B14F-4D97-AF65-F5344CB8AC3E}">
        <p14:creationId xmlns=""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257</a:t>
            </a:fld>
            <a:endParaRPr lang="en-US" altLang="zh-CN" dirty="0"/>
          </a:p>
        </p:txBody>
      </p:sp>
      <p:pic>
        <p:nvPicPr>
          <p:cNvPr id="3" name="Picture 3"/>
          <p:cNvPicPr>
            <a:picLocks noChangeAspect="1" noChangeArrowheads="1"/>
          </p:cNvPicPr>
          <p:nvPr/>
        </p:nvPicPr>
        <p:blipFill>
          <a:blip r:embed="rId2"/>
          <a:srcRect/>
          <a:stretch>
            <a:fillRect/>
          </a:stretch>
        </p:blipFill>
        <p:spPr bwMode="auto">
          <a:xfrm>
            <a:off x="0" y="857232"/>
            <a:ext cx="9127189" cy="5715040"/>
          </a:xfrm>
          <a:prstGeom prst="rect">
            <a:avLst/>
          </a:prstGeom>
          <a:noFill/>
          <a:ln w="9525">
            <a:noFill/>
            <a:miter lim="800000"/>
            <a:headEnd/>
            <a:tailEnd/>
          </a:ln>
          <a:effectLst/>
        </p:spPr>
      </p:pic>
      <p:sp>
        <p:nvSpPr>
          <p:cNvPr id="39" name="L 形 38"/>
          <p:cNvSpPr/>
          <p:nvPr/>
        </p:nvSpPr>
        <p:spPr bwMode="auto">
          <a:xfrm rot="10800000" flipV="1">
            <a:off x="1928794" y="4929198"/>
            <a:ext cx="5214974" cy="1143008"/>
          </a:xfrm>
          <a:prstGeom prst="corner">
            <a:avLst>
              <a:gd name="adj1" fmla="val 75219"/>
              <a:gd name="adj2" fmla="val 181774"/>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40" name="AutoShape 4"/>
          <p:cNvSpPr>
            <a:spLocks noChangeArrowheads="1"/>
          </p:cNvSpPr>
          <p:nvPr/>
        </p:nvSpPr>
        <p:spPr bwMode="auto">
          <a:xfrm>
            <a:off x="3786182" y="3643314"/>
            <a:ext cx="4714908" cy="1200329"/>
          </a:xfrm>
          <a:prstGeom prst="wedgeRectCallout">
            <a:avLst>
              <a:gd name="adj1" fmla="val -35048"/>
              <a:gd name="adj2" fmla="val 9805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dirty="0" smtClean="0">
                <a:solidFill>
                  <a:schemeClr val="tx1">
                    <a:lumMod val="50000"/>
                  </a:schemeClr>
                </a:solidFill>
                <a:latin typeface="宋体" pitchFamily="2" charset="-122"/>
                <a:ea typeface="宋体" pitchFamily="2" charset="-122"/>
              </a:rPr>
              <a:t>出险职工</a:t>
            </a:r>
            <a:r>
              <a:rPr lang="zh-CN" altLang="en-US" sz="2400" dirty="0" smtClean="0">
                <a:solidFill>
                  <a:srgbClr val="FF0000"/>
                </a:solidFill>
                <a:latin typeface="宋体" pitchFamily="2" charset="-122"/>
                <a:ea typeface="宋体" pitchFamily="2" charset="-122"/>
              </a:rPr>
              <a:t>持有京卡</a:t>
            </a:r>
            <a:r>
              <a:rPr lang="zh-CN" altLang="en-US" sz="2400" dirty="0" smtClean="0">
                <a:solidFill>
                  <a:schemeClr val="tx1">
                    <a:lumMod val="50000"/>
                  </a:schemeClr>
                </a:solidFill>
                <a:latin typeface="宋体" pitchFamily="2" charset="-122"/>
                <a:ea typeface="宋体" pitchFamily="2" charset="-122"/>
              </a:rPr>
              <a:t>的系统将</a:t>
            </a:r>
            <a:r>
              <a:rPr lang="zh-CN" altLang="en-US" sz="2400" b="0" kern="0" dirty="0" smtClean="0">
                <a:solidFill>
                  <a:schemeClr val="tx2">
                    <a:lumMod val="95000"/>
                    <a:lumOff val="5000"/>
                  </a:schemeClr>
                </a:solidFill>
                <a:latin typeface="华文中宋" pitchFamily="2" charset="-122"/>
                <a:ea typeface="华文中宋" pitchFamily="2" charset="-122"/>
              </a:rPr>
              <a:t>自动实时取得京卡信息，自动填入，只能修改手机号（必填项）。</a:t>
            </a:r>
          </a:p>
        </p:txBody>
      </p:sp>
      <p:sp>
        <p:nvSpPr>
          <p:cNvPr id="8" name="Text Box 3"/>
          <p:cNvSpPr txBox="1">
            <a:spLocks noChangeArrowheads="1"/>
          </p:cNvSpPr>
          <p:nvPr/>
        </p:nvSpPr>
        <p:spPr bwMode="auto">
          <a:xfrm>
            <a:off x="357158" y="1000108"/>
            <a:ext cx="7215238" cy="1938992"/>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eaLnBrk="1" hangingPunct="1">
              <a:spcBef>
                <a:spcPct val="50000"/>
              </a:spcBef>
              <a:spcAft>
                <a:spcPts val="0"/>
              </a:spcAft>
              <a:defRPr/>
            </a:pPr>
            <a:r>
              <a:rPr lang="zh-CN" altLang="en-US" sz="2400" kern="0" dirty="0" smtClean="0">
                <a:solidFill>
                  <a:schemeClr val="tx2">
                    <a:lumMod val="95000"/>
                    <a:lumOff val="5000"/>
                  </a:schemeClr>
                </a:solidFill>
                <a:latin typeface="Garamond" pitchFamily="18" charset="0"/>
                <a:ea typeface="宋体" pitchFamily="2" charset="-122"/>
              </a:rPr>
              <a:t>注意：</a:t>
            </a:r>
            <a:r>
              <a:rPr lang="en-US" altLang="zh-CN" sz="2400" kern="0" dirty="0" smtClean="0">
                <a:solidFill>
                  <a:schemeClr val="tx2">
                    <a:lumMod val="95000"/>
                    <a:lumOff val="5000"/>
                  </a:schemeClr>
                </a:solidFill>
                <a:latin typeface="Garamond" pitchFamily="18" charset="0"/>
                <a:ea typeface="宋体" pitchFamily="2" charset="-122"/>
              </a:rPr>
              <a:t/>
            </a:r>
            <a:br>
              <a:rPr lang="en-US" altLang="zh-CN" sz="2400" kern="0" dirty="0" smtClean="0">
                <a:solidFill>
                  <a:schemeClr val="tx2">
                    <a:lumMod val="95000"/>
                    <a:lumOff val="5000"/>
                  </a:schemeClr>
                </a:solidFill>
                <a:latin typeface="Garamond" pitchFamily="18" charset="0"/>
                <a:ea typeface="宋体" pitchFamily="2" charset="-122"/>
              </a:rPr>
            </a:br>
            <a:r>
              <a:rPr lang="en-US" altLang="zh-CN" sz="1000" kern="0" dirty="0" smtClean="0">
                <a:solidFill>
                  <a:schemeClr val="tx2">
                    <a:lumMod val="95000"/>
                    <a:lumOff val="5000"/>
                  </a:schemeClr>
                </a:solidFill>
                <a:latin typeface="Garamond" pitchFamily="18" charset="0"/>
                <a:ea typeface="宋体" pitchFamily="2" charset="-122"/>
              </a:rPr>
              <a:t>	</a:t>
            </a:r>
            <a:r>
              <a:rPr lang="en-US" altLang="zh-CN" sz="2400" dirty="0" smtClean="0">
                <a:solidFill>
                  <a:schemeClr val="tx2">
                    <a:lumMod val="95000"/>
                    <a:lumOff val="5000"/>
                  </a:schemeClr>
                </a:solidFill>
                <a:latin typeface="宋体" pitchFamily="2" charset="-122"/>
                <a:ea typeface="宋体" pitchFamily="2" charset="-122"/>
              </a:rPr>
              <a:t>1.</a:t>
            </a:r>
            <a:r>
              <a:rPr lang="zh-CN" altLang="en-US" sz="2400" dirty="0" smtClean="0">
                <a:solidFill>
                  <a:schemeClr val="tx2">
                    <a:lumMod val="95000"/>
                    <a:lumOff val="5000"/>
                  </a:schemeClr>
                </a:solidFill>
                <a:latin typeface="宋体" pitchFamily="2" charset="-122"/>
                <a:ea typeface="宋体" pitchFamily="2" charset="-122"/>
              </a:rPr>
              <a:t>一定要认真核实系统自动取得的京卡是否与出险职工提供的京卡复印件一致，如果</a:t>
            </a:r>
            <a:r>
              <a:rPr lang="zh-CN" altLang="en-US" sz="2400" dirty="0" smtClean="0">
                <a:solidFill>
                  <a:srgbClr val="FF0000"/>
                </a:solidFill>
                <a:latin typeface="宋体" pitchFamily="2" charset="-122"/>
                <a:ea typeface="宋体" pitchFamily="2" charset="-122"/>
              </a:rPr>
              <a:t>不一致，请务必暂缓理赔申请</a:t>
            </a:r>
            <a:r>
              <a:rPr lang="zh-CN" altLang="en-US" sz="2400" dirty="0" smtClean="0">
                <a:solidFill>
                  <a:schemeClr val="tx2">
                    <a:lumMod val="95000"/>
                    <a:lumOff val="5000"/>
                  </a:schemeClr>
                </a:solidFill>
                <a:latin typeface="宋体" pitchFamily="2" charset="-122"/>
                <a:ea typeface="宋体" pitchFamily="2" charset="-122"/>
              </a:rPr>
              <a:t>。与</a:t>
            </a:r>
            <a:r>
              <a:rPr lang="en-US" altLang="zh-CN" sz="2400" dirty="0" smtClean="0">
                <a:solidFill>
                  <a:schemeClr val="tx2">
                    <a:lumMod val="95000"/>
                    <a:lumOff val="5000"/>
                  </a:schemeClr>
                </a:solidFill>
                <a:latin typeface="宋体" pitchFamily="2" charset="-122"/>
                <a:ea typeface="宋体" pitchFamily="2" charset="-122"/>
              </a:rPr>
              <a:t>12351</a:t>
            </a:r>
            <a:r>
              <a:rPr lang="zh-CN" altLang="en-US" sz="2400" dirty="0" smtClean="0">
                <a:solidFill>
                  <a:schemeClr val="tx2">
                    <a:lumMod val="95000"/>
                    <a:lumOff val="5000"/>
                  </a:schemeClr>
                </a:solidFill>
                <a:latin typeface="宋体" pitchFamily="2" charset="-122"/>
                <a:ea typeface="宋体" pitchFamily="2" charset="-122"/>
              </a:rPr>
              <a:t>京卡服务部门取得联系，修改后再生成理赔单进行理赔申报。</a:t>
            </a:r>
            <a:endParaRPr kumimoji="0" lang="zh-CN" altLang="en-US" sz="2400" i="0" u="none" strike="noStrike" kern="0" cap="none" spc="0" normalizeH="0" baseline="0" noProof="0" dirty="0">
              <a:ln>
                <a:noFill/>
              </a:ln>
              <a:solidFill>
                <a:schemeClr val="tx2">
                  <a:lumMod val="95000"/>
                  <a:lumOff val="5000"/>
                </a:schemeClr>
              </a:solidFill>
              <a:effectLst/>
              <a:uLnTx/>
              <a:uFillTx/>
              <a:latin typeface="宋体" pitchFamily="2" charset="-122"/>
              <a:ea typeface="宋体" pitchFamily="2" charset="-122"/>
            </a:endParaRPr>
          </a:p>
        </p:txBody>
      </p:sp>
    </p:spTree>
    <p:extLst>
      <p:ext uri="{BB962C8B-B14F-4D97-AF65-F5344CB8AC3E}">
        <p14:creationId xmlns=""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dissolve">
                                      <p:cBhvr>
                                        <p:cTn id="7" dur="500"/>
                                        <p:tgtEl>
                                          <p:spTgt spid="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8" grpId="0" animBg="1"/>
    </p:bld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srcRect/>
          <a:stretch>
            <a:fillRect/>
          </a:stretch>
        </p:blipFill>
        <p:spPr bwMode="auto">
          <a:xfrm>
            <a:off x="1" y="857232"/>
            <a:ext cx="9117210" cy="5715040"/>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258</a:t>
            </a:fld>
            <a:endParaRPr lang="en-US" altLang="zh-CN" dirty="0"/>
          </a:p>
        </p:txBody>
      </p:sp>
      <p:sp>
        <p:nvSpPr>
          <p:cNvPr id="39" name="L 形 38"/>
          <p:cNvSpPr/>
          <p:nvPr/>
        </p:nvSpPr>
        <p:spPr bwMode="auto">
          <a:xfrm rot="10800000" flipV="1">
            <a:off x="1928794" y="4929198"/>
            <a:ext cx="5214974" cy="1214446"/>
          </a:xfrm>
          <a:prstGeom prst="corner">
            <a:avLst>
              <a:gd name="adj1" fmla="val 79701"/>
              <a:gd name="adj2" fmla="val 181774"/>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40" name="AutoShape 4"/>
          <p:cNvSpPr>
            <a:spLocks noChangeArrowheads="1"/>
          </p:cNvSpPr>
          <p:nvPr/>
        </p:nvSpPr>
        <p:spPr bwMode="auto">
          <a:xfrm>
            <a:off x="428596" y="3857628"/>
            <a:ext cx="5857916" cy="830997"/>
          </a:xfrm>
          <a:prstGeom prst="wedgeRectCallout">
            <a:avLst>
              <a:gd name="adj1" fmla="val 35273"/>
              <a:gd name="adj2" fmla="val 9858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eaLnBrk="1" fontAlgn="auto" hangingPunct="1">
              <a:spcBef>
                <a:spcPts val="0"/>
              </a:spcBef>
              <a:spcAft>
                <a:spcPts val="0"/>
              </a:spcAft>
              <a:defRPr/>
            </a:pPr>
            <a:r>
              <a:rPr lang="zh-CN" altLang="en-US" sz="2400" dirty="0" smtClean="0">
                <a:solidFill>
                  <a:schemeClr val="tx1">
                    <a:lumMod val="50000"/>
                  </a:schemeClr>
                </a:solidFill>
                <a:latin typeface="宋体" pitchFamily="2" charset="-122"/>
                <a:ea typeface="宋体" pitchFamily="2" charset="-122"/>
              </a:rPr>
              <a:t>出险职工</a:t>
            </a:r>
            <a:r>
              <a:rPr lang="zh-CN" altLang="en-US" sz="2400" dirty="0" smtClean="0">
                <a:solidFill>
                  <a:srgbClr val="FF0000"/>
                </a:solidFill>
                <a:latin typeface="宋体" pitchFamily="2" charset="-122"/>
                <a:ea typeface="宋体" pitchFamily="2" charset="-122"/>
              </a:rPr>
              <a:t>无京卡</a:t>
            </a:r>
            <a:r>
              <a:rPr lang="zh-CN" altLang="en-US" sz="2400" dirty="0" smtClean="0">
                <a:solidFill>
                  <a:schemeClr val="tx1">
                    <a:lumMod val="50000"/>
                  </a:schemeClr>
                </a:solidFill>
                <a:latin typeface="宋体" pitchFamily="2" charset="-122"/>
                <a:ea typeface="宋体" pitchFamily="2" charset="-122"/>
              </a:rPr>
              <a:t>的需要经办人员在理赔单中填入其他银行信息（都为必填项）</a:t>
            </a:r>
            <a:r>
              <a:rPr lang="zh-CN" altLang="en-US" sz="2400" b="0" kern="0" dirty="0" smtClean="0">
                <a:solidFill>
                  <a:schemeClr val="tx2">
                    <a:lumMod val="95000"/>
                    <a:lumOff val="5000"/>
                  </a:schemeClr>
                </a:solidFill>
                <a:latin typeface="华文中宋" pitchFamily="2" charset="-122"/>
                <a:ea typeface="华文中宋" pitchFamily="2" charset="-122"/>
              </a:rPr>
              <a:t>。</a:t>
            </a:r>
          </a:p>
        </p:txBody>
      </p:sp>
      <p:sp>
        <p:nvSpPr>
          <p:cNvPr id="11" name="Text Box 3"/>
          <p:cNvSpPr txBox="1">
            <a:spLocks noChangeArrowheads="1"/>
          </p:cNvSpPr>
          <p:nvPr/>
        </p:nvSpPr>
        <p:spPr bwMode="auto">
          <a:xfrm>
            <a:off x="357158" y="1000108"/>
            <a:ext cx="8001056" cy="2492990"/>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eaLnBrk="1" hangingPunct="1">
              <a:spcBef>
                <a:spcPct val="50000"/>
              </a:spcBef>
              <a:spcAft>
                <a:spcPts val="0"/>
              </a:spcAft>
              <a:defRPr/>
            </a:pPr>
            <a:r>
              <a:rPr kumimoji="0" lang="zh-CN" altLang="en-US" sz="24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说明</a:t>
            </a:r>
            <a:r>
              <a:rPr lang="zh-CN" altLang="en-US" sz="2400" kern="0" dirty="0" smtClean="0">
                <a:solidFill>
                  <a:schemeClr val="tx2">
                    <a:lumMod val="95000"/>
                    <a:lumOff val="5000"/>
                  </a:schemeClr>
                </a:solidFill>
                <a:latin typeface="Garamond" pitchFamily="18" charset="0"/>
                <a:ea typeface="宋体" pitchFamily="2" charset="-122"/>
              </a:rPr>
              <a:t>：</a:t>
            </a:r>
            <a:r>
              <a:rPr lang="en-US" altLang="zh-CN" sz="2400" kern="0" dirty="0" smtClean="0">
                <a:solidFill>
                  <a:schemeClr val="tx2">
                    <a:lumMod val="95000"/>
                    <a:lumOff val="5000"/>
                  </a:schemeClr>
                </a:solidFill>
                <a:latin typeface="Garamond" pitchFamily="18" charset="0"/>
                <a:ea typeface="宋体" pitchFamily="2" charset="-122"/>
              </a:rPr>
              <a:t/>
            </a:r>
            <a:br>
              <a:rPr lang="en-US" altLang="zh-CN" sz="2400" kern="0" dirty="0" smtClean="0">
                <a:solidFill>
                  <a:schemeClr val="tx2">
                    <a:lumMod val="95000"/>
                    <a:lumOff val="5000"/>
                  </a:schemeClr>
                </a:solidFill>
                <a:latin typeface="Garamond" pitchFamily="18" charset="0"/>
                <a:ea typeface="宋体" pitchFamily="2" charset="-122"/>
              </a:rPr>
            </a:br>
            <a:r>
              <a:rPr lang="en-US" altLang="zh-CN" sz="1000" kern="0" dirty="0" smtClean="0">
                <a:solidFill>
                  <a:schemeClr val="tx2">
                    <a:lumMod val="95000"/>
                    <a:lumOff val="5000"/>
                  </a:schemeClr>
                </a:solidFill>
                <a:latin typeface="Garamond" pitchFamily="18" charset="0"/>
                <a:ea typeface="宋体" pitchFamily="2" charset="-122"/>
              </a:rPr>
              <a:t>	</a:t>
            </a:r>
            <a:r>
              <a:rPr lang="en-US" altLang="zh-CN" sz="2400" dirty="0" smtClean="0">
                <a:solidFill>
                  <a:schemeClr val="tx2">
                    <a:lumMod val="95000"/>
                    <a:lumOff val="5000"/>
                  </a:schemeClr>
                </a:solidFill>
                <a:latin typeface="宋体" pitchFamily="2" charset="-122"/>
                <a:ea typeface="宋体" pitchFamily="2" charset="-122"/>
              </a:rPr>
              <a:t>1.</a:t>
            </a:r>
            <a:r>
              <a:rPr lang="zh-CN" altLang="en-US" sz="2400" dirty="0" smtClean="0">
                <a:solidFill>
                  <a:schemeClr val="tx2">
                    <a:lumMod val="95000"/>
                    <a:lumOff val="5000"/>
                  </a:schemeClr>
                </a:solidFill>
                <a:latin typeface="宋体" pitchFamily="2" charset="-122"/>
                <a:ea typeface="宋体" pitchFamily="2" charset="-122"/>
              </a:rPr>
              <a:t>其他银行特指北京银行、招商银行、工商银行、建设银行、中国银行。</a:t>
            </a:r>
            <a:r>
              <a:rPr kumimoji="0" lang="en-US" altLang="zh-CN" sz="24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rPr>
              <a:t>	</a:t>
            </a:r>
            <a:br>
              <a:rPr kumimoji="0" lang="en-US" altLang="zh-CN" sz="24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rPr>
            </a:br>
            <a:r>
              <a:rPr kumimoji="0" lang="en-US" altLang="zh-CN" sz="24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rPr>
              <a:t>	2.</a:t>
            </a:r>
            <a:r>
              <a:rPr kumimoji="0" lang="zh-CN" altLang="en-US" sz="24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rPr>
              <a:t>开户行全称一定要写全</a:t>
            </a:r>
            <a:r>
              <a:rPr lang="zh-CN" altLang="en-US" sz="2400" kern="0" dirty="0" smtClean="0">
                <a:solidFill>
                  <a:schemeClr val="tx2">
                    <a:lumMod val="95000"/>
                    <a:lumOff val="5000"/>
                  </a:schemeClr>
                </a:solidFill>
                <a:latin typeface="宋体" pitchFamily="2" charset="-122"/>
                <a:ea typeface="宋体" pitchFamily="2" charset="-122"/>
              </a:rPr>
              <a:t>。例如：北京银行天宁支行营业部</a:t>
            </a:r>
            <a:endParaRPr lang="en-US" altLang="zh-CN" sz="2400" kern="0" dirty="0" smtClean="0">
              <a:solidFill>
                <a:schemeClr val="tx2">
                  <a:lumMod val="95000"/>
                  <a:lumOff val="5000"/>
                </a:schemeClr>
              </a:solidFill>
              <a:latin typeface="宋体" pitchFamily="2" charset="-122"/>
              <a:ea typeface="宋体" pitchFamily="2" charset="-122"/>
            </a:endParaRPr>
          </a:p>
          <a:p>
            <a:pPr eaLnBrk="1" hangingPunct="1">
              <a:spcBef>
                <a:spcPct val="50000"/>
              </a:spcBef>
              <a:spcAft>
                <a:spcPts val="0"/>
              </a:spcAft>
              <a:defRPr/>
            </a:pPr>
            <a:r>
              <a:rPr kumimoji="0" lang="en-US" altLang="zh-CN" sz="24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rPr>
              <a:t>	3.</a:t>
            </a:r>
            <a:r>
              <a:rPr kumimoji="0" lang="zh-CN" altLang="en-US" sz="24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rPr>
              <a:t>开户地填写开户所在城市名称。例如：北京市</a:t>
            </a:r>
            <a:endParaRPr kumimoji="0" lang="zh-CN" altLang="en-US" sz="2400" i="0" u="none" strike="noStrike" kern="0" cap="none" spc="0" normalizeH="0" baseline="0" noProof="0" dirty="0">
              <a:ln>
                <a:noFill/>
              </a:ln>
              <a:solidFill>
                <a:schemeClr val="tx2">
                  <a:lumMod val="95000"/>
                  <a:lumOff val="5000"/>
                </a:schemeClr>
              </a:solidFill>
              <a:effectLst/>
              <a:uLnTx/>
              <a:uFillTx/>
              <a:latin typeface="宋体" pitchFamily="2" charset="-122"/>
              <a:ea typeface="宋体" pitchFamily="2" charset="-122"/>
            </a:endParaRPr>
          </a:p>
        </p:txBody>
      </p:sp>
    </p:spTree>
    <p:extLst>
      <p:ext uri="{BB962C8B-B14F-4D97-AF65-F5344CB8AC3E}">
        <p14:creationId xmlns=""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dissolve">
                                      <p:cBhvr>
                                        <p:cTn id="7" dur="500"/>
                                        <p:tgtEl>
                                          <p:spTgt spid="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11" grpId="0" animBg="1"/>
    </p:bld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5248275"/>
          </a:xfrm>
        </p:spPr>
        <p:txBody>
          <a:bodyPr/>
          <a:lstStyle/>
          <a:p>
            <a:pPr marL="0" indent="0">
              <a:buClrTx/>
              <a:buNone/>
            </a:pPr>
            <a:endParaRPr lang="en-US" altLang="zh-CN" b="1" dirty="0" smtClean="0">
              <a:solidFill>
                <a:schemeClr val="tx1">
                  <a:lumMod val="50000"/>
                </a:schemeClr>
              </a:solidFill>
              <a:latin typeface="宋体" pitchFamily="2" charset="-122"/>
              <a:ea typeface="宋体" pitchFamily="2" charset="-122"/>
            </a:endParaRPr>
          </a:p>
          <a:p>
            <a:pPr>
              <a:buClrTx/>
              <a:buNone/>
            </a:pPr>
            <a:r>
              <a:rPr lang="en-US" altLang="zh-CN" b="1" dirty="0" smtClean="0">
                <a:solidFill>
                  <a:schemeClr val="tx1">
                    <a:lumMod val="50000"/>
                  </a:schemeClr>
                </a:solidFill>
                <a:latin typeface="宋体" pitchFamily="2" charset="-122"/>
                <a:ea typeface="宋体" pitchFamily="2" charset="-122"/>
              </a:rPr>
              <a:t>	2.</a:t>
            </a:r>
            <a:r>
              <a:rPr lang="zh-CN" altLang="en-US" b="1" dirty="0" smtClean="0">
                <a:solidFill>
                  <a:schemeClr val="tx1">
                    <a:lumMod val="50000"/>
                  </a:schemeClr>
                </a:solidFill>
                <a:latin typeface="宋体" pitchFamily="2" charset="-122"/>
                <a:ea typeface="宋体" pitchFamily="2" charset="-122"/>
              </a:rPr>
              <a:t>银行打款失败，基层修改银行信息：</a:t>
            </a:r>
            <a:endParaRPr lang="en-US" altLang="zh-CN" b="1" dirty="0" smtClean="0">
              <a:solidFill>
                <a:schemeClr val="tx1">
                  <a:lumMod val="50000"/>
                </a:schemeClr>
              </a:solidFill>
              <a:latin typeface="宋体" pitchFamily="2" charset="-122"/>
              <a:ea typeface="宋体" pitchFamily="2" charset="-122"/>
            </a:endParaRPr>
          </a:p>
          <a:p>
            <a:pPr>
              <a:buClrTx/>
              <a:buNone/>
            </a:pPr>
            <a:r>
              <a:rPr lang="en-US" altLang="zh-CN" b="1" dirty="0" smtClean="0">
                <a:solidFill>
                  <a:schemeClr val="tx1">
                    <a:lumMod val="50000"/>
                  </a:schemeClr>
                </a:solidFill>
                <a:latin typeface="宋体" pitchFamily="2" charset="-122"/>
                <a:ea typeface="宋体" pitchFamily="2" charset="-122"/>
              </a:rPr>
              <a:t>		</a:t>
            </a:r>
            <a:r>
              <a:rPr lang="zh-CN" altLang="en-US" dirty="0" smtClean="0">
                <a:solidFill>
                  <a:schemeClr val="tx1">
                    <a:lumMod val="50000"/>
                  </a:schemeClr>
                </a:solidFill>
                <a:latin typeface="宋体" pitchFamily="2" charset="-122"/>
                <a:ea typeface="宋体" pitchFamily="2" charset="-122"/>
              </a:rPr>
              <a:t>基层可以在理赔申报界面中搜索出“支付失败”状态的理赔单，搜索出后可以修改理赔单中的银行信息</a:t>
            </a:r>
            <a:r>
              <a:rPr lang="zh-CN" altLang="en-US" dirty="0" smtClean="0">
                <a:solidFill>
                  <a:srgbClr val="FF0000"/>
                </a:solidFill>
                <a:latin typeface="宋体" pitchFamily="2" charset="-122"/>
                <a:ea typeface="宋体" pitchFamily="2" charset="-122"/>
              </a:rPr>
              <a:t>（只能修改银行信息）</a:t>
            </a:r>
            <a:r>
              <a:rPr lang="zh-CN" altLang="en-US" dirty="0" smtClean="0">
                <a:solidFill>
                  <a:schemeClr val="tx1">
                    <a:lumMod val="50000"/>
                  </a:schemeClr>
                </a:solidFill>
                <a:latin typeface="宋体" pitchFamily="2" charset="-122"/>
                <a:ea typeface="宋体" pitchFamily="2" charset="-122"/>
              </a:rPr>
              <a:t>，修改后由办事处重新支付。</a:t>
            </a:r>
            <a:endParaRPr lang="en-US" altLang="zh-CN" dirty="0" smtClean="0">
              <a:solidFill>
                <a:schemeClr val="tx1">
                  <a:lumMod val="50000"/>
                </a:schemeClr>
              </a:solidFill>
              <a:latin typeface="宋体" pitchFamily="2" charset="-122"/>
              <a:ea typeface="宋体" pitchFamily="2" charset="-122"/>
            </a:endParaRPr>
          </a:p>
          <a:p>
            <a:pPr marL="0" indent="0">
              <a:buClrTx/>
              <a:buNone/>
            </a:pPr>
            <a:r>
              <a:rPr lang="en-US" altLang="zh-CN" dirty="0">
                <a:solidFill>
                  <a:schemeClr val="tx1">
                    <a:lumMod val="50000"/>
                  </a:schemeClr>
                </a:solidFill>
                <a:latin typeface="宋体" pitchFamily="2" charset="-122"/>
                <a:ea typeface="宋体" pitchFamily="2" charset="-122"/>
              </a:rPr>
              <a:t> </a:t>
            </a:r>
            <a:r>
              <a:rPr lang="en-US" altLang="zh-CN" dirty="0" smtClean="0">
                <a:solidFill>
                  <a:schemeClr val="tx1">
                    <a:lumMod val="50000"/>
                  </a:schemeClr>
                </a:solidFill>
                <a:latin typeface="宋体" pitchFamily="2" charset="-122"/>
                <a:ea typeface="宋体" pitchFamily="2" charset="-122"/>
              </a:rPr>
              <a:t> </a:t>
            </a:r>
            <a:endParaRPr lang="en-US" altLang="zh-CN" sz="2800"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259</a:t>
            </a:fld>
            <a:endParaRPr lang="en-US" altLang="zh-CN" dirty="0"/>
          </a:p>
        </p:txBody>
      </p:sp>
    </p:spTree>
    <p:extLst>
      <p:ext uri="{BB962C8B-B14F-4D97-AF65-F5344CB8AC3E}">
        <p14:creationId xmlns="" xmlns:p14="http://schemas.microsoft.com/office/powerpoint/2010/main" val="3245257350"/>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修改、删除单位信息</a:t>
            </a:r>
            <a:endParaRPr lang="zh-CN" altLang="en-US" dirty="0" smtClean="0">
              <a:ea typeface="宋体" pitchFamily="2" charset="-122"/>
            </a:endParaRPr>
          </a:p>
        </p:txBody>
      </p:sp>
      <p:pic>
        <p:nvPicPr>
          <p:cNvPr id="15363" name="内容占位符 4" descr="组织机构管理搜索结果.jpg"/>
          <p:cNvPicPr>
            <a:picLocks noGrp="1" noChangeAspect="1"/>
          </p:cNvPicPr>
          <p:nvPr>
            <p:ph idx="1"/>
          </p:nvPr>
        </p:nvPicPr>
        <p:blipFill>
          <a:blip r:embed="rId2" cstate="print"/>
          <a:srcRect/>
          <a:stretch>
            <a:fillRect/>
          </a:stretch>
        </p:blipFill>
        <p:spPr>
          <a:xfrm>
            <a:off x="0" y="857232"/>
            <a:ext cx="9144000" cy="5786477"/>
          </a:xfrm>
        </p:spPr>
      </p:pic>
      <p:sp>
        <p:nvSpPr>
          <p:cNvPr id="4" name="日期占位符 3"/>
          <p:cNvSpPr>
            <a:spLocks noGrp="1"/>
          </p:cNvSpPr>
          <p:nvPr>
            <p:ph type="dt" sz="quarter" idx="10"/>
          </p:nvPr>
        </p:nvSpPr>
        <p:spPr/>
        <p:txBody>
          <a:bodyPr/>
          <a:lstStyle/>
          <a:p>
            <a:pPr>
              <a:defRPr/>
            </a:pPr>
            <a:r>
              <a:rPr lang="en-US" altLang="zh-CN" dirty="0" smtClean="0"/>
              <a:t>www.bjzghzbx.com                                                                                                                                                                      </a:t>
            </a:r>
            <a:fld id="{29827B87-FFC2-4AF5-B708-12E9F3A9F27E}" type="slidenum">
              <a:rPr lang="zh-CN" altLang="en-US" smtClean="0"/>
              <a:pPr>
                <a:defRPr/>
              </a:pPr>
              <a:t>26</a:t>
            </a:fld>
            <a:endParaRPr lang="en-US" altLang="zh-CN" dirty="0"/>
          </a:p>
        </p:txBody>
      </p:sp>
      <p:sp>
        <p:nvSpPr>
          <p:cNvPr id="7" name="矩形标注 6"/>
          <p:cNvSpPr>
            <a:spLocks noChangeArrowheads="1"/>
          </p:cNvSpPr>
          <p:nvPr/>
        </p:nvSpPr>
        <p:spPr bwMode="auto">
          <a:xfrm>
            <a:off x="611560" y="4869160"/>
            <a:ext cx="4643470" cy="928705"/>
          </a:xfrm>
          <a:prstGeom prst="wedgeRectCallout">
            <a:avLst>
              <a:gd name="adj1" fmla="val -49141"/>
              <a:gd name="adj2" fmla="val -8826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点击将要修改或删除的</a:t>
            </a:r>
            <a:r>
              <a:rPr lang="zh-CN" altLang="en-US" sz="2400" b="0" dirty="0" smtClean="0">
                <a:solidFill>
                  <a:schemeClr val="accent4">
                    <a:lumMod val="60000"/>
                    <a:lumOff val="40000"/>
                  </a:schemeClr>
                </a:solidFill>
                <a:latin typeface="华文中宋" pitchFamily="2" charset="-122"/>
                <a:ea typeface="华文中宋" pitchFamily="2" charset="-122"/>
              </a:rPr>
              <a:t>单位编号</a:t>
            </a:r>
            <a:r>
              <a:rPr lang="zh-CN" altLang="en-US" sz="2400" b="0" dirty="0" smtClean="0">
                <a:solidFill>
                  <a:schemeClr val="tx2">
                    <a:lumMod val="95000"/>
                    <a:lumOff val="5000"/>
                  </a:schemeClr>
                </a:solidFill>
                <a:latin typeface="华文中宋" pitchFamily="2" charset="-122"/>
                <a:ea typeface="华文中宋" pitchFamily="2" charset="-122"/>
              </a:rPr>
              <a:t>，进入相应界面。</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0" y="857232"/>
            <a:ext cx="9143999" cy="4714908"/>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260</a:t>
            </a:fld>
            <a:endParaRPr lang="en-US" altLang="zh-CN" dirty="0"/>
          </a:p>
        </p:txBody>
      </p:sp>
      <p:sp>
        <p:nvSpPr>
          <p:cNvPr id="8" name="圆角矩形标注 4"/>
          <p:cNvSpPr>
            <a:spLocks noChangeArrowheads="1"/>
          </p:cNvSpPr>
          <p:nvPr/>
        </p:nvSpPr>
        <p:spPr bwMode="auto">
          <a:xfrm>
            <a:off x="4714876" y="1214422"/>
            <a:ext cx="2448271" cy="1008111"/>
          </a:xfrm>
          <a:prstGeom prst="wedgeRectCallout">
            <a:avLst>
              <a:gd name="adj1" fmla="val -86532"/>
              <a:gd name="adj2" fmla="val -724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理赔</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圆角矩形标注 4"/>
          <p:cNvSpPr>
            <a:spLocks noChangeArrowheads="1"/>
          </p:cNvSpPr>
          <p:nvPr/>
        </p:nvSpPr>
        <p:spPr bwMode="auto">
          <a:xfrm>
            <a:off x="4214810" y="3071810"/>
            <a:ext cx="2714644" cy="928694"/>
          </a:xfrm>
          <a:prstGeom prst="wedgeRectCallout">
            <a:avLst>
              <a:gd name="adj1" fmla="val -41302"/>
              <a:gd name="adj2" fmla="val -13717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女工重疾意外理赔</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extLst>
      <p:ext uri="{BB962C8B-B14F-4D97-AF65-F5344CB8AC3E}">
        <p14:creationId xmlns=""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0" y="857232"/>
            <a:ext cx="9152790" cy="4786346"/>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261</a:t>
            </a:fld>
            <a:endParaRPr lang="en-US" altLang="zh-CN" dirty="0"/>
          </a:p>
        </p:txBody>
      </p:sp>
      <p:sp>
        <p:nvSpPr>
          <p:cNvPr id="9" name="圆角矩形标注 4"/>
          <p:cNvSpPr>
            <a:spLocks noChangeArrowheads="1"/>
          </p:cNvSpPr>
          <p:nvPr/>
        </p:nvSpPr>
        <p:spPr bwMode="auto">
          <a:xfrm>
            <a:off x="1714480" y="4786322"/>
            <a:ext cx="2714644" cy="1214446"/>
          </a:xfrm>
          <a:prstGeom prst="wedgeRectCallout">
            <a:avLst>
              <a:gd name="adj1" fmla="val -47317"/>
              <a:gd name="adj2" fmla="val -1165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支付状态</a:t>
            </a:r>
            <a:r>
              <a:rPr lang="zh-CN" altLang="en-US" sz="2400" b="0" dirty="0" smtClean="0">
                <a:solidFill>
                  <a:schemeClr val="tx2">
                    <a:lumMod val="95000"/>
                    <a:lumOff val="5000"/>
                  </a:schemeClr>
                </a:solidFill>
                <a:latin typeface="华文中宋" pitchFamily="2" charset="-122"/>
                <a:ea typeface="华文中宋" pitchFamily="2" charset="-122"/>
              </a:rPr>
              <a:t>下拉列表选择</a:t>
            </a:r>
            <a:r>
              <a:rPr lang="zh-CN" altLang="en-US" sz="2400" b="0" dirty="0" smtClean="0">
                <a:solidFill>
                  <a:schemeClr val="tx1">
                    <a:lumMod val="60000"/>
                    <a:lumOff val="40000"/>
                  </a:schemeClr>
                </a:solidFill>
                <a:latin typeface="华文中宋" pitchFamily="2" charset="-122"/>
                <a:ea typeface="华文中宋" pitchFamily="2" charset="-122"/>
              </a:rPr>
              <a:t>支付失败</a:t>
            </a:r>
            <a:r>
              <a:rPr lang="zh-CN" altLang="en-US" sz="2400" b="0" dirty="0" smtClean="0">
                <a:solidFill>
                  <a:schemeClr val="tx2">
                    <a:lumMod val="95000"/>
                    <a:lumOff val="5000"/>
                  </a:schemeClr>
                </a:solidFill>
                <a:latin typeface="华文中宋" pitchFamily="2" charset="-122"/>
                <a:ea typeface="华文中宋" pitchFamily="2" charset="-122"/>
              </a:rPr>
              <a:t>状态</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2500298" y="2357430"/>
            <a:ext cx="2448271" cy="1285884"/>
          </a:xfrm>
          <a:prstGeom prst="wedgeRectCallout">
            <a:avLst>
              <a:gd name="adj1" fmla="val -78974"/>
              <a:gd name="adj2" fmla="val -5182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选择状态</a:t>
            </a:r>
            <a:r>
              <a:rPr lang="zh-CN" altLang="en-US" sz="2400" b="0" dirty="0" smtClean="0">
                <a:solidFill>
                  <a:schemeClr val="tx2">
                    <a:lumMod val="95000"/>
                    <a:lumOff val="5000"/>
                  </a:schemeClr>
                </a:solidFill>
                <a:latin typeface="华文中宋" pitchFamily="2" charset="-122"/>
                <a:ea typeface="华文中宋" pitchFamily="2" charset="-122"/>
              </a:rPr>
              <a:t>下拉列表选择</a:t>
            </a:r>
            <a:r>
              <a:rPr lang="zh-CN" altLang="en-US" sz="2400" b="0" dirty="0" smtClean="0">
                <a:solidFill>
                  <a:schemeClr val="tx1">
                    <a:lumMod val="60000"/>
                    <a:lumOff val="40000"/>
                  </a:schemeClr>
                </a:solidFill>
                <a:latin typeface="华文中宋" pitchFamily="2" charset="-122"/>
                <a:ea typeface="华文中宋" pitchFamily="2" charset="-122"/>
              </a:rPr>
              <a:t>财务确认</a:t>
            </a:r>
            <a:r>
              <a:rPr lang="zh-CN" altLang="en-US" sz="2400" b="0" dirty="0" smtClean="0">
                <a:solidFill>
                  <a:schemeClr val="tx2">
                    <a:lumMod val="95000"/>
                    <a:lumOff val="5000"/>
                  </a:schemeClr>
                </a:solidFill>
                <a:latin typeface="华文中宋" pitchFamily="2" charset="-122"/>
                <a:ea typeface="华文中宋" pitchFamily="2" charset="-122"/>
              </a:rPr>
              <a:t>状态</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4357686" y="928670"/>
            <a:ext cx="3071834" cy="928694"/>
          </a:xfrm>
          <a:prstGeom prst="wedgeRectCallout">
            <a:avLst>
              <a:gd name="adj1" fmla="val -66444"/>
              <a:gd name="adj2" fmla="val 6616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搜索</a:t>
            </a:r>
            <a:r>
              <a:rPr lang="zh-CN" altLang="en-US" sz="2400" b="0" dirty="0" smtClean="0">
                <a:solidFill>
                  <a:schemeClr val="tx2">
                    <a:lumMod val="95000"/>
                    <a:lumOff val="5000"/>
                  </a:schemeClr>
                </a:solidFill>
                <a:latin typeface="华文中宋" pitchFamily="2" charset="-122"/>
                <a:ea typeface="华文中宋" pitchFamily="2" charset="-122"/>
              </a:rPr>
              <a:t>按钮，列出支付失败的理赔单</a:t>
            </a:r>
            <a:endParaRPr lang="zh-CN" altLang="en-US" sz="2400" b="0" dirty="0">
              <a:solidFill>
                <a:schemeClr val="tx1">
                  <a:lumMod val="60000"/>
                  <a:lumOff val="40000"/>
                </a:schemeClr>
              </a:solidFill>
              <a:latin typeface="华文中宋" pitchFamily="2" charset="-122"/>
              <a:ea typeface="华文中宋" pitchFamily="2" charset="-122"/>
            </a:endParaRPr>
          </a:p>
        </p:txBody>
      </p:sp>
    </p:spTree>
    <p:extLst>
      <p:ext uri="{BB962C8B-B14F-4D97-AF65-F5344CB8AC3E}">
        <p14:creationId xmlns=""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0" grpId="0" animBg="1"/>
    </p:bld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1" y="857232"/>
            <a:ext cx="9147777" cy="4286280"/>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262</a:t>
            </a:fld>
            <a:endParaRPr lang="en-US" altLang="zh-CN" dirty="0"/>
          </a:p>
        </p:txBody>
      </p:sp>
      <p:sp>
        <p:nvSpPr>
          <p:cNvPr id="8" name="圆角矩形标注 4"/>
          <p:cNvSpPr>
            <a:spLocks noChangeArrowheads="1"/>
          </p:cNvSpPr>
          <p:nvPr/>
        </p:nvSpPr>
        <p:spPr bwMode="auto">
          <a:xfrm>
            <a:off x="1500166" y="4643446"/>
            <a:ext cx="2448271" cy="1285884"/>
          </a:xfrm>
          <a:prstGeom prst="wedgeRectCallout">
            <a:avLst>
              <a:gd name="adj1" fmla="val -79419"/>
              <a:gd name="adj2" fmla="val -5859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b="0" kern="0" dirty="0" smtClean="0">
                <a:solidFill>
                  <a:schemeClr val="tx2">
                    <a:lumMod val="95000"/>
                    <a:lumOff val="5000"/>
                  </a:schemeClr>
                </a:solidFill>
                <a:latin typeface="华文中宋" pitchFamily="2" charset="-122"/>
                <a:ea typeface="华文中宋" pitchFamily="2" charset="-122"/>
              </a:rPr>
              <a:t>点击将要</a:t>
            </a:r>
            <a:r>
              <a:rPr lang="zh-CN" altLang="en-US" sz="2400" dirty="0" smtClean="0">
                <a:solidFill>
                  <a:schemeClr val="tx2">
                    <a:lumMod val="95000"/>
                    <a:lumOff val="5000"/>
                  </a:schemeClr>
                </a:solidFill>
                <a:latin typeface="宋体" pitchFamily="2" charset="-122"/>
                <a:ea typeface="宋体" pitchFamily="2" charset="-122"/>
              </a:rPr>
              <a:t>修改银行信息的理赔单会员编号</a:t>
            </a:r>
            <a:endParaRPr lang="zh-CN" altLang="en-US" sz="2400" b="0" kern="0" dirty="0">
              <a:solidFill>
                <a:schemeClr val="tx2">
                  <a:lumMod val="95000"/>
                  <a:lumOff val="5000"/>
                </a:schemeClr>
              </a:solidFill>
              <a:latin typeface="华文中宋" pitchFamily="2" charset="-122"/>
              <a:ea typeface="华文中宋" pitchFamily="2" charset="-122"/>
            </a:endParaRPr>
          </a:p>
        </p:txBody>
      </p:sp>
    </p:spTree>
    <p:extLst>
      <p:ext uri="{BB962C8B-B14F-4D97-AF65-F5344CB8AC3E}">
        <p14:creationId xmlns=""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0" y="857232"/>
            <a:ext cx="9135322" cy="5715040"/>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263</a:t>
            </a:fld>
            <a:endParaRPr lang="en-US" altLang="zh-CN" dirty="0"/>
          </a:p>
        </p:txBody>
      </p:sp>
      <p:sp>
        <p:nvSpPr>
          <p:cNvPr id="9" name="L 形 8"/>
          <p:cNvSpPr/>
          <p:nvPr/>
        </p:nvSpPr>
        <p:spPr bwMode="auto">
          <a:xfrm rot="10800000" flipV="1">
            <a:off x="1500166" y="4643446"/>
            <a:ext cx="5857916" cy="1071570"/>
          </a:xfrm>
          <a:prstGeom prst="corner">
            <a:avLst>
              <a:gd name="adj1" fmla="val 79701"/>
              <a:gd name="adj2" fmla="val 213266"/>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 name="圆角矩形标注 4"/>
          <p:cNvSpPr>
            <a:spLocks noChangeArrowheads="1"/>
          </p:cNvSpPr>
          <p:nvPr/>
        </p:nvSpPr>
        <p:spPr bwMode="auto">
          <a:xfrm>
            <a:off x="2214546" y="3214686"/>
            <a:ext cx="2448271" cy="1285884"/>
          </a:xfrm>
          <a:prstGeom prst="wedgeRectCallout">
            <a:avLst>
              <a:gd name="adj1" fmla="val 38408"/>
              <a:gd name="adj2" fmla="val 10309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dirty="0" smtClean="0">
                <a:solidFill>
                  <a:schemeClr val="tx1">
                    <a:lumMod val="50000"/>
                  </a:schemeClr>
                </a:solidFill>
                <a:latin typeface="宋体" pitchFamily="2" charset="-122"/>
                <a:ea typeface="宋体" pitchFamily="2" charset="-122"/>
              </a:rPr>
              <a:t>1.</a:t>
            </a:r>
            <a:r>
              <a:rPr lang="zh-CN" altLang="en-US" sz="2400" dirty="0" smtClean="0">
                <a:solidFill>
                  <a:schemeClr val="tx1">
                    <a:lumMod val="50000"/>
                  </a:schemeClr>
                </a:solidFill>
                <a:latin typeface="宋体" pitchFamily="2" charset="-122"/>
                <a:ea typeface="宋体" pitchFamily="2" charset="-122"/>
              </a:rPr>
              <a:t>修改理赔单中的银行信息</a:t>
            </a:r>
            <a:r>
              <a:rPr lang="zh-CN" altLang="en-US" sz="2400" dirty="0" smtClean="0">
                <a:solidFill>
                  <a:srgbClr val="FF0000"/>
                </a:solidFill>
                <a:latin typeface="宋体" pitchFamily="2" charset="-122"/>
                <a:ea typeface="宋体" pitchFamily="2" charset="-122"/>
              </a:rPr>
              <a:t>（只能修改银行信息）</a:t>
            </a:r>
            <a:endParaRPr lang="zh-CN" altLang="en-US" sz="2400" b="0" kern="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928926" y="1000108"/>
            <a:ext cx="3143272" cy="1214446"/>
          </a:xfrm>
          <a:prstGeom prst="wedgeRectCallout">
            <a:avLst>
              <a:gd name="adj1" fmla="val 48407"/>
              <a:gd name="adj2" fmla="val 7610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dirty="0" smtClean="0">
                <a:solidFill>
                  <a:schemeClr val="tx1">
                    <a:lumMod val="50000"/>
                  </a:schemeClr>
                </a:solidFill>
                <a:latin typeface="宋体" pitchFamily="2" charset="-122"/>
                <a:ea typeface="宋体" pitchFamily="2" charset="-122"/>
              </a:rPr>
              <a:t>2.</a:t>
            </a:r>
            <a:r>
              <a:rPr lang="zh-CN" altLang="en-US" sz="2400" dirty="0" smtClean="0">
                <a:solidFill>
                  <a:schemeClr val="tx1">
                    <a:lumMod val="50000"/>
                  </a:schemeClr>
                </a:solidFill>
                <a:latin typeface="宋体" pitchFamily="2" charset="-122"/>
                <a:ea typeface="宋体" pitchFamily="2" charset="-122"/>
              </a:rPr>
              <a:t>点击</a:t>
            </a:r>
            <a:r>
              <a:rPr lang="zh-CN" altLang="en-US" sz="2400" dirty="0" smtClean="0">
                <a:solidFill>
                  <a:schemeClr val="tx1">
                    <a:lumMod val="60000"/>
                    <a:lumOff val="40000"/>
                  </a:schemeClr>
                </a:solidFill>
                <a:latin typeface="宋体" pitchFamily="2" charset="-122"/>
                <a:ea typeface="宋体" pitchFamily="2" charset="-122"/>
              </a:rPr>
              <a:t>保存</a:t>
            </a:r>
            <a:r>
              <a:rPr lang="zh-CN" altLang="en-US" sz="2400" dirty="0" smtClean="0">
                <a:solidFill>
                  <a:schemeClr val="tx1">
                    <a:lumMod val="50000"/>
                  </a:schemeClr>
                </a:solidFill>
                <a:latin typeface="宋体" pitchFamily="2" charset="-122"/>
                <a:ea typeface="宋体" pitchFamily="2" charset="-122"/>
              </a:rPr>
              <a:t>按钮，保存修改后的银行信息，等待办事处重新打款</a:t>
            </a:r>
            <a:endParaRPr lang="zh-CN" altLang="en-US" sz="2400" b="0" kern="0" dirty="0">
              <a:solidFill>
                <a:schemeClr val="tx2">
                  <a:lumMod val="95000"/>
                  <a:lumOff val="5000"/>
                </a:schemeClr>
              </a:solidFill>
              <a:latin typeface="华文中宋" pitchFamily="2" charset="-122"/>
              <a:ea typeface="华文中宋" pitchFamily="2" charset="-122"/>
            </a:endParaRPr>
          </a:p>
        </p:txBody>
      </p:sp>
    </p:spTree>
    <p:extLst>
      <p:ext uri="{BB962C8B-B14F-4D97-AF65-F5344CB8AC3E}">
        <p14:creationId xmlns=""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dissolv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0" grpId="0" animBg="1"/>
    </p:bldLst>
  </p:timing>
</p:sld>
</file>

<file path=ppt/slides/slide26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264</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10</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京卡管理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新农合理赔信息查询</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标题 1"/>
          <p:cNvSpPr>
            <a:spLocks noGrp="1"/>
          </p:cNvSpPr>
          <p:nvPr>
            <p:ph type="title"/>
          </p:nvPr>
        </p:nvSpPr>
        <p:spPr/>
        <p:txBody>
          <a:bodyPr/>
          <a:lstStyle/>
          <a:p>
            <a:r>
              <a:rPr lang="en-US" altLang="zh-CN" dirty="0" smtClean="0">
                <a:latin typeface="宋体" pitchFamily="2" charset="-122"/>
                <a:ea typeface="宋体" pitchFamily="2" charset="-122"/>
              </a:rPr>
              <a:t>10.</a:t>
            </a:r>
            <a:r>
              <a:rPr lang="zh-CN" altLang="en-US" dirty="0" smtClean="0">
                <a:latin typeface="宋体" pitchFamily="2" charset="-122"/>
                <a:ea typeface="宋体" pitchFamily="2" charset="-122"/>
              </a:rPr>
              <a:t>京卡管理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新农合理赔信息查询</a:t>
            </a:r>
          </a:p>
        </p:txBody>
      </p:sp>
      <p:pic>
        <p:nvPicPr>
          <p:cNvPr id="108547" name="内容占位符 4" descr="菜单.jpg"/>
          <p:cNvPicPr>
            <a:picLocks noGrp="1" noChangeAspect="1"/>
          </p:cNvPicPr>
          <p:nvPr>
            <p:ph idx="1"/>
          </p:nvPr>
        </p:nvPicPr>
        <p:blipFill>
          <a:blip r:embed="rId2" cstate="print"/>
          <a:srcRect/>
          <a:stretch>
            <a:fillRect/>
          </a:stretch>
        </p:blipFill>
        <p:spPr>
          <a:xfrm>
            <a:off x="0" y="836712"/>
            <a:ext cx="9144000" cy="5760640"/>
          </a:xfrm>
        </p:spPr>
      </p:pic>
      <p:sp>
        <p:nvSpPr>
          <p:cNvPr id="4" name="日期占位符 3"/>
          <p:cNvSpPr>
            <a:spLocks noGrp="1"/>
          </p:cNvSpPr>
          <p:nvPr>
            <p:ph type="dt" sz="quarter" idx="10"/>
          </p:nvPr>
        </p:nvSpPr>
        <p:spPr/>
        <p:txBody>
          <a:bodyPr/>
          <a:lstStyle/>
          <a:p>
            <a:pPr>
              <a:defRPr/>
            </a:pPr>
            <a:r>
              <a:rPr lang="en-US" altLang="zh-CN" dirty="0" smtClean="0"/>
              <a:t>www.bjzghzbx.com                                                                                                                                                                      </a:t>
            </a:r>
            <a:fld id="{845427A7-948C-4209-B789-50E0F36A68D1}" type="slidenum">
              <a:rPr lang="zh-CN" altLang="en-US" smtClean="0"/>
              <a:pPr>
                <a:defRPr/>
              </a:pPr>
              <a:t>265</a:t>
            </a:fld>
            <a:endParaRPr lang="en-US" altLang="zh-CN" dirty="0"/>
          </a:p>
        </p:txBody>
      </p:sp>
      <p:sp>
        <p:nvSpPr>
          <p:cNvPr id="8" name="圆角矩形标注 4"/>
          <p:cNvSpPr>
            <a:spLocks noChangeArrowheads="1"/>
          </p:cNvSpPr>
          <p:nvPr/>
        </p:nvSpPr>
        <p:spPr bwMode="auto">
          <a:xfrm>
            <a:off x="611560" y="1844825"/>
            <a:ext cx="2448271" cy="864096"/>
          </a:xfrm>
          <a:prstGeom prst="wedgeRectCallout">
            <a:avLst>
              <a:gd name="adj1" fmla="val 56916"/>
              <a:gd name="adj2" fmla="val -8837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京卡管</a:t>
            </a:r>
            <a:r>
              <a:rPr lang="zh-CN" altLang="en-US" sz="2400" b="0" dirty="0" smtClean="0">
                <a:solidFill>
                  <a:schemeClr val="tx1">
                    <a:lumMod val="60000"/>
                    <a:lumOff val="40000"/>
                  </a:schemeClr>
                </a:solidFill>
                <a:latin typeface="华文中宋" pitchFamily="2" charset="-122"/>
                <a:ea typeface="华文中宋" pitchFamily="2" charset="-122"/>
              </a:rPr>
              <a:t>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圆角矩形标注 4"/>
          <p:cNvSpPr>
            <a:spLocks noChangeArrowheads="1"/>
          </p:cNvSpPr>
          <p:nvPr/>
        </p:nvSpPr>
        <p:spPr bwMode="auto">
          <a:xfrm>
            <a:off x="4355976" y="2348880"/>
            <a:ext cx="2736304" cy="864096"/>
          </a:xfrm>
          <a:prstGeom prst="wedgeRectCallout">
            <a:avLst>
              <a:gd name="adj1" fmla="val -41302"/>
              <a:gd name="adj2" fmla="val -11445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新农合医疗理赔信息查询</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1" name="内容占位符 4" descr="界面.jpg"/>
          <p:cNvPicPr>
            <a:picLocks noGrp="1" noChangeAspect="1"/>
          </p:cNvPicPr>
          <p:nvPr>
            <p:ph idx="1"/>
          </p:nvPr>
        </p:nvPicPr>
        <p:blipFill>
          <a:blip r:embed="rId2" cstate="print"/>
          <a:srcRect/>
          <a:stretch>
            <a:fillRect/>
          </a:stretch>
        </p:blipFill>
        <p:spPr>
          <a:xfrm>
            <a:off x="0" y="836712"/>
            <a:ext cx="9144000" cy="5760640"/>
          </a:xfrm>
        </p:spPr>
      </p:pic>
      <p:sp>
        <p:nvSpPr>
          <p:cNvPr id="8" name="矩形 7"/>
          <p:cNvSpPr/>
          <p:nvPr/>
        </p:nvSpPr>
        <p:spPr bwMode="auto">
          <a:xfrm>
            <a:off x="1907704" y="1916832"/>
            <a:ext cx="6696744" cy="122413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09570" name="标题 1"/>
          <p:cNvSpPr>
            <a:spLocks noGrp="1"/>
          </p:cNvSpPr>
          <p:nvPr>
            <p:ph type="title"/>
          </p:nvPr>
        </p:nvSpPr>
        <p:spPr/>
        <p:txBody>
          <a:bodyPr/>
          <a:lstStyle/>
          <a:p>
            <a:r>
              <a:rPr lang="en-US" altLang="zh-CN" dirty="0" smtClean="0">
                <a:latin typeface="宋体" pitchFamily="2" charset="-122"/>
                <a:ea typeface="宋体" pitchFamily="2" charset="-122"/>
              </a:rPr>
              <a:t>10.</a:t>
            </a:r>
            <a:r>
              <a:rPr lang="zh-CN" altLang="en-US" dirty="0" smtClean="0">
                <a:latin typeface="宋体" pitchFamily="2" charset="-122"/>
                <a:ea typeface="宋体" pitchFamily="2" charset="-122"/>
              </a:rPr>
              <a:t>京卡管理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新农合理赔信息查询</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AFFD587F-F0B2-4D8F-80A1-4EAE31428B05}" type="slidenum">
              <a:rPr lang="zh-CN" altLang="en-US" smtClean="0"/>
              <a:pPr>
                <a:defRPr/>
              </a:pPr>
              <a:t>266</a:t>
            </a:fld>
            <a:endParaRPr lang="en-US" altLang="zh-CN" dirty="0"/>
          </a:p>
        </p:txBody>
      </p:sp>
      <p:sp>
        <p:nvSpPr>
          <p:cNvPr id="6" name="矩形标注 5"/>
          <p:cNvSpPr>
            <a:spLocks noChangeArrowheads="1"/>
          </p:cNvSpPr>
          <p:nvPr/>
        </p:nvSpPr>
        <p:spPr bwMode="auto">
          <a:xfrm>
            <a:off x="179512" y="3356992"/>
            <a:ext cx="4214812" cy="1500188"/>
          </a:xfrm>
          <a:prstGeom prst="wedgeRectCallout">
            <a:avLst>
              <a:gd name="adj1" fmla="val -44336"/>
              <a:gd name="adj2" fmla="val -14638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界面左侧</a:t>
            </a:r>
            <a:r>
              <a:rPr lang="zh-CN" altLang="en-US" sz="2400" b="0" dirty="0" smtClean="0">
                <a:solidFill>
                  <a:schemeClr val="tx2">
                    <a:lumMod val="95000"/>
                    <a:lumOff val="5000"/>
                  </a:schemeClr>
                </a:solidFill>
                <a:latin typeface="华文中宋" pitchFamily="2" charset="-122"/>
                <a:ea typeface="华文中宋" pitchFamily="2" charset="-122"/>
              </a:rPr>
              <a:t>提供京卡组织</a:t>
            </a:r>
            <a:r>
              <a:rPr lang="zh-CN" altLang="en-US" sz="2400" b="0" dirty="0">
                <a:solidFill>
                  <a:schemeClr val="tx2">
                    <a:lumMod val="95000"/>
                    <a:lumOff val="5000"/>
                  </a:schemeClr>
                </a:solidFill>
                <a:latin typeface="华文中宋" pitchFamily="2" charset="-122"/>
                <a:ea typeface="华文中宋" pitchFamily="2" charset="-122"/>
              </a:rPr>
              <a:t>机构列表，方便直接选择，点击</a:t>
            </a:r>
            <a:r>
              <a:rPr lang="en-US" altLang="zh-CN" sz="2400" b="0" dirty="0">
                <a:solidFill>
                  <a:schemeClr val="tx2">
                    <a:lumMod val="95000"/>
                    <a:lumOff val="5000"/>
                  </a:schemeClr>
                </a:solidFill>
                <a:latin typeface="华文中宋" pitchFamily="2" charset="-122"/>
                <a:ea typeface="华文中宋" pitchFamily="2" charset="-122"/>
              </a:rPr>
              <a:t>+</a:t>
            </a:r>
            <a:r>
              <a:rPr lang="zh-CN" altLang="en-US" sz="2400" b="0" dirty="0">
                <a:solidFill>
                  <a:schemeClr val="tx2">
                    <a:lumMod val="95000"/>
                    <a:lumOff val="5000"/>
                  </a:schemeClr>
                </a:solidFill>
                <a:latin typeface="华文中宋" pitchFamily="2" charset="-122"/>
                <a:ea typeface="华文中宋" pitchFamily="2" charset="-122"/>
              </a:rPr>
              <a:t>号可以展开</a:t>
            </a:r>
          </a:p>
        </p:txBody>
      </p:sp>
      <p:sp>
        <p:nvSpPr>
          <p:cNvPr id="7" name="矩形标注 6"/>
          <p:cNvSpPr>
            <a:spLocks noChangeArrowheads="1"/>
          </p:cNvSpPr>
          <p:nvPr/>
        </p:nvSpPr>
        <p:spPr bwMode="auto">
          <a:xfrm>
            <a:off x="4644008" y="3356992"/>
            <a:ext cx="4071937" cy="1500188"/>
          </a:xfrm>
          <a:prstGeom prst="wedgeRectCallout">
            <a:avLst>
              <a:gd name="adj1" fmla="val -36037"/>
              <a:gd name="adj2" fmla="val -10131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也可通过右侧输入搜索条件等信息进行搜索，其中选择状态只有打印生效</a:t>
            </a:r>
          </a:p>
        </p:txBody>
      </p:sp>
      <p:sp>
        <p:nvSpPr>
          <p:cNvPr id="9" name="矩形 8"/>
          <p:cNvSpPr>
            <a:spLocks noChangeArrowheads="1"/>
          </p:cNvSpPr>
          <p:nvPr/>
        </p:nvSpPr>
        <p:spPr bwMode="auto">
          <a:xfrm>
            <a:off x="2339752" y="5085184"/>
            <a:ext cx="6304185" cy="1296144"/>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r>
              <a:rPr lang="zh-CN" altLang="en-US" sz="2400" b="0" dirty="0" smtClean="0">
                <a:solidFill>
                  <a:schemeClr val="tx2">
                    <a:lumMod val="95000"/>
                    <a:lumOff val="5000"/>
                  </a:schemeClr>
                </a:solidFill>
                <a:latin typeface="华文中宋" pitchFamily="2" charset="-122"/>
                <a:ea typeface="华文中宋" pitchFamily="2" charset="-122"/>
              </a:rPr>
              <a:t>说明：</a:t>
            </a:r>
            <a:endParaRPr lang="en-US" altLang="zh-CN" sz="2400" b="0" dirty="0" smtClean="0">
              <a:solidFill>
                <a:schemeClr val="tx2">
                  <a:lumMod val="95000"/>
                  <a:lumOff val="5000"/>
                </a:schemeClr>
              </a:solidFill>
              <a:latin typeface="华文中宋" pitchFamily="2" charset="-122"/>
              <a:ea typeface="华文中宋" pitchFamily="2" charset="-122"/>
            </a:endParaRPr>
          </a:p>
          <a:p>
            <a:pPr algn="just"/>
            <a:r>
              <a:rPr lang="en-US" altLang="zh-CN" sz="2400" b="0" dirty="0" smtClean="0">
                <a:solidFill>
                  <a:schemeClr val="tx2">
                    <a:lumMod val="95000"/>
                    <a:lumOff val="5000"/>
                  </a:schemeClr>
                </a:solidFill>
                <a:latin typeface="华文中宋" pitchFamily="2" charset="-122"/>
                <a:ea typeface="华文中宋" pitchFamily="2" charset="-122"/>
              </a:rPr>
              <a:t>	</a:t>
            </a:r>
            <a:r>
              <a:rPr lang="zh-CN" altLang="en-US" sz="2400" b="0" dirty="0" smtClean="0">
                <a:solidFill>
                  <a:schemeClr val="tx2">
                    <a:lumMod val="95000"/>
                    <a:lumOff val="5000"/>
                  </a:schemeClr>
                </a:solidFill>
                <a:latin typeface="华文中宋" pitchFamily="2" charset="-122"/>
                <a:ea typeface="华文中宋" pitchFamily="2" charset="-122"/>
              </a:rPr>
              <a:t>必须先绑定京卡单位才可以使用查询，并且只能查询到打印生效状态的理赔单。</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7" grpId="0" animBg="1"/>
      <p:bldP spid="9" grpId="0" animBg="1"/>
    </p:bld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标题 1"/>
          <p:cNvSpPr>
            <a:spLocks noGrp="1"/>
          </p:cNvSpPr>
          <p:nvPr>
            <p:ph type="title"/>
          </p:nvPr>
        </p:nvSpPr>
        <p:spPr/>
        <p:txBody>
          <a:bodyPr/>
          <a:lstStyle/>
          <a:p>
            <a:r>
              <a:rPr lang="en-US" altLang="zh-CN" dirty="0" smtClean="0">
                <a:latin typeface="宋体" pitchFamily="2" charset="-122"/>
                <a:ea typeface="宋体" pitchFamily="2" charset="-122"/>
              </a:rPr>
              <a:t>10.</a:t>
            </a:r>
            <a:r>
              <a:rPr lang="zh-CN" altLang="en-US" dirty="0" smtClean="0">
                <a:latin typeface="宋体" pitchFamily="2" charset="-122"/>
                <a:ea typeface="宋体" pitchFamily="2" charset="-122"/>
              </a:rPr>
              <a:t>京卡管理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新农合理赔信息查询</a:t>
            </a:r>
            <a:endParaRPr lang="zh-CN" altLang="en-US" dirty="0" smtClean="0">
              <a:ea typeface="宋体" pitchFamily="2" charset="-122"/>
            </a:endParaRPr>
          </a:p>
        </p:txBody>
      </p:sp>
      <p:pic>
        <p:nvPicPr>
          <p:cNvPr id="110595" name="内容占位符 4" descr="搜索结果.jpg"/>
          <p:cNvPicPr>
            <a:picLocks noGrp="1" noChangeAspect="1"/>
          </p:cNvPicPr>
          <p:nvPr>
            <p:ph idx="1"/>
          </p:nvPr>
        </p:nvPicPr>
        <p:blipFill>
          <a:blip r:embed="rId2" cstate="print"/>
          <a:srcRect/>
          <a:stretch>
            <a:fillRect/>
          </a:stretch>
        </p:blipFill>
        <p:spPr>
          <a:xfrm>
            <a:off x="0" y="836712"/>
            <a:ext cx="9112250" cy="5688632"/>
          </a:xfrm>
        </p:spPr>
      </p:pic>
      <p:sp>
        <p:nvSpPr>
          <p:cNvPr id="4" name="日期占位符 3"/>
          <p:cNvSpPr>
            <a:spLocks noGrp="1"/>
          </p:cNvSpPr>
          <p:nvPr>
            <p:ph type="dt" sz="quarter" idx="10"/>
          </p:nvPr>
        </p:nvSpPr>
        <p:spPr/>
        <p:txBody>
          <a:bodyPr/>
          <a:lstStyle/>
          <a:p>
            <a:pPr>
              <a:defRPr/>
            </a:pPr>
            <a:r>
              <a:rPr lang="en-US" altLang="zh-CN" dirty="0" smtClean="0"/>
              <a:t>www.bjzghzbx.com                                                                                                                                                                      </a:t>
            </a:r>
            <a:fld id="{CF9C48A1-9788-4501-AC4B-00516BB66616}" type="slidenum">
              <a:rPr lang="zh-CN" altLang="en-US" smtClean="0"/>
              <a:pPr>
                <a:defRPr/>
              </a:pPr>
              <a:t>267</a:t>
            </a:fld>
            <a:endParaRPr lang="en-US" altLang="zh-CN" dirty="0"/>
          </a:p>
        </p:txBody>
      </p:sp>
      <p:sp>
        <p:nvSpPr>
          <p:cNvPr id="7" name="矩形 6"/>
          <p:cNvSpPr>
            <a:spLocks noChangeArrowheads="1"/>
          </p:cNvSpPr>
          <p:nvPr/>
        </p:nvSpPr>
        <p:spPr bwMode="auto">
          <a:xfrm>
            <a:off x="3059832" y="4149080"/>
            <a:ext cx="3600400" cy="504056"/>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pPr algn="ctr"/>
            <a:r>
              <a:rPr lang="zh-CN" altLang="en-US" sz="2400" b="0" dirty="0" smtClean="0">
                <a:solidFill>
                  <a:schemeClr val="tx2">
                    <a:lumMod val="95000"/>
                    <a:lumOff val="5000"/>
                  </a:schemeClr>
                </a:solidFill>
                <a:latin typeface="华文中宋" pitchFamily="2" charset="-122"/>
                <a:ea typeface="华文中宋" pitchFamily="2" charset="-122"/>
              </a:rPr>
              <a:t>新农合理赔信息列出</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268</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10</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京卡管理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赠送京卡理赔信息查询</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标题 1"/>
          <p:cNvSpPr>
            <a:spLocks noGrp="1"/>
          </p:cNvSpPr>
          <p:nvPr>
            <p:ph type="title"/>
          </p:nvPr>
        </p:nvSpPr>
        <p:spPr/>
        <p:txBody>
          <a:bodyPr/>
          <a:lstStyle/>
          <a:p>
            <a:r>
              <a:rPr lang="en-US" altLang="zh-CN" dirty="0" smtClean="0">
                <a:latin typeface="宋体" pitchFamily="2" charset="-122"/>
                <a:ea typeface="宋体" pitchFamily="2" charset="-122"/>
              </a:rPr>
              <a:t>10.</a:t>
            </a:r>
            <a:r>
              <a:rPr lang="zh-CN" altLang="en-US" dirty="0" smtClean="0">
                <a:latin typeface="宋体" pitchFamily="2" charset="-122"/>
                <a:ea typeface="宋体" pitchFamily="2" charset="-122"/>
              </a:rPr>
              <a:t>京卡管理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赠送京卡理赔信息查询</a:t>
            </a:r>
          </a:p>
        </p:txBody>
      </p:sp>
      <p:pic>
        <p:nvPicPr>
          <p:cNvPr id="111619" name="内容占位符 4" descr="菜单.jpg"/>
          <p:cNvPicPr>
            <a:picLocks noGrp="1" noChangeAspect="1"/>
          </p:cNvPicPr>
          <p:nvPr>
            <p:ph idx="1"/>
          </p:nvPr>
        </p:nvPicPr>
        <p:blipFill>
          <a:blip r:embed="rId2" cstate="print"/>
          <a:srcRect/>
          <a:stretch>
            <a:fillRect/>
          </a:stretch>
        </p:blipFill>
        <p:spPr>
          <a:xfrm>
            <a:off x="0" y="836712"/>
            <a:ext cx="9112250" cy="5760640"/>
          </a:xfrm>
        </p:spPr>
      </p:pic>
      <p:sp>
        <p:nvSpPr>
          <p:cNvPr id="4" name="日期占位符 3"/>
          <p:cNvSpPr>
            <a:spLocks noGrp="1"/>
          </p:cNvSpPr>
          <p:nvPr>
            <p:ph type="dt" sz="quarter" idx="10"/>
          </p:nvPr>
        </p:nvSpPr>
        <p:spPr/>
        <p:txBody>
          <a:bodyPr/>
          <a:lstStyle/>
          <a:p>
            <a:pPr>
              <a:defRPr/>
            </a:pPr>
            <a:r>
              <a:rPr lang="en-US" altLang="zh-CN" dirty="0" smtClean="0"/>
              <a:t>www.bjzghzbx.com                                                                                                                                                                      </a:t>
            </a:r>
            <a:fld id="{1D819EAA-A0A3-4D97-8E77-39FAAD752943}" type="slidenum">
              <a:rPr lang="zh-CN" altLang="en-US" smtClean="0"/>
              <a:pPr>
                <a:defRPr/>
              </a:pPr>
              <a:t>269</a:t>
            </a:fld>
            <a:endParaRPr lang="en-US" altLang="zh-CN" dirty="0"/>
          </a:p>
        </p:txBody>
      </p:sp>
      <p:sp>
        <p:nvSpPr>
          <p:cNvPr id="7" name="圆角矩形标注 4"/>
          <p:cNvSpPr>
            <a:spLocks noChangeArrowheads="1"/>
          </p:cNvSpPr>
          <p:nvPr/>
        </p:nvSpPr>
        <p:spPr bwMode="auto">
          <a:xfrm>
            <a:off x="611560" y="1844825"/>
            <a:ext cx="2448271" cy="864096"/>
          </a:xfrm>
          <a:prstGeom prst="wedgeRectCallout">
            <a:avLst>
              <a:gd name="adj1" fmla="val 56916"/>
              <a:gd name="adj2" fmla="val -8837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京卡</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4499992" y="2564904"/>
            <a:ext cx="2736304" cy="864096"/>
          </a:xfrm>
          <a:prstGeom prst="wedgeRectCallout">
            <a:avLst>
              <a:gd name="adj1" fmla="val -41302"/>
              <a:gd name="adj2" fmla="val -11445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赠送京卡理赔信息查询</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16386"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修改、删除单位信息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FAE5FA4-0637-4AE7-8394-AFE75B67F313}" type="slidenum">
              <a:rPr lang="zh-CN" altLang="en-US" smtClean="0"/>
              <a:pPr>
                <a:defRPr/>
              </a:pPr>
              <a:t>27</a:t>
            </a:fld>
            <a:endParaRPr lang="en-US" altLang="zh-CN" dirty="0"/>
          </a:p>
        </p:txBody>
      </p:sp>
      <p:sp>
        <p:nvSpPr>
          <p:cNvPr id="11" name="矩形 10"/>
          <p:cNvSpPr/>
          <p:nvPr/>
        </p:nvSpPr>
        <p:spPr bwMode="auto">
          <a:xfrm>
            <a:off x="2483768" y="2852936"/>
            <a:ext cx="3816424" cy="244827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0" name="矩形标注 9"/>
          <p:cNvSpPr>
            <a:spLocks noChangeArrowheads="1"/>
          </p:cNvSpPr>
          <p:nvPr/>
        </p:nvSpPr>
        <p:spPr bwMode="auto">
          <a:xfrm>
            <a:off x="179512" y="5229200"/>
            <a:ext cx="4429156" cy="1224136"/>
          </a:xfrm>
          <a:prstGeom prst="wedgeRectCallout">
            <a:avLst>
              <a:gd name="adj1" fmla="val 34005"/>
              <a:gd name="adj2" fmla="val -93120"/>
            </a:avLst>
          </a:prstGeom>
          <a:solidFill>
            <a:schemeClr val="bg1">
              <a:alpha val="53000"/>
            </a:schemeClr>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对各项内容进行修改。需要注意单位</a:t>
            </a:r>
            <a:r>
              <a:rPr lang="zh-CN" altLang="en-US" sz="2400" b="0" dirty="0">
                <a:solidFill>
                  <a:schemeClr val="tx2">
                    <a:lumMod val="95000"/>
                    <a:lumOff val="5000"/>
                  </a:schemeClr>
                </a:solidFill>
                <a:latin typeface="华文中宋" pitchFamily="2" charset="-122"/>
                <a:ea typeface="华文中宋" pitchFamily="2" charset="-122"/>
              </a:rPr>
              <a:t>编号不能修改，</a:t>
            </a:r>
            <a:r>
              <a:rPr lang="zh-CN" altLang="en-US" sz="2400" b="0" dirty="0" smtClean="0">
                <a:solidFill>
                  <a:schemeClr val="tx2">
                    <a:lumMod val="95000"/>
                    <a:lumOff val="5000"/>
                  </a:schemeClr>
                </a:solidFill>
                <a:latin typeface="华文中宋" pitchFamily="2" charset="-122"/>
                <a:ea typeface="华文中宋" pitchFamily="2" charset="-122"/>
              </a:rPr>
              <a:t>带*星号的不</a:t>
            </a:r>
            <a:r>
              <a:rPr lang="zh-CN" altLang="en-US" sz="2400" b="0" dirty="0">
                <a:solidFill>
                  <a:schemeClr val="tx2">
                    <a:lumMod val="95000"/>
                    <a:lumOff val="5000"/>
                  </a:schemeClr>
                </a:solidFill>
                <a:latin typeface="华文中宋" pitchFamily="2" charset="-122"/>
                <a:ea typeface="华文中宋" pitchFamily="2" charset="-122"/>
              </a:rPr>
              <a:t>能为</a:t>
            </a:r>
            <a:r>
              <a:rPr lang="zh-CN" altLang="en-US" sz="2400" b="0" dirty="0" smtClean="0">
                <a:solidFill>
                  <a:schemeClr val="tx2">
                    <a:lumMod val="95000"/>
                    <a:lumOff val="5000"/>
                  </a:schemeClr>
                </a:solidFill>
                <a:latin typeface="华文中宋" pitchFamily="2" charset="-122"/>
                <a:ea typeface="华文中宋" pitchFamily="2" charset="-122"/>
              </a:rPr>
              <a:t>空。</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6" name="矩形标注 5"/>
          <p:cNvSpPr>
            <a:spLocks noChangeArrowheads="1"/>
          </p:cNvSpPr>
          <p:nvPr/>
        </p:nvSpPr>
        <p:spPr bwMode="auto">
          <a:xfrm>
            <a:off x="2267744" y="1412776"/>
            <a:ext cx="3312368" cy="864096"/>
          </a:xfrm>
          <a:prstGeom prst="wedgeRectCallout">
            <a:avLst>
              <a:gd name="adj1" fmla="val 37368"/>
              <a:gd name="adj2" fmla="val 10427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修改完后，点击</a:t>
            </a:r>
            <a:r>
              <a:rPr lang="zh-CN" altLang="en-US" sz="2400" b="0" dirty="0">
                <a:solidFill>
                  <a:schemeClr val="accent4">
                    <a:lumMod val="60000"/>
                    <a:lumOff val="40000"/>
                  </a:schemeClr>
                </a:solidFill>
                <a:latin typeface="华文中宋" pitchFamily="2" charset="-122"/>
                <a:ea typeface="华文中宋" pitchFamily="2" charset="-122"/>
              </a:rPr>
              <a:t>保存</a:t>
            </a:r>
            <a:r>
              <a:rPr lang="zh-CN" altLang="en-US" sz="2400" b="0" dirty="0" smtClean="0">
                <a:solidFill>
                  <a:schemeClr val="tx2">
                    <a:lumMod val="95000"/>
                    <a:lumOff val="5000"/>
                  </a:schemeClr>
                </a:solidFill>
                <a:latin typeface="华文中宋" pitchFamily="2" charset="-122"/>
                <a:ea typeface="华文中宋" pitchFamily="2" charset="-122"/>
              </a:rPr>
              <a:t>按钮保存修改内容。</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矩形 7"/>
          <p:cNvSpPr>
            <a:spLocks noChangeArrowheads="1"/>
          </p:cNvSpPr>
          <p:nvPr/>
        </p:nvSpPr>
        <p:spPr bwMode="auto">
          <a:xfrm>
            <a:off x="1043608" y="3501008"/>
            <a:ext cx="7344816" cy="1440160"/>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r>
              <a:rPr lang="zh-CN" altLang="en-US" sz="2100" b="0" dirty="0" smtClean="0">
                <a:solidFill>
                  <a:schemeClr val="tx2">
                    <a:lumMod val="95000"/>
                    <a:lumOff val="5000"/>
                  </a:schemeClr>
                </a:solidFill>
                <a:latin typeface="华文中宋" pitchFamily="2" charset="-122"/>
                <a:ea typeface="华文中宋" pitchFamily="2" charset="-122"/>
              </a:rPr>
              <a:t>提示：</a:t>
            </a:r>
            <a:endParaRPr lang="en-US" altLang="zh-CN" sz="2100" b="0" dirty="0" smtClean="0">
              <a:solidFill>
                <a:schemeClr val="tx2">
                  <a:lumMod val="95000"/>
                  <a:lumOff val="5000"/>
                </a:schemeClr>
              </a:solidFill>
              <a:latin typeface="华文中宋" pitchFamily="2" charset="-122"/>
              <a:ea typeface="华文中宋" pitchFamily="2" charset="-122"/>
            </a:endParaRPr>
          </a:p>
          <a:p>
            <a:r>
              <a:rPr lang="en-US" altLang="zh-CN" sz="2100" b="0" dirty="0" smtClean="0">
                <a:solidFill>
                  <a:schemeClr val="tx2">
                    <a:lumMod val="95000"/>
                    <a:lumOff val="5000"/>
                  </a:schemeClr>
                </a:solidFill>
                <a:latin typeface="华文中宋" pitchFamily="2" charset="-122"/>
                <a:ea typeface="华文中宋" pitchFamily="2" charset="-122"/>
              </a:rPr>
              <a:t>	1.</a:t>
            </a:r>
            <a:r>
              <a:rPr lang="zh-CN" altLang="en-US" sz="2100" b="0" dirty="0" smtClean="0">
                <a:solidFill>
                  <a:schemeClr val="tx2">
                    <a:lumMod val="95000"/>
                    <a:lumOff val="5000"/>
                  </a:schemeClr>
                </a:solidFill>
                <a:latin typeface="华文中宋" pitchFamily="2" charset="-122"/>
                <a:ea typeface="华文中宋" pitchFamily="2" charset="-122"/>
              </a:rPr>
              <a:t>只能</a:t>
            </a:r>
            <a:r>
              <a:rPr lang="zh-CN" altLang="en-US" sz="2100" b="0" dirty="0">
                <a:solidFill>
                  <a:schemeClr val="tx2">
                    <a:lumMod val="95000"/>
                    <a:lumOff val="5000"/>
                  </a:schemeClr>
                </a:solidFill>
                <a:latin typeface="华文中宋" pitchFamily="2" charset="-122"/>
                <a:ea typeface="华文中宋" pitchFamily="2" charset="-122"/>
              </a:rPr>
              <a:t>修改或删除本单位</a:t>
            </a:r>
            <a:r>
              <a:rPr lang="zh-CN" altLang="en-US" sz="2100" b="0" dirty="0" smtClean="0">
                <a:solidFill>
                  <a:schemeClr val="tx2">
                    <a:lumMod val="95000"/>
                    <a:lumOff val="5000"/>
                  </a:schemeClr>
                </a:solidFill>
                <a:latin typeface="华文中宋" pitchFamily="2" charset="-122"/>
                <a:ea typeface="华文中宋" pitchFamily="2" charset="-122"/>
              </a:rPr>
              <a:t>及所属下级单位信息。</a:t>
            </a:r>
            <a:endParaRPr lang="en-US" altLang="zh-CN" sz="2100" b="0" dirty="0" smtClean="0">
              <a:solidFill>
                <a:schemeClr val="tx2">
                  <a:lumMod val="95000"/>
                  <a:lumOff val="5000"/>
                </a:schemeClr>
              </a:solidFill>
              <a:latin typeface="华文中宋" pitchFamily="2" charset="-122"/>
              <a:ea typeface="华文中宋" pitchFamily="2" charset="-122"/>
            </a:endParaRPr>
          </a:p>
          <a:p>
            <a:r>
              <a:rPr lang="en-US" altLang="zh-CN" sz="2100" b="0" dirty="0" smtClean="0">
                <a:solidFill>
                  <a:schemeClr val="tx2">
                    <a:lumMod val="95000"/>
                    <a:lumOff val="5000"/>
                  </a:schemeClr>
                </a:solidFill>
                <a:latin typeface="华文中宋" pitchFamily="2" charset="-122"/>
                <a:ea typeface="华文中宋" pitchFamily="2" charset="-122"/>
              </a:rPr>
              <a:t>	2.</a:t>
            </a:r>
            <a:r>
              <a:rPr lang="zh-CN" altLang="en-US" sz="2100" b="0" dirty="0" smtClean="0">
                <a:solidFill>
                  <a:schemeClr val="tx2">
                    <a:lumMod val="95000"/>
                    <a:lumOff val="5000"/>
                  </a:schemeClr>
                </a:solidFill>
                <a:latin typeface="华文中宋" pitchFamily="2" charset="-122"/>
                <a:ea typeface="华文中宋" pitchFamily="2" charset="-122"/>
              </a:rPr>
              <a:t>将要删除</a:t>
            </a:r>
            <a:r>
              <a:rPr lang="zh-CN" altLang="en-US" sz="2100" b="0" dirty="0">
                <a:solidFill>
                  <a:schemeClr val="tx2">
                    <a:lumMod val="95000"/>
                    <a:lumOff val="5000"/>
                  </a:schemeClr>
                </a:solidFill>
                <a:latin typeface="华文中宋" pitchFamily="2" charset="-122"/>
                <a:ea typeface="华文中宋" pitchFamily="2" charset="-122"/>
              </a:rPr>
              <a:t>的单位不能存在任何</a:t>
            </a:r>
            <a:r>
              <a:rPr lang="zh-CN" altLang="en-US" sz="2100" b="0" dirty="0" smtClean="0">
                <a:solidFill>
                  <a:schemeClr val="tx2">
                    <a:lumMod val="95000"/>
                    <a:lumOff val="5000"/>
                  </a:schemeClr>
                </a:solidFill>
                <a:latin typeface="华文中宋" pitchFamily="2" charset="-122"/>
                <a:ea typeface="华文中宋" pitchFamily="2" charset="-122"/>
              </a:rPr>
              <a:t>业务数据与</a:t>
            </a:r>
            <a:r>
              <a:rPr lang="zh-CN" altLang="en-US" sz="2100" b="0" dirty="0">
                <a:solidFill>
                  <a:schemeClr val="tx2">
                    <a:lumMod val="95000"/>
                    <a:lumOff val="5000"/>
                  </a:schemeClr>
                </a:solidFill>
                <a:latin typeface="华文中宋" pitchFamily="2" charset="-122"/>
                <a:ea typeface="华文中宋" pitchFamily="2" charset="-122"/>
              </a:rPr>
              <a:t>经办</a:t>
            </a:r>
            <a:r>
              <a:rPr lang="zh-CN" altLang="en-US" sz="2100" b="0" dirty="0" smtClean="0">
                <a:solidFill>
                  <a:schemeClr val="tx2">
                    <a:lumMod val="95000"/>
                    <a:lumOff val="5000"/>
                  </a:schemeClr>
                </a:solidFill>
                <a:latin typeface="华文中宋" pitchFamily="2" charset="-122"/>
                <a:ea typeface="华文中宋" pitchFamily="2" charset="-122"/>
              </a:rPr>
              <a:t>人员</a:t>
            </a:r>
            <a:r>
              <a:rPr lang="en-US" altLang="zh-CN" sz="2100" b="0" dirty="0" smtClean="0">
                <a:solidFill>
                  <a:schemeClr val="tx2">
                    <a:lumMod val="95000"/>
                    <a:lumOff val="5000"/>
                  </a:schemeClr>
                </a:solidFill>
                <a:latin typeface="华文中宋" pitchFamily="2" charset="-122"/>
                <a:ea typeface="华文中宋" pitchFamily="2" charset="-122"/>
              </a:rPr>
              <a:t>	   </a:t>
            </a:r>
            <a:r>
              <a:rPr lang="zh-CN" altLang="en-US" sz="2100" b="0" dirty="0" smtClean="0">
                <a:solidFill>
                  <a:schemeClr val="tx2">
                    <a:lumMod val="95000"/>
                    <a:lumOff val="5000"/>
                  </a:schemeClr>
                </a:solidFill>
                <a:latin typeface="华文中宋" pitchFamily="2" charset="-122"/>
                <a:ea typeface="华文中宋" pitchFamily="2" charset="-122"/>
              </a:rPr>
              <a:t>信息。</a:t>
            </a:r>
            <a:endParaRPr lang="zh-CN" altLang="en-US" sz="2100" b="0" dirty="0">
              <a:solidFill>
                <a:schemeClr val="tx2">
                  <a:lumMod val="95000"/>
                  <a:lumOff val="5000"/>
                </a:schemeClr>
              </a:solidFill>
              <a:latin typeface="华文中宋" pitchFamily="2" charset="-122"/>
              <a:ea typeface="华文中宋" pitchFamily="2" charset="-122"/>
            </a:endParaRPr>
          </a:p>
        </p:txBody>
      </p:sp>
      <p:sp>
        <p:nvSpPr>
          <p:cNvPr id="9" name="矩形标注 8"/>
          <p:cNvSpPr>
            <a:spLocks noChangeArrowheads="1"/>
          </p:cNvSpPr>
          <p:nvPr/>
        </p:nvSpPr>
        <p:spPr bwMode="auto">
          <a:xfrm>
            <a:off x="2987824" y="1412776"/>
            <a:ext cx="3168352" cy="864096"/>
          </a:xfrm>
          <a:prstGeom prst="wedgeRectCallout">
            <a:avLst>
              <a:gd name="adj1" fmla="val 37369"/>
              <a:gd name="adj2" fmla="val 1060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删除</a:t>
            </a:r>
            <a:r>
              <a:rPr lang="zh-CN" altLang="en-US" sz="2400" b="0" dirty="0" smtClean="0">
                <a:solidFill>
                  <a:schemeClr val="tx2">
                    <a:lumMod val="95000"/>
                    <a:lumOff val="5000"/>
                  </a:schemeClr>
                </a:solidFill>
                <a:latin typeface="华文中宋" pitchFamily="2" charset="-122"/>
                <a:ea typeface="华文中宋" pitchFamily="2" charset="-122"/>
              </a:rPr>
              <a:t>按钮，即可删除该单位。</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par>
                                <p:cTn id="21" presetID="1" presetClass="exit" presetSubtype="0" fill="hold" grpId="1" nodeType="withEffect">
                                  <p:stCondLst>
                                    <p:cond delay="0"/>
                                  </p:stCondLst>
                                  <p:childTnLst>
                                    <p:set>
                                      <p:cBhvr>
                                        <p:cTn id="22" dur="1" fill="hold">
                                          <p:stCondLst>
                                            <p:cond delay="0"/>
                                          </p:stCondLst>
                                        </p:cTn>
                                        <p:tgtEl>
                                          <p:spTgt spid="6"/>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0"/>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500"/>
                                        <p:tgtEl>
                                          <p:spTgt spid="8"/>
                                        </p:tgtEl>
                                      </p:cBhvr>
                                    </p:animEffect>
                                  </p:childTnLst>
                                </p:cTn>
                              </p:par>
                              <p:par>
                                <p:cTn id="32" presetID="1" presetClass="exit" presetSubtype="0" fill="hold" grpId="1" nodeType="withEffect">
                                  <p:stCondLst>
                                    <p:cond delay="0"/>
                                  </p:stCondLst>
                                  <p:childTnLst>
                                    <p:set>
                                      <p:cBhvr>
                                        <p:cTn id="33"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0" grpId="0" animBg="1"/>
      <p:bldP spid="10" grpId="1" animBg="1"/>
      <p:bldP spid="6" grpId="0" animBg="1"/>
      <p:bldP spid="6" grpId="1" animBg="1"/>
      <p:bldP spid="8" grpId="0" animBg="1"/>
      <p:bldP spid="9" grpId="0" animBg="1"/>
      <p:bldP spid="9" grpId="1" animBg="1"/>
    </p:bld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标题 1"/>
          <p:cNvSpPr>
            <a:spLocks noGrp="1"/>
          </p:cNvSpPr>
          <p:nvPr>
            <p:ph type="title"/>
          </p:nvPr>
        </p:nvSpPr>
        <p:spPr/>
        <p:txBody>
          <a:bodyPr/>
          <a:lstStyle/>
          <a:p>
            <a:r>
              <a:rPr lang="en-US" altLang="zh-CN" dirty="0" smtClean="0">
                <a:latin typeface="宋体" pitchFamily="2" charset="-122"/>
                <a:ea typeface="宋体" pitchFamily="2" charset="-122"/>
              </a:rPr>
              <a:t>10.</a:t>
            </a:r>
            <a:r>
              <a:rPr lang="zh-CN" altLang="en-US" dirty="0" smtClean="0">
                <a:latin typeface="宋体" pitchFamily="2" charset="-122"/>
                <a:ea typeface="宋体" pitchFamily="2" charset="-122"/>
              </a:rPr>
              <a:t>京卡管理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赠送京卡理赔信息查询</a:t>
            </a:r>
            <a:endParaRPr lang="zh-CN" altLang="en-US" dirty="0" smtClean="0">
              <a:ea typeface="宋体" pitchFamily="2" charset="-122"/>
            </a:endParaRPr>
          </a:p>
        </p:txBody>
      </p:sp>
      <p:pic>
        <p:nvPicPr>
          <p:cNvPr id="112643" name="内容占位符 4" descr="界面.jpg"/>
          <p:cNvPicPr>
            <a:picLocks noGrp="1" noChangeAspect="1"/>
          </p:cNvPicPr>
          <p:nvPr>
            <p:ph idx="1"/>
          </p:nvPr>
        </p:nvPicPr>
        <p:blipFill>
          <a:blip r:embed="rId2" cstate="print"/>
          <a:srcRect/>
          <a:stretch>
            <a:fillRect/>
          </a:stretch>
        </p:blipFill>
        <p:spPr>
          <a:xfrm>
            <a:off x="0" y="836712"/>
            <a:ext cx="9112250" cy="5760640"/>
          </a:xfrm>
        </p:spPr>
      </p:pic>
      <p:sp>
        <p:nvSpPr>
          <p:cNvPr id="4" name="日期占位符 3"/>
          <p:cNvSpPr>
            <a:spLocks noGrp="1"/>
          </p:cNvSpPr>
          <p:nvPr>
            <p:ph type="dt" sz="quarter" idx="10"/>
          </p:nvPr>
        </p:nvSpPr>
        <p:spPr/>
        <p:txBody>
          <a:bodyPr/>
          <a:lstStyle/>
          <a:p>
            <a:pPr>
              <a:defRPr/>
            </a:pPr>
            <a:r>
              <a:rPr lang="en-US" altLang="zh-CN" dirty="0" smtClean="0"/>
              <a:t>www.bjzghzbx.com                                                                                                                                                                      </a:t>
            </a:r>
            <a:fld id="{1682A1F5-9183-4D4C-B0BF-056EBF66AFCF}" type="slidenum">
              <a:rPr lang="zh-CN" altLang="en-US" smtClean="0"/>
              <a:pPr>
                <a:defRPr/>
              </a:pPr>
              <a:t>270</a:t>
            </a:fld>
            <a:endParaRPr lang="en-US" altLang="zh-CN" dirty="0"/>
          </a:p>
        </p:txBody>
      </p:sp>
      <p:sp>
        <p:nvSpPr>
          <p:cNvPr id="8" name="矩形 7"/>
          <p:cNvSpPr/>
          <p:nvPr/>
        </p:nvSpPr>
        <p:spPr bwMode="auto">
          <a:xfrm>
            <a:off x="1907704" y="1916832"/>
            <a:ext cx="6696744" cy="122413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9" name="矩形标注 8"/>
          <p:cNvSpPr>
            <a:spLocks noChangeArrowheads="1"/>
          </p:cNvSpPr>
          <p:nvPr/>
        </p:nvSpPr>
        <p:spPr bwMode="auto">
          <a:xfrm>
            <a:off x="179512" y="3356992"/>
            <a:ext cx="4214812" cy="1500188"/>
          </a:xfrm>
          <a:prstGeom prst="wedgeRectCallout">
            <a:avLst>
              <a:gd name="adj1" fmla="val -39138"/>
              <a:gd name="adj2" fmla="val -12797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界面左侧</a:t>
            </a:r>
            <a:r>
              <a:rPr lang="zh-CN" altLang="en-US" sz="2400" b="0" dirty="0" smtClean="0">
                <a:solidFill>
                  <a:schemeClr val="tx2">
                    <a:lumMod val="95000"/>
                    <a:lumOff val="5000"/>
                  </a:schemeClr>
                </a:solidFill>
                <a:latin typeface="华文中宋" pitchFamily="2" charset="-122"/>
                <a:ea typeface="华文中宋" pitchFamily="2" charset="-122"/>
              </a:rPr>
              <a:t>提供京卡组织</a:t>
            </a:r>
            <a:r>
              <a:rPr lang="zh-CN" altLang="en-US" sz="2400" b="0" dirty="0">
                <a:solidFill>
                  <a:schemeClr val="tx2">
                    <a:lumMod val="95000"/>
                    <a:lumOff val="5000"/>
                  </a:schemeClr>
                </a:solidFill>
                <a:latin typeface="华文中宋" pitchFamily="2" charset="-122"/>
                <a:ea typeface="华文中宋" pitchFamily="2" charset="-122"/>
              </a:rPr>
              <a:t>机构列表，方便直接选择，点击</a:t>
            </a:r>
            <a:r>
              <a:rPr lang="en-US" altLang="zh-CN" sz="2400" b="0" dirty="0">
                <a:solidFill>
                  <a:schemeClr val="tx2">
                    <a:lumMod val="95000"/>
                    <a:lumOff val="5000"/>
                  </a:schemeClr>
                </a:solidFill>
                <a:latin typeface="华文中宋" pitchFamily="2" charset="-122"/>
                <a:ea typeface="华文中宋" pitchFamily="2" charset="-122"/>
              </a:rPr>
              <a:t>+</a:t>
            </a:r>
            <a:r>
              <a:rPr lang="zh-CN" altLang="en-US" sz="2400" b="0" dirty="0">
                <a:solidFill>
                  <a:schemeClr val="tx2">
                    <a:lumMod val="95000"/>
                    <a:lumOff val="5000"/>
                  </a:schemeClr>
                </a:solidFill>
                <a:latin typeface="华文中宋" pitchFamily="2" charset="-122"/>
                <a:ea typeface="华文中宋" pitchFamily="2" charset="-122"/>
              </a:rPr>
              <a:t>号可以展开</a:t>
            </a:r>
          </a:p>
        </p:txBody>
      </p:sp>
      <p:sp>
        <p:nvSpPr>
          <p:cNvPr id="10" name="矩形标注 9"/>
          <p:cNvSpPr>
            <a:spLocks noChangeArrowheads="1"/>
          </p:cNvSpPr>
          <p:nvPr/>
        </p:nvSpPr>
        <p:spPr bwMode="auto">
          <a:xfrm>
            <a:off x="4644008" y="3356992"/>
            <a:ext cx="4071937" cy="1500188"/>
          </a:xfrm>
          <a:prstGeom prst="wedgeRectCallout">
            <a:avLst>
              <a:gd name="adj1" fmla="val -36271"/>
              <a:gd name="adj2" fmla="val -8924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也可通过右侧输入搜索条件等信息进行搜索，其中选择状态只有打印生效</a:t>
            </a:r>
          </a:p>
        </p:txBody>
      </p:sp>
      <p:sp>
        <p:nvSpPr>
          <p:cNvPr id="11" name="矩形 10"/>
          <p:cNvSpPr>
            <a:spLocks noChangeArrowheads="1"/>
          </p:cNvSpPr>
          <p:nvPr/>
        </p:nvSpPr>
        <p:spPr bwMode="auto">
          <a:xfrm>
            <a:off x="2339752" y="5085184"/>
            <a:ext cx="6304185" cy="1296144"/>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r>
              <a:rPr lang="zh-CN" altLang="en-US" sz="2400" b="0" dirty="0" smtClean="0">
                <a:solidFill>
                  <a:schemeClr val="tx2">
                    <a:lumMod val="95000"/>
                    <a:lumOff val="5000"/>
                  </a:schemeClr>
                </a:solidFill>
                <a:latin typeface="华文中宋" pitchFamily="2" charset="-122"/>
                <a:ea typeface="华文中宋" pitchFamily="2" charset="-122"/>
              </a:rPr>
              <a:t>说明：</a:t>
            </a:r>
            <a:endParaRPr lang="en-US" altLang="zh-CN" sz="2400" b="0" dirty="0" smtClean="0">
              <a:solidFill>
                <a:schemeClr val="tx2">
                  <a:lumMod val="95000"/>
                  <a:lumOff val="5000"/>
                </a:schemeClr>
              </a:solidFill>
              <a:latin typeface="华文中宋" pitchFamily="2" charset="-122"/>
              <a:ea typeface="华文中宋" pitchFamily="2" charset="-122"/>
            </a:endParaRPr>
          </a:p>
          <a:p>
            <a:pPr algn="just"/>
            <a:r>
              <a:rPr lang="en-US" altLang="zh-CN" sz="2400" b="0" dirty="0" smtClean="0">
                <a:solidFill>
                  <a:schemeClr val="tx2">
                    <a:lumMod val="95000"/>
                    <a:lumOff val="5000"/>
                  </a:schemeClr>
                </a:solidFill>
                <a:latin typeface="华文中宋" pitchFamily="2" charset="-122"/>
                <a:ea typeface="华文中宋" pitchFamily="2" charset="-122"/>
              </a:rPr>
              <a:t>	</a:t>
            </a:r>
            <a:r>
              <a:rPr lang="zh-CN" altLang="en-US" sz="2400" b="0" dirty="0" smtClean="0">
                <a:solidFill>
                  <a:schemeClr val="tx2">
                    <a:lumMod val="95000"/>
                    <a:lumOff val="5000"/>
                  </a:schemeClr>
                </a:solidFill>
                <a:latin typeface="华文中宋" pitchFamily="2" charset="-122"/>
                <a:ea typeface="华文中宋" pitchFamily="2" charset="-122"/>
              </a:rPr>
              <a:t>必须先绑定京卡单位才可以使用查询，并且只能查询到打印生效状态的理赔单。</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标题 1"/>
          <p:cNvSpPr>
            <a:spLocks noGrp="1"/>
          </p:cNvSpPr>
          <p:nvPr>
            <p:ph type="title"/>
          </p:nvPr>
        </p:nvSpPr>
        <p:spPr/>
        <p:txBody>
          <a:bodyPr/>
          <a:lstStyle/>
          <a:p>
            <a:r>
              <a:rPr lang="en-US" altLang="zh-CN" dirty="0" smtClean="0">
                <a:latin typeface="宋体" pitchFamily="2" charset="-122"/>
                <a:ea typeface="宋体" pitchFamily="2" charset="-122"/>
              </a:rPr>
              <a:t>10.</a:t>
            </a:r>
            <a:r>
              <a:rPr lang="zh-CN" altLang="en-US" dirty="0" smtClean="0">
                <a:latin typeface="宋体" pitchFamily="2" charset="-122"/>
                <a:ea typeface="宋体" pitchFamily="2" charset="-122"/>
              </a:rPr>
              <a:t>京卡管理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赠送京卡理赔信息查询</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855EBE90-D24A-4987-A1F2-6EC9F11688B3}" type="slidenum">
              <a:rPr lang="zh-CN" altLang="en-US" smtClean="0"/>
              <a:pPr>
                <a:defRPr/>
              </a:pPr>
              <a:t>271</a:t>
            </a:fld>
            <a:endParaRPr lang="en-US" altLang="zh-CN" dirty="0"/>
          </a:p>
        </p:txBody>
      </p:sp>
      <p:pic>
        <p:nvPicPr>
          <p:cNvPr id="113668" name="内容占位符 6" descr="搜索结果.jpg"/>
          <p:cNvPicPr>
            <a:picLocks noGrp="1" noChangeAspect="1"/>
          </p:cNvPicPr>
          <p:nvPr>
            <p:ph idx="1"/>
          </p:nvPr>
        </p:nvPicPr>
        <p:blipFill>
          <a:blip r:embed="rId2" cstate="print"/>
          <a:srcRect/>
          <a:stretch>
            <a:fillRect/>
          </a:stretch>
        </p:blipFill>
        <p:spPr>
          <a:xfrm>
            <a:off x="0" y="836712"/>
            <a:ext cx="9112250" cy="5688632"/>
          </a:xfrm>
        </p:spPr>
      </p:pic>
      <p:sp>
        <p:nvSpPr>
          <p:cNvPr id="10" name="矩形 9"/>
          <p:cNvSpPr>
            <a:spLocks noChangeArrowheads="1"/>
          </p:cNvSpPr>
          <p:nvPr/>
        </p:nvSpPr>
        <p:spPr bwMode="auto">
          <a:xfrm>
            <a:off x="3059832" y="4149080"/>
            <a:ext cx="3600400" cy="504056"/>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pPr algn="ctr"/>
            <a:r>
              <a:rPr lang="zh-CN" altLang="en-US" sz="2400" b="0" dirty="0" smtClean="0">
                <a:solidFill>
                  <a:schemeClr val="tx2">
                    <a:lumMod val="95000"/>
                    <a:lumOff val="5000"/>
                  </a:schemeClr>
                </a:solidFill>
                <a:latin typeface="华文中宋" pitchFamily="2" charset="-122"/>
                <a:ea typeface="华文中宋" pitchFamily="2" charset="-122"/>
              </a:rPr>
              <a:t>赠送京卡理赔信息列出</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7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272</a:t>
            </a:fld>
            <a:endParaRPr lang="en-US" altLang="zh-CN" dirty="0">
              <a:solidFill>
                <a:srgbClr val="FFFFFF"/>
              </a:solidFill>
            </a:endParaRPr>
          </a:p>
        </p:txBody>
      </p:sp>
      <p:grpSp>
        <p:nvGrpSpPr>
          <p:cNvPr id="2" name="Group 8"/>
          <p:cNvGrpSpPr>
            <a:grpSpLocks/>
          </p:cNvGrpSpPr>
          <p:nvPr/>
        </p:nvGrpSpPr>
        <p:grpSpPr bwMode="auto">
          <a:xfrm>
            <a:off x="2786460" y="2928934"/>
            <a:ext cx="4000119" cy="1000126"/>
            <a:chOff x="1015" y="1851"/>
            <a:chExt cx="3257"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015" y="1851"/>
              <a:ext cx="814"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11</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   常见问题解答</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47"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273</a:t>
            </a:fld>
            <a:endParaRPr lang="en-US" altLang="zh-CN" dirty="0"/>
          </a:p>
        </p:txBody>
      </p:sp>
      <p:grpSp>
        <p:nvGrpSpPr>
          <p:cNvPr id="2" name="Group 8"/>
          <p:cNvGrpSpPr>
            <a:grpSpLocks/>
          </p:cNvGrpSpPr>
          <p:nvPr/>
        </p:nvGrpSpPr>
        <p:grpSpPr bwMode="auto">
          <a:xfrm>
            <a:off x="1357290" y="2928934"/>
            <a:ext cx="6429419" cy="1116543"/>
            <a:chOff x="1131" y="1851"/>
            <a:chExt cx="3065" cy="422"/>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460"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1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pitchFamily="34" charset="0"/>
                </a:rPr>
                <a:t>  11</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137" cy="314"/>
            </a:xfrm>
            <a:prstGeom prst="rect">
              <a:avLst/>
            </a:prstGeom>
            <a:noFill/>
            <a:ln w="9525" algn="ctr">
              <a:noFill/>
              <a:miter lim="800000"/>
              <a:headEnd/>
              <a:tailEnd/>
            </a:ln>
          </p:spPr>
          <p:txBody>
            <a:bodyPr>
              <a:spAutoFit/>
            </a:bodyPr>
            <a:lstStyle/>
            <a:p>
              <a:pPr lvl="0" fontAlgn="auto">
                <a:spcBef>
                  <a:spcPts val="0"/>
                </a:spcBef>
                <a:spcAft>
                  <a:spcPts val="0"/>
                </a:spcAft>
                <a:defRPr/>
              </a:pPr>
              <a:r>
                <a:rPr lang="zh-CN" altLang="en-US" sz="2400" kern="0" dirty="0" smtClean="0">
                  <a:solidFill>
                    <a:srgbClr val="000000"/>
                  </a:solidFill>
                  <a:latin typeface="Calibri" pitchFamily="34" charset="0"/>
                </a:rPr>
                <a:t>常见问题解答</a:t>
              </a:r>
              <a:r>
                <a:rPr lang="en-US" altLang="zh-CN" sz="2400" kern="0" dirty="0" smtClean="0">
                  <a:solidFill>
                    <a:srgbClr val="000000"/>
                  </a:solidFill>
                  <a:latin typeface="Calibri" pitchFamily="34" charset="0"/>
                </a:rPr>
                <a:t>——</a:t>
              </a:r>
              <a:r>
                <a:rPr kumimoji="0" lang="zh-CN" altLang="en-US" sz="2400" b="1" i="0" u="none" strike="noStrike" kern="0" cap="none" spc="0" normalizeH="0" baseline="0" noProof="0" dirty="0" smtClean="0">
                  <a:ln>
                    <a:noFill/>
                  </a:ln>
                  <a:solidFill>
                    <a:srgbClr val="000000"/>
                  </a:solidFill>
                  <a:effectLst/>
                  <a:uLnTx/>
                  <a:uFillTx/>
                  <a:latin typeface="Calibri" pitchFamily="34" charset="0"/>
                </a:rPr>
                <a:t>系统使用环境</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pPr lvl="0" fontAlgn="auto">
              <a:spcBef>
                <a:spcPts val="0"/>
              </a:spcBef>
              <a:spcAft>
                <a:spcPts val="0"/>
              </a:spcAft>
              <a:defRPr/>
            </a:pPr>
            <a:r>
              <a:rPr lang="en-US" altLang="zh-CN" dirty="0" smtClean="0">
                <a:latin typeface="Calibri" pitchFamily="34" charset="0"/>
              </a:rPr>
              <a:t>11.</a:t>
            </a:r>
            <a:r>
              <a:rPr lang="zh-CN" altLang="en-US" dirty="0" smtClean="0">
                <a:latin typeface="Calibri" pitchFamily="34" charset="0"/>
              </a:rPr>
              <a:t>常见问题解答</a:t>
            </a:r>
            <a:r>
              <a:rPr lang="en-US" altLang="zh-CN" dirty="0" smtClean="0">
                <a:latin typeface="Calibri" pitchFamily="34" charset="0"/>
              </a:rPr>
              <a:t>——</a:t>
            </a:r>
            <a:r>
              <a:rPr lang="zh-CN" altLang="en-US" dirty="0" smtClean="0">
                <a:latin typeface="Calibri" pitchFamily="34" charset="0"/>
              </a:rPr>
              <a:t>系统使用环境</a:t>
            </a:r>
            <a:endParaRPr lang="en-US" altLang="zh-CN" dirty="0">
              <a:latin typeface="Calibri" pitchFamily="34" charset="0"/>
            </a:endParaRPr>
          </a:p>
        </p:txBody>
      </p:sp>
      <p:sp>
        <p:nvSpPr>
          <p:cNvPr id="4099" name="内容占位符 2"/>
          <p:cNvSpPr>
            <a:spLocks noGrp="1"/>
          </p:cNvSpPr>
          <p:nvPr>
            <p:ph idx="1"/>
          </p:nvPr>
        </p:nvSpPr>
        <p:spPr>
          <a:xfrm>
            <a:off x="107504" y="1152525"/>
            <a:ext cx="8750776" cy="1490657"/>
          </a:xfrm>
        </p:spPr>
        <p:txBody>
          <a:bodyPr/>
          <a:lstStyle/>
          <a:p>
            <a:pPr marL="514350" indent="-514350">
              <a:buClrTx/>
              <a:buNone/>
            </a:pPr>
            <a:r>
              <a:rPr lang="en-US" altLang="zh-CN" dirty="0" smtClean="0">
                <a:solidFill>
                  <a:schemeClr val="tx1">
                    <a:lumMod val="50000"/>
                  </a:schemeClr>
                </a:solidFill>
                <a:latin typeface="宋体" pitchFamily="2" charset="-122"/>
                <a:ea typeface="宋体" pitchFamily="2" charset="-122"/>
              </a:rPr>
              <a:t>1.</a:t>
            </a:r>
            <a:r>
              <a:rPr lang="zh-CN" altLang="en-US" dirty="0" smtClean="0">
                <a:solidFill>
                  <a:schemeClr val="tx1">
                    <a:lumMod val="50000"/>
                  </a:schemeClr>
                </a:solidFill>
                <a:latin typeface="宋体" pitchFamily="2" charset="-122"/>
                <a:ea typeface="宋体" pitchFamily="2" charset="-122"/>
              </a:rPr>
              <a:t>使用</a:t>
            </a:r>
            <a:r>
              <a:rPr lang="en-US" altLang="zh-CN" dirty="0" smtClean="0">
                <a:solidFill>
                  <a:schemeClr val="tx1">
                    <a:lumMod val="50000"/>
                  </a:schemeClr>
                </a:solidFill>
                <a:latin typeface="宋体" pitchFamily="2" charset="-122"/>
                <a:ea typeface="宋体" pitchFamily="2" charset="-122"/>
              </a:rPr>
              <a:t>IE</a:t>
            </a:r>
            <a:r>
              <a:rPr lang="zh-CN" altLang="en-US" dirty="0" smtClean="0">
                <a:solidFill>
                  <a:schemeClr val="tx1">
                    <a:lumMod val="50000"/>
                  </a:schemeClr>
                </a:solidFill>
                <a:latin typeface="宋体" pitchFamily="2" charset="-122"/>
                <a:ea typeface="宋体" pitchFamily="2" charset="-122"/>
              </a:rPr>
              <a:t>浏览器必须是</a:t>
            </a:r>
            <a:r>
              <a:rPr lang="en-US" altLang="zh-CN" dirty="0" smtClean="0">
                <a:solidFill>
                  <a:schemeClr val="tx1">
                    <a:lumMod val="50000"/>
                  </a:schemeClr>
                </a:solidFill>
                <a:latin typeface="宋体" pitchFamily="2" charset="-122"/>
                <a:ea typeface="宋体" pitchFamily="2" charset="-122"/>
              </a:rPr>
              <a:t>10.0</a:t>
            </a:r>
            <a:r>
              <a:rPr lang="zh-CN" altLang="en-US" dirty="0" smtClean="0">
                <a:solidFill>
                  <a:schemeClr val="tx1">
                    <a:lumMod val="50000"/>
                  </a:schemeClr>
                </a:solidFill>
                <a:latin typeface="宋体" pitchFamily="2" charset="-122"/>
                <a:ea typeface="宋体" pitchFamily="2" charset="-122"/>
              </a:rPr>
              <a:t>以上版本，低版本会有部分功能界面显示不出来的情况。</a:t>
            </a:r>
            <a:endParaRPr lang="en-US" altLang="zh-CN"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half" idx="10"/>
          </p:nvPr>
        </p:nvSpPr>
        <p:spPr/>
        <p:txBody>
          <a:bodyPr/>
          <a:lstStyle/>
          <a:p>
            <a:pPr>
              <a:defRPr/>
            </a:pPr>
            <a:r>
              <a:rPr lang="en-US" altLang="zh-CN" dirty="0" smtClean="0"/>
              <a:t>www.bjzghzbx.com                                                                                                                                                                      </a:t>
            </a:r>
            <a:fld id="{EA7A5B16-BEF4-4199-8C1E-52627D066282}" type="slidenum">
              <a:rPr lang="zh-CN" altLang="en-US" smtClean="0"/>
              <a:pPr>
                <a:defRPr/>
              </a:pPr>
              <a:t>274</a:t>
            </a:fld>
            <a:endParaRPr lang="en-US" altLang="zh-CN" dirty="0"/>
          </a:p>
        </p:txBody>
      </p:sp>
      <p:pic>
        <p:nvPicPr>
          <p:cNvPr id="1026" name="Picture 2"/>
          <p:cNvPicPr>
            <a:picLocks noChangeAspect="1" noChangeArrowheads="1"/>
          </p:cNvPicPr>
          <p:nvPr/>
        </p:nvPicPr>
        <p:blipFill>
          <a:blip r:embed="rId3"/>
          <a:srcRect/>
          <a:stretch>
            <a:fillRect/>
          </a:stretch>
        </p:blipFill>
        <p:spPr bwMode="auto">
          <a:xfrm>
            <a:off x="357158" y="2428868"/>
            <a:ext cx="6924684" cy="2351292"/>
          </a:xfrm>
          <a:prstGeom prst="rect">
            <a:avLst/>
          </a:prstGeom>
          <a:noFill/>
          <a:ln w="9525">
            <a:solidFill>
              <a:schemeClr val="tx1">
                <a:lumMod val="75000"/>
              </a:schemeClr>
            </a:solidFill>
            <a:miter lim="800000"/>
            <a:headEnd/>
            <a:tailEnd/>
          </a:ln>
          <a:effectLst>
            <a:outerShdw blurRad="50800" dist="38100" dir="5400000" algn="t" rotWithShape="0">
              <a:prstClr val="black">
                <a:alpha val="40000"/>
              </a:prstClr>
            </a:outerShdw>
          </a:effectLst>
        </p:spPr>
      </p:pic>
      <p:pic>
        <p:nvPicPr>
          <p:cNvPr id="1028" name="Picture 4"/>
          <p:cNvPicPr>
            <a:picLocks noChangeAspect="1" noChangeArrowheads="1"/>
          </p:cNvPicPr>
          <p:nvPr/>
        </p:nvPicPr>
        <p:blipFill>
          <a:blip r:embed="rId4"/>
          <a:srcRect/>
          <a:stretch>
            <a:fillRect/>
          </a:stretch>
        </p:blipFill>
        <p:spPr bwMode="auto">
          <a:xfrm>
            <a:off x="5072066" y="3214686"/>
            <a:ext cx="3238497" cy="2616033"/>
          </a:xfrm>
          <a:prstGeom prst="rect">
            <a:avLst/>
          </a:prstGeom>
          <a:noFill/>
          <a:ln w="9525">
            <a:noFill/>
            <a:miter lim="800000"/>
            <a:headEnd/>
            <a:tailEnd/>
          </a:ln>
          <a:effectLst>
            <a:outerShdw blurRad="50800" dist="38100" dir="5400000" algn="t" rotWithShape="0">
              <a:prstClr val="black">
                <a:alpha val="40000"/>
              </a:prstClr>
            </a:outerShdw>
          </a:effectLst>
        </p:spPr>
      </p:pic>
      <p:sp>
        <p:nvSpPr>
          <p:cNvPr id="8" name="矩形标注 7"/>
          <p:cNvSpPr>
            <a:spLocks noChangeArrowheads="1"/>
          </p:cNvSpPr>
          <p:nvPr/>
        </p:nvSpPr>
        <p:spPr bwMode="auto">
          <a:xfrm>
            <a:off x="357158" y="4286256"/>
            <a:ext cx="2714644" cy="1285884"/>
          </a:xfrm>
          <a:prstGeom prst="wedgeRectCallout">
            <a:avLst>
              <a:gd name="adj1" fmla="val 36699"/>
              <a:gd name="adj2" fmla="val -10647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kern="0" dirty="0" smtClean="0">
                <a:solidFill>
                  <a:schemeClr val="tx2">
                    <a:lumMod val="95000"/>
                    <a:lumOff val="5000"/>
                  </a:schemeClr>
                </a:solidFill>
                <a:latin typeface="华文中宋" pitchFamily="2" charset="-122"/>
                <a:ea typeface="华文中宋" pitchFamily="2" charset="-122"/>
              </a:rPr>
              <a:t>可以通过</a:t>
            </a:r>
            <a:r>
              <a:rPr lang="en-US" altLang="zh-CN" sz="2400" b="0" kern="0" dirty="0" smtClean="0">
                <a:solidFill>
                  <a:srgbClr val="000099"/>
                </a:solidFill>
                <a:latin typeface="华文中宋" pitchFamily="2" charset="-122"/>
                <a:ea typeface="华文中宋" pitchFamily="2" charset="-122"/>
              </a:rPr>
              <a:t>IE</a:t>
            </a:r>
            <a:r>
              <a:rPr lang="zh-CN" altLang="en-US" sz="2400" b="0" kern="0" dirty="0" smtClean="0">
                <a:solidFill>
                  <a:sysClr val="windowText" lastClr="000000"/>
                </a:solidFill>
                <a:latin typeface="华文中宋" pitchFamily="2" charset="-122"/>
                <a:ea typeface="华文中宋" pitchFamily="2" charset="-122"/>
              </a:rPr>
              <a:t>浏览器</a:t>
            </a:r>
            <a:r>
              <a:rPr lang="zh-CN" altLang="en-US" sz="2400" b="0" i="1" kern="0" dirty="0" smtClean="0">
                <a:solidFill>
                  <a:schemeClr val="tx1">
                    <a:lumMod val="75000"/>
                  </a:schemeClr>
                </a:solidFill>
                <a:latin typeface="华文中宋" pitchFamily="2" charset="-122"/>
                <a:ea typeface="华文中宋" pitchFamily="2" charset="-122"/>
              </a:rPr>
              <a:t>帮助</a:t>
            </a:r>
            <a:r>
              <a:rPr lang="zh-CN" altLang="en-US" sz="2400" b="0" kern="0" dirty="0" smtClean="0">
                <a:solidFill>
                  <a:sysClr val="windowText" lastClr="000000"/>
                </a:solidFill>
                <a:latin typeface="华文中宋" pitchFamily="2" charset="-122"/>
                <a:ea typeface="华文中宋" pitchFamily="2" charset="-122"/>
              </a:rPr>
              <a:t>菜单中的</a:t>
            </a:r>
            <a:r>
              <a:rPr lang="zh-CN" altLang="en-US" sz="2400" b="0" i="1" kern="0" dirty="0" smtClean="0">
                <a:solidFill>
                  <a:schemeClr val="tx1">
                    <a:lumMod val="75000"/>
                  </a:schemeClr>
                </a:solidFill>
                <a:latin typeface="华文中宋" pitchFamily="2" charset="-122"/>
                <a:ea typeface="华文中宋" pitchFamily="2" charset="-122"/>
              </a:rPr>
              <a:t>关于</a:t>
            </a:r>
            <a:r>
              <a:rPr lang="en-US" altLang="zh-CN" sz="2400" b="0" i="1" kern="0" dirty="0" smtClean="0">
                <a:solidFill>
                  <a:schemeClr val="tx1">
                    <a:lumMod val="75000"/>
                  </a:schemeClr>
                </a:solidFill>
                <a:latin typeface="华文中宋" pitchFamily="2" charset="-122"/>
                <a:ea typeface="华文中宋" pitchFamily="2" charset="-122"/>
              </a:rPr>
              <a:t>...</a:t>
            </a:r>
            <a:r>
              <a:rPr lang="zh-CN" altLang="en-US" sz="2400" b="0" kern="0" dirty="0" smtClean="0">
                <a:solidFill>
                  <a:sysClr val="windowText" lastClr="000000"/>
                </a:solidFill>
                <a:latin typeface="华文中宋" pitchFamily="2" charset="-122"/>
                <a:ea typeface="华文中宋" pitchFamily="2" charset="-122"/>
              </a:rPr>
              <a:t>查看版本号。</a:t>
            </a:r>
            <a:endParaRPr lang="zh-CN" altLang="en-US" sz="2600" b="0" dirty="0">
              <a:solidFill>
                <a:schemeClr val="tx1"/>
              </a:solidFill>
              <a:latin typeface="宋体" pitchFamily="2" charset="-122"/>
              <a:ea typeface="宋体" pitchFamily="2" charset="-122"/>
            </a:endParaRPr>
          </a:p>
        </p:txBody>
      </p:sp>
      <p:sp>
        <p:nvSpPr>
          <p:cNvPr id="10" name="矩形 9"/>
          <p:cNvSpPr/>
          <p:nvPr/>
        </p:nvSpPr>
        <p:spPr bwMode="auto">
          <a:xfrm>
            <a:off x="5357818" y="4357694"/>
            <a:ext cx="1714512" cy="285752"/>
          </a:xfrm>
          <a:prstGeom prst="rect">
            <a:avLst/>
          </a:prstGeom>
          <a:noFill/>
          <a:ln w="19050" cap="flat" cmpd="sng" algn="ctr">
            <a:solidFill>
              <a:schemeClr val="accent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Tree>
  </p:cSld>
  <p:clrMapOvr>
    <a:overrideClrMapping bg1="lt1" tx1="dk1" bg2="lt2" tx2="dk2" accent1="accent1" accent2="accent2" accent3="accent3" accent4="accent4" accent5="accent5" accent6="accent6" hlink="hlink" folHlink="folHlink"/>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28"/>
                                        </p:tgtEl>
                                        <p:attrNameLst>
                                          <p:attrName>style.visibility</p:attrName>
                                        </p:attrNameLst>
                                      </p:cBhvr>
                                      <p:to>
                                        <p:strVal val="visible"/>
                                      </p:to>
                                    </p:set>
                                    <p:animEffect transition="in" filter="fade">
                                      <p:cBhvr>
                                        <p:cTn id="15" dur="500"/>
                                        <p:tgtEl>
                                          <p:spTgt spid="1028"/>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srcRect/>
          <a:stretch>
            <a:fillRect/>
          </a:stretch>
        </p:blipFill>
        <p:spPr bwMode="auto">
          <a:xfrm>
            <a:off x="500034" y="2500306"/>
            <a:ext cx="7929618" cy="3026707"/>
          </a:xfrm>
          <a:prstGeom prst="rect">
            <a:avLst/>
          </a:prstGeom>
          <a:noFill/>
          <a:ln w="9525">
            <a:solidFill>
              <a:schemeClr val="tx1">
                <a:lumMod val="50000"/>
              </a:schemeClr>
            </a:solidFill>
            <a:miter lim="800000"/>
            <a:headEnd/>
            <a:tailEnd/>
          </a:ln>
          <a:effectLst>
            <a:outerShdw blurRad="50800" dist="38100" dir="5400000" algn="t" rotWithShape="0">
              <a:prstClr val="black">
                <a:alpha val="40000"/>
              </a:prstClr>
            </a:outerShdw>
          </a:effectLst>
        </p:spPr>
      </p:pic>
      <p:sp>
        <p:nvSpPr>
          <p:cNvPr id="4098" name="标题 1"/>
          <p:cNvSpPr>
            <a:spLocks noGrp="1"/>
          </p:cNvSpPr>
          <p:nvPr>
            <p:ph type="title"/>
          </p:nvPr>
        </p:nvSpPr>
        <p:spPr/>
        <p:txBody>
          <a:bodyPr/>
          <a:lstStyle/>
          <a:p>
            <a:r>
              <a:rPr lang="en-US" altLang="zh-CN" dirty="0" smtClean="0">
                <a:latin typeface="Calibri" pitchFamily="34" charset="0"/>
              </a:rPr>
              <a:t>11.</a:t>
            </a:r>
            <a:r>
              <a:rPr lang="zh-CN" altLang="en-US" dirty="0" smtClean="0">
                <a:latin typeface="Calibri" pitchFamily="34" charset="0"/>
              </a:rPr>
              <a:t>常见问题解答</a:t>
            </a:r>
            <a:r>
              <a:rPr lang="en-US" altLang="zh-CN" dirty="0" smtClean="0">
                <a:latin typeface="Calibri" pitchFamily="34" charset="0"/>
              </a:rPr>
              <a:t>——</a:t>
            </a:r>
            <a:r>
              <a:rPr lang="zh-CN" altLang="en-US" dirty="0" smtClean="0">
                <a:latin typeface="Calibri" pitchFamily="34" charset="0"/>
              </a:rPr>
              <a:t>系统使用环境</a:t>
            </a:r>
            <a:endParaRPr lang="zh-CN" altLang="en-US" dirty="0" smtClean="0">
              <a:ea typeface="宋体" pitchFamily="2" charset="-122"/>
            </a:endParaRPr>
          </a:p>
        </p:txBody>
      </p:sp>
      <p:sp>
        <p:nvSpPr>
          <p:cNvPr id="4099" name="内容占位符 2"/>
          <p:cNvSpPr>
            <a:spLocks noGrp="1"/>
          </p:cNvSpPr>
          <p:nvPr>
            <p:ph idx="1"/>
          </p:nvPr>
        </p:nvSpPr>
        <p:spPr>
          <a:xfrm>
            <a:off x="107504" y="1152525"/>
            <a:ext cx="9036496" cy="1490657"/>
          </a:xfrm>
        </p:spPr>
        <p:txBody>
          <a:bodyPr/>
          <a:lstStyle/>
          <a:p>
            <a:pPr marL="514350" indent="-514350">
              <a:buClrTx/>
              <a:buNone/>
            </a:pPr>
            <a:r>
              <a:rPr lang="en-US" altLang="zh-CN" dirty="0" smtClean="0">
                <a:solidFill>
                  <a:schemeClr val="tx1">
                    <a:lumMod val="50000"/>
                  </a:schemeClr>
                </a:solidFill>
                <a:latin typeface="宋体" pitchFamily="2" charset="-122"/>
                <a:ea typeface="宋体" pitchFamily="2" charset="-122"/>
              </a:rPr>
              <a:t>2.</a:t>
            </a:r>
            <a:r>
              <a:rPr lang="zh-CN" altLang="en-US" dirty="0" smtClean="0">
                <a:solidFill>
                  <a:schemeClr val="tx1">
                    <a:lumMod val="50000"/>
                  </a:schemeClr>
                </a:solidFill>
                <a:latin typeface="宋体" pitchFamily="2" charset="-122"/>
                <a:ea typeface="宋体" pitchFamily="2" charset="-122"/>
              </a:rPr>
              <a:t>使用</a:t>
            </a:r>
            <a:r>
              <a:rPr lang="en-US" altLang="zh-CN" dirty="0" smtClean="0">
                <a:solidFill>
                  <a:schemeClr val="tx1">
                    <a:lumMod val="50000"/>
                  </a:schemeClr>
                </a:solidFill>
                <a:latin typeface="宋体" pitchFamily="2" charset="-122"/>
                <a:ea typeface="宋体" pitchFamily="2" charset="-122"/>
              </a:rPr>
              <a:t>360</a:t>
            </a:r>
            <a:r>
              <a:rPr lang="zh-CN" altLang="en-US" dirty="0" smtClean="0">
                <a:solidFill>
                  <a:schemeClr val="tx1">
                    <a:lumMod val="50000"/>
                  </a:schemeClr>
                </a:solidFill>
                <a:latin typeface="宋体" pitchFamily="2" charset="-122"/>
                <a:ea typeface="宋体" pitchFamily="2" charset="-122"/>
              </a:rPr>
              <a:t>浏览器必须开启“极速”模式，其他模式下会有部分功能界面显示不出来的情况。</a:t>
            </a:r>
            <a:endParaRPr lang="en-US" altLang="zh-CN"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half" idx="10"/>
          </p:nvPr>
        </p:nvSpPr>
        <p:spPr/>
        <p:txBody>
          <a:bodyPr/>
          <a:lstStyle/>
          <a:p>
            <a:pPr>
              <a:defRPr/>
            </a:pPr>
            <a:r>
              <a:rPr lang="en-US" altLang="zh-CN" dirty="0" smtClean="0"/>
              <a:t>www.bjzghzbx.com                                                                                                                                                                      </a:t>
            </a:r>
            <a:fld id="{EA7A5B16-BEF4-4199-8C1E-52627D066282}" type="slidenum">
              <a:rPr lang="zh-CN" altLang="en-US" smtClean="0"/>
              <a:pPr>
                <a:defRPr/>
              </a:pPr>
              <a:t>275</a:t>
            </a:fld>
            <a:endParaRPr lang="en-US" altLang="zh-CN" dirty="0"/>
          </a:p>
        </p:txBody>
      </p:sp>
      <p:sp>
        <p:nvSpPr>
          <p:cNvPr id="8" name="矩形标注 7"/>
          <p:cNvSpPr>
            <a:spLocks noChangeArrowheads="1"/>
          </p:cNvSpPr>
          <p:nvPr/>
        </p:nvSpPr>
        <p:spPr bwMode="auto">
          <a:xfrm>
            <a:off x="6286512" y="4214818"/>
            <a:ext cx="2714644" cy="1285884"/>
          </a:xfrm>
          <a:prstGeom prst="wedgeRectCallout">
            <a:avLst>
              <a:gd name="adj1" fmla="val 16649"/>
              <a:gd name="adj2" fmla="val -14880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kern="0" dirty="0" smtClean="0">
                <a:solidFill>
                  <a:schemeClr val="tx2">
                    <a:lumMod val="95000"/>
                    <a:lumOff val="5000"/>
                  </a:schemeClr>
                </a:solidFill>
                <a:latin typeface="华文中宋" pitchFamily="2" charset="-122"/>
                <a:ea typeface="华文中宋" pitchFamily="2" charset="-122"/>
              </a:rPr>
              <a:t>可以通过点击模式切换开关，切换到极速模式</a:t>
            </a:r>
            <a:r>
              <a:rPr lang="zh-CN" altLang="en-US" sz="2400" b="0" kern="0" dirty="0" smtClean="0">
                <a:solidFill>
                  <a:sysClr val="windowText" lastClr="000000"/>
                </a:solidFill>
                <a:latin typeface="华文中宋" pitchFamily="2" charset="-122"/>
                <a:ea typeface="华文中宋" pitchFamily="2" charset="-122"/>
              </a:rPr>
              <a:t>。</a:t>
            </a:r>
            <a:endParaRPr lang="zh-CN" altLang="en-US" sz="2600" dirty="0">
              <a:solidFill>
                <a:schemeClr val="tx1"/>
              </a:solidFill>
              <a:latin typeface="宋体" pitchFamily="2" charset="-122"/>
              <a:ea typeface="宋体" pitchFamily="2" charset="-122"/>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428596" y="2643182"/>
            <a:ext cx="8308788" cy="2571768"/>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sp>
        <p:nvSpPr>
          <p:cNvPr id="4098" name="标题 1"/>
          <p:cNvSpPr>
            <a:spLocks noGrp="1"/>
          </p:cNvSpPr>
          <p:nvPr>
            <p:ph type="title"/>
          </p:nvPr>
        </p:nvSpPr>
        <p:spPr/>
        <p:txBody>
          <a:bodyPr/>
          <a:lstStyle/>
          <a:p>
            <a:r>
              <a:rPr lang="en-US" altLang="zh-CN" dirty="0" smtClean="0">
                <a:latin typeface="Calibri" pitchFamily="34" charset="0"/>
              </a:rPr>
              <a:t>11.</a:t>
            </a:r>
            <a:r>
              <a:rPr lang="zh-CN" altLang="en-US" dirty="0" smtClean="0">
                <a:latin typeface="Calibri" pitchFamily="34" charset="0"/>
              </a:rPr>
              <a:t>常见问题解答</a:t>
            </a:r>
            <a:r>
              <a:rPr lang="en-US" altLang="zh-CN" dirty="0" smtClean="0">
                <a:latin typeface="Calibri" pitchFamily="34" charset="0"/>
              </a:rPr>
              <a:t>——</a:t>
            </a:r>
            <a:r>
              <a:rPr lang="zh-CN" altLang="en-US" dirty="0" smtClean="0">
                <a:latin typeface="Calibri" pitchFamily="34" charset="0"/>
              </a:rPr>
              <a:t>系统使用环境</a:t>
            </a:r>
            <a:endParaRPr lang="zh-CN" altLang="en-US" dirty="0" smtClean="0">
              <a:ea typeface="宋体" pitchFamily="2" charset="-122"/>
            </a:endParaRPr>
          </a:p>
        </p:txBody>
      </p:sp>
      <p:sp>
        <p:nvSpPr>
          <p:cNvPr id="4099" name="内容占位符 2"/>
          <p:cNvSpPr>
            <a:spLocks noGrp="1"/>
          </p:cNvSpPr>
          <p:nvPr>
            <p:ph idx="1"/>
          </p:nvPr>
        </p:nvSpPr>
        <p:spPr>
          <a:xfrm>
            <a:off x="107504" y="1152525"/>
            <a:ext cx="8750776" cy="1490657"/>
          </a:xfrm>
        </p:spPr>
        <p:txBody>
          <a:bodyPr/>
          <a:lstStyle/>
          <a:p>
            <a:pPr>
              <a:buNone/>
            </a:pPr>
            <a:r>
              <a:rPr lang="en-US" altLang="zh-CN" dirty="0" smtClean="0">
                <a:solidFill>
                  <a:schemeClr val="tx1">
                    <a:lumMod val="50000"/>
                  </a:schemeClr>
                </a:solidFill>
                <a:latin typeface="宋体" pitchFamily="2" charset="-122"/>
                <a:ea typeface="宋体" pitchFamily="2" charset="-122"/>
              </a:rPr>
              <a:t>3.</a:t>
            </a:r>
            <a:r>
              <a:rPr lang="zh-CN" altLang="en-US" dirty="0" smtClean="0">
                <a:solidFill>
                  <a:schemeClr val="tx1">
                    <a:lumMod val="50000"/>
                  </a:schemeClr>
                </a:solidFill>
                <a:latin typeface="宋体" pitchFamily="2" charset="-122"/>
                <a:ea typeface="宋体" pitchFamily="2" charset="-122"/>
              </a:rPr>
              <a:t>请勿在浏览器中使用不同基层身份在不同页签中同时操作使用</a:t>
            </a:r>
            <a:r>
              <a:rPr lang="en-US" altLang="zh-CN" dirty="0" smtClean="0">
                <a:solidFill>
                  <a:schemeClr val="tx1">
                    <a:lumMod val="50000"/>
                  </a:schemeClr>
                </a:solidFill>
                <a:latin typeface="宋体" pitchFamily="2" charset="-122"/>
                <a:ea typeface="宋体" pitchFamily="2" charset="-122"/>
              </a:rPr>
              <a:t>,</a:t>
            </a:r>
            <a:r>
              <a:rPr lang="zh-CN" altLang="en-US" dirty="0" smtClean="0">
                <a:solidFill>
                  <a:schemeClr val="tx1">
                    <a:lumMod val="50000"/>
                  </a:schemeClr>
                </a:solidFill>
                <a:latin typeface="宋体" pitchFamily="2" charset="-122"/>
                <a:ea typeface="宋体" pitchFamily="2" charset="-122"/>
              </a:rPr>
              <a:t>容易造成录入信息混乱。</a:t>
            </a:r>
          </a:p>
        </p:txBody>
      </p:sp>
      <p:sp>
        <p:nvSpPr>
          <p:cNvPr id="4" name="日期占位符 3"/>
          <p:cNvSpPr>
            <a:spLocks noGrp="1"/>
          </p:cNvSpPr>
          <p:nvPr>
            <p:ph type="dt" sz="half" idx="10"/>
          </p:nvPr>
        </p:nvSpPr>
        <p:spPr/>
        <p:txBody>
          <a:bodyPr/>
          <a:lstStyle/>
          <a:p>
            <a:pPr>
              <a:defRPr/>
            </a:pPr>
            <a:r>
              <a:rPr lang="en-US" altLang="zh-CN" dirty="0" smtClean="0"/>
              <a:t>www.bjzghzbx.com                                                                                                                                                                      </a:t>
            </a:r>
            <a:fld id="{EA7A5B16-BEF4-4199-8C1E-52627D066282}" type="slidenum">
              <a:rPr lang="zh-CN" altLang="en-US" smtClean="0"/>
              <a:pPr>
                <a:defRPr/>
              </a:pPr>
              <a:t>276</a:t>
            </a:fld>
            <a:endParaRPr lang="en-US" altLang="zh-CN" dirty="0"/>
          </a:p>
        </p:txBody>
      </p:sp>
      <p:sp>
        <p:nvSpPr>
          <p:cNvPr id="10" name="矩形 9"/>
          <p:cNvSpPr/>
          <p:nvPr/>
        </p:nvSpPr>
        <p:spPr bwMode="auto">
          <a:xfrm>
            <a:off x="5643570" y="2714620"/>
            <a:ext cx="2928958" cy="357190"/>
          </a:xfrm>
          <a:prstGeom prst="rect">
            <a:avLst/>
          </a:prstGeom>
          <a:noFill/>
          <a:ln w="19050" cap="flat" cmpd="sng" algn="ctr">
            <a:solidFill>
              <a:schemeClr val="accent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 name="矩形标注 7"/>
          <p:cNvSpPr>
            <a:spLocks noChangeArrowheads="1"/>
          </p:cNvSpPr>
          <p:nvPr/>
        </p:nvSpPr>
        <p:spPr bwMode="auto">
          <a:xfrm>
            <a:off x="4786314" y="3643314"/>
            <a:ext cx="2643206" cy="1214446"/>
          </a:xfrm>
          <a:prstGeom prst="wedgeRectCallout">
            <a:avLst>
              <a:gd name="adj1" fmla="val 31085"/>
              <a:gd name="adj2" fmla="val -10478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kern="0" dirty="0" smtClean="0">
                <a:solidFill>
                  <a:schemeClr val="tx2">
                    <a:lumMod val="95000"/>
                    <a:lumOff val="5000"/>
                  </a:schemeClr>
                </a:solidFill>
                <a:latin typeface="华文中宋" pitchFamily="2" charset="-122"/>
                <a:ea typeface="华文中宋" pitchFamily="2" charset="-122"/>
              </a:rPr>
              <a:t>请勿同浏览器，多页签多身份登录使用。</a:t>
            </a:r>
            <a:endParaRPr lang="zh-CN" altLang="en-US" sz="2400" b="0" kern="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animBg="1"/>
    </p:bld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428596" y="2357430"/>
            <a:ext cx="8286808" cy="4022787"/>
          </a:xfrm>
          <a:prstGeom prst="rect">
            <a:avLst/>
          </a:prstGeom>
          <a:noFill/>
          <a:ln w="9525">
            <a:noFill/>
            <a:miter lim="800000"/>
            <a:headEnd/>
            <a:tailEnd/>
          </a:ln>
          <a:effectLst/>
        </p:spPr>
      </p:pic>
      <p:sp>
        <p:nvSpPr>
          <p:cNvPr id="4098" name="标题 1"/>
          <p:cNvSpPr>
            <a:spLocks noGrp="1"/>
          </p:cNvSpPr>
          <p:nvPr>
            <p:ph type="title"/>
          </p:nvPr>
        </p:nvSpPr>
        <p:spPr/>
        <p:txBody>
          <a:bodyPr/>
          <a:lstStyle/>
          <a:p>
            <a:r>
              <a:rPr lang="en-US" altLang="zh-CN" dirty="0" smtClean="0">
                <a:latin typeface="Calibri" pitchFamily="34" charset="0"/>
              </a:rPr>
              <a:t>11.</a:t>
            </a:r>
            <a:r>
              <a:rPr lang="zh-CN" altLang="en-US" dirty="0" smtClean="0">
                <a:latin typeface="Calibri" pitchFamily="34" charset="0"/>
              </a:rPr>
              <a:t>常见问题解答</a:t>
            </a:r>
            <a:r>
              <a:rPr lang="en-US" altLang="zh-CN" dirty="0" smtClean="0">
                <a:latin typeface="Calibri" pitchFamily="34" charset="0"/>
              </a:rPr>
              <a:t>——</a:t>
            </a:r>
            <a:r>
              <a:rPr lang="zh-CN" altLang="en-US" dirty="0" smtClean="0">
                <a:latin typeface="Calibri" pitchFamily="34" charset="0"/>
              </a:rPr>
              <a:t>系统使用环境</a:t>
            </a:r>
            <a:endParaRPr lang="zh-CN" altLang="en-US" dirty="0" smtClean="0">
              <a:ea typeface="宋体" pitchFamily="2" charset="-122"/>
            </a:endParaRPr>
          </a:p>
        </p:txBody>
      </p:sp>
      <p:sp>
        <p:nvSpPr>
          <p:cNvPr id="4099" name="内容占位符 2"/>
          <p:cNvSpPr>
            <a:spLocks noGrp="1"/>
          </p:cNvSpPr>
          <p:nvPr>
            <p:ph idx="1"/>
          </p:nvPr>
        </p:nvSpPr>
        <p:spPr>
          <a:xfrm>
            <a:off x="107504" y="1152525"/>
            <a:ext cx="9036496" cy="1490657"/>
          </a:xfrm>
        </p:spPr>
        <p:txBody>
          <a:bodyPr/>
          <a:lstStyle/>
          <a:p>
            <a:pPr marL="514350" indent="-514350">
              <a:buClrTx/>
              <a:buNone/>
            </a:pPr>
            <a:r>
              <a:rPr lang="en-US" altLang="zh-CN" dirty="0" smtClean="0">
                <a:solidFill>
                  <a:schemeClr val="tx1">
                    <a:lumMod val="50000"/>
                  </a:schemeClr>
                </a:solidFill>
                <a:latin typeface="宋体" pitchFamily="2" charset="-122"/>
                <a:ea typeface="宋体" pitchFamily="2" charset="-122"/>
              </a:rPr>
              <a:t>4.</a:t>
            </a:r>
            <a:r>
              <a:rPr lang="zh-CN" altLang="en-US" dirty="0" smtClean="0">
                <a:solidFill>
                  <a:schemeClr val="tx1">
                    <a:lumMod val="50000"/>
                  </a:schemeClr>
                </a:solidFill>
                <a:latin typeface="宋体" pitchFamily="2" charset="-122"/>
                <a:ea typeface="宋体" pitchFamily="2" charset="-122"/>
              </a:rPr>
              <a:t>部分单位无法下载各种表单，需要向本单位网络管理部门申请开通</a:t>
            </a:r>
            <a:r>
              <a:rPr lang="en-US" altLang="zh-CN" dirty="0" smtClean="0">
                <a:solidFill>
                  <a:schemeClr val="tx1">
                    <a:lumMod val="50000"/>
                  </a:schemeClr>
                </a:solidFill>
                <a:latin typeface="宋体" pitchFamily="2" charset="-122"/>
                <a:ea typeface="宋体" pitchFamily="2" charset="-122"/>
              </a:rPr>
              <a:t>HTTP</a:t>
            </a:r>
            <a:r>
              <a:rPr lang="zh-CN" altLang="en-US" dirty="0" smtClean="0">
                <a:solidFill>
                  <a:schemeClr val="tx1">
                    <a:lumMod val="50000"/>
                  </a:schemeClr>
                </a:solidFill>
                <a:latin typeface="宋体" pitchFamily="2" charset="-122"/>
                <a:ea typeface="宋体" pitchFamily="2" charset="-122"/>
              </a:rPr>
              <a:t>协议</a:t>
            </a:r>
            <a:r>
              <a:rPr lang="en-US" altLang="zh-CN" dirty="0" smtClean="0">
                <a:solidFill>
                  <a:schemeClr val="tx1">
                    <a:lumMod val="50000"/>
                  </a:schemeClr>
                </a:solidFill>
                <a:latin typeface="宋体" pitchFamily="2" charset="-122"/>
                <a:ea typeface="宋体" pitchFamily="2" charset="-122"/>
              </a:rPr>
              <a:t>81</a:t>
            </a:r>
            <a:r>
              <a:rPr lang="zh-CN" altLang="en-US" dirty="0" smtClean="0">
                <a:solidFill>
                  <a:schemeClr val="tx1">
                    <a:lumMod val="50000"/>
                  </a:schemeClr>
                </a:solidFill>
                <a:latin typeface="宋体" pitchFamily="2" charset="-122"/>
                <a:ea typeface="宋体" pitchFamily="2" charset="-122"/>
              </a:rPr>
              <a:t>号端口。</a:t>
            </a:r>
            <a:endParaRPr lang="en-US" altLang="zh-CN" dirty="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half" idx="10"/>
          </p:nvPr>
        </p:nvSpPr>
        <p:spPr/>
        <p:txBody>
          <a:bodyPr/>
          <a:lstStyle/>
          <a:p>
            <a:pPr>
              <a:defRPr/>
            </a:pPr>
            <a:r>
              <a:rPr lang="en-US" altLang="zh-CN" dirty="0" smtClean="0"/>
              <a:t>www.bjzghzbx.com                                                                                                                                                                      </a:t>
            </a:r>
            <a:fld id="{EA7A5B16-BEF4-4199-8C1E-52627D066282}" type="slidenum">
              <a:rPr lang="zh-CN" altLang="en-US" smtClean="0"/>
              <a:pPr>
                <a:defRPr/>
              </a:pPr>
              <a:t>277</a:t>
            </a:fld>
            <a:endParaRPr lang="en-US" altLang="zh-CN" dirty="0"/>
          </a:p>
        </p:txBody>
      </p:sp>
      <p:sp>
        <p:nvSpPr>
          <p:cNvPr id="8" name="矩形标注 7"/>
          <p:cNvSpPr>
            <a:spLocks noChangeArrowheads="1"/>
          </p:cNvSpPr>
          <p:nvPr/>
        </p:nvSpPr>
        <p:spPr bwMode="auto">
          <a:xfrm>
            <a:off x="357158" y="4357694"/>
            <a:ext cx="2714644" cy="1214446"/>
          </a:xfrm>
          <a:prstGeom prst="wedgeRectCallout">
            <a:avLst>
              <a:gd name="adj1" fmla="val -12624"/>
              <a:gd name="adj2" fmla="val 9047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kern="0" dirty="0" smtClean="0">
                <a:solidFill>
                  <a:sysClr val="windowText" lastClr="000000"/>
                </a:solidFill>
                <a:latin typeface="华文中宋" pitchFamily="2" charset="-122"/>
                <a:ea typeface="华文中宋" pitchFamily="2" charset="-122"/>
              </a:rPr>
              <a:t>所有表单下载需要通过</a:t>
            </a:r>
            <a:r>
              <a:rPr lang="en-US" altLang="zh-CN" sz="2400" b="0" kern="0" dirty="0" smtClean="0">
                <a:solidFill>
                  <a:sysClr val="windowText" lastClr="000000"/>
                </a:solidFill>
                <a:latin typeface="华文中宋" pitchFamily="2" charset="-122"/>
                <a:ea typeface="华文中宋" pitchFamily="2" charset="-122"/>
              </a:rPr>
              <a:t>HTTP</a:t>
            </a:r>
            <a:r>
              <a:rPr lang="zh-CN" altLang="en-US" sz="2400" b="0" kern="0" dirty="0" smtClean="0">
                <a:solidFill>
                  <a:sysClr val="windowText" lastClr="000000"/>
                </a:solidFill>
                <a:latin typeface="华文中宋" pitchFamily="2" charset="-122"/>
                <a:ea typeface="华文中宋" pitchFamily="2" charset="-122"/>
              </a:rPr>
              <a:t>协议</a:t>
            </a:r>
            <a:r>
              <a:rPr lang="en-US" altLang="zh-CN" sz="2400" b="0" kern="0" dirty="0" smtClean="0">
                <a:solidFill>
                  <a:sysClr val="windowText" lastClr="000000"/>
                </a:solidFill>
                <a:latin typeface="华文中宋" pitchFamily="2" charset="-122"/>
                <a:ea typeface="华文中宋" pitchFamily="2" charset="-122"/>
              </a:rPr>
              <a:t>81</a:t>
            </a:r>
            <a:r>
              <a:rPr lang="zh-CN" altLang="en-US" sz="2400" b="0" kern="0" dirty="0" smtClean="0">
                <a:solidFill>
                  <a:sysClr val="windowText" lastClr="000000"/>
                </a:solidFill>
                <a:latin typeface="华文中宋" pitchFamily="2" charset="-122"/>
                <a:ea typeface="华文中宋" pitchFamily="2" charset="-122"/>
              </a:rPr>
              <a:t>号端口进行。</a:t>
            </a:r>
            <a:endParaRPr lang="zh-CN" altLang="en-US" sz="2600" dirty="0">
              <a:solidFill>
                <a:schemeClr val="tx1"/>
              </a:solidFill>
              <a:latin typeface="宋体" pitchFamily="2" charset="-122"/>
              <a:ea typeface="宋体" pitchFamily="2" charset="-122"/>
            </a:endParaRPr>
          </a:p>
        </p:txBody>
      </p:sp>
      <p:sp>
        <p:nvSpPr>
          <p:cNvPr id="9" name="矩形 8"/>
          <p:cNvSpPr/>
          <p:nvPr/>
        </p:nvSpPr>
        <p:spPr bwMode="auto">
          <a:xfrm>
            <a:off x="357158" y="6072206"/>
            <a:ext cx="1214446" cy="357190"/>
          </a:xfrm>
          <a:prstGeom prst="rect">
            <a:avLst/>
          </a:prstGeom>
          <a:noFill/>
          <a:ln w="19050" cap="flat" cmpd="sng" algn="ctr">
            <a:solidFill>
              <a:schemeClr val="accent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7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278</a:t>
            </a:fld>
            <a:endParaRPr lang="en-US" altLang="zh-CN" dirty="0"/>
          </a:p>
        </p:txBody>
      </p:sp>
      <p:grpSp>
        <p:nvGrpSpPr>
          <p:cNvPr id="2" name="Group 8"/>
          <p:cNvGrpSpPr>
            <a:grpSpLocks/>
          </p:cNvGrpSpPr>
          <p:nvPr/>
        </p:nvGrpSpPr>
        <p:grpSpPr bwMode="auto">
          <a:xfrm>
            <a:off x="856222" y="2928934"/>
            <a:ext cx="7216240" cy="1116543"/>
            <a:chOff x="1219" y="1851"/>
            <a:chExt cx="2977" cy="422"/>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460"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219" y="1851"/>
              <a:ext cx="423"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pitchFamily="34" charset="0"/>
                </a:rPr>
                <a:t> 11</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342" cy="314"/>
            </a:xfrm>
            <a:prstGeom prst="rect">
              <a:avLst/>
            </a:prstGeom>
            <a:noFill/>
            <a:ln w="9525" algn="ctr">
              <a:noFill/>
              <a:miter lim="800000"/>
              <a:headEnd/>
              <a:tailEnd/>
            </a:ln>
          </p:spPr>
          <p:txBody>
            <a:bodyPr wrap="square">
              <a:spAutoFit/>
            </a:bodyPr>
            <a:lstStyle/>
            <a:p>
              <a:pPr lvl="0" fontAlgn="auto">
                <a:spcBef>
                  <a:spcPts val="0"/>
                </a:spcBef>
                <a:spcAft>
                  <a:spcPts val="0"/>
                </a:spcAft>
                <a:defRPr/>
              </a:pPr>
              <a:r>
                <a:rPr lang="zh-CN" altLang="en-US" sz="2400" kern="0" dirty="0" smtClean="0">
                  <a:solidFill>
                    <a:srgbClr val="000000"/>
                  </a:solidFill>
                  <a:latin typeface="Calibri" pitchFamily="34" charset="0"/>
                </a:rPr>
                <a:t>常见问题解答</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批量入会、投保模板</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pPr lvl="0" fontAlgn="auto">
              <a:spcBef>
                <a:spcPts val="0"/>
              </a:spcBef>
              <a:spcAft>
                <a:spcPts val="0"/>
              </a:spcAft>
              <a:defRPr/>
            </a:pPr>
            <a:r>
              <a:rPr lang="en-US" altLang="zh-CN" dirty="0" smtClean="0">
                <a:latin typeface="Calibri" pitchFamily="34" charset="0"/>
              </a:rPr>
              <a:t>11.</a:t>
            </a:r>
            <a:r>
              <a:rPr lang="zh-CN" altLang="en-US" dirty="0" smtClean="0">
                <a:latin typeface="Calibri" pitchFamily="34" charset="0"/>
              </a:rPr>
              <a:t>常见问题解答</a:t>
            </a:r>
            <a:r>
              <a:rPr lang="en-US" altLang="zh-CN" dirty="0" smtClean="0">
                <a:latin typeface="Calibri" pitchFamily="34" charset="0"/>
              </a:rPr>
              <a:t>——</a:t>
            </a:r>
            <a:r>
              <a:rPr lang="zh-CN" altLang="en-US" dirty="0" smtClean="0">
                <a:latin typeface="Calibri" pitchFamily="34" charset="0"/>
              </a:rPr>
              <a:t>批量入会、投保模板</a:t>
            </a:r>
            <a:endParaRPr lang="en-US" altLang="zh-CN" dirty="0">
              <a:latin typeface="Calibri" pitchFamily="34" charset="0"/>
            </a:endParaRPr>
          </a:p>
        </p:txBody>
      </p:sp>
      <p:sp>
        <p:nvSpPr>
          <p:cNvPr id="4099" name="内容占位符 2"/>
          <p:cNvSpPr>
            <a:spLocks noGrp="1"/>
          </p:cNvSpPr>
          <p:nvPr>
            <p:ph idx="1"/>
          </p:nvPr>
        </p:nvSpPr>
        <p:spPr>
          <a:xfrm>
            <a:off x="107504" y="1428736"/>
            <a:ext cx="9036496" cy="3429024"/>
          </a:xfrm>
        </p:spPr>
        <p:txBody>
          <a:bodyPr/>
          <a:lstStyle/>
          <a:p>
            <a:pPr marL="0" indent="0">
              <a:buClrTx/>
              <a:buNone/>
            </a:pPr>
            <a:r>
              <a:rPr lang="en-US" altLang="zh-CN" b="1" dirty="0" smtClean="0">
                <a:solidFill>
                  <a:schemeClr val="tx1">
                    <a:lumMod val="50000"/>
                  </a:schemeClr>
                </a:solidFill>
                <a:latin typeface="宋体" pitchFamily="2" charset="-122"/>
                <a:ea typeface="宋体" pitchFamily="2" charset="-122"/>
              </a:rPr>
              <a:t>1.</a:t>
            </a:r>
            <a:r>
              <a:rPr lang="zh-CN" altLang="en-US" b="1" dirty="0" smtClean="0">
                <a:solidFill>
                  <a:schemeClr val="tx1">
                    <a:lumMod val="50000"/>
                  </a:schemeClr>
                </a:solidFill>
                <a:latin typeface="宋体" pitchFamily="2" charset="-122"/>
                <a:ea typeface="宋体" pitchFamily="2" charset="-122"/>
              </a:rPr>
              <a:t>避免大范围集中使用模板操作</a:t>
            </a:r>
            <a:r>
              <a:rPr lang="en-US" altLang="zh-CN" b="1" dirty="0" smtClean="0">
                <a:solidFill>
                  <a:schemeClr val="tx1">
                    <a:lumMod val="50000"/>
                  </a:schemeClr>
                </a:solidFill>
                <a:latin typeface="宋体" pitchFamily="2" charset="-122"/>
                <a:ea typeface="宋体" pitchFamily="2" charset="-122"/>
              </a:rPr>
              <a:t> </a:t>
            </a:r>
          </a:p>
          <a:p>
            <a:pPr marL="0" indent="0">
              <a:buClrTx/>
              <a:buNone/>
            </a:pPr>
            <a:r>
              <a:rPr lang="en-US" altLang="zh-CN" dirty="0" smtClean="0">
                <a:solidFill>
                  <a:schemeClr val="tx1">
                    <a:lumMod val="50000"/>
                  </a:schemeClr>
                </a:solidFill>
                <a:latin typeface="宋体" pitchFamily="2" charset="-122"/>
                <a:ea typeface="宋体" pitchFamily="2" charset="-122"/>
              </a:rPr>
              <a:t>	</a:t>
            </a:r>
            <a:r>
              <a:rPr lang="zh-CN" altLang="en-US" dirty="0" smtClean="0">
                <a:solidFill>
                  <a:schemeClr val="tx1">
                    <a:lumMod val="50000"/>
                  </a:schemeClr>
                </a:solidFill>
                <a:latin typeface="宋体" pitchFamily="2" charset="-122"/>
                <a:ea typeface="宋体" pitchFamily="2" charset="-122"/>
              </a:rPr>
              <a:t>各代办处投保续转不要让所属基层集中同时使用批量入会、投保模板进行大数据量业务操作，请合理安排错时续转操作，减缓办事处服务器承载压力。</a:t>
            </a:r>
            <a:endParaRPr lang="en-US" altLang="zh-CN" dirty="0" smtClean="0">
              <a:solidFill>
                <a:srgbClr val="FF0000"/>
              </a:solidFill>
              <a:latin typeface="宋体" pitchFamily="2" charset="-122"/>
              <a:ea typeface="宋体" pitchFamily="2" charset="-122"/>
            </a:endParaRPr>
          </a:p>
          <a:p>
            <a:pPr marL="0" indent="0">
              <a:buClrTx/>
              <a:buNone/>
            </a:pPr>
            <a:endParaRPr lang="en-US" altLang="zh-CN" b="1" dirty="0" smtClean="0">
              <a:solidFill>
                <a:srgbClr val="FF0000"/>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279</a:t>
            </a:fld>
            <a:endParaRPr lang="en-US" altLang="zh-CN" dirty="0"/>
          </a:p>
        </p:txBody>
      </p:sp>
      <p:sp>
        <p:nvSpPr>
          <p:cNvPr id="5" name="AutoShape 6"/>
          <p:cNvSpPr>
            <a:spLocks noChangeArrowheads="1"/>
          </p:cNvSpPr>
          <p:nvPr/>
        </p:nvSpPr>
        <p:spPr bwMode="auto">
          <a:xfrm>
            <a:off x="714348" y="4643446"/>
            <a:ext cx="7643866" cy="1200329"/>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b="0" dirty="0" smtClean="0">
                <a:solidFill>
                  <a:schemeClr val="tx1">
                    <a:lumMod val="50000"/>
                  </a:schemeClr>
                </a:solidFill>
                <a:latin typeface="宋体" pitchFamily="2" charset="-122"/>
                <a:ea typeface="宋体" pitchFamily="2" charset="-122"/>
              </a:rPr>
              <a:t>提示：</a:t>
            </a:r>
            <a:endParaRPr lang="en-US" altLang="zh-CN" sz="2400" b="0" dirty="0" smtClean="0">
              <a:solidFill>
                <a:schemeClr val="tx1">
                  <a:lumMod val="50000"/>
                </a:schemeClr>
              </a:solidFill>
              <a:latin typeface="宋体" pitchFamily="2" charset="-122"/>
              <a:ea typeface="宋体" pitchFamily="2"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0" dirty="0" smtClean="0">
                <a:solidFill>
                  <a:schemeClr val="tx1">
                    <a:lumMod val="50000"/>
                  </a:schemeClr>
                </a:solidFill>
                <a:latin typeface="宋体" pitchFamily="2" charset="-122"/>
                <a:ea typeface="宋体" pitchFamily="2" charset="-122"/>
              </a:rPr>
              <a:t> 原投保单续转操作，系统提前</a:t>
            </a:r>
            <a:r>
              <a:rPr lang="en-US" altLang="zh-CN" sz="2400" b="0" dirty="0" smtClean="0">
                <a:solidFill>
                  <a:schemeClr val="tx1">
                    <a:lumMod val="50000"/>
                  </a:schemeClr>
                </a:solidFill>
                <a:latin typeface="宋体" pitchFamily="2" charset="-122"/>
                <a:ea typeface="宋体" pitchFamily="2" charset="-122"/>
              </a:rPr>
              <a:t>3</a:t>
            </a:r>
            <a:r>
              <a:rPr lang="zh-CN" altLang="en-US" sz="2400" b="0" dirty="0" smtClean="0">
                <a:solidFill>
                  <a:schemeClr val="tx1">
                    <a:lumMod val="50000"/>
                  </a:schemeClr>
                </a:solidFill>
                <a:latin typeface="宋体" pitchFamily="2" charset="-122"/>
                <a:ea typeface="宋体" pitchFamily="2" charset="-122"/>
              </a:rPr>
              <a:t>个月就已放开操作权 </a:t>
            </a:r>
            <a:endParaRPr lang="en-US" altLang="zh-CN" sz="2400" b="0" dirty="0" smtClean="0">
              <a:solidFill>
                <a:schemeClr val="tx1">
                  <a:lumMod val="50000"/>
                </a:schemeClr>
              </a:solidFill>
              <a:latin typeface="宋体" pitchFamily="2" charset="-122"/>
              <a:ea typeface="宋体" pitchFamily="2" charset="-122"/>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extLst>
      <p:ext uri="{BB962C8B-B14F-4D97-AF65-F5344CB8AC3E}">
        <p14:creationId xmlns="" xmlns:p14="http://schemas.microsoft.com/office/powerpoint/2010/main" val="2181683573"/>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28</a:t>
            </a:fld>
            <a:endParaRPr lang="en-US" altLang="zh-CN" dirty="0"/>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pitchFamily="34" charset="0"/>
                </a:rPr>
                <a:t> 3</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0000"/>
                  </a:solidFill>
                  <a:effectLst/>
                  <a:uLnTx/>
                  <a:uFillTx/>
                  <a:latin typeface="Calibri" pitchFamily="34" charset="0"/>
                </a:rPr>
                <a:t>组织机构管理</a:t>
              </a:r>
              <a:r>
                <a:rPr kumimoji="0" lang="en-US" altLang="zh-CN" sz="2400" b="1" i="0" u="none" strike="noStrike" kern="0" cap="none" spc="0" normalizeH="0" baseline="0" noProof="0" dirty="0" smtClean="0">
                  <a:ln>
                    <a:noFill/>
                  </a:ln>
                  <a:solidFill>
                    <a:srgbClr val="000000"/>
                  </a:solidFill>
                  <a:effectLst/>
                  <a:uLnTx/>
                  <a:uFillTx/>
                  <a:latin typeface="Calibri" pitchFamily="34" charset="0"/>
                </a:rPr>
                <a:t>——</a:t>
              </a:r>
              <a:r>
                <a:rPr kumimoji="0" lang="zh-CN" altLang="en-US" sz="2400" b="1" i="0" u="none" strike="noStrike" kern="0" cap="none" spc="0" normalizeH="0" baseline="0" noProof="0" dirty="0" smtClean="0">
                  <a:ln>
                    <a:noFill/>
                  </a:ln>
                  <a:solidFill>
                    <a:srgbClr val="000000"/>
                  </a:solidFill>
                  <a:effectLst/>
                  <a:uLnTx/>
                  <a:uFillTx/>
                  <a:latin typeface="Calibri" pitchFamily="34" charset="0"/>
                </a:rPr>
                <a:t>新建经办人员</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224" cy="174"/>
            </a:xfrm>
            <a:prstGeom prst="rect">
              <a:avLst/>
            </a:prstGeom>
            <a:noFill/>
            <a:ln w="9525" algn="ctr">
              <a:noFill/>
              <a:miter lim="800000"/>
              <a:headEnd/>
              <a:tailEnd/>
            </a:ln>
          </p:spPr>
          <p:txBody>
            <a:bodyPr wrap="square">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en-US" altLang="zh-CN" dirty="0" smtClean="0">
                <a:latin typeface="Calibri" pitchFamily="34" charset="0"/>
              </a:rPr>
              <a:t>11.</a:t>
            </a:r>
            <a:r>
              <a:rPr lang="zh-CN" altLang="en-US" dirty="0" smtClean="0">
                <a:latin typeface="Calibri" pitchFamily="34" charset="0"/>
              </a:rPr>
              <a:t>常见问题解答</a:t>
            </a:r>
            <a:r>
              <a:rPr lang="en-US" altLang="zh-CN" dirty="0" smtClean="0">
                <a:latin typeface="Calibri" pitchFamily="34" charset="0"/>
              </a:rPr>
              <a:t>——</a:t>
            </a:r>
            <a:r>
              <a:rPr lang="zh-CN" altLang="en-US" dirty="0" smtClean="0">
                <a:latin typeface="Calibri" pitchFamily="34" charset="0"/>
              </a:rPr>
              <a:t>批量入会、投保模板</a:t>
            </a:r>
            <a:endParaRPr lang="zh-CN" altLang="en-US" dirty="0" smtClean="0">
              <a:ea typeface="宋体" pitchFamily="2" charset="-122"/>
            </a:endParaRPr>
          </a:p>
        </p:txBody>
      </p:sp>
      <p:sp>
        <p:nvSpPr>
          <p:cNvPr id="4099" name="内容占位符 2"/>
          <p:cNvSpPr>
            <a:spLocks noGrp="1"/>
          </p:cNvSpPr>
          <p:nvPr>
            <p:ph idx="1"/>
          </p:nvPr>
        </p:nvSpPr>
        <p:spPr>
          <a:xfrm>
            <a:off x="107504" y="1643050"/>
            <a:ext cx="9036496" cy="4686312"/>
          </a:xfrm>
        </p:spPr>
        <p:txBody>
          <a:bodyPr/>
          <a:lstStyle/>
          <a:p>
            <a:pPr marL="0" indent="0">
              <a:buClrTx/>
              <a:buNone/>
            </a:pPr>
            <a:r>
              <a:rPr lang="en-US" altLang="zh-CN" b="1" dirty="0" smtClean="0">
                <a:solidFill>
                  <a:schemeClr val="tx1">
                    <a:lumMod val="50000"/>
                  </a:schemeClr>
                </a:solidFill>
                <a:latin typeface="宋体" pitchFamily="2" charset="-122"/>
                <a:ea typeface="宋体" pitchFamily="2" charset="-122"/>
              </a:rPr>
              <a:t>2. </a:t>
            </a:r>
            <a:r>
              <a:rPr lang="zh-CN" altLang="en-US" b="1" dirty="0" smtClean="0">
                <a:solidFill>
                  <a:schemeClr val="tx1">
                    <a:lumMod val="50000"/>
                  </a:schemeClr>
                </a:solidFill>
                <a:latin typeface="宋体" pitchFamily="2" charset="-122"/>
                <a:ea typeface="宋体" pitchFamily="2" charset="-122"/>
              </a:rPr>
              <a:t>模板中只能使用身份证号且</a:t>
            </a:r>
            <a:r>
              <a:rPr lang="en-US" altLang="zh-CN" b="1" dirty="0" smtClean="0">
                <a:solidFill>
                  <a:schemeClr val="tx1">
                    <a:lumMod val="50000"/>
                  </a:schemeClr>
                </a:solidFill>
                <a:latin typeface="宋体" pitchFamily="2" charset="-122"/>
                <a:ea typeface="宋体" pitchFamily="2" charset="-122"/>
              </a:rPr>
              <a:t>18</a:t>
            </a:r>
            <a:r>
              <a:rPr lang="zh-CN" altLang="en-US" b="1" dirty="0" smtClean="0">
                <a:solidFill>
                  <a:schemeClr val="tx1">
                    <a:lumMod val="50000"/>
                  </a:schemeClr>
                </a:solidFill>
                <a:latin typeface="宋体" pitchFamily="2" charset="-122"/>
                <a:ea typeface="宋体" pitchFamily="2" charset="-122"/>
              </a:rPr>
              <a:t>位</a:t>
            </a:r>
            <a:endParaRPr lang="en-US" altLang="zh-CN" b="1" dirty="0" smtClean="0">
              <a:solidFill>
                <a:schemeClr val="tx1">
                  <a:lumMod val="50000"/>
                </a:schemeClr>
              </a:solidFill>
              <a:latin typeface="宋体" pitchFamily="2" charset="-122"/>
              <a:ea typeface="宋体" pitchFamily="2" charset="-122"/>
            </a:endParaRPr>
          </a:p>
          <a:p>
            <a:pPr marL="0" indent="0">
              <a:buClrTx/>
              <a:buNone/>
            </a:pPr>
            <a:r>
              <a:rPr lang="en-US" altLang="zh-CN" dirty="0" smtClean="0">
                <a:solidFill>
                  <a:schemeClr val="tx1">
                    <a:lumMod val="50000"/>
                  </a:schemeClr>
                </a:solidFill>
                <a:latin typeface="宋体" pitchFamily="2" charset="-122"/>
                <a:ea typeface="宋体" pitchFamily="2" charset="-122"/>
              </a:rPr>
              <a:t>	</a:t>
            </a:r>
            <a:r>
              <a:rPr lang="zh-CN" altLang="en-US" dirty="0" smtClean="0">
                <a:solidFill>
                  <a:schemeClr val="tx1">
                    <a:lumMod val="50000"/>
                  </a:schemeClr>
                </a:solidFill>
                <a:latin typeface="宋体" pitchFamily="2" charset="-122"/>
                <a:ea typeface="宋体" pitchFamily="2" charset="-122"/>
              </a:rPr>
              <a:t>入会、投保模板中只能使用</a:t>
            </a:r>
            <a:r>
              <a:rPr lang="en-US" altLang="zh-CN" dirty="0" smtClean="0">
                <a:solidFill>
                  <a:schemeClr val="tx1">
                    <a:lumMod val="50000"/>
                  </a:schemeClr>
                </a:solidFill>
                <a:latin typeface="宋体" pitchFamily="2" charset="-122"/>
                <a:ea typeface="宋体" pitchFamily="2" charset="-122"/>
              </a:rPr>
              <a:t>18</a:t>
            </a:r>
            <a:r>
              <a:rPr lang="zh-CN" altLang="en-US" dirty="0" smtClean="0">
                <a:solidFill>
                  <a:schemeClr val="tx1">
                    <a:lumMod val="50000"/>
                  </a:schemeClr>
                </a:solidFill>
                <a:latin typeface="宋体" pitchFamily="2" charset="-122"/>
                <a:ea typeface="宋体" pitchFamily="2" charset="-122"/>
              </a:rPr>
              <a:t>位身份证号，如果身份证号有</a:t>
            </a:r>
            <a:r>
              <a:rPr lang="en-US" altLang="zh-CN" dirty="0" smtClean="0">
                <a:solidFill>
                  <a:schemeClr val="tx1">
                    <a:lumMod val="50000"/>
                  </a:schemeClr>
                </a:solidFill>
                <a:latin typeface="宋体" pitchFamily="2" charset="-122"/>
                <a:ea typeface="宋体" pitchFamily="2" charset="-122"/>
              </a:rPr>
              <a:t>15</a:t>
            </a:r>
            <a:r>
              <a:rPr lang="zh-CN" altLang="en-US" dirty="0" smtClean="0">
                <a:solidFill>
                  <a:schemeClr val="tx1">
                    <a:lumMod val="50000"/>
                  </a:schemeClr>
                </a:solidFill>
                <a:latin typeface="宋体" pitchFamily="2" charset="-122"/>
                <a:ea typeface="宋体" pitchFamily="2" charset="-122"/>
              </a:rPr>
              <a:t>位或其他证件号的，导入时业务系统会报错，导入不成功。</a:t>
            </a:r>
            <a:endParaRPr lang="en-US" altLang="zh-CN"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280</a:t>
            </a:fld>
            <a:endParaRPr lang="en-US" altLang="zh-CN" dirty="0"/>
          </a:p>
        </p:txBody>
      </p:sp>
      <p:sp>
        <p:nvSpPr>
          <p:cNvPr id="5" name="AutoShape 6"/>
          <p:cNvSpPr>
            <a:spLocks noChangeArrowheads="1"/>
          </p:cNvSpPr>
          <p:nvPr/>
        </p:nvSpPr>
        <p:spPr bwMode="auto">
          <a:xfrm>
            <a:off x="928662" y="4143380"/>
            <a:ext cx="7643866" cy="1938992"/>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b="0" dirty="0" smtClean="0">
                <a:solidFill>
                  <a:schemeClr val="tx1">
                    <a:lumMod val="50000"/>
                  </a:schemeClr>
                </a:solidFill>
                <a:latin typeface="宋体" pitchFamily="2" charset="-122"/>
                <a:ea typeface="宋体" pitchFamily="2" charset="-122"/>
              </a:rPr>
              <a:t>提示：</a:t>
            </a:r>
            <a:endParaRPr lang="en-US" altLang="zh-CN" sz="2400" b="0" kern="0" dirty="0" smtClean="0">
              <a:solidFill>
                <a:sysClr val="windowText" lastClr="000000"/>
              </a:solidFill>
              <a:latin typeface="华文中宋" pitchFamily="2" charset="-122"/>
              <a:ea typeface="华文中宋"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0" dirty="0" smtClean="0">
                <a:solidFill>
                  <a:schemeClr val="tx1">
                    <a:lumMod val="50000"/>
                  </a:schemeClr>
                </a:solidFill>
                <a:latin typeface="宋体" pitchFamily="2" charset="-122"/>
                <a:ea typeface="宋体" pitchFamily="2" charset="-122"/>
              </a:rPr>
              <a:t>	1</a:t>
            </a:r>
            <a:r>
              <a:rPr lang="zh-CN" altLang="en-US" sz="2400" b="0" dirty="0" smtClean="0">
                <a:solidFill>
                  <a:schemeClr val="tx1">
                    <a:lumMod val="50000"/>
                  </a:schemeClr>
                </a:solidFill>
                <a:latin typeface="宋体" pitchFamily="2" charset="-122"/>
                <a:ea typeface="宋体" pitchFamily="2" charset="-122"/>
              </a:rPr>
              <a:t>）护照号、军官证号等非身份证号请在网上逐个录入，模板只支持身份证号。</a:t>
            </a:r>
            <a:endParaRPr lang="en-US" altLang="zh-CN" sz="2400" b="0" dirty="0" smtClean="0">
              <a:solidFill>
                <a:schemeClr val="tx1">
                  <a:lumMod val="50000"/>
                </a:schemeClr>
              </a:solidFill>
              <a:latin typeface="宋体" pitchFamily="2" charset="-122"/>
              <a:ea typeface="宋体"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0" dirty="0" smtClean="0">
                <a:solidFill>
                  <a:schemeClr val="tx1">
                    <a:lumMod val="50000"/>
                  </a:schemeClr>
                </a:solidFill>
                <a:latin typeface="宋体" pitchFamily="2" charset="-122"/>
                <a:ea typeface="宋体" pitchFamily="2" charset="-122"/>
              </a:rPr>
              <a:t>	2</a:t>
            </a:r>
            <a:r>
              <a:rPr lang="zh-CN" altLang="en-US" sz="2400" b="0" dirty="0" smtClean="0">
                <a:solidFill>
                  <a:schemeClr val="tx1">
                    <a:lumMod val="50000"/>
                  </a:schemeClr>
                </a:solidFill>
                <a:latin typeface="宋体" pitchFamily="2" charset="-122"/>
                <a:ea typeface="宋体" pitchFamily="2" charset="-122"/>
              </a:rPr>
              <a:t>）新系统入会、投保和理赔不允许使用</a:t>
            </a:r>
            <a:r>
              <a:rPr lang="en-US" altLang="zh-CN" sz="2400" b="0" dirty="0" smtClean="0">
                <a:solidFill>
                  <a:schemeClr val="tx1">
                    <a:lumMod val="50000"/>
                  </a:schemeClr>
                </a:solidFill>
                <a:latin typeface="宋体" pitchFamily="2" charset="-122"/>
                <a:ea typeface="宋体" pitchFamily="2" charset="-122"/>
              </a:rPr>
              <a:t>15</a:t>
            </a:r>
            <a:r>
              <a:rPr lang="zh-CN" altLang="en-US" sz="2400" b="0" dirty="0" smtClean="0">
                <a:solidFill>
                  <a:schemeClr val="tx1">
                    <a:lumMod val="50000"/>
                  </a:schemeClr>
                </a:solidFill>
                <a:latin typeface="宋体" pitchFamily="2" charset="-122"/>
                <a:ea typeface="宋体" pitchFamily="2" charset="-122"/>
              </a:rPr>
              <a:t>位身份证。</a:t>
            </a:r>
            <a:endParaRPr lang="en-US" altLang="zh-CN" sz="2400" b="0" dirty="0" smtClean="0">
              <a:solidFill>
                <a:schemeClr val="tx1">
                  <a:lumMod val="50000"/>
                </a:schemeClr>
              </a:solidFill>
              <a:latin typeface="宋体" pitchFamily="2" charset="-122"/>
              <a:ea typeface="宋体" pitchFamily="2" charset="-122"/>
            </a:endParaRPr>
          </a:p>
        </p:txBody>
      </p:sp>
    </p:spTree>
    <p:extLst>
      <p:ext uri="{BB962C8B-B14F-4D97-AF65-F5344CB8AC3E}">
        <p14:creationId xmlns="" xmlns:p14="http://schemas.microsoft.com/office/powerpoint/2010/main" val="2181683573"/>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en-US" altLang="zh-CN" dirty="0" smtClean="0">
                <a:latin typeface="Calibri" pitchFamily="34" charset="0"/>
              </a:rPr>
              <a:t>11.</a:t>
            </a:r>
            <a:r>
              <a:rPr lang="zh-CN" altLang="en-US" dirty="0" smtClean="0">
                <a:latin typeface="Calibri" pitchFamily="34" charset="0"/>
              </a:rPr>
              <a:t>常见问题解答</a:t>
            </a:r>
            <a:r>
              <a:rPr lang="en-US" altLang="zh-CN" dirty="0" smtClean="0">
                <a:latin typeface="Calibri" pitchFamily="34" charset="0"/>
              </a:rPr>
              <a:t>——</a:t>
            </a:r>
            <a:r>
              <a:rPr lang="zh-CN" altLang="en-US" dirty="0" smtClean="0">
                <a:latin typeface="Calibri" pitchFamily="34" charset="0"/>
              </a:rPr>
              <a:t>批量入会、投保模板</a:t>
            </a:r>
            <a:endParaRPr lang="zh-CN" altLang="en-US" dirty="0" smtClean="0">
              <a:ea typeface="宋体" pitchFamily="2" charset="-122"/>
            </a:endParaRPr>
          </a:p>
        </p:txBody>
      </p:sp>
      <p:sp>
        <p:nvSpPr>
          <p:cNvPr id="4099" name="内容占位符 2"/>
          <p:cNvSpPr>
            <a:spLocks noGrp="1"/>
          </p:cNvSpPr>
          <p:nvPr>
            <p:ph idx="1"/>
          </p:nvPr>
        </p:nvSpPr>
        <p:spPr>
          <a:xfrm>
            <a:off x="107504" y="1428736"/>
            <a:ext cx="9036496" cy="4852208"/>
          </a:xfrm>
        </p:spPr>
        <p:txBody>
          <a:bodyPr/>
          <a:lstStyle/>
          <a:p>
            <a:pPr marL="0" indent="0">
              <a:buClrTx/>
              <a:buNone/>
            </a:pPr>
            <a:r>
              <a:rPr lang="en-US" altLang="zh-CN" sz="2800" b="1" dirty="0" smtClean="0">
                <a:solidFill>
                  <a:schemeClr val="tx1">
                    <a:lumMod val="50000"/>
                  </a:schemeClr>
                </a:solidFill>
                <a:latin typeface="宋体" pitchFamily="2" charset="-122"/>
                <a:ea typeface="宋体" pitchFamily="2" charset="-122"/>
              </a:rPr>
              <a:t>3. </a:t>
            </a:r>
            <a:r>
              <a:rPr lang="zh-CN" altLang="en-US" sz="2800" b="1" dirty="0" smtClean="0">
                <a:solidFill>
                  <a:schemeClr val="tx1">
                    <a:lumMod val="50000"/>
                  </a:schemeClr>
                </a:solidFill>
                <a:latin typeface="宋体" pitchFamily="2" charset="-122"/>
                <a:ea typeface="宋体" pitchFamily="2" charset="-122"/>
              </a:rPr>
              <a:t>批量投保模板反馈信息说明：</a:t>
            </a:r>
            <a:endParaRPr lang="en-US" altLang="zh-CN" sz="2800" b="1" dirty="0" smtClean="0">
              <a:solidFill>
                <a:schemeClr val="tx1">
                  <a:lumMod val="50000"/>
                </a:schemeClr>
              </a:solidFill>
              <a:latin typeface="宋体" pitchFamily="2" charset="-122"/>
              <a:ea typeface="宋体" pitchFamily="2" charset="-122"/>
            </a:endParaRPr>
          </a:p>
          <a:p>
            <a:pPr marL="0" indent="0">
              <a:buClrTx/>
              <a:buNone/>
            </a:pPr>
            <a:r>
              <a:rPr lang="en-US" altLang="zh-CN" sz="2600" b="1" dirty="0" smtClean="0">
                <a:solidFill>
                  <a:schemeClr val="tx1">
                    <a:lumMod val="50000"/>
                  </a:schemeClr>
                </a:solidFill>
                <a:latin typeface="宋体" pitchFamily="2" charset="-122"/>
                <a:ea typeface="宋体" pitchFamily="2" charset="-122"/>
              </a:rPr>
              <a:t>	</a:t>
            </a:r>
            <a:r>
              <a:rPr lang="zh-CN" altLang="en-US" sz="2600" dirty="0" smtClean="0">
                <a:solidFill>
                  <a:schemeClr val="tx1">
                    <a:lumMod val="50000"/>
                  </a:schemeClr>
                </a:solidFill>
                <a:latin typeface="宋体" pitchFamily="2" charset="-122"/>
                <a:ea typeface="宋体" pitchFamily="2" charset="-122"/>
              </a:rPr>
              <a:t>使用批量投保模板上传后，导入不成功人员错误提示解释</a:t>
            </a:r>
            <a:endParaRPr lang="en-US" altLang="zh-CN" sz="2600" dirty="0" smtClean="0">
              <a:solidFill>
                <a:schemeClr val="tx1">
                  <a:lumMod val="50000"/>
                </a:schemeClr>
              </a:solidFill>
              <a:latin typeface="宋体" pitchFamily="2" charset="-122"/>
              <a:ea typeface="宋体" pitchFamily="2" charset="-122"/>
            </a:endParaRPr>
          </a:p>
          <a:p>
            <a:pPr>
              <a:buClrTx/>
              <a:buFont typeface="Wingdings" panose="05000000000000000000" pitchFamily="2" charset="2"/>
              <a:buChar char="l"/>
            </a:pPr>
            <a:r>
              <a:rPr lang="zh-CN" altLang="en-US" sz="2600" b="1" dirty="0">
                <a:solidFill>
                  <a:schemeClr val="tx1">
                    <a:lumMod val="50000"/>
                  </a:schemeClr>
                </a:solidFill>
                <a:latin typeface="宋体" pitchFamily="2" charset="-122"/>
                <a:ea typeface="宋体" pitchFamily="2" charset="-122"/>
              </a:rPr>
              <a:t>查无此会员</a:t>
            </a:r>
            <a:r>
              <a:rPr lang="zh-CN" altLang="en-US" sz="2600" b="1" dirty="0" smtClean="0">
                <a:solidFill>
                  <a:schemeClr val="tx1">
                    <a:lumMod val="50000"/>
                  </a:schemeClr>
                </a:solidFill>
                <a:latin typeface="宋体" pitchFamily="2" charset="-122"/>
                <a:ea typeface="宋体" pitchFamily="2" charset="-122"/>
              </a:rPr>
              <a:t>信息</a:t>
            </a:r>
            <a:r>
              <a:rPr lang="en-US" altLang="zh-CN" sz="2600" dirty="0" smtClean="0">
                <a:solidFill>
                  <a:schemeClr val="tx1">
                    <a:lumMod val="50000"/>
                  </a:schemeClr>
                </a:solidFill>
                <a:latin typeface="宋体" pitchFamily="2" charset="-122"/>
                <a:ea typeface="宋体" pitchFamily="2" charset="-122"/>
              </a:rPr>
              <a:t>—</a:t>
            </a:r>
            <a:r>
              <a:rPr lang="zh-CN" altLang="en-US" sz="2600" dirty="0" smtClean="0">
                <a:solidFill>
                  <a:schemeClr val="tx1">
                    <a:lumMod val="50000"/>
                  </a:schemeClr>
                </a:solidFill>
                <a:latin typeface="宋体" pitchFamily="2" charset="-122"/>
                <a:ea typeface="宋体" pitchFamily="2" charset="-122"/>
              </a:rPr>
              <a:t>会员</a:t>
            </a:r>
            <a:r>
              <a:rPr lang="zh-CN" altLang="en-US" sz="2600" dirty="0">
                <a:solidFill>
                  <a:schemeClr val="tx1">
                    <a:lumMod val="50000"/>
                  </a:schemeClr>
                </a:solidFill>
                <a:latin typeface="宋体" pitchFamily="2" charset="-122"/>
                <a:ea typeface="宋体" pitchFamily="2" charset="-122"/>
              </a:rPr>
              <a:t>不在本单位，需要做调动</a:t>
            </a:r>
          </a:p>
          <a:p>
            <a:pPr>
              <a:buClrTx/>
              <a:buFont typeface="Wingdings" panose="05000000000000000000" pitchFamily="2" charset="2"/>
              <a:buChar char="l"/>
            </a:pPr>
            <a:r>
              <a:rPr lang="zh-CN" altLang="en-US" sz="2600" b="1" dirty="0">
                <a:solidFill>
                  <a:schemeClr val="tx1">
                    <a:lumMod val="50000"/>
                  </a:schemeClr>
                </a:solidFill>
                <a:latin typeface="宋体" pitchFamily="2" charset="-122"/>
                <a:ea typeface="宋体" pitchFamily="2" charset="-122"/>
              </a:rPr>
              <a:t>会员信息不存在，请检查会员</a:t>
            </a:r>
            <a:r>
              <a:rPr lang="zh-CN" altLang="en-US" sz="2600" b="1" dirty="0" smtClean="0">
                <a:solidFill>
                  <a:schemeClr val="tx1">
                    <a:lumMod val="50000"/>
                  </a:schemeClr>
                </a:solidFill>
                <a:latin typeface="宋体" pitchFamily="2" charset="-122"/>
                <a:ea typeface="宋体" pitchFamily="2" charset="-122"/>
              </a:rPr>
              <a:t>信息</a:t>
            </a:r>
            <a:r>
              <a:rPr lang="en-US" altLang="zh-CN" sz="2600" dirty="0" smtClean="0">
                <a:solidFill>
                  <a:schemeClr val="tx1">
                    <a:lumMod val="50000"/>
                  </a:schemeClr>
                </a:solidFill>
                <a:latin typeface="宋体" pitchFamily="2" charset="-122"/>
                <a:ea typeface="宋体" pitchFamily="2" charset="-122"/>
              </a:rPr>
              <a:t>—</a:t>
            </a:r>
            <a:r>
              <a:rPr lang="zh-CN" altLang="en-US" sz="2600" dirty="0" smtClean="0">
                <a:solidFill>
                  <a:schemeClr val="tx1">
                    <a:lumMod val="50000"/>
                  </a:schemeClr>
                </a:solidFill>
                <a:latin typeface="宋体" pitchFamily="2" charset="-122"/>
                <a:ea typeface="宋体" pitchFamily="2" charset="-122"/>
              </a:rPr>
              <a:t>没有</a:t>
            </a:r>
            <a:r>
              <a:rPr lang="zh-CN" altLang="en-US" sz="2600" dirty="0">
                <a:solidFill>
                  <a:schemeClr val="tx1">
                    <a:lumMod val="50000"/>
                  </a:schemeClr>
                </a:solidFill>
                <a:latin typeface="宋体" pitchFamily="2" charset="-122"/>
                <a:ea typeface="宋体" pitchFamily="2" charset="-122"/>
              </a:rPr>
              <a:t>入过会</a:t>
            </a:r>
          </a:p>
          <a:p>
            <a:pPr>
              <a:buClrTx/>
              <a:buFont typeface="Wingdings" panose="05000000000000000000" pitchFamily="2" charset="2"/>
              <a:buChar char="l"/>
            </a:pPr>
            <a:r>
              <a:rPr lang="zh-CN" altLang="en-US" sz="2600" b="1" dirty="0">
                <a:solidFill>
                  <a:schemeClr val="tx1">
                    <a:lumMod val="50000"/>
                  </a:schemeClr>
                </a:solidFill>
                <a:latin typeface="宋体" pitchFamily="2" charset="-122"/>
                <a:ea typeface="宋体" pitchFamily="2" charset="-122"/>
              </a:rPr>
              <a:t>投保人身份证不合法</a:t>
            </a:r>
            <a:r>
              <a:rPr lang="en-US" altLang="zh-CN" sz="2600" b="1" dirty="0">
                <a:solidFill>
                  <a:schemeClr val="tx1">
                    <a:lumMod val="50000"/>
                  </a:schemeClr>
                </a:solidFill>
                <a:latin typeface="宋体" pitchFamily="2" charset="-122"/>
                <a:ea typeface="宋体" pitchFamily="2" charset="-122"/>
              </a:rPr>
              <a:t>,</a:t>
            </a:r>
            <a:r>
              <a:rPr lang="zh-CN" altLang="en-US" sz="2600" b="1" dirty="0">
                <a:solidFill>
                  <a:schemeClr val="tx1">
                    <a:lumMod val="50000"/>
                  </a:schemeClr>
                </a:solidFill>
                <a:latin typeface="宋体" pitchFamily="2" charset="-122"/>
                <a:ea typeface="宋体" pitchFamily="2" charset="-122"/>
              </a:rPr>
              <a:t>错误原因</a:t>
            </a:r>
            <a:r>
              <a:rPr lang="en-US" altLang="zh-CN" sz="2600" b="1" dirty="0" smtClean="0">
                <a:solidFill>
                  <a:schemeClr val="tx1">
                    <a:lumMod val="50000"/>
                  </a:schemeClr>
                </a:solidFill>
                <a:latin typeface="宋体" pitchFamily="2" charset="-122"/>
                <a:ea typeface="宋体" pitchFamily="2" charset="-122"/>
              </a:rPr>
              <a:t>:</a:t>
            </a:r>
            <a:r>
              <a:rPr lang="zh-CN" altLang="en-US" sz="2600" b="1" dirty="0" smtClean="0">
                <a:solidFill>
                  <a:schemeClr val="tx1">
                    <a:lumMod val="50000"/>
                  </a:schemeClr>
                </a:solidFill>
                <a:latin typeface="宋体" pitchFamily="2" charset="-122"/>
                <a:ea typeface="宋体" pitchFamily="2" charset="-122"/>
              </a:rPr>
              <a:t>检验位</a:t>
            </a:r>
            <a:r>
              <a:rPr lang="zh-CN" altLang="en-US" sz="2600" b="1" dirty="0">
                <a:solidFill>
                  <a:schemeClr val="tx1">
                    <a:lumMod val="50000"/>
                  </a:schemeClr>
                </a:solidFill>
                <a:latin typeface="宋体" pitchFamily="2" charset="-122"/>
                <a:ea typeface="宋体" pitchFamily="2" charset="-122"/>
              </a:rPr>
              <a:t>应为</a:t>
            </a:r>
            <a:r>
              <a:rPr lang="en-US" altLang="zh-CN" sz="2600" b="1" dirty="0" smtClean="0">
                <a:solidFill>
                  <a:schemeClr val="tx1">
                    <a:lumMod val="50000"/>
                  </a:schemeClr>
                </a:solidFill>
                <a:latin typeface="宋体" pitchFamily="2" charset="-122"/>
                <a:ea typeface="宋体" pitchFamily="2" charset="-122"/>
              </a:rPr>
              <a:t>X</a:t>
            </a:r>
            <a:r>
              <a:rPr lang="en-US" altLang="zh-CN" sz="2600" dirty="0" smtClean="0">
                <a:solidFill>
                  <a:schemeClr val="tx1">
                    <a:lumMod val="50000"/>
                  </a:schemeClr>
                </a:solidFill>
                <a:latin typeface="宋体" pitchFamily="2" charset="-122"/>
                <a:ea typeface="宋体" pitchFamily="2" charset="-122"/>
              </a:rPr>
              <a:t>—</a:t>
            </a:r>
            <a:r>
              <a:rPr lang="zh-CN" altLang="en-US" sz="2600" dirty="0">
                <a:solidFill>
                  <a:schemeClr val="tx1">
                    <a:lumMod val="50000"/>
                  </a:schemeClr>
                </a:solidFill>
                <a:latin typeface="宋体" pitchFamily="2" charset="-122"/>
                <a:ea typeface="宋体" pitchFamily="2" charset="-122"/>
              </a:rPr>
              <a:t>身份证号错误，需要修改身份证号</a:t>
            </a:r>
          </a:p>
          <a:p>
            <a:pPr>
              <a:buClrTx/>
              <a:buFont typeface="Wingdings" panose="05000000000000000000" pitchFamily="2" charset="2"/>
              <a:buChar char="l"/>
            </a:pPr>
            <a:r>
              <a:rPr lang="zh-CN" altLang="en-US" sz="2600" b="1" dirty="0">
                <a:solidFill>
                  <a:schemeClr val="tx1">
                    <a:lumMod val="50000"/>
                  </a:schemeClr>
                </a:solidFill>
                <a:latin typeface="宋体" pitchFamily="2" charset="-122"/>
                <a:ea typeface="宋体" pitchFamily="2" charset="-122"/>
              </a:rPr>
              <a:t>投保人姓名与会员姓名不一致，请检查投保人</a:t>
            </a:r>
            <a:r>
              <a:rPr lang="zh-CN" altLang="en-US" sz="2600" b="1" dirty="0" smtClean="0">
                <a:solidFill>
                  <a:schemeClr val="tx1">
                    <a:lumMod val="50000"/>
                  </a:schemeClr>
                </a:solidFill>
                <a:latin typeface="宋体" pitchFamily="2" charset="-122"/>
                <a:ea typeface="宋体" pitchFamily="2" charset="-122"/>
              </a:rPr>
              <a:t>姓名</a:t>
            </a:r>
            <a:r>
              <a:rPr lang="en-US" altLang="zh-CN" sz="2600" dirty="0" smtClean="0">
                <a:solidFill>
                  <a:schemeClr val="tx1">
                    <a:lumMod val="50000"/>
                  </a:schemeClr>
                </a:solidFill>
                <a:latin typeface="宋体" pitchFamily="2" charset="-122"/>
                <a:ea typeface="宋体" pitchFamily="2" charset="-122"/>
              </a:rPr>
              <a:t>—</a:t>
            </a:r>
            <a:r>
              <a:rPr lang="zh-CN" altLang="en-US" sz="2600" dirty="0" smtClean="0">
                <a:solidFill>
                  <a:schemeClr val="tx1">
                    <a:lumMod val="50000"/>
                  </a:schemeClr>
                </a:solidFill>
                <a:latin typeface="宋体" pitchFamily="2" charset="-122"/>
                <a:ea typeface="宋体" pitchFamily="2" charset="-122"/>
              </a:rPr>
              <a:t>模板中姓名与数据库中姓名</a:t>
            </a:r>
            <a:r>
              <a:rPr lang="zh-CN" altLang="en-US" sz="2600" dirty="0">
                <a:solidFill>
                  <a:schemeClr val="tx1">
                    <a:lumMod val="50000"/>
                  </a:schemeClr>
                </a:solidFill>
                <a:latin typeface="宋体" pitchFamily="2" charset="-122"/>
                <a:ea typeface="宋体" pitchFamily="2" charset="-122"/>
              </a:rPr>
              <a:t>不</a:t>
            </a:r>
            <a:r>
              <a:rPr lang="zh-CN" altLang="en-US" sz="2600" dirty="0" smtClean="0">
                <a:solidFill>
                  <a:schemeClr val="tx1">
                    <a:lumMod val="50000"/>
                  </a:schemeClr>
                </a:solidFill>
                <a:latin typeface="宋体" pitchFamily="2" charset="-122"/>
                <a:ea typeface="宋体" pitchFamily="2" charset="-122"/>
              </a:rPr>
              <a:t>匹配</a:t>
            </a:r>
            <a:r>
              <a:rPr lang="zh-CN" altLang="en-US" sz="2600" dirty="0">
                <a:solidFill>
                  <a:schemeClr val="tx1">
                    <a:lumMod val="50000"/>
                  </a:schemeClr>
                </a:solidFill>
                <a:latin typeface="宋体" pitchFamily="2" charset="-122"/>
                <a:ea typeface="宋体" pitchFamily="2" charset="-122"/>
              </a:rPr>
              <a:t>，请核对是否有空格和错别字</a:t>
            </a:r>
            <a:r>
              <a:rPr lang="zh-CN" altLang="en-US" sz="2600" dirty="0" smtClean="0">
                <a:solidFill>
                  <a:schemeClr val="tx1">
                    <a:lumMod val="50000"/>
                  </a:schemeClr>
                </a:solidFill>
                <a:latin typeface="宋体" pitchFamily="2" charset="-122"/>
                <a:ea typeface="宋体" pitchFamily="2" charset="-122"/>
              </a:rPr>
              <a:t>。</a:t>
            </a:r>
            <a:endParaRPr lang="en-US" altLang="zh-CN" sz="2600" dirty="0" smtClean="0">
              <a:solidFill>
                <a:schemeClr val="tx1">
                  <a:lumMod val="50000"/>
                </a:schemeClr>
              </a:solidFill>
              <a:latin typeface="宋体" pitchFamily="2" charset="-122"/>
              <a:ea typeface="宋体" pitchFamily="2" charset="-122"/>
            </a:endParaRPr>
          </a:p>
          <a:p>
            <a:pPr marL="0" indent="0">
              <a:buClrTx/>
              <a:buNone/>
            </a:pP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281</a:t>
            </a:fld>
            <a:endParaRPr lang="en-US" altLang="zh-CN" dirty="0"/>
          </a:p>
        </p:txBody>
      </p:sp>
    </p:spTree>
    <p:extLst>
      <p:ext uri="{BB962C8B-B14F-4D97-AF65-F5344CB8AC3E}">
        <p14:creationId xmlns="" xmlns:p14="http://schemas.microsoft.com/office/powerpoint/2010/main" val="3338283391"/>
      </p:ext>
    </p:extLst>
  </p:cSld>
  <p:clrMapOvr>
    <a:masterClrMapping/>
  </p:clrMapOvr>
  <p:transition>
    <p:strips dir="rd"/>
  </p:transition>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en-US" altLang="zh-CN" dirty="0" smtClean="0">
                <a:latin typeface="Calibri" pitchFamily="34" charset="0"/>
              </a:rPr>
              <a:t>11.</a:t>
            </a:r>
            <a:r>
              <a:rPr lang="zh-CN" altLang="en-US" dirty="0" smtClean="0">
                <a:latin typeface="Calibri" pitchFamily="34" charset="0"/>
              </a:rPr>
              <a:t>常见问题解答</a:t>
            </a:r>
            <a:r>
              <a:rPr lang="en-US" altLang="zh-CN" dirty="0" smtClean="0">
                <a:latin typeface="Calibri" pitchFamily="34" charset="0"/>
              </a:rPr>
              <a:t>——</a:t>
            </a:r>
            <a:r>
              <a:rPr lang="zh-CN" altLang="en-US" dirty="0" smtClean="0">
                <a:latin typeface="Calibri" pitchFamily="34" charset="0"/>
              </a:rPr>
              <a:t>批量入会、投保模板</a:t>
            </a:r>
            <a:endParaRPr lang="zh-CN" altLang="en-US" dirty="0" smtClean="0">
              <a:ea typeface="宋体" pitchFamily="2" charset="-122"/>
            </a:endParaRPr>
          </a:p>
        </p:txBody>
      </p:sp>
      <p:sp>
        <p:nvSpPr>
          <p:cNvPr id="4099" name="内容占位符 2"/>
          <p:cNvSpPr>
            <a:spLocks noGrp="1"/>
          </p:cNvSpPr>
          <p:nvPr>
            <p:ph idx="1"/>
          </p:nvPr>
        </p:nvSpPr>
        <p:spPr>
          <a:xfrm>
            <a:off x="107504" y="1714488"/>
            <a:ext cx="9036496" cy="3786214"/>
          </a:xfrm>
        </p:spPr>
        <p:txBody>
          <a:bodyPr/>
          <a:lstStyle/>
          <a:p>
            <a:pPr marL="0" indent="0">
              <a:buClrTx/>
              <a:buNone/>
            </a:pPr>
            <a:r>
              <a:rPr lang="en-US" altLang="zh-CN" sz="2800" b="1" dirty="0" smtClean="0">
                <a:solidFill>
                  <a:schemeClr val="tx1">
                    <a:lumMod val="50000"/>
                  </a:schemeClr>
                </a:solidFill>
                <a:latin typeface="宋体" pitchFamily="2" charset="-122"/>
                <a:ea typeface="宋体" pitchFamily="2" charset="-122"/>
              </a:rPr>
              <a:t>4.</a:t>
            </a:r>
            <a:r>
              <a:rPr lang="zh-CN" altLang="en-US" sz="2800" b="1" dirty="0" smtClean="0">
                <a:solidFill>
                  <a:schemeClr val="tx1">
                    <a:lumMod val="50000"/>
                  </a:schemeClr>
                </a:solidFill>
                <a:latin typeface="宋体" pitchFamily="2" charset="-122"/>
                <a:ea typeface="宋体" pitchFamily="2" charset="-122"/>
              </a:rPr>
              <a:t>只有基层单位才有入会、投保、理赔添加和批量业务上传功能</a:t>
            </a:r>
            <a:endParaRPr lang="en-US" altLang="zh-CN" sz="2800" b="1" dirty="0" smtClean="0">
              <a:solidFill>
                <a:schemeClr val="tx1">
                  <a:lumMod val="50000"/>
                </a:schemeClr>
              </a:solidFill>
              <a:latin typeface="宋体" pitchFamily="2" charset="-122"/>
              <a:ea typeface="宋体" pitchFamily="2" charset="-122"/>
            </a:endParaRPr>
          </a:p>
          <a:p>
            <a:pPr marL="0" indent="0">
              <a:buClrTx/>
              <a:buNone/>
            </a:pPr>
            <a:r>
              <a:rPr lang="zh-CN" altLang="en-US" sz="2800" b="1" dirty="0" smtClean="0">
                <a:solidFill>
                  <a:schemeClr val="tx1">
                    <a:lumMod val="50000"/>
                  </a:schemeClr>
                </a:solidFill>
                <a:latin typeface="宋体" pitchFamily="2" charset="-122"/>
                <a:ea typeface="宋体" pitchFamily="2" charset="-122"/>
              </a:rPr>
              <a:t>    </a:t>
            </a:r>
            <a:r>
              <a:rPr lang="zh-CN" altLang="en-US" sz="2800" dirty="0" smtClean="0">
                <a:solidFill>
                  <a:schemeClr val="tx1">
                    <a:lumMod val="50000"/>
                  </a:schemeClr>
                </a:solidFill>
                <a:latin typeface="宋体" pitchFamily="2" charset="-122"/>
                <a:ea typeface="宋体" pitchFamily="2" charset="-122"/>
              </a:rPr>
              <a:t>只有最基层单位，才能做入会、投保和理赔业务，中间代办点和代办处只有上报或打回管理功能，不能做实际的业务，因此也就没有添加、删除和批量上传按钮。</a:t>
            </a:r>
            <a:endParaRPr lang="en-US" altLang="zh-CN" sz="2800" dirty="0" smtClean="0">
              <a:solidFill>
                <a:srgbClr val="FF0000"/>
              </a:solidFill>
              <a:latin typeface="宋体" pitchFamily="2" charset="-122"/>
              <a:ea typeface="宋体" pitchFamily="2" charset="-122"/>
            </a:endParaRPr>
          </a:p>
          <a:p>
            <a:pPr marL="0" indent="0">
              <a:buClrTx/>
              <a:buNone/>
            </a:pP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282</a:t>
            </a:fld>
            <a:endParaRPr lang="en-US" altLang="zh-CN" dirty="0"/>
          </a:p>
        </p:txBody>
      </p:sp>
    </p:spTree>
    <p:extLst>
      <p:ext uri="{BB962C8B-B14F-4D97-AF65-F5344CB8AC3E}">
        <p14:creationId xmlns="" xmlns:p14="http://schemas.microsoft.com/office/powerpoint/2010/main" val="3338283391"/>
      </p:ext>
    </p:extLst>
  </p:cSld>
  <p:clrMapOvr>
    <a:masterClrMapping/>
  </p:clrMapOvr>
  <p:transition>
    <p:strips dir="rd"/>
  </p:transition>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283</a:t>
            </a:fld>
            <a:endParaRPr lang="en-US" altLang="zh-CN" dirty="0"/>
          </a:p>
        </p:txBody>
      </p:sp>
      <p:grpSp>
        <p:nvGrpSpPr>
          <p:cNvPr id="2" name="Group 8"/>
          <p:cNvGrpSpPr>
            <a:grpSpLocks/>
          </p:cNvGrpSpPr>
          <p:nvPr/>
        </p:nvGrpSpPr>
        <p:grpSpPr bwMode="auto">
          <a:xfrm>
            <a:off x="1571604" y="2928934"/>
            <a:ext cx="6286543" cy="1000126"/>
            <a:chOff x="1131" y="1851"/>
            <a:chExt cx="3065" cy="378"/>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460"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1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pitchFamily="34" charset="0"/>
                </a:rPr>
                <a:t> 11</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342" cy="174"/>
            </a:xfrm>
            <a:prstGeom prst="rect">
              <a:avLst/>
            </a:prstGeom>
            <a:noFill/>
            <a:ln w="9525" algn="ctr">
              <a:noFill/>
              <a:miter lim="800000"/>
              <a:headEnd/>
              <a:tailEnd/>
            </a:ln>
          </p:spPr>
          <p:txBody>
            <a:bodyPr wrap="square">
              <a:spAutoFit/>
            </a:bodyPr>
            <a:lstStyle/>
            <a:p>
              <a:pPr lvl="0" fontAlgn="auto">
                <a:spcBef>
                  <a:spcPts val="0"/>
                </a:spcBef>
                <a:spcAft>
                  <a:spcPts val="0"/>
                </a:spcAft>
                <a:defRPr/>
              </a:pPr>
              <a:r>
                <a:rPr lang="zh-CN" altLang="en-US" sz="2400" kern="0" dirty="0" smtClean="0">
                  <a:solidFill>
                    <a:srgbClr val="000000"/>
                  </a:solidFill>
                  <a:latin typeface="Calibri" pitchFamily="34" charset="0"/>
                </a:rPr>
                <a:t>常见问题解答</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理赔业务操作</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pPr lvl="0" fontAlgn="auto">
              <a:spcBef>
                <a:spcPts val="0"/>
              </a:spcBef>
              <a:spcAft>
                <a:spcPts val="0"/>
              </a:spcAft>
              <a:defRPr/>
            </a:pPr>
            <a:r>
              <a:rPr lang="en-US" altLang="zh-CN" dirty="0" smtClean="0">
                <a:latin typeface="Calibri" pitchFamily="34" charset="0"/>
              </a:rPr>
              <a:t>11.</a:t>
            </a:r>
            <a:r>
              <a:rPr lang="zh-CN" altLang="en-US" dirty="0" smtClean="0">
                <a:latin typeface="Calibri" pitchFamily="34" charset="0"/>
              </a:rPr>
              <a:t>常见问题解答</a:t>
            </a:r>
            <a:r>
              <a:rPr lang="en-US" altLang="zh-CN" dirty="0" smtClean="0">
                <a:latin typeface="Calibri" pitchFamily="34" charset="0"/>
              </a:rPr>
              <a:t>——</a:t>
            </a:r>
            <a:r>
              <a:rPr lang="zh-CN" altLang="en-US" dirty="0" smtClean="0">
                <a:latin typeface="Calibri" pitchFamily="34" charset="0"/>
              </a:rPr>
              <a:t>理赔业务操作</a:t>
            </a:r>
            <a:endParaRPr lang="en-US" altLang="zh-CN" dirty="0">
              <a:latin typeface="Calibri" pitchFamily="34" charset="0"/>
            </a:endParaRPr>
          </a:p>
        </p:txBody>
      </p:sp>
      <p:sp>
        <p:nvSpPr>
          <p:cNvPr id="4099" name="内容占位符 2"/>
          <p:cNvSpPr>
            <a:spLocks noGrp="1"/>
          </p:cNvSpPr>
          <p:nvPr>
            <p:ph idx="1"/>
          </p:nvPr>
        </p:nvSpPr>
        <p:spPr>
          <a:xfrm>
            <a:off x="107504" y="1142984"/>
            <a:ext cx="9036496" cy="2428892"/>
          </a:xfrm>
        </p:spPr>
        <p:txBody>
          <a:bodyPr/>
          <a:lstStyle/>
          <a:p>
            <a:pPr marL="514350" indent="-514350">
              <a:buClrTx/>
              <a:buNone/>
            </a:pPr>
            <a:r>
              <a:rPr lang="en-US" altLang="zh-CN" b="1" dirty="0" smtClean="0">
                <a:solidFill>
                  <a:schemeClr val="tx1">
                    <a:lumMod val="50000"/>
                  </a:schemeClr>
                </a:solidFill>
                <a:latin typeface="宋体" pitchFamily="2" charset="-122"/>
                <a:ea typeface="宋体" pitchFamily="2" charset="-122"/>
              </a:rPr>
              <a:t>1.</a:t>
            </a:r>
            <a:r>
              <a:rPr lang="zh-CN" altLang="en-US" b="1" dirty="0" smtClean="0">
                <a:solidFill>
                  <a:schemeClr val="tx1">
                    <a:lumMod val="50000"/>
                  </a:schemeClr>
                </a:solidFill>
                <a:latin typeface="宋体" pitchFamily="2" charset="-122"/>
                <a:ea typeface="宋体" pitchFamily="2" charset="-122"/>
              </a:rPr>
              <a:t> 理赔电子单上报失败，提示输入手机号。</a:t>
            </a:r>
            <a:endParaRPr lang="en-US" altLang="zh-CN" b="1" dirty="0" smtClean="0">
              <a:solidFill>
                <a:schemeClr val="tx1">
                  <a:lumMod val="50000"/>
                </a:schemeClr>
              </a:solidFill>
              <a:latin typeface="宋体" pitchFamily="2" charset="-122"/>
              <a:ea typeface="宋体" pitchFamily="2" charset="-122"/>
            </a:endParaRPr>
          </a:p>
          <a:p>
            <a:pPr marL="514350" indent="-514350">
              <a:buClrTx/>
              <a:buNone/>
            </a:pPr>
            <a:r>
              <a:rPr lang="en-US" altLang="zh-CN" dirty="0" smtClean="0">
                <a:solidFill>
                  <a:schemeClr val="tx1">
                    <a:lumMod val="50000"/>
                  </a:schemeClr>
                </a:solidFill>
                <a:latin typeface="宋体" pitchFamily="2" charset="-122"/>
                <a:ea typeface="宋体" pitchFamily="2" charset="-122"/>
              </a:rPr>
              <a:t>		</a:t>
            </a:r>
            <a:r>
              <a:rPr lang="zh-CN" altLang="en-US" dirty="0" smtClean="0">
                <a:solidFill>
                  <a:schemeClr val="tx1">
                    <a:lumMod val="50000"/>
                  </a:schemeClr>
                </a:solidFill>
                <a:latin typeface="宋体" pitchFamily="2" charset="-122"/>
                <a:ea typeface="宋体" pitchFamily="2" charset="-122"/>
              </a:rPr>
              <a:t>如果理赔单中有银行卡信息，而手机号为空时，就需要把手机号补全，否则无法上报理赔单。</a:t>
            </a:r>
            <a:endParaRPr lang="en-US" altLang="zh-CN" b="1" dirty="0" smtClean="0">
              <a:solidFill>
                <a:srgbClr val="FF0000"/>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284</a:t>
            </a:fld>
            <a:endParaRPr lang="en-US" altLang="zh-CN" dirty="0"/>
          </a:p>
        </p:txBody>
      </p:sp>
      <p:pic>
        <p:nvPicPr>
          <p:cNvPr id="2" name="Picture 2"/>
          <p:cNvPicPr>
            <a:picLocks noChangeAspect="1" noChangeArrowheads="1"/>
          </p:cNvPicPr>
          <p:nvPr/>
        </p:nvPicPr>
        <p:blipFill>
          <a:blip r:embed="rId2"/>
          <a:srcRect/>
          <a:stretch>
            <a:fillRect/>
          </a:stretch>
        </p:blipFill>
        <p:spPr bwMode="auto">
          <a:xfrm>
            <a:off x="1142976" y="3357562"/>
            <a:ext cx="7458075" cy="2390775"/>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sp>
        <p:nvSpPr>
          <p:cNvPr id="7" name="矩形 6"/>
          <p:cNvSpPr/>
          <p:nvPr/>
        </p:nvSpPr>
        <p:spPr bwMode="auto">
          <a:xfrm>
            <a:off x="5572132" y="5214950"/>
            <a:ext cx="1643074" cy="214314"/>
          </a:xfrm>
          <a:prstGeom prst="rect">
            <a:avLst/>
          </a:prstGeom>
          <a:noFill/>
          <a:ln w="19050" cap="flat" cmpd="sng" algn="ctr">
            <a:solidFill>
              <a:schemeClr val="accent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6" name="矩形标注 5"/>
          <p:cNvSpPr>
            <a:spLocks noChangeArrowheads="1"/>
          </p:cNvSpPr>
          <p:nvPr/>
        </p:nvSpPr>
        <p:spPr bwMode="auto">
          <a:xfrm>
            <a:off x="6572264" y="4429132"/>
            <a:ext cx="2071702" cy="571504"/>
          </a:xfrm>
          <a:prstGeom prst="wedgeRectCallout">
            <a:avLst>
              <a:gd name="adj1" fmla="val -38896"/>
              <a:gd name="adj2" fmla="val 10571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600" dirty="0" smtClean="0">
                <a:solidFill>
                  <a:schemeClr val="tx1"/>
                </a:solidFill>
                <a:latin typeface="宋体" pitchFamily="2" charset="-122"/>
                <a:ea typeface="宋体" pitchFamily="2" charset="-122"/>
              </a:rPr>
              <a:t>填写手机号</a:t>
            </a:r>
            <a:endParaRPr lang="zh-CN" altLang="en-US" sz="2600" dirty="0">
              <a:solidFill>
                <a:schemeClr val="tx1"/>
              </a:solidFill>
              <a:latin typeface="宋体" pitchFamily="2" charset="-122"/>
              <a:ea typeface="宋体" pitchFamily="2" charset="-122"/>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slides/slide28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285</a:t>
            </a:fld>
            <a:endParaRPr lang="en-US" altLang="zh-CN" dirty="0"/>
          </a:p>
        </p:txBody>
      </p:sp>
      <p:grpSp>
        <p:nvGrpSpPr>
          <p:cNvPr id="2" name="Group 8"/>
          <p:cNvGrpSpPr>
            <a:grpSpLocks/>
          </p:cNvGrpSpPr>
          <p:nvPr/>
        </p:nvGrpSpPr>
        <p:grpSpPr bwMode="auto">
          <a:xfrm>
            <a:off x="1571604" y="2928934"/>
            <a:ext cx="6286543" cy="1000126"/>
            <a:chOff x="1131" y="1851"/>
            <a:chExt cx="3065" cy="378"/>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460"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1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pitchFamily="34" charset="0"/>
                </a:rPr>
                <a:t> 11</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342" cy="174"/>
            </a:xfrm>
            <a:prstGeom prst="rect">
              <a:avLst/>
            </a:prstGeom>
            <a:noFill/>
            <a:ln w="9525" algn="ctr">
              <a:noFill/>
              <a:miter lim="800000"/>
              <a:headEnd/>
              <a:tailEnd/>
            </a:ln>
          </p:spPr>
          <p:txBody>
            <a:bodyPr wrap="square">
              <a:spAutoFit/>
            </a:bodyPr>
            <a:lstStyle/>
            <a:p>
              <a:pPr lvl="0" fontAlgn="auto">
                <a:spcBef>
                  <a:spcPts val="0"/>
                </a:spcBef>
                <a:spcAft>
                  <a:spcPts val="0"/>
                </a:spcAft>
                <a:defRPr/>
              </a:pPr>
              <a:r>
                <a:rPr lang="zh-CN" altLang="en-US" sz="2400" kern="0" dirty="0" smtClean="0">
                  <a:solidFill>
                    <a:srgbClr val="000000"/>
                  </a:solidFill>
                  <a:latin typeface="Calibri" pitchFamily="34" charset="0"/>
                </a:rPr>
                <a:t>常见问题解答</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其他</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pPr lvl="0" fontAlgn="auto">
              <a:spcBef>
                <a:spcPts val="0"/>
              </a:spcBef>
              <a:spcAft>
                <a:spcPts val="0"/>
              </a:spcAft>
              <a:defRPr/>
            </a:pPr>
            <a:r>
              <a:rPr lang="en-US" altLang="zh-CN" dirty="0" smtClean="0">
                <a:latin typeface="Calibri" pitchFamily="34" charset="0"/>
              </a:rPr>
              <a:t>11.</a:t>
            </a:r>
            <a:r>
              <a:rPr lang="zh-CN" altLang="en-US" dirty="0" smtClean="0">
                <a:latin typeface="Calibri" pitchFamily="34" charset="0"/>
              </a:rPr>
              <a:t>常见问题解答</a:t>
            </a:r>
            <a:r>
              <a:rPr lang="en-US" altLang="zh-CN" dirty="0" smtClean="0">
                <a:latin typeface="Calibri" pitchFamily="34" charset="0"/>
              </a:rPr>
              <a:t>——</a:t>
            </a:r>
            <a:r>
              <a:rPr lang="zh-CN" altLang="en-US" dirty="0" smtClean="0">
                <a:latin typeface="Calibri" pitchFamily="34" charset="0"/>
              </a:rPr>
              <a:t>其他</a:t>
            </a:r>
            <a:endParaRPr lang="en-US" altLang="zh-CN" dirty="0">
              <a:latin typeface="Calibri" pitchFamily="34" charset="0"/>
            </a:endParaRPr>
          </a:p>
        </p:txBody>
      </p:sp>
      <p:sp>
        <p:nvSpPr>
          <p:cNvPr id="4099" name="内容占位符 2"/>
          <p:cNvSpPr>
            <a:spLocks noGrp="1"/>
          </p:cNvSpPr>
          <p:nvPr>
            <p:ph idx="1"/>
          </p:nvPr>
        </p:nvSpPr>
        <p:spPr>
          <a:xfrm>
            <a:off x="107504" y="1643050"/>
            <a:ext cx="9036496" cy="4637894"/>
          </a:xfrm>
        </p:spPr>
        <p:txBody>
          <a:bodyPr/>
          <a:lstStyle/>
          <a:p>
            <a:pPr marL="0" indent="0">
              <a:buClrTx/>
              <a:buNone/>
            </a:pPr>
            <a:r>
              <a:rPr lang="en-US" altLang="zh-CN" b="1" dirty="0" smtClean="0">
                <a:solidFill>
                  <a:schemeClr val="tx1">
                    <a:lumMod val="50000"/>
                  </a:schemeClr>
                </a:solidFill>
                <a:latin typeface="宋体" pitchFamily="2" charset="-122"/>
                <a:ea typeface="宋体" pitchFamily="2" charset="-122"/>
              </a:rPr>
              <a:t>1.</a:t>
            </a:r>
            <a:r>
              <a:rPr lang="zh-CN" altLang="en-US" b="1" dirty="0" smtClean="0">
                <a:solidFill>
                  <a:schemeClr val="tx1">
                    <a:lumMod val="50000"/>
                  </a:schemeClr>
                </a:solidFill>
                <a:latin typeface="宋体" pitchFamily="2" charset="-122"/>
                <a:ea typeface="宋体" pitchFamily="2" charset="-122"/>
              </a:rPr>
              <a:t>有在途业务的会员不能进行会员调动操作</a:t>
            </a:r>
            <a:endParaRPr lang="en-US" altLang="zh-CN" b="1" dirty="0" smtClean="0">
              <a:solidFill>
                <a:schemeClr val="tx1">
                  <a:lumMod val="50000"/>
                </a:schemeClr>
              </a:solidFill>
              <a:latin typeface="宋体" pitchFamily="2" charset="-122"/>
              <a:ea typeface="宋体" pitchFamily="2" charset="-122"/>
            </a:endParaRPr>
          </a:p>
          <a:p>
            <a:pPr marL="0" indent="0">
              <a:buClrTx/>
              <a:buNone/>
            </a:pPr>
            <a:r>
              <a:rPr lang="en-US" altLang="zh-CN" b="1" dirty="0" smtClean="0">
                <a:solidFill>
                  <a:schemeClr val="tx1">
                    <a:lumMod val="50000"/>
                  </a:schemeClr>
                </a:solidFill>
                <a:latin typeface="宋体" pitchFamily="2" charset="-122"/>
                <a:ea typeface="宋体" pitchFamily="2" charset="-122"/>
              </a:rPr>
              <a:t>	</a:t>
            </a:r>
            <a:r>
              <a:rPr lang="zh-CN" altLang="en-US" dirty="0" smtClean="0">
                <a:solidFill>
                  <a:schemeClr val="tx1">
                    <a:lumMod val="50000"/>
                  </a:schemeClr>
                </a:solidFill>
                <a:latin typeface="宋体" pitchFamily="2" charset="-122"/>
                <a:ea typeface="宋体" pitchFamily="2" charset="-122"/>
              </a:rPr>
              <a:t>在途业务包括新建、上报、初审、复审、财务确认及打回状态的投保、理赔电子单，需要先处理完这些在途业务才能进行调动。</a:t>
            </a:r>
            <a:endParaRPr lang="en-US" altLang="zh-CN" dirty="0">
              <a:solidFill>
                <a:schemeClr val="tx1">
                  <a:lumMod val="50000"/>
                </a:schemeClr>
              </a:solidFill>
              <a:latin typeface="宋体" pitchFamily="2" charset="-122"/>
              <a:ea typeface="宋体" pitchFamily="2" charset="-122"/>
            </a:endParaRPr>
          </a:p>
          <a:p>
            <a:pPr marL="0" indent="0">
              <a:buClrTx/>
              <a:buNone/>
            </a:pP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286</a:t>
            </a:fld>
            <a:endParaRPr lang="en-US" altLang="zh-CN" dirty="0"/>
          </a:p>
        </p:txBody>
      </p:sp>
    </p:spTree>
    <p:extLst>
      <p:ext uri="{BB962C8B-B14F-4D97-AF65-F5344CB8AC3E}">
        <p14:creationId xmlns="" xmlns:p14="http://schemas.microsoft.com/office/powerpoint/2010/main" val="3404173411"/>
      </p:ext>
    </p:extLst>
  </p:cSld>
  <p:clrMapOvr>
    <a:masterClrMapping/>
  </p:clrMapOvr>
  <p:transition>
    <p:strips dir="rd"/>
  </p:transition>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en-US" altLang="zh-CN" dirty="0" smtClean="0">
                <a:latin typeface="Calibri" pitchFamily="34" charset="0"/>
              </a:rPr>
              <a:t>11.</a:t>
            </a:r>
            <a:r>
              <a:rPr lang="zh-CN" altLang="en-US" dirty="0" smtClean="0">
                <a:latin typeface="Calibri" pitchFamily="34" charset="0"/>
              </a:rPr>
              <a:t>常见问题解答</a:t>
            </a:r>
            <a:r>
              <a:rPr lang="en-US" altLang="zh-CN" dirty="0" smtClean="0">
                <a:latin typeface="Calibri" pitchFamily="34" charset="0"/>
              </a:rPr>
              <a:t>——</a:t>
            </a:r>
            <a:r>
              <a:rPr lang="zh-CN" altLang="en-US" dirty="0" smtClean="0">
                <a:latin typeface="Calibri" pitchFamily="34" charset="0"/>
              </a:rPr>
              <a:t>其他</a:t>
            </a:r>
            <a:endParaRPr lang="zh-CN" altLang="en-US" dirty="0" smtClean="0">
              <a:ea typeface="宋体" pitchFamily="2" charset="-122"/>
            </a:endParaRPr>
          </a:p>
        </p:txBody>
      </p:sp>
      <p:sp>
        <p:nvSpPr>
          <p:cNvPr id="4099" name="内容占位符 2"/>
          <p:cNvSpPr>
            <a:spLocks noGrp="1"/>
          </p:cNvSpPr>
          <p:nvPr>
            <p:ph idx="1"/>
          </p:nvPr>
        </p:nvSpPr>
        <p:spPr>
          <a:xfrm>
            <a:off x="107504" y="1643050"/>
            <a:ext cx="9036496" cy="4637894"/>
          </a:xfrm>
        </p:spPr>
        <p:txBody>
          <a:bodyPr/>
          <a:lstStyle/>
          <a:p>
            <a:pPr marL="0" indent="0">
              <a:buClrTx/>
              <a:buNone/>
            </a:pPr>
            <a:r>
              <a:rPr lang="en-US" altLang="zh-CN" b="1" dirty="0" smtClean="0">
                <a:solidFill>
                  <a:schemeClr val="tx1">
                    <a:lumMod val="50000"/>
                  </a:schemeClr>
                </a:solidFill>
                <a:latin typeface="宋体" pitchFamily="2" charset="-122"/>
                <a:ea typeface="宋体" pitchFamily="2" charset="-122"/>
              </a:rPr>
              <a:t>2.</a:t>
            </a:r>
            <a:r>
              <a:rPr lang="zh-CN" altLang="en-US" b="1" dirty="0" smtClean="0">
                <a:solidFill>
                  <a:schemeClr val="tx1">
                    <a:lumMod val="50000"/>
                  </a:schemeClr>
                </a:solidFill>
                <a:latin typeface="宋体" pitchFamily="2" charset="-122"/>
                <a:ea typeface="宋体" pitchFamily="2" charset="-122"/>
              </a:rPr>
              <a:t>有多级单位的如何查看业务电子单已上报到哪一级单位</a:t>
            </a:r>
            <a:endParaRPr lang="en-US" altLang="zh-CN" b="1" dirty="0" smtClean="0">
              <a:solidFill>
                <a:schemeClr val="tx1">
                  <a:lumMod val="50000"/>
                </a:schemeClr>
              </a:solidFill>
              <a:latin typeface="宋体" pitchFamily="2" charset="-122"/>
              <a:ea typeface="宋体" pitchFamily="2" charset="-122"/>
            </a:endParaRPr>
          </a:p>
          <a:p>
            <a:pPr marL="0" indent="0">
              <a:buClrTx/>
              <a:buNone/>
            </a:pPr>
            <a:endParaRPr lang="en-US" altLang="zh-CN" dirty="0">
              <a:solidFill>
                <a:schemeClr val="tx1">
                  <a:lumMod val="50000"/>
                </a:schemeClr>
              </a:solidFill>
              <a:latin typeface="宋体" pitchFamily="2" charset="-122"/>
              <a:ea typeface="宋体" pitchFamily="2" charset="-122"/>
            </a:endParaRPr>
          </a:p>
          <a:p>
            <a:pPr marL="0" indent="0">
              <a:buClrTx/>
              <a:buNone/>
            </a:pP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287</a:t>
            </a:fld>
            <a:endParaRPr lang="en-US" altLang="zh-CN" dirty="0"/>
          </a:p>
        </p:txBody>
      </p:sp>
      <p:pic>
        <p:nvPicPr>
          <p:cNvPr id="6147" name="Picture 3"/>
          <p:cNvPicPr>
            <a:picLocks noChangeAspect="1" noChangeArrowheads="1"/>
          </p:cNvPicPr>
          <p:nvPr/>
        </p:nvPicPr>
        <p:blipFill>
          <a:blip r:embed="rId2"/>
          <a:srcRect/>
          <a:stretch>
            <a:fillRect/>
          </a:stretch>
        </p:blipFill>
        <p:spPr bwMode="auto">
          <a:xfrm>
            <a:off x="142844" y="3143249"/>
            <a:ext cx="8858312" cy="1714511"/>
          </a:xfrm>
          <a:prstGeom prst="rect">
            <a:avLst/>
          </a:prstGeom>
          <a:noFill/>
          <a:ln w="9525">
            <a:noFill/>
            <a:miter lim="800000"/>
            <a:headEnd/>
            <a:tailEnd/>
          </a:ln>
          <a:effectLst/>
        </p:spPr>
      </p:pic>
      <p:sp>
        <p:nvSpPr>
          <p:cNvPr id="7" name="矩形 6"/>
          <p:cNvSpPr/>
          <p:nvPr/>
        </p:nvSpPr>
        <p:spPr bwMode="auto">
          <a:xfrm>
            <a:off x="8001024" y="3143248"/>
            <a:ext cx="1000132" cy="1785950"/>
          </a:xfrm>
          <a:prstGeom prst="rect">
            <a:avLst/>
          </a:prstGeom>
          <a:noFill/>
          <a:ln w="19050" cap="flat" cmpd="sng" algn="ctr">
            <a:solidFill>
              <a:schemeClr val="accent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 name="矩形标注 7"/>
          <p:cNvSpPr>
            <a:spLocks noChangeArrowheads="1"/>
          </p:cNvSpPr>
          <p:nvPr/>
        </p:nvSpPr>
        <p:spPr bwMode="auto">
          <a:xfrm>
            <a:off x="5429256" y="5143512"/>
            <a:ext cx="2928958" cy="1000132"/>
          </a:xfrm>
          <a:prstGeom prst="wedgeRectCallout">
            <a:avLst>
              <a:gd name="adj1" fmla="val 43600"/>
              <a:gd name="adj2" fmla="val -12285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600" dirty="0" smtClean="0">
                <a:solidFill>
                  <a:schemeClr val="tx1"/>
                </a:solidFill>
                <a:latin typeface="宋体" pitchFamily="2" charset="-122"/>
                <a:ea typeface="宋体" pitchFamily="2" charset="-122"/>
              </a:rPr>
              <a:t>查看列出的电子单“到达单位编码”</a:t>
            </a:r>
            <a:endParaRPr lang="zh-CN" altLang="en-US" sz="2600" dirty="0">
              <a:solidFill>
                <a:schemeClr val="tx1"/>
              </a:solidFill>
              <a:latin typeface="宋体" pitchFamily="2" charset="-122"/>
              <a:ea typeface="宋体" pitchFamily="2" charset="-122"/>
            </a:endParaRPr>
          </a:p>
        </p:txBody>
      </p:sp>
    </p:spTree>
    <p:extLst>
      <p:ext uri="{BB962C8B-B14F-4D97-AF65-F5344CB8AC3E}">
        <p14:creationId xmlns="" xmlns:p14="http://schemas.microsoft.com/office/powerpoint/2010/main" val="3404173411"/>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8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288</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培训课件下载</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srcRect/>
          <a:stretch>
            <a:fillRect/>
          </a:stretch>
        </p:blipFill>
        <p:spPr bwMode="auto">
          <a:xfrm>
            <a:off x="0" y="857232"/>
            <a:ext cx="9120597" cy="5715040"/>
          </a:xfrm>
          <a:prstGeom prst="rect">
            <a:avLst/>
          </a:prstGeom>
          <a:noFill/>
          <a:ln w="9525">
            <a:noFill/>
            <a:miter lim="800000"/>
            <a:headEnd/>
            <a:tailEnd/>
          </a:ln>
          <a:effectLst/>
        </p:spPr>
      </p:pic>
      <p:sp>
        <p:nvSpPr>
          <p:cNvPr id="113666" name="标题 1"/>
          <p:cNvSpPr>
            <a:spLocks noGrp="1"/>
          </p:cNvSpPr>
          <p:nvPr>
            <p:ph type="title"/>
          </p:nvPr>
        </p:nvSpPr>
        <p:spPr/>
        <p:txBody>
          <a:bodyPr/>
          <a:lstStyle/>
          <a:p>
            <a:r>
              <a:rPr lang="zh-CN" altLang="en-US" dirty="0" smtClean="0">
                <a:latin typeface="宋体" pitchFamily="2" charset="-122"/>
                <a:ea typeface="宋体" pitchFamily="2" charset="-122"/>
              </a:rPr>
              <a:t>培训课件下载</a:t>
            </a:r>
          </a:p>
        </p:txBody>
      </p:sp>
      <p:sp>
        <p:nvSpPr>
          <p:cNvPr id="4" name="日期占位符 3"/>
          <p:cNvSpPr>
            <a:spLocks noGrp="1"/>
          </p:cNvSpPr>
          <p:nvPr>
            <p:ph type="dt" sz="quarter" idx="10"/>
          </p:nvPr>
        </p:nvSpPr>
        <p:spPr/>
        <p:txBody>
          <a:bodyPr/>
          <a:lstStyle/>
          <a:p>
            <a:pPr>
              <a:defRPr/>
            </a:pPr>
            <a:r>
              <a:rPr lang="en-US" altLang="zh-CN" dirty="0" smtClean="0"/>
              <a:t>www.bjzghzbx.com                                                                                                                                                                      </a:t>
            </a:r>
            <a:fld id="{855EBE90-D24A-4987-A1F2-6EC9F11688B3}" type="slidenum">
              <a:rPr lang="zh-CN" altLang="en-US" smtClean="0"/>
              <a:pPr>
                <a:defRPr/>
              </a:pPr>
              <a:t>289</a:t>
            </a:fld>
            <a:endParaRPr lang="en-US" altLang="zh-CN" dirty="0"/>
          </a:p>
        </p:txBody>
      </p:sp>
      <p:sp>
        <p:nvSpPr>
          <p:cNvPr id="8" name="矩形标注 7"/>
          <p:cNvSpPr>
            <a:spLocks noChangeArrowheads="1"/>
          </p:cNvSpPr>
          <p:nvPr/>
        </p:nvSpPr>
        <p:spPr bwMode="auto">
          <a:xfrm>
            <a:off x="6072198" y="3071810"/>
            <a:ext cx="2309956" cy="576064"/>
          </a:xfrm>
          <a:prstGeom prst="wedgeRectCallout">
            <a:avLst>
              <a:gd name="adj1" fmla="val 52252"/>
              <a:gd name="adj2" fmla="val -1408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培训资料</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新建经办人员</a:t>
            </a:r>
            <a:endParaRPr lang="zh-CN" altLang="en-US" dirty="0" smtClean="0">
              <a:ea typeface="宋体" pitchFamily="2" charset="-122"/>
            </a:endParaRPr>
          </a:p>
        </p:txBody>
      </p:sp>
      <p:pic>
        <p:nvPicPr>
          <p:cNvPr id="10243" name="内容占位符 4" descr="组织机构管理菜单.jpg"/>
          <p:cNvPicPr>
            <a:picLocks noGrp="1" noChangeAspect="1"/>
          </p:cNvPicPr>
          <p:nvPr>
            <p:ph idx="1"/>
          </p:nvPr>
        </p:nvPicPr>
        <p:blipFill>
          <a:blip r:embed="rId2" cstate="print"/>
          <a:srcRect/>
          <a:stretch>
            <a:fillRect/>
          </a:stretch>
        </p:blipFill>
        <p:spPr>
          <a:xfrm>
            <a:off x="0" y="857232"/>
            <a:ext cx="9144000" cy="5786477"/>
          </a:xfrm>
        </p:spPr>
      </p:pic>
      <p:sp>
        <p:nvSpPr>
          <p:cNvPr id="4" name="日期占位符 3"/>
          <p:cNvSpPr>
            <a:spLocks noGrp="1"/>
          </p:cNvSpPr>
          <p:nvPr>
            <p:ph type="dt" sz="quarter" idx="10"/>
          </p:nvPr>
        </p:nvSpPr>
        <p:spPr/>
        <p:txBody>
          <a:bodyPr/>
          <a:lstStyle/>
          <a:p>
            <a:pPr>
              <a:defRPr/>
            </a:pPr>
            <a:r>
              <a:rPr lang="en-US" altLang="zh-CN" dirty="0" smtClean="0"/>
              <a:t>www.bjzghzbx.com                                                                                                                                                                      </a:t>
            </a:r>
            <a:fld id="{6A276D46-65DC-41AF-A149-8E661777C214}" type="slidenum">
              <a:rPr lang="zh-CN" altLang="en-US" smtClean="0"/>
              <a:pPr>
                <a:defRPr/>
              </a:pPr>
              <a:t>29</a:t>
            </a:fld>
            <a:endParaRPr lang="en-US" altLang="zh-CN" dirty="0"/>
          </a:p>
        </p:txBody>
      </p:sp>
      <p:sp>
        <p:nvSpPr>
          <p:cNvPr id="10245" name="圆角矩形标注 4"/>
          <p:cNvSpPr>
            <a:spLocks noChangeArrowheads="1"/>
          </p:cNvSpPr>
          <p:nvPr/>
        </p:nvSpPr>
        <p:spPr bwMode="auto">
          <a:xfrm>
            <a:off x="1907704"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组织机构</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6" name="圆角矩形标注 4"/>
          <p:cNvSpPr>
            <a:spLocks noChangeArrowheads="1"/>
          </p:cNvSpPr>
          <p:nvPr/>
        </p:nvSpPr>
        <p:spPr bwMode="auto">
          <a:xfrm>
            <a:off x="539552" y="3140968"/>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经办人员管理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blinds(horizontal)">
                                      <p:cBhvr>
                                        <p:cTn id="7" dur="500"/>
                                        <p:tgtEl>
                                          <p:spTgt spid="1024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p:bldP spid="6" grpId="0" animBg="1"/>
    </p:bld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2"/>
            <a:ext cx="9144000" cy="5715040"/>
          </a:xfrm>
          <a:prstGeom prst="rect">
            <a:avLst/>
          </a:prstGeom>
          <a:noFill/>
          <a:ln w="9525">
            <a:noFill/>
            <a:miter lim="800000"/>
            <a:headEnd/>
            <a:tailEnd/>
          </a:ln>
          <a:effectLst/>
        </p:spPr>
      </p:pic>
      <p:sp>
        <p:nvSpPr>
          <p:cNvPr id="113666" name="标题 1"/>
          <p:cNvSpPr>
            <a:spLocks noGrp="1"/>
          </p:cNvSpPr>
          <p:nvPr>
            <p:ph type="title"/>
          </p:nvPr>
        </p:nvSpPr>
        <p:spPr/>
        <p:txBody>
          <a:bodyPr/>
          <a:lstStyle/>
          <a:p>
            <a:r>
              <a:rPr lang="zh-CN" altLang="en-US" dirty="0" smtClean="0">
                <a:latin typeface="宋体" pitchFamily="2" charset="-122"/>
                <a:ea typeface="宋体" pitchFamily="2" charset="-122"/>
              </a:rPr>
              <a:t>培训课件下载</a:t>
            </a:r>
          </a:p>
        </p:txBody>
      </p:sp>
      <p:sp>
        <p:nvSpPr>
          <p:cNvPr id="4" name="日期占位符 3"/>
          <p:cNvSpPr>
            <a:spLocks noGrp="1"/>
          </p:cNvSpPr>
          <p:nvPr>
            <p:ph type="dt" sz="quarter" idx="10"/>
          </p:nvPr>
        </p:nvSpPr>
        <p:spPr/>
        <p:txBody>
          <a:bodyPr/>
          <a:lstStyle/>
          <a:p>
            <a:pPr>
              <a:defRPr/>
            </a:pPr>
            <a:r>
              <a:rPr lang="en-US" altLang="zh-CN" dirty="0" smtClean="0"/>
              <a:t>www.bjzghzbx.com                                                                                                                                                                      </a:t>
            </a:r>
            <a:fld id="{855EBE90-D24A-4987-A1F2-6EC9F11688B3}" type="slidenum">
              <a:rPr lang="zh-CN" altLang="en-US" smtClean="0"/>
              <a:pPr>
                <a:defRPr/>
              </a:pPr>
              <a:t>290</a:t>
            </a:fld>
            <a:endParaRPr lang="en-US" altLang="zh-CN" dirty="0"/>
          </a:p>
        </p:txBody>
      </p:sp>
      <p:sp>
        <p:nvSpPr>
          <p:cNvPr id="7" name="矩形标注 6"/>
          <p:cNvSpPr>
            <a:spLocks noChangeArrowheads="1"/>
          </p:cNvSpPr>
          <p:nvPr/>
        </p:nvSpPr>
        <p:spPr bwMode="auto">
          <a:xfrm>
            <a:off x="2214546" y="4929198"/>
            <a:ext cx="5000660" cy="500066"/>
          </a:xfrm>
          <a:prstGeom prst="wedgeRectCallout">
            <a:avLst>
              <a:gd name="adj1" fmla="val -44472"/>
              <a:gd name="adj2" fmla="val 166685"/>
            </a:avLst>
          </a:prstGeom>
          <a:solidFill>
            <a:schemeClr val="bg1"/>
          </a:solidFill>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pPr algn="just"/>
            <a:r>
              <a:rPr lang="zh-CN" altLang="en-US" sz="2400" b="0" dirty="0" smtClean="0">
                <a:solidFill>
                  <a:schemeClr val="tx2">
                    <a:lumMod val="95000"/>
                    <a:lumOff val="5000"/>
                  </a:schemeClr>
                </a:solidFill>
                <a:latin typeface="华文中宋" pitchFamily="2" charset="-122"/>
                <a:ea typeface="华文中宋" pitchFamily="2" charset="-122"/>
              </a:rPr>
              <a:t>点击下载</a:t>
            </a:r>
            <a:r>
              <a:rPr lang="zh-CN" altLang="en-US" sz="2400" b="0" dirty="0" smtClean="0">
                <a:solidFill>
                  <a:schemeClr val="tx1">
                    <a:lumMod val="60000"/>
                    <a:lumOff val="40000"/>
                  </a:schemeClr>
                </a:solidFill>
                <a:latin typeface="华文中宋" pitchFamily="2" charset="-122"/>
                <a:ea typeface="华文中宋" pitchFamily="2" charset="-122"/>
              </a:rPr>
              <a:t>互助保障新系统培训课件</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2" descr="201403200PP6LNR0R0.jpg"/>
          <p:cNvPicPr>
            <a:picLocks noChangeAspect="1"/>
          </p:cNvPicPr>
          <p:nvPr/>
        </p:nvPicPr>
        <p:blipFill>
          <a:blip r:embed="rId2"/>
          <a:srcRect/>
          <a:stretch>
            <a:fillRect/>
          </a:stretch>
        </p:blipFill>
        <p:spPr bwMode="auto">
          <a:xfrm>
            <a:off x="642910" y="1524201"/>
            <a:ext cx="3803729" cy="3547874"/>
          </a:xfrm>
          <a:prstGeom prst="rect">
            <a:avLst/>
          </a:prstGeom>
          <a:noFill/>
          <a:ln w="9525">
            <a:noFill/>
            <a:miter lim="800000"/>
            <a:headEnd/>
            <a:tailEnd/>
          </a:ln>
        </p:spPr>
      </p:pic>
      <p:sp>
        <p:nvSpPr>
          <p:cNvPr id="113666" name="标题 1"/>
          <p:cNvSpPr>
            <a:spLocks noGrp="1"/>
          </p:cNvSpPr>
          <p:nvPr>
            <p:ph type="title"/>
          </p:nvPr>
        </p:nvSpPr>
        <p:spPr/>
        <p:txBody>
          <a:bodyPr/>
          <a:lstStyle/>
          <a:p>
            <a:r>
              <a:rPr lang="zh-CN" altLang="en-US" dirty="0" smtClean="0">
                <a:latin typeface="宋体" pitchFamily="2" charset="-122"/>
                <a:ea typeface="宋体" pitchFamily="2" charset="-122"/>
              </a:rPr>
              <a:t>微</a:t>
            </a:r>
            <a:r>
              <a:rPr lang="zh-CN" altLang="en-US" dirty="0" smtClean="0">
                <a:latin typeface="宋体" pitchFamily="2" charset="-122"/>
                <a:ea typeface="宋体" pitchFamily="2" charset="-122"/>
              </a:rPr>
              <a:t>信公众号</a:t>
            </a:r>
            <a:endParaRPr lang="zh-CN" altLang="en-US" dirty="0" smtClean="0">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855EBE90-D24A-4987-A1F2-6EC9F11688B3}" type="slidenum">
              <a:rPr lang="zh-CN" altLang="en-US" smtClean="0"/>
              <a:pPr>
                <a:defRPr/>
              </a:pPr>
              <a:t>291</a:t>
            </a:fld>
            <a:endParaRPr lang="en-US" altLang="zh-CN" dirty="0"/>
          </a:p>
        </p:txBody>
      </p:sp>
      <p:pic>
        <p:nvPicPr>
          <p:cNvPr id="6" name="图片 5" descr="二维码.jpg"/>
          <p:cNvPicPr>
            <a:picLocks noChangeAspect="1"/>
          </p:cNvPicPr>
          <p:nvPr/>
        </p:nvPicPr>
        <p:blipFill>
          <a:blip r:embed="rId3"/>
          <a:stretch>
            <a:fillRect/>
          </a:stretch>
        </p:blipFill>
        <p:spPr>
          <a:xfrm>
            <a:off x="4500562" y="1857364"/>
            <a:ext cx="3000396" cy="3000396"/>
          </a:xfrm>
          <a:prstGeom prst="rect">
            <a:avLst/>
          </a:prstGeom>
          <a:ln>
            <a:solidFill>
              <a:schemeClr val="accent1">
                <a:lumMod val="50000"/>
              </a:schemeClr>
            </a:solidFill>
          </a:ln>
          <a:effectLst>
            <a:outerShdw blurRad="50800" dist="38100" dir="2700000" algn="tl" rotWithShape="0">
              <a:prstClr val="black">
                <a:alpha val="40000"/>
              </a:prstClr>
            </a:outerShdw>
          </a:effectLst>
        </p:spPr>
      </p:pic>
      <p:sp>
        <p:nvSpPr>
          <p:cNvPr id="9" name="TextBox 8"/>
          <p:cNvSpPr txBox="1"/>
          <p:nvPr/>
        </p:nvSpPr>
        <p:spPr>
          <a:xfrm>
            <a:off x="2428860" y="5357826"/>
            <a:ext cx="4357718" cy="707886"/>
          </a:xfrm>
          <a:prstGeom prst="rect">
            <a:avLst/>
          </a:prstGeom>
          <a:noFill/>
        </p:spPr>
        <p:txBody>
          <a:bodyPr wrap="square" rtlCol="0">
            <a:spAutoFit/>
          </a:bodyPr>
          <a:lstStyle/>
          <a:p>
            <a:r>
              <a:rPr lang="zh-CN" altLang="en-US" sz="4000" dirty="0" smtClean="0">
                <a:latin typeface="微软雅黑" pitchFamily="34" charset="-122"/>
                <a:ea typeface="微软雅黑" pitchFamily="34" charset="-122"/>
              </a:rPr>
              <a:t>扫一扫，关注我们</a:t>
            </a:r>
            <a:endParaRPr lang="zh-CN" altLang="en-US" sz="4000" dirty="0">
              <a:latin typeface="微软雅黑" pitchFamily="34" charset="-122"/>
              <a:ea typeface="微软雅黑" pitchFamily="34" charset="-122"/>
            </a:endParaRPr>
          </a:p>
        </p:txBody>
      </p:sp>
    </p:spTree>
  </p:cSld>
  <p:clrMapOvr>
    <a:masterClrMapping/>
  </p:clrMapOvr>
  <p:transition>
    <p:fade/>
  </p:transition>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85852" y="1857364"/>
            <a:ext cx="6929486" cy="1446550"/>
          </a:xfrm>
          <a:prstGeom prst="rect">
            <a:avLst/>
          </a:prstGeom>
        </p:spPr>
        <p:txBody>
          <a:bodyPr wrap="square">
            <a:spAutoFit/>
          </a:bodyPr>
          <a:lstStyle/>
          <a:p>
            <a:pPr algn="ctr"/>
            <a:r>
              <a:rPr lang="zh-CN" altLang="en-US" sz="4400" dirty="0" smtClean="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感谢您对职工</a:t>
            </a:r>
            <a:br>
              <a:rPr lang="zh-CN" altLang="en-US" sz="4400" dirty="0" smtClean="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br>
            <a:r>
              <a:rPr lang="zh-CN" altLang="en-US" sz="4400" dirty="0" smtClean="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互助保障事业的大力支持！</a:t>
            </a:r>
            <a:endParaRPr lang="zh-CN" altLang="en-US" dirty="0">
              <a:solidFill>
                <a:schemeClr val="accent2">
                  <a:lumMod val="60000"/>
                  <a:lumOff val="40000"/>
                </a:schemeClr>
              </a:solidFill>
            </a:endParaRPr>
          </a:p>
        </p:txBody>
      </p:sp>
      <p:sp>
        <p:nvSpPr>
          <p:cNvPr id="4" name="矩形 3"/>
          <p:cNvSpPr/>
          <p:nvPr/>
        </p:nvSpPr>
        <p:spPr>
          <a:xfrm>
            <a:off x="3786182" y="3714752"/>
            <a:ext cx="1935145" cy="461665"/>
          </a:xfrm>
          <a:prstGeom prst="rect">
            <a:avLst/>
          </a:prstGeom>
        </p:spPr>
        <p:txBody>
          <a:bodyPr wrap="none">
            <a:spAutoFit/>
          </a:bodyPr>
          <a:lstStyle/>
          <a:p>
            <a:pPr lvl="0" algn="ctr" eaLnBrk="1" fontAlgn="auto" hangingPunct="1">
              <a:spcAft>
                <a:spcPts val="0"/>
              </a:spcAft>
              <a:defRPr/>
            </a:pPr>
            <a:r>
              <a:rPr lang="en-US" altLang="zh-CN" sz="2400" dirty="0" smtClean="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2015</a:t>
            </a:r>
            <a:r>
              <a:rPr lang="zh-CN" altLang="en-US" sz="2400" dirty="0" smtClean="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年</a:t>
            </a:r>
            <a:r>
              <a:rPr lang="en-US" altLang="zh-CN" sz="2400" dirty="0" smtClean="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04</a:t>
            </a:r>
            <a:r>
              <a:rPr lang="zh-CN" altLang="en-US" sz="2400" dirty="0" smtClean="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月</a:t>
            </a:r>
            <a:endParaRPr lang="zh-CN" altLang="en-US"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endParaRPr>
          </a:p>
        </p:txBody>
      </p:sp>
      <p:pic>
        <p:nvPicPr>
          <p:cNvPr id="5" name="Picture 5" descr="t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00034" y="500042"/>
            <a:ext cx="1071570" cy="985131"/>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zh-CN" altLang="en-US" dirty="0" smtClean="0">
                <a:ea typeface="宋体" pitchFamily="2" charset="-122"/>
              </a:rPr>
              <a:t>培训概要</a:t>
            </a:r>
          </a:p>
        </p:txBody>
      </p:sp>
      <p:sp>
        <p:nvSpPr>
          <p:cNvPr id="4099" name="内容占位符 2"/>
          <p:cNvSpPr>
            <a:spLocks noGrp="1"/>
          </p:cNvSpPr>
          <p:nvPr>
            <p:ph idx="1"/>
          </p:nvPr>
        </p:nvSpPr>
        <p:spPr>
          <a:xfrm>
            <a:off x="428596" y="1142984"/>
            <a:ext cx="8229600" cy="5248275"/>
          </a:xfrm>
        </p:spPr>
        <p:txBody>
          <a:bodyPr/>
          <a:lstStyle/>
          <a:p>
            <a:pPr marL="514350" indent="-514350">
              <a:buClrTx/>
              <a:buFont typeface="+mj-lt"/>
              <a:buAutoNum type="arabicPeriod"/>
            </a:pPr>
            <a:r>
              <a:rPr lang="zh-CN" altLang="en-US" sz="2400" b="1" dirty="0" smtClean="0">
                <a:solidFill>
                  <a:schemeClr val="tx1">
                    <a:lumMod val="50000"/>
                  </a:schemeClr>
                </a:solidFill>
                <a:latin typeface="宋体" pitchFamily="2" charset="-122"/>
                <a:ea typeface="宋体" pitchFamily="2" charset="-122"/>
              </a:rPr>
              <a:t>系统使用环境</a:t>
            </a:r>
            <a:endParaRPr lang="en-US" altLang="zh-CN" sz="2400" b="1" dirty="0" smtClean="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smtClean="0">
                <a:solidFill>
                  <a:schemeClr val="tx1">
                    <a:lumMod val="50000"/>
                  </a:schemeClr>
                </a:solidFill>
                <a:latin typeface="宋体" pitchFamily="2" charset="-122"/>
                <a:ea typeface="宋体" pitchFamily="2" charset="-122"/>
              </a:rPr>
              <a:t>系统登录</a:t>
            </a:r>
            <a:endParaRPr lang="en-US" altLang="zh-CN" sz="2400" b="1" dirty="0" smtClean="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smtClean="0">
                <a:solidFill>
                  <a:schemeClr val="tx1">
                    <a:lumMod val="50000"/>
                  </a:schemeClr>
                </a:solidFill>
                <a:latin typeface="宋体" pitchFamily="2" charset="-122"/>
                <a:ea typeface="宋体" pitchFamily="2" charset="-122"/>
              </a:rPr>
              <a:t>组织机构管理</a:t>
            </a:r>
            <a:endParaRPr lang="en-US" altLang="zh-CN" sz="2400" b="1" dirty="0" smtClean="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smtClean="0">
                <a:solidFill>
                  <a:schemeClr val="tx1">
                    <a:lumMod val="50000"/>
                  </a:schemeClr>
                </a:solidFill>
                <a:latin typeface="宋体" pitchFamily="2" charset="-122"/>
                <a:ea typeface="宋体" pitchFamily="2" charset="-122"/>
              </a:rPr>
              <a:t>会员管理</a:t>
            </a:r>
            <a:endParaRPr lang="en-US" altLang="zh-CN" sz="2400" b="1" dirty="0" smtClean="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smtClean="0">
                <a:solidFill>
                  <a:schemeClr val="tx1">
                    <a:lumMod val="50000"/>
                  </a:schemeClr>
                </a:solidFill>
                <a:latin typeface="宋体" pitchFamily="2" charset="-122"/>
                <a:ea typeface="宋体" pitchFamily="2" charset="-122"/>
              </a:rPr>
              <a:t>保单管理</a:t>
            </a:r>
            <a:endParaRPr lang="en-US" altLang="zh-CN" sz="2400" b="1" dirty="0" smtClean="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smtClean="0">
                <a:solidFill>
                  <a:schemeClr val="tx1">
                    <a:lumMod val="50000"/>
                  </a:schemeClr>
                </a:solidFill>
                <a:latin typeface="宋体" pitchFamily="2" charset="-122"/>
                <a:ea typeface="宋体" pitchFamily="2" charset="-122"/>
              </a:rPr>
              <a:t>住院理赔</a:t>
            </a:r>
            <a:endParaRPr lang="en-US" altLang="zh-CN" sz="2400" b="1" dirty="0" smtClean="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smtClean="0">
                <a:solidFill>
                  <a:schemeClr val="tx1">
                    <a:lumMod val="50000"/>
                  </a:schemeClr>
                </a:solidFill>
                <a:latin typeface="宋体" pitchFamily="2" charset="-122"/>
                <a:ea typeface="宋体" pitchFamily="2" charset="-122"/>
              </a:rPr>
              <a:t>住院津贴理赔</a:t>
            </a:r>
            <a:endParaRPr lang="en-US" altLang="zh-CN" sz="2400" b="1" dirty="0" smtClean="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smtClean="0">
                <a:solidFill>
                  <a:schemeClr val="tx1">
                    <a:lumMod val="50000"/>
                  </a:schemeClr>
                </a:solidFill>
                <a:latin typeface="宋体" pitchFamily="2" charset="-122"/>
                <a:ea typeface="宋体" pitchFamily="2" charset="-122"/>
              </a:rPr>
              <a:t>女工重疾意外理赔</a:t>
            </a:r>
            <a:endParaRPr lang="en-US" altLang="zh-CN" sz="2400" b="1" dirty="0" smtClean="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smtClean="0">
                <a:solidFill>
                  <a:schemeClr val="tx1">
                    <a:lumMod val="50000"/>
                  </a:schemeClr>
                </a:solidFill>
                <a:latin typeface="宋体" pitchFamily="2" charset="-122"/>
                <a:ea typeface="宋体" pitchFamily="2" charset="-122"/>
              </a:rPr>
              <a:t>理赔金直赔操作及注意事项</a:t>
            </a:r>
            <a:endParaRPr lang="en-US" altLang="zh-CN" sz="2400" b="1" dirty="0" smtClean="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smtClean="0">
                <a:solidFill>
                  <a:schemeClr val="tx1">
                    <a:lumMod val="50000"/>
                  </a:schemeClr>
                </a:solidFill>
                <a:latin typeface="宋体" pitchFamily="2" charset="-122"/>
                <a:ea typeface="宋体" pitchFamily="2" charset="-122"/>
              </a:rPr>
              <a:t>京卡管理</a:t>
            </a:r>
            <a:endParaRPr lang="en-US" altLang="zh-CN" sz="2400" b="1" dirty="0" smtClean="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400" b="1" dirty="0" smtClean="0">
                <a:solidFill>
                  <a:schemeClr val="tx1">
                    <a:lumMod val="50000"/>
                  </a:schemeClr>
                </a:solidFill>
                <a:latin typeface="宋体" pitchFamily="2" charset="-122"/>
                <a:ea typeface="宋体" pitchFamily="2" charset="-122"/>
              </a:rPr>
              <a:t>常见问题解答</a:t>
            </a: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3</a:t>
            </a:fld>
            <a:endParaRPr lang="en-US" altLang="zh-CN" dirty="0"/>
          </a:p>
        </p:txBody>
      </p:sp>
    </p:spTree>
  </p:cSld>
  <p:clrMapOvr>
    <a:masterClrMapping/>
  </p:clrMapOvr>
  <p:transition>
    <p:strips dir="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新建经办人员</a:t>
            </a:r>
            <a:endParaRPr lang="zh-CN" altLang="en-US" dirty="0" smtClean="0">
              <a:ea typeface="宋体" pitchFamily="2" charset="-122"/>
            </a:endParaRPr>
          </a:p>
        </p:txBody>
      </p:sp>
      <p:pic>
        <p:nvPicPr>
          <p:cNvPr id="18435" name="内容占位符 4" descr="经办人员管理.jpg"/>
          <p:cNvPicPr>
            <a:picLocks noGrp="1" noChangeAspect="1"/>
          </p:cNvPicPr>
          <p:nvPr>
            <p:ph idx="1"/>
          </p:nvPr>
        </p:nvPicPr>
        <p:blipFill>
          <a:blip r:embed="rId2" cstate="print"/>
          <a:srcRect/>
          <a:stretch>
            <a:fillRect/>
          </a:stretch>
        </p:blipFill>
        <p:spPr>
          <a:xfrm>
            <a:off x="0" y="836712"/>
            <a:ext cx="9088438" cy="5760639"/>
          </a:xfrm>
        </p:spPr>
      </p:pic>
      <p:sp>
        <p:nvSpPr>
          <p:cNvPr id="4" name="日期占位符 3"/>
          <p:cNvSpPr>
            <a:spLocks noGrp="1"/>
          </p:cNvSpPr>
          <p:nvPr>
            <p:ph type="dt" sz="quarter" idx="10"/>
          </p:nvPr>
        </p:nvSpPr>
        <p:spPr/>
        <p:txBody>
          <a:bodyPr/>
          <a:lstStyle/>
          <a:p>
            <a:pPr>
              <a:defRPr/>
            </a:pPr>
            <a:r>
              <a:rPr lang="en-US" altLang="zh-CN" dirty="0" smtClean="0"/>
              <a:t>www.bjzghzbx.com                                                                                                                                                                      </a:t>
            </a:r>
            <a:fld id="{9AB2F45E-1457-498D-99A0-5939587FAF78}" type="slidenum">
              <a:rPr lang="zh-CN" altLang="en-US" smtClean="0"/>
              <a:pPr>
                <a:defRPr/>
              </a:pPr>
              <a:t>30</a:t>
            </a:fld>
            <a:endParaRPr lang="en-US" altLang="zh-CN" dirty="0"/>
          </a:p>
        </p:txBody>
      </p:sp>
      <p:sp>
        <p:nvSpPr>
          <p:cNvPr id="6" name="矩形标注 5"/>
          <p:cNvSpPr>
            <a:spLocks noChangeArrowheads="1"/>
          </p:cNvSpPr>
          <p:nvPr/>
        </p:nvSpPr>
        <p:spPr bwMode="auto">
          <a:xfrm>
            <a:off x="3563888" y="2420888"/>
            <a:ext cx="4214813" cy="1579041"/>
          </a:xfrm>
          <a:prstGeom prst="wedgeRectCallout">
            <a:avLst>
              <a:gd name="adj1" fmla="val 43573"/>
              <a:gd name="adj2" fmla="val -8899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新建</a:t>
            </a:r>
            <a:r>
              <a:rPr lang="zh-CN" altLang="en-US" sz="2400" b="0" dirty="0">
                <a:solidFill>
                  <a:schemeClr val="tx2">
                    <a:lumMod val="95000"/>
                    <a:lumOff val="5000"/>
                  </a:schemeClr>
                </a:solidFill>
                <a:latin typeface="华文中宋" pitchFamily="2" charset="-122"/>
                <a:ea typeface="华文中宋" pitchFamily="2" charset="-122"/>
              </a:rPr>
              <a:t>按钮，系统会弹出添加经办人员界面，并且只能添加本单位</a:t>
            </a:r>
            <a:r>
              <a:rPr lang="zh-CN" altLang="en-US" sz="2400" b="0" dirty="0" smtClean="0">
                <a:solidFill>
                  <a:schemeClr val="tx2">
                    <a:lumMod val="95000"/>
                    <a:lumOff val="5000"/>
                  </a:schemeClr>
                </a:solidFill>
                <a:latin typeface="华文中宋" pitchFamily="2" charset="-122"/>
                <a:ea typeface="华文中宋" pitchFamily="2" charset="-122"/>
              </a:rPr>
              <a:t>或所属下级单位</a:t>
            </a:r>
            <a:r>
              <a:rPr lang="zh-CN" altLang="en-US" sz="2400" b="0" dirty="0">
                <a:solidFill>
                  <a:schemeClr val="tx2">
                    <a:lumMod val="95000"/>
                    <a:lumOff val="5000"/>
                  </a:schemeClr>
                </a:solidFill>
                <a:latin typeface="华文中宋" pitchFamily="2" charset="-122"/>
                <a:ea typeface="华文中宋" pitchFamily="2" charset="-122"/>
              </a:rPr>
              <a:t>经办人员</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cstate="print"/>
          <a:srcRect/>
          <a:stretch>
            <a:fillRect/>
          </a:stretch>
        </p:blipFill>
        <p:spPr bwMode="auto">
          <a:xfrm>
            <a:off x="-1" y="857232"/>
            <a:ext cx="9144001" cy="5715040"/>
          </a:xfrm>
          <a:prstGeom prst="rect">
            <a:avLst/>
          </a:prstGeom>
          <a:noFill/>
          <a:ln w="9525">
            <a:noFill/>
            <a:miter lim="800000"/>
            <a:headEnd/>
            <a:tailEnd/>
          </a:ln>
          <a:effectLst/>
        </p:spPr>
      </p:pic>
      <p:pic>
        <p:nvPicPr>
          <p:cNvPr id="3075" name="Picture 3"/>
          <p:cNvPicPr>
            <a:picLocks noGrp="1" noChangeAspect="1" noChangeArrowheads="1"/>
          </p:cNvPicPr>
          <p:nvPr>
            <p:ph idx="1"/>
          </p:nvPr>
        </p:nvPicPr>
        <p:blipFill>
          <a:blip r:embed="rId3" cstate="print"/>
          <a:srcRect/>
          <a:stretch>
            <a:fillRect/>
          </a:stretch>
        </p:blipFill>
        <p:spPr bwMode="auto">
          <a:xfrm>
            <a:off x="1187624" y="2276872"/>
            <a:ext cx="6724650" cy="3838575"/>
          </a:xfrm>
          <a:prstGeom prst="rect">
            <a:avLst/>
          </a:prstGeom>
          <a:noFill/>
          <a:ln w="9525">
            <a:noFill/>
            <a:miter lim="800000"/>
            <a:headEnd/>
            <a:tailEnd/>
          </a:ln>
        </p:spPr>
      </p:pic>
      <p:sp>
        <p:nvSpPr>
          <p:cNvPr id="19458" name="标题 1"/>
          <p:cNvSpPr>
            <a:spLocks noGrp="1"/>
          </p:cNvSpPr>
          <p:nvPr>
            <p:ph type="title"/>
          </p:nvPr>
        </p:nvSpPr>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新建经办人员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29E0F12-A623-4B9D-B315-BA47E6D72FC3}" type="slidenum">
              <a:rPr lang="zh-CN" altLang="en-US" smtClean="0"/>
              <a:pPr>
                <a:defRPr/>
              </a:pPr>
              <a:t>31</a:t>
            </a:fld>
            <a:endParaRPr lang="en-US" altLang="zh-CN" dirty="0"/>
          </a:p>
        </p:txBody>
      </p:sp>
      <p:sp>
        <p:nvSpPr>
          <p:cNvPr id="10" name="矩形 9"/>
          <p:cNvSpPr/>
          <p:nvPr/>
        </p:nvSpPr>
        <p:spPr bwMode="auto">
          <a:xfrm>
            <a:off x="1475656" y="3068960"/>
            <a:ext cx="5976664" cy="187220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4" name="矩形 13"/>
          <p:cNvSpPr/>
          <p:nvPr/>
        </p:nvSpPr>
        <p:spPr bwMode="auto">
          <a:xfrm>
            <a:off x="1619672" y="3501008"/>
            <a:ext cx="3096344" cy="36004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6" name="矩形标注 5"/>
          <p:cNvSpPr>
            <a:spLocks noChangeArrowheads="1"/>
          </p:cNvSpPr>
          <p:nvPr/>
        </p:nvSpPr>
        <p:spPr bwMode="auto">
          <a:xfrm>
            <a:off x="107504" y="1700808"/>
            <a:ext cx="3240360" cy="1585316"/>
          </a:xfrm>
          <a:prstGeom prst="wedgeRectCallout">
            <a:avLst>
              <a:gd name="adj1" fmla="val 3413"/>
              <a:gd name="adj2" fmla="val 6889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本级单位编号自动带出。也可以输入下级单位编号，为下级单位创建经办人</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7" name="矩形标注 6"/>
          <p:cNvSpPr>
            <a:spLocks noChangeArrowheads="1"/>
          </p:cNvSpPr>
          <p:nvPr/>
        </p:nvSpPr>
        <p:spPr bwMode="auto">
          <a:xfrm>
            <a:off x="3995936" y="1556792"/>
            <a:ext cx="4248472" cy="936104"/>
          </a:xfrm>
          <a:prstGeom prst="wedgeRectCallout">
            <a:avLst>
              <a:gd name="adj1" fmla="val 2334"/>
              <a:gd name="adj2" fmla="val 8976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4.</a:t>
            </a:r>
            <a:r>
              <a:rPr lang="zh-CN" altLang="en-US" sz="2400" b="0" dirty="0">
                <a:solidFill>
                  <a:schemeClr val="tx2">
                    <a:lumMod val="95000"/>
                    <a:lumOff val="5000"/>
                  </a:schemeClr>
                </a:solidFill>
                <a:latin typeface="华文中宋" pitchFamily="2" charset="-122"/>
                <a:ea typeface="华文中宋" pitchFamily="2" charset="-122"/>
              </a:rPr>
              <a:t>确认无误点击</a:t>
            </a:r>
            <a:r>
              <a:rPr lang="zh-CN" altLang="en-US" sz="2400" b="0" dirty="0">
                <a:solidFill>
                  <a:schemeClr val="accent4">
                    <a:lumMod val="60000"/>
                    <a:lumOff val="40000"/>
                  </a:schemeClr>
                </a:solidFill>
                <a:latin typeface="华文中宋" pitchFamily="2" charset="-122"/>
                <a:ea typeface="华文中宋" pitchFamily="2" charset="-122"/>
              </a:rPr>
              <a:t>保存</a:t>
            </a:r>
            <a:r>
              <a:rPr lang="zh-CN" altLang="en-US" sz="2400" b="0" dirty="0" smtClean="0">
                <a:solidFill>
                  <a:schemeClr val="tx2">
                    <a:lumMod val="95000"/>
                    <a:lumOff val="5000"/>
                  </a:schemeClr>
                </a:solidFill>
                <a:latin typeface="华文中宋" pitchFamily="2" charset="-122"/>
                <a:ea typeface="华文中宋" pitchFamily="2" charset="-122"/>
              </a:rPr>
              <a:t>按钮，生成经办人员信息</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矩形标注 8"/>
          <p:cNvSpPr>
            <a:spLocks noChangeArrowheads="1"/>
          </p:cNvSpPr>
          <p:nvPr/>
        </p:nvSpPr>
        <p:spPr bwMode="auto">
          <a:xfrm>
            <a:off x="323528" y="5445224"/>
            <a:ext cx="3143250" cy="936104"/>
          </a:xfrm>
          <a:prstGeom prst="wedgeRectCallout">
            <a:avLst>
              <a:gd name="adj1" fmla="val -3560"/>
              <a:gd name="adj2" fmla="val -11956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en-US" altLang="zh-CN" sz="2400" b="0" dirty="0" smtClean="0">
                <a:solidFill>
                  <a:schemeClr val="tx2">
                    <a:lumMod val="95000"/>
                    <a:lumOff val="5000"/>
                  </a:schemeClr>
                </a:solidFill>
                <a:latin typeface="华文中宋" pitchFamily="2" charset="-122"/>
                <a:ea typeface="华文中宋" pitchFamily="2" charset="-122"/>
              </a:rPr>
              <a:t>.</a:t>
            </a:r>
            <a:r>
              <a:rPr lang="zh-CN" altLang="en-US" sz="2400" b="0" dirty="0" smtClean="0">
                <a:solidFill>
                  <a:schemeClr val="tx2">
                    <a:lumMod val="95000"/>
                    <a:lumOff val="5000"/>
                  </a:schemeClr>
                </a:solidFill>
                <a:latin typeface="华文中宋" pitchFamily="2" charset="-122"/>
                <a:ea typeface="华文中宋" pitchFamily="2" charset="-122"/>
              </a:rPr>
              <a:t>输入各项内容，带*号为必填项</a:t>
            </a:r>
            <a:endParaRPr lang="zh-CN" altLang="en-US" sz="2400" b="0" dirty="0">
              <a:solidFill>
                <a:schemeClr val="tx2">
                  <a:lumMod val="95000"/>
                  <a:lumOff val="5000"/>
                </a:schemeClr>
              </a:solidFill>
              <a:latin typeface="华文中宋" pitchFamily="2" charset="-122"/>
              <a:ea typeface="华文中宋" pitchFamily="2" charset="-122"/>
            </a:endParaRPr>
          </a:p>
        </p:txBody>
      </p:sp>
      <p:pic>
        <p:nvPicPr>
          <p:cNvPr id="3074" name="Picture 2"/>
          <p:cNvPicPr>
            <a:picLocks noChangeAspect="1" noChangeArrowheads="1"/>
          </p:cNvPicPr>
          <p:nvPr/>
        </p:nvPicPr>
        <p:blipFill>
          <a:blip r:embed="rId4" cstate="print"/>
          <a:srcRect/>
          <a:stretch>
            <a:fillRect/>
          </a:stretch>
        </p:blipFill>
        <p:spPr bwMode="auto">
          <a:xfrm>
            <a:off x="5940152" y="4797152"/>
            <a:ext cx="1368152" cy="704850"/>
          </a:xfrm>
          <a:prstGeom prst="rect">
            <a:avLst/>
          </a:prstGeom>
          <a:noFill/>
          <a:ln w="9525">
            <a:noFill/>
            <a:miter lim="800000"/>
            <a:headEnd/>
            <a:tailEnd/>
          </a:ln>
        </p:spPr>
      </p:pic>
      <p:sp>
        <p:nvSpPr>
          <p:cNvPr id="11" name="矩形标注 10"/>
          <p:cNvSpPr>
            <a:spLocks noChangeArrowheads="1"/>
          </p:cNvSpPr>
          <p:nvPr/>
        </p:nvSpPr>
        <p:spPr bwMode="auto">
          <a:xfrm>
            <a:off x="6876256" y="5373216"/>
            <a:ext cx="2088232" cy="936104"/>
          </a:xfrm>
          <a:prstGeom prst="wedgeRectCallout">
            <a:avLst>
              <a:gd name="adj1" fmla="val -48019"/>
              <a:gd name="adj2" fmla="val -8291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分配经办人员角色</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14"/>
                                        </p:tgtEl>
                                        <p:attrNameLst>
                                          <p:attrName>style.visibility</p:attrName>
                                        </p:attrNameLst>
                                      </p:cBhvr>
                                      <p:to>
                                        <p:strVal val="hidden"/>
                                      </p:to>
                                    </p:set>
                                  </p:childTnLst>
                                </p:cTn>
                              </p:par>
                            </p:childTnLst>
                          </p:cTn>
                        </p:par>
                        <p:par>
                          <p:cTn id="15" fill="hold">
                            <p:stCondLst>
                              <p:cond delay="0"/>
                            </p:stCondLst>
                            <p:childTnLst>
                              <p:par>
                                <p:cTn id="16" presetID="9"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dissolve">
                                      <p:cBhvr>
                                        <p:cTn id="18" dur="500"/>
                                        <p:tgtEl>
                                          <p:spTgt spid="10"/>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1" fill="hold" nodeType="clickEffect">
                                  <p:stCondLst>
                                    <p:cond delay="0"/>
                                  </p:stCondLst>
                                  <p:childTnLst>
                                    <p:set>
                                      <p:cBhvr>
                                        <p:cTn id="25" dur="1" fill="hold">
                                          <p:stCondLst>
                                            <p:cond delay="0"/>
                                          </p:stCondLst>
                                        </p:cTn>
                                        <p:tgtEl>
                                          <p:spTgt spid="3074"/>
                                        </p:tgtEl>
                                        <p:attrNameLst>
                                          <p:attrName>style.visibility</p:attrName>
                                        </p:attrNameLst>
                                      </p:cBhvr>
                                      <p:to>
                                        <p:strVal val="visible"/>
                                      </p:to>
                                    </p:set>
                                    <p:animEffect transition="in" filter="slide(fromTop)">
                                      <p:cBhvr>
                                        <p:cTn id="26" dur="500"/>
                                        <p:tgtEl>
                                          <p:spTgt spid="3074"/>
                                        </p:tgtEl>
                                      </p:cBhvr>
                                    </p:animEffect>
                                  </p:childTnLst>
                                </p:cTn>
                              </p:par>
                            </p:childTnLst>
                          </p:cTn>
                        </p:par>
                        <p:par>
                          <p:cTn id="27" fill="hold">
                            <p:stCondLst>
                              <p:cond delay="500"/>
                            </p:stCondLst>
                            <p:childTnLst>
                              <p:par>
                                <p:cTn id="28" presetID="3" presetClass="entr" presetSubtype="1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linds(horizontal)">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4" grpId="1" animBg="1"/>
      <p:bldP spid="6" grpId="0" animBg="1"/>
      <p:bldP spid="7" grpId="0" animBg="1"/>
      <p:bldP spid="9" grpId="0" animBg="1"/>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cstate="print"/>
          <a:srcRect/>
          <a:stretch>
            <a:fillRect/>
          </a:stretch>
        </p:blipFill>
        <p:spPr bwMode="auto">
          <a:xfrm>
            <a:off x="-1" y="857232"/>
            <a:ext cx="9144001" cy="5715040"/>
          </a:xfrm>
          <a:prstGeom prst="rect">
            <a:avLst/>
          </a:prstGeom>
          <a:noFill/>
          <a:ln w="9525">
            <a:noFill/>
            <a:miter lim="800000"/>
            <a:headEnd/>
            <a:tailEnd/>
          </a:ln>
          <a:effectLst/>
        </p:spPr>
      </p:pic>
      <p:pic>
        <p:nvPicPr>
          <p:cNvPr id="3075" name="Picture 3"/>
          <p:cNvPicPr>
            <a:picLocks noGrp="1" noChangeAspect="1" noChangeArrowheads="1"/>
          </p:cNvPicPr>
          <p:nvPr>
            <p:ph idx="1"/>
          </p:nvPr>
        </p:nvPicPr>
        <p:blipFill>
          <a:blip r:embed="rId3" cstate="print"/>
          <a:srcRect/>
          <a:stretch>
            <a:fillRect/>
          </a:stretch>
        </p:blipFill>
        <p:spPr bwMode="auto">
          <a:xfrm>
            <a:off x="1187624" y="2276872"/>
            <a:ext cx="6724650" cy="3838575"/>
          </a:xfrm>
          <a:prstGeom prst="rect">
            <a:avLst/>
          </a:prstGeom>
          <a:noFill/>
          <a:ln w="9525">
            <a:noFill/>
            <a:miter lim="800000"/>
            <a:headEnd/>
            <a:tailEnd/>
          </a:ln>
        </p:spPr>
      </p:pic>
      <p:sp>
        <p:nvSpPr>
          <p:cNvPr id="19458" name="标题 1"/>
          <p:cNvSpPr>
            <a:spLocks noGrp="1"/>
          </p:cNvSpPr>
          <p:nvPr>
            <p:ph type="title"/>
          </p:nvPr>
        </p:nvSpPr>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新建经办人员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29E0F12-A623-4B9D-B315-BA47E6D72FC3}" type="slidenum">
              <a:rPr lang="zh-CN" altLang="en-US" smtClean="0"/>
              <a:pPr>
                <a:defRPr/>
              </a:pPr>
              <a:t>32</a:t>
            </a:fld>
            <a:endParaRPr lang="en-US" altLang="zh-CN" dirty="0"/>
          </a:p>
        </p:txBody>
      </p:sp>
      <p:sp>
        <p:nvSpPr>
          <p:cNvPr id="10" name="矩形 9"/>
          <p:cNvSpPr/>
          <p:nvPr/>
        </p:nvSpPr>
        <p:spPr bwMode="auto">
          <a:xfrm>
            <a:off x="1785918" y="3000372"/>
            <a:ext cx="5715040" cy="64294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4" name="矩形 13"/>
          <p:cNvSpPr/>
          <p:nvPr/>
        </p:nvSpPr>
        <p:spPr bwMode="auto">
          <a:xfrm>
            <a:off x="1785918" y="4000504"/>
            <a:ext cx="5715040" cy="28575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6" name="矩形标注 5"/>
          <p:cNvSpPr>
            <a:spLocks noChangeArrowheads="1"/>
          </p:cNvSpPr>
          <p:nvPr/>
        </p:nvSpPr>
        <p:spPr bwMode="auto">
          <a:xfrm>
            <a:off x="251520" y="1196752"/>
            <a:ext cx="4104456" cy="1368152"/>
          </a:xfrm>
          <a:prstGeom prst="wedgeRectCallout">
            <a:avLst>
              <a:gd name="adj1" fmla="val -3968"/>
              <a:gd name="adj2" fmla="val 9237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smtClean="0">
                <a:solidFill>
                  <a:schemeClr val="accent4">
                    <a:lumMod val="60000"/>
                    <a:lumOff val="40000"/>
                  </a:schemeClr>
                </a:solidFill>
                <a:latin typeface="华文中宋" pitchFamily="2" charset="-122"/>
                <a:ea typeface="华文中宋" pitchFamily="2" charset="-122"/>
              </a:rPr>
              <a:t>用户名</a:t>
            </a:r>
            <a:r>
              <a:rPr lang="zh-CN" altLang="en-US" sz="2400" b="0" dirty="0" smtClean="0">
                <a:solidFill>
                  <a:schemeClr val="tx2">
                    <a:lumMod val="95000"/>
                    <a:lumOff val="5000"/>
                  </a:schemeClr>
                </a:solidFill>
                <a:latin typeface="华文中宋" pitchFamily="2" charset="-122"/>
                <a:ea typeface="华文中宋" pitchFamily="2" charset="-122"/>
              </a:rPr>
              <a:t>可以使用中文，</a:t>
            </a:r>
            <a:r>
              <a:rPr lang="zh-CN" altLang="en-US" sz="2400" b="0" dirty="0" smtClean="0">
                <a:solidFill>
                  <a:schemeClr val="accent4">
                    <a:lumMod val="60000"/>
                    <a:lumOff val="40000"/>
                  </a:schemeClr>
                </a:solidFill>
                <a:latin typeface="华文中宋" pitchFamily="2" charset="-122"/>
                <a:ea typeface="华文中宋" pitchFamily="2" charset="-122"/>
              </a:rPr>
              <a:t>姓名</a:t>
            </a:r>
            <a:r>
              <a:rPr lang="zh-CN" altLang="en-US" sz="2400" b="0" dirty="0" smtClean="0">
                <a:solidFill>
                  <a:schemeClr val="tx2">
                    <a:lumMod val="95000"/>
                    <a:lumOff val="5000"/>
                  </a:schemeClr>
                </a:solidFill>
                <a:latin typeface="华文中宋" pitchFamily="2" charset="-122"/>
                <a:ea typeface="华文中宋" pitchFamily="2" charset="-122"/>
              </a:rPr>
              <a:t>要实名填写，</a:t>
            </a:r>
            <a:r>
              <a:rPr lang="zh-CN" altLang="en-US" sz="2400" b="0" dirty="0" smtClean="0">
                <a:solidFill>
                  <a:schemeClr val="accent4">
                    <a:lumMod val="60000"/>
                    <a:lumOff val="40000"/>
                  </a:schemeClr>
                </a:solidFill>
                <a:latin typeface="华文中宋" pitchFamily="2" charset="-122"/>
                <a:ea typeface="华文中宋" pitchFamily="2" charset="-122"/>
              </a:rPr>
              <a:t>密码</a:t>
            </a:r>
            <a:r>
              <a:rPr lang="zh-CN" altLang="en-US" sz="2400" b="0" dirty="0" smtClean="0">
                <a:solidFill>
                  <a:schemeClr val="tx2">
                    <a:lumMod val="95000"/>
                    <a:lumOff val="5000"/>
                  </a:schemeClr>
                </a:solidFill>
                <a:latin typeface="华文中宋" pitchFamily="2" charset="-122"/>
                <a:ea typeface="华文中宋" pitchFamily="2" charset="-122"/>
              </a:rPr>
              <a:t>长度不能低于</a:t>
            </a:r>
            <a:r>
              <a:rPr lang="en-US" altLang="zh-CN" sz="2400" b="0" dirty="0" smtClean="0">
                <a:solidFill>
                  <a:schemeClr val="tx2">
                    <a:lumMod val="95000"/>
                    <a:lumOff val="5000"/>
                  </a:schemeClr>
                </a:solidFill>
                <a:latin typeface="华文中宋" pitchFamily="2" charset="-122"/>
                <a:ea typeface="华文中宋" pitchFamily="2" charset="-122"/>
              </a:rPr>
              <a:t>6</a:t>
            </a:r>
            <a:r>
              <a:rPr lang="zh-CN" altLang="en-US" sz="2400" b="0" dirty="0" smtClean="0">
                <a:solidFill>
                  <a:schemeClr val="tx2">
                    <a:lumMod val="95000"/>
                    <a:lumOff val="5000"/>
                  </a:schemeClr>
                </a:solidFill>
                <a:latin typeface="华文中宋" pitchFamily="2" charset="-122"/>
                <a:ea typeface="华文中宋" pitchFamily="2" charset="-122"/>
              </a:rPr>
              <a:t>位，不能使用简单密码</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矩形标注 8"/>
          <p:cNvSpPr>
            <a:spLocks noChangeArrowheads="1"/>
          </p:cNvSpPr>
          <p:nvPr/>
        </p:nvSpPr>
        <p:spPr bwMode="auto">
          <a:xfrm>
            <a:off x="357158" y="4786322"/>
            <a:ext cx="3143272" cy="1214446"/>
          </a:xfrm>
          <a:prstGeom prst="wedgeRectCallout">
            <a:avLst>
              <a:gd name="adj1" fmla="val -266"/>
              <a:gd name="adj2" fmla="val -9896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accent4">
                    <a:lumMod val="60000"/>
                    <a:lumOff val="40000"/>
                  </a:schemeClr>
                </a:solidFill>
                <a:latin typeface="华文中宋" pitchFamily="2" charset="-122"/>
                <a:ea typeface="华文中宋" pitchFamily="2" charset="-122"/>
              </a:rPr>
              <a:t>移动电话</a:t>
            </a:r>
            <a:r>
              <a:rPr lang="zh-CN" altLang="en-US" sz="2400" b="0" dirty="0" smtClean="0">
                <a:solidFill>
                  <a:schemeClr val="tx2">
                    <a:lumMod val="95000"/>
                    <a:lumOff val="5000"/>
                  </a:schemeClr>
                </a:solidFill>
                <a:latin typeface="华文中宋" pitchFamily="2" charset="-122"/>
                <a:ea typeface="华文中宋" pitchFamily="2" charset="-122"/>
              </a:rPr>
              <a:t>将接收登录验证码使用，所以务必填写正确</a:t>
            </a:r>
            <a:endParaRPr lang="zh-CN" altLang="en-US" sz="2400" b="0" dirty="0">
              <a:solidFill>
                <a:schemeClr val="tx2">
                  <a:lumMod val="95000"/>
                  <a:lumOff val="5000"/>
                </a:schemeClr>
              </a:solidFill>
              <a:latin typeface="华文中宋" pitchFamily="2" charset="-122"/>
              <a:ea typeface="华文中宋" pitchFamily="2" charset="-122"/>
            </a:endParaRPr>
          </a:p>
        </p:txBody>
      </p:sp>
      <p:pic>
        <p:nvPicPr>
          <p:cNvPr id="3074" name="Picture 2"/>
          <p:cNvPicPr>
            <a:picLocks noChangeAspect="1" noChangeArrowheads="1"/>
          </p:cNvPicPr>
          <p:nvPr/>
        </p:nvPicPr>
        <p:blipFill>
          <a:blip r:embed="rId4" cstate="print"/>
          <a:srcRect/>
          <a:stretch>
            <a:fillRect/>
          </a:stretch>
        </p:blipFill>
        <p:spPr bwMode="auto">
          <a:xfrm>
            <a:off x="5929322" y="4786322"/>
            <a:ext cx="1439590" cy="704850"/>
          </a:xfrm>
          <a:prstGeom prst="rect">
            <a:avLst/>
          </a:prstGeom>
          <a:noFill/>
          <a:ln w="9525">
            <a:noFill/>
            <a:miter lim="800000"/>
            <a:headEnd/>
            <a:tailEnd/>
          </a:ln>
        </p:spPr>
      </p:pic>
      <p:sp>
        <p:nvSpPr>
          <p:cNvPr id="11" name="矩形标注 10"/>
          <p:cNvSpPr>
            <a:spLocks noChangeArrowheads="1"/>
          </p:cNvSpPr>
          <p:nvPr/>
        </p:nvSpPr>
        <p:spPr bwMode="auto">
          <a:xfrm>
            <a:off x="5429256" y="2428868"/>
            <a:ext cx="3500462" cy="2000264"/>
          </a:xfrm>
          <a:prstGeom prst="wedgeRectCallout">
            <a:avLst>
              <a:gd name="adj1" fmla="val 282"/>
              <a:gd name="adj2" fmla="val 9635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smtClean="0">
                <a:solidFill>
                  <a:schemeClr val="accent4">
                    <a:lumMod val="60000"/>
                    <a:lumOff val="40000"/>
                  </a:schemeClr>
                </a:solidFill>
                <a:latin typeface="华文中宋" pitchFamily="2" charset="-122"/>
                <a:ea typeface="华文中宋" pitchFamily="2" charset="-122"/>
              </a:rPr>
              <a:t>中间代办点</a:t>
            </a:r>
            <a:r>
              <a:rPr lang="zh-CN" altLang="en-US" sz="2400" b="0" dirty="0" smtClean="0">
                <a:solidFill>
                  <a:schemeClr val="tx2">
                    <a:lumMod val="95000"/>
                    <a:lumOff val="5000"/>
                  </a:schemeClr>
                </a:solidFill>
                <a:latin typeface="华文中宋" pitchFamily="2" charset="-122"/>
                <a:ea typeface="华文中宋" pitchFamily="2" charset="-122"/>
              </a:rPr>
              <a:t>指的是又有上级又有下级的基层，这种基层不能创建入会、投保、理赔等业务只有汇总上报操作。</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3" name="矩形 12"/>
          <p:cNvSpPr>
            <a:spLocks noChangeArrowheads="1"/>
          </p:cNvSpPr>
          <p:nvPr/>
        </p:nvSpPr>
        <p:spPr bwMode="auto">
          <a:xfrm>
            <a:off x="5214942" y="1142984"/>
            <a:ext cx="2786082" cy="785818"/>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nchor="ctr" anchorCtr="0"/>
          <a:lstStyle/>
          <a:p>
            <a:pPr algn="ctr"/>
            <a:r>
              <a:rPr lang="zh-CN" altLang="en-US" sz="2100" b="0" dirty="0" smtClean="0">
                <a:solidFill>
                  <a:schemeClr val="tx2">
                    <a:lumMod val="95000"/>
                    <a:lumOff val="5000"/>
                  </a:schemeClr>
                </a:solidFill>
                <a:latin typeface="华文中宋" pitchFamily="2" charset="-122"/>
                <a:ea typeface="华文中宋" pitchFamily="2" charset="-122"/>
              </a:rPr>
              <a:t>填写特别说明</a:t>
            </a:r>
            <a:endParaRPr lang="zh-CN" altLang="en-US" sz="21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dissolve">
                                      <p:cBhvr>
                                        <p:cTn id="20" dur="500"/>
                                        <p:tgtEl>
                                          <p:spTgt spid="14"/>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1" fill="hold" nodeType="clickEffect">
                                  <p:stCondLst>
                                    <p:cond delay="0"/>
                                  </p:stCondLst>
                                  <p:childTnLst>
                                    <p:set>
                                      <p:cBhvr>
                                        <p:cTn id="27" dur="1" fill="hold">
                                          <p:stCondLst>
                                            <p:cond delay="0"/>
                                          </p:stCondLst>
                                        </p:cTn>
                                        <p:tgtEl>
                                          <p:spTgt spid="3074"/>
                                        </p:tgtEl>
                                        <p:attrNameLst>
                                          <p:attrName>style.visibility</p:attrName>
                                        </p:attrNameLst>
                                      </p:cBhvr>
                                      <p:to>
                                        <p:strVal val="visible"/>
                                      </p:to>
                                    </p:set>
                                    <p:animEffect transition="in" filter="slide(fromTop)">
                                      <p:cBhvr>
                                        <p:cTn id="28" dur="500"/>
                                        <p:tgtEl>
                                          <p:spTgt spid="3074"/>
                                        </p:tgtEl>
                                      </p:cBhvr>
                                    </p:animEffect>
                                  </p:childTnLst>
                                </p:cTn>
                              </p:par>
                            </p:childTnLst>
                          </p:cTn>
                        </p:par>
                        <p:par>
                          <p:cTn id="29" fill="hold">
                            <p:stCondLst>
                              <p:cond delay="500"/>
                            </p:stCondLst>
                            <p:childTnLst>
                              <p:par>
                                <p:cTn id="30" presetID="3" presetClass="entr" presetSubtype="1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6" grpId="0" animBg="1"/>
      <p:bldP spid="9" grpId="0" animBg="1"/>
      <p:bldP spid="11" grpId="0" animBg="1"/>
      <p:bldP spid="13"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33</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8"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3</a:t>
              </a:r>
              <a:endParaRPr lang="zh-CN" altLang="en-US" b="0" kern="0" dirty="0">
                <a:solidFill>
                  <a:sysClr val="windowText" lastClr="000000"/>
                </a:solidFill>
                <a:latin typeface="Calibri" pitchFamily="34" charset="0"/>
              </a:endParaRPr>
            </a:p>
          </p:txBody>
        </p:sp>
        <p:sp>
          <p:nvSpPr>
            <p:cNvPr id="19"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组织机构管理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查询经办人员</a:t>
              </a:r>
              <a:endParaRPr lang="en-US" altLang="zh-CN" sz="2400" kern="0" dirty="0">
                <a:solidFill>
                  <a:srgbClr val="000000"/>
                </a:solidFill>
                <a:latin typeface="Calibri" pitchFamily="34" charset="0"/>
              </a:endParaRPr>
            </a:p>
          </p:txBody>
        </p:sp>
        <p:sp>
          <p:nvSpPr>
            <p:cNvPr id="20" name="Text Box 12"/>
            <p:cNvSpPr txBox="1">
              <a:spLocks noChangeArrowheads="1"/>
            </p:cNvSpPr>
            <p:nvPr/>
          </p:nvSpPr>
          <p:spPr bwMode="gray">
            <a:xfrm>
              <a:off x="1296"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查询经办人员</a:t>
            </a:r>
            <a:endParaRPr lang="zh-CN" altLang="en-US" dirty="0" smtClean="0">
              <a:ea typeface="宋体" pitchFamily="2" charset="-122"/>
            </a:endParaRPr>
          </a:p>
        </p:txBody>
      </p:sp>
      <p:pic>
        <p:nvPicPr>
          <p:cNvPr id="10243" name="内容占位符 4" descr="组织机构管理菜单.jpg"/>
          <p:cNvPicPr>
            <a:picLocks noGrp="1" noChangeAspect="1"/>
          </p:cNvPicPr>
          <p:nvPr>
            <p:ph idx="1"/>
          </p:nvPr>
        </p:nvPicPr>
        <p:blipFill>
          <a:blip r:embed="rId2" cstate="print"/>
          <a:srcRect/>
          <a:stretch>
            <a:fillRect/>
          </a:stretch>
        </p:blipFill>
        <p:spPr>
          <a:xfrm>
            <a:off x="0" y="836712"/>
            <a:ext cx="9144000" cy="5806997"/>
          </a:xfrm>
        </p:spPr>
      </p:pic>
      <p:sp>
        <p:nvSpPr>
          <p:cNvPr id="4" name="日期占位符 3"/>
          <p:cNvSpPr>
            <a:spLocks noGrp="1"/>
          </p:cNvSpPr>
          <p:nvPr>
            <p:ph type="dt" sz="quarter" idx="10"/>
          </p:nvPr>
        </p:nvSpPr>
        <p:spPr/>
        <p:txBody>
          <a:bodyPr/>
          <a:lstStyle/>
          <a:p>
            <a:pPr>
              <a:defRPr/>
            </a:pPr>
            <a:r>
              <a:rPr lang="en-US" altLang="zh-CN" dirty="0" smtClean="0"/>
              <a:t>www.bjzghzbx.com                                                                                                                                                                      </a:t>
            </a:r>
            <a:fld id="{6A276D46-65DC-41AF-A149-8E661777C214}" type="slidenum">
              <a:rPr lang="zh-CN" altLang="en-US" smtClean="0"/>
              <a:pPr>
                <a:defRPr/>
              </a:pPr>
              <a:t>34</a:t>
            </a:fld>
            <a:endParaRPr lang="en-US" altLang="zh-CN" dirty="0"/>
          </a:p>
        </p:txBody>
      </p:sp>
      <p:sp>
        <p:nvSpPr>
          <p:cNvPr id="10245" name="圆角矩形标注 4"/>
          <p:cNvSpPr>
            <a:spLocks noChangeArrowheads="1"/>
          </p:cNvSpPr>
          <p:nvPr/>
        </p:nvSpPr>
        <p:spPr bwMode="auto">
          <a:xfrm>
            <a:off x="1907704"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组织机构</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6" name="圆角矩形标注 4"/>
          <p:cNvSpPr>
            <a:spLocks noChangeArrowheads="1"/>
          </p:cNvSpPr>
          <p:nvPr/>
        </p:nvSpPr>
        <p:spPr bwMode="auto">
          <a:xfrm>
            <a:off x="539552" y="3140968"/>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经办人员管理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blinds(horizontal)">
                                      <p:cBhvr>
                                        <p:cTn id="7" dur="500"/>
                                        <p:tgtEl>
                                          <p:spTgt spid="1024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内容占位符 4" descr="经办人员管理.jpg"/>
          <p:cNvPicPr>
            <a:picLocks noGrp="1" noChangeAspect="1"/>
          </p:cNvPicPr>
          <p:nvPr>
            <p:ph idx="1"/>
          </p:nvPr>
        </p:nvPicPr>
        <p:blipFill>
          <a:blip r:embed="rId2" cstate="print"/>
          <a:srcRect/>
          <a:stretch>
            <a:fillRect/>
          </a:stretch>
        </p:blipFill>
        <p:spPr>
          <a:xfrm>
            <a:off x="0" y="836712"/>
            <a:ext cx="9088438" cy="5760639"/>
          </a:xfrm>
        </p:spPr>
      </p:pic>
      <p:sp>
        <p:nvSpPr>
          <p:cNvPr id="7" name="矩形 6"/>
          <p:cNvSpPr/>
          <p:nvPr/>
        </p:nvSpPr>
        <p:spPr bwMode="auto">
          <a:xfrm>
            <a:off x="827584" y="1916832"/>
            <a:ext cx="6264696" cy="72008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2048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查询经办人员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113B214B-9287-4AB1-A607-F334283277C3}" type="slidenum">
              <a:rPr lang="zh-CN" altLang="en-US" smtClean="0"/>
              <a:pPr>
                <a:defRPr/>
              </a:pPr>
              <a:t>35</a:t>
            </a:fld>
            <a:endParaRPr lang="en-US" altLang="zh-CN" dirty="0"/>
          </a:p>
        </p:txBody>
      </p:sp>
      <p:sp>
        <p:nvSpPr>
          <p:cNvPr id="20485" name="圆角矩形标注 5"/>
          <p:cNvSpPr>
            <a:spLocks noChangeArrowheads="1"/>
          </p:cNvSpPr>
          <p:nvPr/>
        </p:nvSpPr>
        <p:spPr bwMode="auto">
          <a:xfrm>
            <a:off x="683568" y="3140968"/>
            <a:ext cx="3816424" cy="1224136"/>
          </a:xfrm>
          <a:prstGeom prst="wedgeRectCallout">
            <a:avLst>
              <a:gd name="adj1" fmla="val 36098"/>
              <a:gd name="adj2" fmla="val -10228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输入查询条件，默认将查询出本单位和所属下级单位的经办人员信息</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20486" name="圆角矩形标注 5"/>
          <p:cNvSpPr>
            <a:spLocks noChangeArrowheads="1"/>
          </p:cNvSpPr>
          <p:nvPr/>
        </p:nvSpPr>
        <p:spPr bwMode="auto">
          <a:xfrm>
            <a:off x="3923928" y="980728"/>
            <a:ext cx="2786062" cy="571500"/>
          </a:xfrm>
          <a:prstGeom prst="wedgeRectCallout">
            <a:avLst>
              <a:gd name="adj1" fmla="val 33867"/>
              <a:gd name="adj2" fmla="val 9583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8" name="矩形 7"/>
          <p:cNvSpPr>
            <a:spLocks noChangeArrowheads="1"/>
          </p:cNvSpPr>
          <p:nvPr/>
        </p:nvSpPr>
        <p:spPr bwMode="auto">
          <a:xfrm>
            <a:off x="2843808" y="5013176"/>
            <a:ext cx="5832648" cy="1152128"/>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r>
              <a:rPr lang="zh-CN" altLang="en-US" sz="2100" b="0" dirty="0" smtClean="0">
                <a:solidFill>
                  <a:schemeClr val="tx2">
                    <a:lumMod val="95000"/>
                    <a:lumOff val="5000"/>
                  </a:schemeClr>
                </a:solidFill>
                <a:latin typeface="华文中宋" pitchFamily="2" charset="-122"/>
                <a:ea typeface="华文中宋" pitchFamily="2" charset="-122"/>
              </a:rPr>
              <a:t>说明：</a:t>
            </a:r>
            <a:endParaRPr lang="en-US" altLang="zh-CN" sz="2100" b="0" dirty="0" smtClean="0">
              <a:solidFill>
                <a:schemeClr val="tx2">
                  <a:lumMod val="95000"/>
                  <a:lumOff val="5000"/>
                </a:schemeClr>
              </a:solidFill>
              <a:latin typeface="华文中宋" pitchFamily="2" charset="-122"/>
              <a:ea typeface="华文中宋" pitchFamily="2" charset="-122"/>
            </a:endParaRPr>
          </a:p>
          <a:p>
            <a:r>
              <a:rPr lang="en-US" altLang="zh-CN" sz="2100" b="0" dirty="0" smtClean="0">
                <a:solidFill>
                  <a:schemeClr val="tx2">
                    <a:lumMod val="95000"/>
                    <a:lumOff val="5000"/>
                  </a:schemeClr>
                </a:solidFill>
                <a:latin typeface="华文中宋" pitchFamily="2" charset="-122"/>
                <a:ea typeface="华文中宋" pitchFamily="2" charset="-122"/>
              </a:rPr>
              <a:t>	</a:t>
            </a:r>
            <a:r>
              <a:rPr lang="zh-CN" altLang="en-US" sz="2100" b="0" dirty="0" smtClean="0">
                <a:solidFill>
                  <a:schemeClr val="tx2">
                    <a:lumMod val="95000"/>
                    <a:lumOff val="5000"/>
                  </a:schemeClr>
                </a:solidFill>
                <a:latin typeface="华文中宋" pitchFamily="2" charset="-122"/>
                <a:ea typeface="华文中宋" pitchFamily="2" charset="-122"/>
              </a:rPr>
              <a:t>删除的经办人员状态将变为无效，作为历史记录可以查询。</a:t>
            </a:r>
            <a:endParaRPr lang="zh-CN" altLang="en-US" sz="21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0485"/>
                                        </p:tgtEl>
                                        <p:attrNameLst>
                                          <p:attrName>style.visibility</p:attrName>
                                        </p:attrNameLst>
                                      </p:cBhvr>
                                      <p:to>
                                        <p:strVal val="visible"/>
                                      </p:to>
                                    </p:set>
                                    <p:animEffect transition="in" filter="blinds(horizontal)">
                                      <p:cBhvr>
                                        <p:cTn id="10" dur="500"/>
                                        <p:tgtEl>
                                          <p:spTgt spid="2048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0486"/>
                                        </p:tgtEl>
                                        <p:attrNameLst>
                                          <p:attrName>style.visibility</p:attrName>
                                        </p:attrNameLst>
                                      </p:cBhvr>
                                      <p:to>
                                        <p:strVal val="visible"/>
                                      </p:to>
                                    </p:set>
                                    <p:animEffect transition="in" filter="blinds(horizontal)">
                                      <p:cBhvr>
                                        <p:cTn id="15" dur="500"/>
                                        <p:tgtEl>
                                          <p:spTgt spid="20486"/>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485" grpId="0" animBg="1"/>
      <p:bldP spid="20486" grpId="0" animBg="1"/>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36711"/>
            <a:ext cx="9144000" cy="5688633"/>
          </a:xfrm>
          <a:prstGeom prst="rect">
            <a:avLst/>
          </a:prstGeom>
          <a:noFill/>
          <a:ln w="9525">
            <a:noFill/>
            <a:miter lim="800000"/>
            <a:headEnd/>
            <a:tailEnd/>
          </a:ln>
        </p:spPr>
      </p:pic>
      <p:sp>
        <p:nvSpPr>
          <p:cNvPr id="21506" name="标题 1"/>
          <p:cNvSpPr>
            <a:spLocks noGrp="1"/>
          </p:cNvSpPr>
          <p:nvPr>
            <p:ph type="title"/>
          </p:nvPr>
        </p:nvSpPr>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经办人员管理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查询经办人员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902ADCF-89DD-4B0E-B0DB-83D2D09E226C}" type="slidenum">
              <a:rPr lang="zh-CN" altLang="en-US" smtClean="0"/>
              <a:pPr>
                <a:defRPr/>
              </a:pPr>
              <a:t>36</a:t>
            </a:fld>
            <a:endParaRPr lang="en-US" altLang="zh-CN" dirty="0"/>
          </a:p>
        </p:txBody>
      </p:sp>
      <p:sp>
        <p:nvSpPr>
          <p:cNvPr id="7" name="矩形 6"/>
          <p:cNvSpPr>
            <a:spLocks noChangeArrowheads="1"/>
          </p:cNvSpPr>
          <p:nvPr/>
        </p:nvSpPr>
        <p:spPr bwMode="auto">
          <a:xfrm>
            <a:off x="899592" y="3717032"/>
            <a:ext cx="7056784" cy="1008112"/>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r>
              <a:rPr lang="zh-CN" altLang="en-US" sz="2400" dirty="0" smtClean="0">
                <a:solidFill>
                  <a:schemeClr val="tx2">
                    <a:lumMod val="95000"/>
                    <a:lumOff val="5000"/>
                  </a:schemeClr>
                </a:solidFill>
                <a:latin typeface="宋体" pitchFamily="2" charset="-122"/>
                <a:ea typeface="宋体" pitchFamily="2" charset="-122"/>
              </a:rPr>
              <a:t>业务系统</a:t>
            </a:r>
            <a:r>
              <a:rPr lang="zh-CN" altLang="en-US" sz="2400" dirty="0">
                <a:solidFill>
                  <a:schemeClr val="tx2">
                    <a:lumMod val="95000"/>
                    <a:lumOff val="5000"/>
                  </a:schemeClr>
                </a:solidFill>
                <a:latin typeface="宋体" pitchFamily="2" charset="-122"/>
                <a:ea typeface="宋体" pitchFamily="2" charset="-122"/>
              </a:rPr>
              <a:t>会</a:t>
            </a:r>
            <a:r>
              <a:rPr lang="zh-CN" altLang="en-US" sz="2400" dirty="0" smtClean="0">
                <a:solidFill>
                  <a:schemeClr val="tx2">
                    <a:lumMod val="95000"/>
                    <a:lumOff val="5000"/>
                  </a:schemeClr>
                </a:solidFill>
                <a:latin typeface="宋体" pitchFamily="2" charset="-122"/>
                <a:ea typeface="宋体" pitchFamily="2" charset="-122"/>
              </a:rPr>
              <a:t>显示出符合查询条件的经办人员。（只能查询本级和所属下级单位的经办人员信息）</a:t>
            </a:r>
            <a:endParaRPr lang="zh-CN" altLang="en-US" sz="2400" dirty="0">
              <a:solidFill>
                <a:schemeClr val="tx2">
                  <a:lumMod val="95000"/>
                  <a:lumOff val="5000"/>
                </a:schemeClr>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37</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8"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3</a:t>
              </a:r>
              <a:endParaRPr lang="zh-CN" altLang="en-US" b="0" kern="0" dirty="0">
                <a:solidFill>
                  <a:sysClr val="windowText" lastClr="000000"/>
                </a:solidFill>
                <a:latin typeface="Calibri" pitchFamily="34" charset="0"/>
              </a:endParaRPr>
            </a:p>
          </p:txBody>
        </p:sp>
        <p:sp>
          <p:nvSpPr>
            <p:cNvPr id="19"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组织机构管理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修改、删除经办人员</a:t>
              </a:r>
              <a:endParaRPr lang="en-US" altLang="zh-CN" sz="2400" kern="0" dirty="0">
                <a:solidFill>
                  <a:srgbClr val="000000"/>
                </a:solidFill>
                <a:latin typeface="Calibri" pitchFamily="34" charset="0"/>
              </a:endParaRPr>
            </a:p>
          </p:txBody>
        </p:sp>
        <p:sp>
          <p:nvSpPr>
            <p:cNvPr id="20" name="Text Box 12"/>
            <p:cNvSpPr txBox="1">
              <a:spLocks noChangeArrowheads="1"/>
            </p:cNvSpPr>
            <p:nvPr/>
          </p:nvSpPr>
          <p:spPr bwMode="gray">
            <a:xfrm>
              <a:off x="1296"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修改、删除经办人员</a:t>
            </a:r>
            <a:endParaRPr lang="zh-CN" altLang="en-US" dirty="0" smtClean="0">
              <a:ea typeface="宋体" pitchFamily="2" charset="-122"/>
            </a:endParaRPr>
          </a:p>
        </p:txBody>
      </p:sp>
      <p:pic>
        <p:nvPicPr>
          <p:cNvPr id="10243" name="内容占位符 4" descr="组织机构管理菜单.jpg"/>
          <p:cNvPicPr>
            <a:picLocks noGrp="1" noChangeAspect="1"/>
          </p:cNvPicPr>
          <p:nvPr>
            <p:ph idx="1"/>
          </p:nvPr>
        </p:nvPicPr>
        <p:blipFill>
          <a:blip r:embed="rId2" cstate="print"/>
          <a:srcRect/>
          <a:stretch>
            <a:fillRect/>
          </a:stretch>
        </p:blipFill>
        <p:spPr>
          <a:xfrm>
            <a:off x="0" y="836712"/>
            <a:ext cx="9144000" cy="5806997"/>
          </a:xfrm>
        </p:spPr>
      </p:pic>
      <p:sp>
        <p:nvSpPr>
          <p:cNvPr id="4" name="日期占位符 3"/>
          <p:cNvSpPr>
            <a:spLocks noGrp="1"/>
          </p:cNvSpPr>
          <p:nvPr>
            <p:ph type="dt" sz="quarter" idx="10"/>
          </p:nvPr>
        </p:nvSpPr>
        <p:spPr/>
        <p:txBody>
          <a:bodyPr/>
          <a:lstStyle/>
          <a:p>
            <a:pPr>
              <a:defRPr/>
            </a:pPr>
            <a:r>
              <a:rPr lang="en-US" altLang="zh-CN" dirty="0" smtClean="0"/>
              <a:t>www.bjzghzbx.com                                                                                                                                                                      </a:t>
            </a:r>
            <a:fld id="{6A276D46-65DC-41AF-A149-8E661777C214}" type="slidenum">
              <a:rPr lang="zh-CN" altLang="en-US" smtClean="0"/>
              <a:pPr>
                <a:defRPr/>
              </a:pPr>
              <a:t>38</a:t>
            </a:fld>
            <a:endParaRPr lang="en-US" altLang="zh-CN" dirty="0"/>
          </a:p>
        </p:txBody>
      </p:sp>
      <p:sp>
        <p:nvSpPr>
          <p:cNvPr id="10245" name="圆角矩形标注 4"/>
          <p:cNvSpPr>
            <a:spLocks noChangeArrowheads="1"/>
          </p:cNvSpPr>
          <p:nvPr/>
        </p:nvSpPr>
        <p:spPr bwMode="auto">
          <a:xfrm>
            <a:off x="1907704"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组织机构</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6" name="圆角矩形标注 4"/>
          <p:cNvSpPr>
            <a:spLocks noChangeArrowheads="1"/>
          </p:cNvSpPr>
          <p:nvPr/>
        </p:nvSpPr>
        <p:spPr bwMode="auto">
          <a:xfrm>
            <a:off x="539552" y="3140968"/>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经办人员管理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blinds(horizontal)">
                                      <p:cBhvr>
                                        <p:cTn id="7" dur="500"/>
                                        <p:tgtEl>
                                          <p:spTgt spid="1024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内容占位符 4" descr="经办人员管理.jpg"/>
          <p:cNvPicPr>
            <a:picLocks noGrp="1" noChangeAspect="1"/>
          </p:cNvPicPr>
          <p:nvPr>
            <p:ph idx="1"/>
          </p:nvPr>
        </p:nvPicPr>
        <p:blipFill>
          <a:blip r:embed="rId2" cstate="print"/>
          <a:srcRect/>
          <a:stretch>
            <a:fillRect/>
          </a:stretch>
        </p:blipFill>
        <p:spPr>
          <a:xfrm>
            <a:off x="0" y="836712"/>
            <a:ext cx="9088438" cy="5760639"/>
          </a:xfrm>
        </p:spPr>
      </p:pic>
      <p:sp>
        <p:nvSpPr>
          <p:cNvPr id="7" name="矩形 6"/>
          <p:cNvSpPr/>
          <p:nvPr/>
        </p:nvSpPr>
        <p:spPr bwMode="auto">
          <a:xfrm>
            <a:off x="827584" y="1916832"/>
            <a:ext cx="6264696" cy="72008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2048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修改、删除经办人员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113B214B-9287-4AB1-A607-F334283277C3}" type="slidenum">
              <a:rPr lang="zh-CN" altLang="en-US" smtClean="0"/>
              <a:pPr>
                <a:defRPr/>
              </a:pPr>
              <a:t>39</a:t>
            </a:fld>
            <a:endParaRPr lang="en-US" altLang="zh-CN" dirty="0"/>
          </a:p>
        </p:txBody>
      </p:sp>
      <p:sp>
        <p:nvSpPr>
          <p:cNvPr id="20485" name="圆角矩形标注 5"/>
          <p:cNvSpPr>
            <a:spLocks noChangeArrowheads="1"/>
          </p:cNvSpPr>
          <p:nvPr/>
        </p:nvSpPr>
        <p:spPr bwMode="auto">
          <a:xfrm>
            <a:off x="683568" y="3140968"/>
            <a:ext cx="3816424" cy="1224136"/>
          </a:xfrm>
          <a:prstGeom prst="wedgeRectCallout">
            <a:avLst>
              <a:gd name="adj1" fmla="val 36098"/>
              <a:gd name="adj2" fmla="val -10228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输入查询条件，默认将查询出本单位和所属下级单位的经办人员信息</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20486" name="圆角矩形标注 5"/>
          <p:cNvSpPr>
            <a:spLocks noChangeArrowheads="1"/>
          </p:cNvSpPr>
          <p:nvPr/>
        </p:nvSpPr>
        <p:spPr bwMode="auto">
          <a:xfrm>
            <a:off x="3923928" y="980728"/>
            <a:ext cx="2786062" cy="571500"/>
          </a:xfrm>
          <a:prstGeom prst="wedgeRectCallout">
            <a:avLst>
              <a:gd name="adj1" fmla="val 33867"/>
              <a:gd name="adj2" fmla="val 9583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0485"/>
                                        </p:tgtEl>
                                        <p:attrNameLst>
                                          <p:attrName>style.visibility</p:attrName>
                                        </p:attrNameLst>
                                      </p:cBhvr>
                                      <p:to>
                                        <p:strVal val="visible"/>
                                      </p:to>
                                    </p:set>
                                    <p:animEffect transition="in" filter="blinds(horizontal)">
                                      <p:cBhvr>
                                        <p:cTn id="10" dur="500"/>
                                        <p:tgtEl>
                                          <p:spTgt spid="2048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0486"/>
                                        </p:tgtEl>
                                        <p:attrNameLst>
                                          <p:attrName>style.visibility</p:attrName>
                                        </p:attrNameLst>
                                      </p:cBhvr>
                                      <p:to>
                                        <p:strVal val="visible"/>
                                      </p:to>
                                    </p:set>
                                    <p:animEffect transition="in" filter="blinds(horizontal)">
                                      <p:cBhvr>
                                        <p:cTn id="15" dur="500"/>
                                        <p:tgtEl>
                                          <p:spTgt spid="20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485" grpId="0" animBg="1"/>
      <p:bldP spid="20486"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4</a:t>
            </a:fld>
            <a:endParaRPr lang="en-US" altLang="zh-CN" dirty="0"/>
          </a:p>
        </p:txBody>
      </p:sp>
      <p:grpSp>
        <p:nvGrpSpPr>
          <p:cNvPr id="16" name="Group 8"/>
          <p:cNvGrpSpPr>
            <a:grpSpLocks/>
          </p:cNvGrpSpPr>
          <p:nvPr/>
        </p:nvGrpSpPr>
        <p:grpSpPr bwMode="auto">
          <a:xfrm>
            <a:off x="1785918" y="2928934"/>
            <a:ext cx="5428674" cy="1000126"/>
            <a:chOff x="1131" y="1851"/>
            <a:chExt cx="3141" cy="378"/>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536" y="1899"/>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79"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pitchFamily="34" charset="0"/>
                </a:rPr>
                <a:t>  1</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137" cy="174"/>
            </a:xfrm>
            <a:prstGeom prst="rect">
              <a:avLst/>
            </a:prstGeom>
            <a:noFill/>
            <a:ln w="9525" algn="ctr">
              <a:noFill/>
              <a:miter lim="800000"/>
              <a:headEnd/>
              <a:tailEnd/>
            </a:ln>
          </p:spPr>
          <p:txBody>
            <a:bodyPr>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0000"/>
                  </a:solidFill>
                  <a:effectLst/>
                  <a:uLnTx/>
                  <a:uFillTx/>
                  <a:latin typeface="Calibri" pitchFamily="34" charset="0"/>
                </a:rPr>
                <a:t>系统使用环境</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36712"/>
            <a:ext cx="9091729" cy="5760640"/>
          </a:xfrm>
          <a:prstGeom prst="rect">
            <a:avLst/>
          </a:prstGeom>
          <a:noFill/>
          <a:ln w="9525">
            <a:noFill/>
            <a:miter lim="800000"/>
            <a:headEnd/>
            <a:tailEnd/>
          </a:ln>
        </p:spPr>
      </p:pic>
      <p:sp>
        <p:nvSpPr>
          <p:cNvPr id="22530"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修改、删除经办人员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104D3CF6-A5F2-4491-BC13-C2DDC2050FA4}" type="slidenum">
              <a:rPr lang="zh-CN" altLang="en-US" smtClean="0"/>
              <a:pPr>
                <a:defRPr/>
              </a:pPr>
              <a:t>40</a:t>
            </a:fld>
            <a:endParaRPr lang="en-US" altLang="zh-CN" dirty="0"/>
          </a:p>
        </p:txBody>
      </p:sp>
      <p:sp>
        <p:nvSpPr>
          <p:cNvPr id="7" name="矩形标注 6"/>
          <p:cNvSpPr>
            <a:spLocks noChangeArrowheads="1"/>
          </p:cNvSpPr>
          <p:nvPr/>
        </p:nvSpPr>
        <p:spPr bwMode="auto">
          <a:xfrm>
            <a:off x="323528" y="4005064"/>
            <a:ext cx="4214813" cy="936104"/>
          </a:xfrm>
          <a:prstGeom prst="wedgeRectCallout">
            <a:avLst>
              <a:gd name="adj1" fmla="val -48404"/>
              <a:gd name="adj2" fmla="val -9725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点击将要修改或删除的经办人员用户名，进入相应界面</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23554"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修改、删除经办人员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93B9DCB9-46E6-4569-9540-DA6B5231EEB5}" type="slidenum">
              <a:rPr lang="zh-CN" altLang="en-US" smtClean="0"/>
              <a:pPr>
                <a:defRPr/>
              </a:pPr>
              <a:t>41</a:t>
            </a:fld>
            <a:endParaRPr lang="en-US" altLang="zh-CN" dirty="0"/>
          </a:p>
        </p:txBody>
      </p:sp>
      <p:sp>
        <p:nvSpPr>
          <p:cNvPr id="9" name="矩形 8"/>
          <p:cNvSpPr>
            <a:spLocks noChangeArrowheads="1"/>
          </p:cNvSpPr>
          <p:nvPr/>
        </p:nvSpPr>
        <p:spPr bwMode="auto">
          <a:xfrm>
            <a:off x="179512" y="4797152"/>
            <a:ext cx="4429156" cy="1584176"/>
          </a:xfrm>
          <a:prstGeom prst="rect">
            <a:avLst/>
          </a:prstGeom>
          <a:solidFill>
            <a:schemeClr val="bg1">
              <a:alpha val="53000"/>
            </a:schemeClr>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对各项内容进行修改。需要注意用户名、单位编号、单位名称不能</a:t>
            </a:r>
            <a:r>
              <a:rPr lang="zh-CN" altLang="en-US" sz="2400" b="0" dirty="0">
                <a:solidFill>
                  <a:schemeClr val="tx2">
                    <a:lumMod val="95000"/>
                    <a:lumOff val="5000"/>
                  </a:schemeClr>
                </a:solidFill>
                <a:latin typeface="华文中宋" pitchFamily="2" charset="-122"/>
                <a:ea typeface="华文中宋" pitchFamily="2" charset="-122"/>
              </a:rPr>
              <a:t>修改，</a:t>
            </a:r>
            <a:r>
              <a:rPr lang="zh-CN" altLang="en-US" sz="2400" b="0" dirty="0" smtClean="0">
                <a:solidFill>
                  <a:schemeClr val="tx2">
                    <a:lumMod val="95000"/>
                    <a:lumOff val="5000"/>
                  </a:schemeClr>
                </a:solidFill>
                <a:latin typeface="华文中宋" pitchFamily="2" charset="-122"/>
                <a:ea typeface="华文中宋" pitchFamily="2" charset="-122"/>
              </a:rPr>
              <a:t>带*星号的不</a:t>
            </a:r>
            <a:r>
              <a:rPr lang="zh-CN" altLang="en-US" sz="2400" b="0" dirty="0">
                <a:solidFill>
                  <a:schemeClr val="tx2">
                    <a:lumMod val="95000"/>
                    <a:lumOff val="5000"/>
                  </a:schemeClr>
                </a:solidFill>
                <a:latin typeface="华文中宋" pitchFamily="2" charset="-122"/>
                <a:ea typeface="华文中宋" pitchFamily="2" charset="-122"/>
              </a:rPr>
              <a:t>能为</a:t>
            </a:r>
            <a:r>
              <a:rPr lang="zh-CN" altLang="en-US" sz="2400" b="0" dirty="0" smtClean="0">
                <a:solidFill>
                  <a:schemeClr val="tx2">
                    <a:lumMod val="95000"/>
                    <a:lumOff val="5000"/>
                  </a:schemeClr>
                </a:solidFill>
                <a:latin typeface="华文中宋" pitchFamily="2" charset="-122"/>
                <a:ea typeface="华文中宋" pitchFamily="2" charset="-122"/>
              </a:rPr>
              <a:t>空。</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矩形 9"/>
          <p:cNvSpPr/>
          <p:nvPr/>
        </p:nvSpPr>
        <p:spPr bwMode="auto">
          <a:xfrm>
            <a:off x="2627784" y="3140968"/>
            <a:ext cx="3744416" cy="151216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1" name="矩形标注 10"/>
          <p:cNvSpPr>
            <a:spLocks noChangeArrowheads="1"/>
          </p:cNvSpPr>
          <p:nvPr/>
        </p:nvSpPr>
        <p:spPr bwMode="auto">
          <a:xfrm>
            <a:off x="2195736" y="1628800"/>
            <a:ext cx="3312368" cy="864096"/>
          </a:xfrm>
          <a:prstGeom prst="wedgeRectCallout">
            <a:avLst>
              <a:gd name="adj1" fmla="val 37368"/>
              <a:gd name="adj2" fmla="val 10427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修改完后，点击</a:t>
            </a:r>
            <a:r>
              <a:rPr lang="zh-CN" altLang="en-US" sz="2400" b="0" dirty="0">
                <a:solidFill>
                  <a:schemeClr val="accent4">
                    <a:lumMod val="60000"/>
                    <a:lumOff val="40000"/>
                  </a:schemeClr>
                </a:solidFill>
                <a:latin typeface="华文中宋" pitchFamily="2" charset="-122"/>
                <a:ea typeface="华文中宋" pitchFamily="2" charset="-122"/>
              </a:rPr>
              <a:t>保存</a:t>
            </a:r>
            <a:r>
              <a:rPr lang="zh-CN" altLang="en-US" sz="2400" b="0" dirty="0" smtClean="0">
                <a:solidFill>
                  <a:schemeClr val="tx2">
                    <a:lumMod val="95000"/>
                    <a:lumOff val="5000"/>
                  </a:schemeClr>
                </a:solidFill>
                <a:latin typeface="华文中宋" pitchFamily="2" charset="-122"/>
                <a:ea typeface="华文中宋" pitchFamily="2" charset="-122"/>
              </a:rPr>
              <a:t>按钮保存修改内容。</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2" name="矩形标注 11"/>
          <p:cNvSpPr>
            <a:spLocks noChangeArrowheads="1"/>
          </p:cNvSpPr>
          <p:nvPr/>
        </p:nvSpPr>
        <p:spPr bwMode="auto">
          <a:xfrm>
            <a:off x="2843808" y="1628800"/>
            <a:ext cx="3168352" cy="864096"/>
          </a:xfrm>
          <a:prstGeom prst="wedgeRectCallout">
            <a:avLst>
              <a:gd name="adj1" fmla="val 37369"/>
              <a:gd name="adj2" fmla="val 1060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删除</a:t>
            </a:r>
            <a:r>
              <a:rPr lang="zh-CN" altLang="en-US" sz="2400" b="0" dirty="0" smtClean="0">
                <a:solidFill>
                  <a:schemeClr val="tx2">
                    <a:lumMod val="95000"/>
                    <a:lumOff val="5000"/>
                  </a:schemeClr>
                </a:solidFill>
                <a:latin typeface="华文中宋" pitchFamily="2" charset="-122"/>
                <a:ea typeface="华文中宋" pitchFamily="2" charset="-122"/>
              </a:rPr>
              <a:t>按钮，即可删除该经办人。</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par>
                                <p:cTn id="21" presetID="1" presetClass="exit" presetSubtype="0" fill="hold" grpId="1" nodeType="withEffect">
                                  <p:stCondLst>
                                    <p:cond delay="0"/>
                                  </p:stCondLst>
                                  <p:childTnLst>
                                    <p:set>
                                      <p:cBhvr>
                                        <p:cTn id="22" dur="1" fill="hold">
                                          <p:stCondLst>
                                            <p:cond delay="0"/>
                                          </p:stCondLst>
                                        </p:cTn>
                                        <p:tgtEl>
                                          <p:spTgt spid="9"/>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1"/>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1" grpId="1" animBg="1"/>
      <p:bldP spid="12"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42</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8"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3</a:t>
              </a:r>
              <a:endParaRPr lang="zh-CN" altLang="en-US" b="0" kern="0" dirty="0">
                <a:solidFill>
                  <a:sysClr val="windowText" lastClr="000000"/>
                </a:solidFill>
                <a:latin typeface="Calibri" pitchFamily="34" charset="0"/>
              </a:endParaRPr>
            </a:p>
          </p:txBody>
        </p:sp>
        <p:sp>
          <p:nvSpPr>
            <p:cNvPr id="19"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组织机构管理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密码重置</a:t>
              </a:r>
              <a:endParaRPr lang="en-US" altLang="zh-CN" sz="2400" kern="0" dirty="0">
                <a:solidFill>
                  <a:srgbClr val="000000"/>
                </a:solidFill>
                <a:latin typeface="Calibri" pitchFamily="34" charset="0"/>
              </a:endParaRPr>
            </a:p>
          </p:txBody>
        </p:sp>
        <p:sp>
          <p:nvSpPr>
            <p:cNvPr id="20" name="Text Box 12"/>
            <p:cNvSpPr txBox="1">
              <a:spLocks noChangeArrowheads="1"/>
            </p:cNvSpPr>
            <p:nvPr/>
          </p:nvSpPr>
          <p:spPr bwMode="gray">
            <a:xfrm>
              <a:off x="1296"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修改、删除经办人员</a:t>
            </a:r>
            <a:endParaRPr lang="zh-CN" altLang="en-US" dirty="0" smtClean="0">
              <a:ea typeface="宋体" pitchFamily="2" charset="-122"/>
            </a:endParaRPr>
          </a:p>
        </p:txBody>
      </p:sp>
      <p:pic>
        <p:nvPicPr>
          <p:cNvPr id="10243" name="内容占位符 4" descr="组织机构管理菜单.jpg"/>
          <p:cNvPicPr>
            <a:picLocks noGrp="1" noChangeAspect="1"/>
          </p:cNvPicPr>
          <p:nvPr>
            <p:ph idx="1"/>
          </p:nvPr>
        </p:nvPicPr>
        <p:blipFill>
          <a:blip r:embed="rId2" cstate="print"/>
          <a:srcRect/>
          <a:stretch>
            <a:fillRect/>
          </a:stretch>
        </p:blipFill>
        <p:spPr>
          <a:xfrm>
            <a:off x="0" y="836712"/>
            <a:ext cx="9144000" cy="5806997"/>
          </a:xfrm>
        </p:spPr>
      </p:pic>
      <p:sp>
        <p:nvSpPr>
          <p:cNvPr id="4" name="日期占位符 3"/>
          <p:cNvSpPr>
            <a:spLocks noGrp="1"/>
          </p:cNvSpPr>
          <p:nvPr>
            <p:ph type="dt" sz="quarter" idx="10"/>
          </p:nvPr>
        </p:nvSpPr>
        <p:spPr/>
        <p:txBody>
          <a:bodyPr/>
          <a:lstStyle/>
          <a:p>
            <a:pPr>
              <a:defRPr/>
            </a:pPr>
            <a:r>
              <a:rPr lang="en-US" altLang="zh-CN" dirty="0" smtClean="0"/>
              <a:t>www.bjzghzbx.com                                                                                                                                                                      </a:t>
            </a:r>
            <a:fld id="{6A276D46-65DC-41AF-A149-8E661777C214}" type="slidenum">
              <a:rPr lang="zh-CN" altLang="en-US" smtClean="0"/>
              <a:pPr>
                <a:defRPr/>
              </a:pPr>
              <a:t>43</a:t>
            </a:fld>
            <a:endParaRPr lang="en-US" altLang="zh-CN" dirty="0"/>
          </a:p>
        </p:txBody>
      </p:sp>
      <p:sp>
        <p:nvSpPr>
          <p:cNvPr id="10245" name="圆角矩形标注 4"/>
          <p:cNvSpPr>
            <a:spLocks noChangeArrowheads="1"/>
          </p:cNvSpPr>
          <p:nvPr/>
        </p:nvSpPr>
        <p:spPr bwMode="auto">
          <a:xfrm>
            <a:off x="1907704"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组织机构</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6" name="圆角矩形标注 4"/>
          <p:cNvSpPr>
            <a:spLocks noChangeArrowheads="1"/>
          </p:cNvSpPr>
          <p:nvPr/>
        </p:nvSpPr>
        <p:spPr bwMode="auto">
          <a:xfrm>
            <a:off x="827584" y="3356992"/>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密码重置</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blinds(horizontal)">
                                      <p:cBhvr>
                                        <p:cTn id="7" dur="500"/>
                                        <p:tgtEl>
                                          <p:spTgt spid="1024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密码重置</a:t>
            </a:r>
            <a:endParaRPr lang="zh-CN" altLang="en-US" dirty="0" smtClean="0">
              <a:ea typeface="宋体" pitchFamily="2" charset="-122"/>
            </a:endParaRPr>
          </a:p>
        </p:txBody>
      </p:sp>
      <p:pic>
        <p:nvPicPr>
          <p:cNvPr id="25603" name="内容占位符 4" descr="密码重置界面.jpg"/>
          <p:cNvPicPr>
            <a:picLocks noGrp="1" noChangeAspect="1"/>
          </p:cNvPicPr>
          <p:nvPr>
            <p:ph idx="1"/>
          </p:nvPr>
        </p:nvPicPr>
        <p:blipFill>
          <a:blip r:embed="rId2" cstate="print"/>
          <a:srcRect/>
          <a:stretch>
            <a:fillRect/>
          </a:stretch>
        </p:blipFill>
        <p:spPr>
          <a:xfrm>
            <a:off x="0" y="836712"/>
            <a:ext cx="9144000" cy="5760639"/>
          </a:xfrm>
        </p:spPr>
      </p:pic>
      <p:sp>
        <p:nvSpPr>
          <p:cNvPr id="4" name="日期占位符 3"/>
          <p:cNvSpPr>
            <a:spLocks noGrp="1"/>
          </p:cNvSpPr>
          <p:nvPr>
            <p:ph type="dt" sz="quarter" idx="10"/>
          </p:nvPr>
        </p:nvSpPr>
        <p:spPr/>
        <p:txBody>
          <a:bodyPr/>
          <a:lstStyle/>
          <a:p>
            <a:pPr>
              <a:defRPr/>
            </a:pPr>
            <a:r>
              <a:rPr lang="en-US" altLang="zh-CN" dirty="0" smtClean="0"/>
              <a:t>www.bjzghzbx.com                                                                                                                                                                      </a:t>
            </a:r>
            <a:fld id="{33C3C4CA-90DC-440A-8E7B-A4C1374453AD}" type="slidenum">
              <a:rPr lang="zh-CN" altLang="en-US" smtClean="0"/>
              <a:pPr>
                <a:defRPr/>
              </a:pPr>
              <a:t>44</a:t>
            </a:fld>
            <a:endParaRPr lang="en-US" altLang="zh-CN" dirty="0"/>
          </a:p>
        </p:txBody>
      </p:sp>
      <p:sp>
        <p:nvSpPr>
          <p:cNvPr id="8" name="矩形 7"/>
          <p:cNvSpPr/>
          <p:nvPr/>
        </p:nvSpPr>
        <p:spPr bwMode="auto">
          <a:xfrm>
            <a:off x="1714480" y="1857364"/>
            <a:ext cx="2500330" cy="35719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6" name="矩形标注 5"/>
          <p:cNvSpPr>
            <a:spLocks noChangeArrowheads="1"/>
          </p:cNvSpPr>
          <p:nvPr/>
        </p:nvSpPr>
        <p:spPr bwMode="auto">
          <a:xfrm>
            <a:off x="467544" y="2780928"/>
            <a:ext cx="3024336" cy="1008112"/>
          </a:xfrm>
          <a:prstGeom prst="wedgeRectCallout">
            <a:avLst>
              <a:gd name="adj1" fmla="val 35562"/>
              <a:gd name="adj2" fmla="val -12264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输入需要重置密码的经办人员</a:t>
            </a:r>
            <a:r>
              <a:rPr lang="zh-CN" altLang="en-US" sz="2400" b="0" dirty="0" smtClean="0">
                <a:solidFill>
                  <a:schemeClr val="accent4">
                    <a:lumMod val="60000"/>
                    <a:lumOff val="40000"/>
                  </a:schemeClr>
                </a:solidFill>
                <a:latin typeface="华文中宋" pitchFamily="2" charset="-122"/>
                <a:ea typeface="华文中宋" pitchFamily="2" charset="-122"/>
              </a:rPr>
              <a:t>用户名</a:t>
            </a:r>
            <a:endParaRPr lang="zh-CN" altLang="en-US" sz="2400" b="0" dirty="0">
              <a:solidFill>
                <a:schemeClr val="accent4">
                  <a:lumMod val="60000"/>
                  <a:lumOff val="40000"/>
                </a:schemeClr>
              </a:solidFill>
              <a:latin typeface="华文中宋" pitchFamily="2" charset="-122"/>
              <a:ea typeface="华文中宋" pitchFamily="2" charset="-122"/>
            </a:endParaRPr>
          </a:p>
        </p:txBody>
      </p:sp>
      <p:sp>
        <p:nvSpPr>
          <p:cNvPr id="7" name="矩形标注 6"/>
          <p:cNvSpPr>
            <a:spLocks noChangeArrowheads="1"/>
          </p:cNvSpPr>
          <p:nvPr/>
        </p:nvSpPr>
        <p:spPr bwMode="auto">
          <a:xfrm>
            <a:off x="6156176" y="2564904"/>
            <a:ext cx="2448272" cy="504056"/>
          </a:xfrm>
          <a:prstGeom prst="wedgeRectCallout">
            <a:avLst>
              <a:gd name="adj1" fmla="val -34907"/>
              <a:gd name="adj2" fmla="val -15083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查询</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7" name="内容占位符 4" descr="密码重置搜索结果.jpg"/>
          <p:cNvPicPr>
            <a:picLocks noGrp="1" noChangeAspect="1"/>
          </p:cNvPicPr>
          <p:nvPr>
            <p:ph idx="1"/>
          </p:nvPr>
        </p:nvPicPr>
        <p:blipFill>
          <a:blip r:embed="rId2" cstate="print"/>
          <a:srcRect/>
          <a:stretch>
            <a:fillRect/>
          </a:stretch>
        </p:blipFill>
        <p:spPr>
          <a:xfrm>
            <a:off x="0" y="836712"/>
            <a:ext cx="9144000" cy="5760639"/>
          </a:xfrm>
        </p:spPr>
      </p:pic>
      <p:sp>
        <p:nvSpPr>
          <p:cNvPr id="8" name="矩形 7"/>
          <p:cNvSpPr/>
          <p:nvPr/>
        </p:nvSpPr>
        <p:spPr bwMode="auto">
          <a:xfrm>
            <a:off x="1619672" y="2276872"/>
            <a:ext cx="5472608" cy="115212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26626" name="标题 1"/>
          <p:cNvSpPr>
            <a:spLocks noGrp="1"/>
          </p:cNvSpPr>
          <p:nvPr>
            <p:ph type="title"/>
          </p:nvPr>
        </p:nvSpPr>
        <p:spPr/>
        <p:txBody>
          <a:bodyPr/>
          <a:lstStyle/>
          <a:p>
            <a:r>
              <a:rPr lang="en-US" altLang="zh-CN" smtClean="0">
                <a:latin typeface="宋体" pitchFamily="2" charset="-122"/>
                <a:ea typeface="宋体" pitchFamily="2" charset="-122"/>
              </a:rPr>
              <a:t>2.</a:t>
            </a:r>
            <a:r>
              <a:rPr lang="zh-CN" altLang="en-US" smtClean="0">
                <a:latin typeface="宋体" pitchFamily="2" charset="-122"/>
                <a:ea typeface="宋体" pitchFamily="2" charset="-122"/>
              </a:rPr>
              <a:t>组织机构管理</a:t>
            </a:r>
            <a:r>
              <a:rPr lang="en-US" altLang="zh-CN" smtClean="0">
                <a:latin typeface="宋体" pitchFamily="2" charset="-122"/>
                <a:ea typeface="宋体" pitchFamily="2" charset="-122"/>
              </a:rPr>
              <a:t>——</a:t>
            </a:r>
            <a:r>
              <a:rPr lang="zh-CN" altLang="en-US" smtClean="0">
                <a:latin typeface="宋体" pitchFamily="2" charset="-122"/>
                <a:ea typeface="宋体" pitchFamily="2" charset="-122"/>
              </a:rPr>
              <a:t>密码重置</a:t>
            </a:r>
            <a:endParaRPr lang="zh-CN" altLang="en-US"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EF455FE-7B30-47B7-860A-56CF196AD5A7}" type="slidenum">
              <a:rPr lang="zh-CN" altLang="en-US" smtClean="0"/>
              <a:pPr>
                <a:defRPr/>
              </a:pPr>
              <a:t>45</a:t>
            </a:fld>
            <a:endParaRPr lang="en-US" altLang="zh-CN" dirty="0"/>
          </a:p>
        </p:txBody>
      </p:sp>
      <p:sp>
        <p:nvSpPr>
          <p:cNvPr id="6" name="矩形标注 5"/>
          <p:cNvSpPr>
            <a:spLocks noChangeArrowheads="1"/>
          </p:cNvSpPr>
          <p:nvPr/>
        </p:nvSpPr>
        <p:spPr bwMode="auto">
          <a:xfrm>
            <a:off x="5220072" y="3861048"/>
            <a:ext cx="2808312" cy="936104"/>
          </a:xfrm>
          <a:prstGeom prst="wedgeRectCallout">
            <a:avLst>
              <a:gd name="adj1" fmla="val -66383"/>
              <a:gd name="adj2" fmla="val -8319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密码重置</a:t>
            </a:r>
            <a:r>
              <a:rPr lang="zh-CN" altLang="en-US" sz="2400" b="0" dirty="0" smtClean="0">
                <a:solidFill>
                  <a:schemeClr val="tx2">
                    <a:lumMod val="95000"/>
                    <a:lumOff val="5000"/>
                  </a:schemeClr>
                </a:solidFill>
                <a:latin typeface="华文中宋" pitchFamily="2" charset="-122"/>
                <a:ea typeface="华文中宋" pitchFamily="2" charset="-122"/>
              </a:rPr>
              <a:t>按钮，即可重置密码</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7" name="矩形标注 6"/>
          <p:cNvSpPr>
            <a:spLocks noChangeArrowheads="1"/>
          </p:cNvSpPr>
          <p:nvPr/>
        </p:nvSpPr>
        <p:spPr bwMode="auto">
          <a:xfrm>
            <a:off x="251520" y="4005064"/>
            <a:ext cx="2850083" cy="938956"/>
          </a:xfrm>
          <a:prstGeom prst="wedgeRectCallout">
            <a:avLst>
              <a:gd name="adj1" fmla="val 38203"/>
              <a:gd name="adj2" fmla="val -12221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核实查询出来的经办人员信息</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矩形 8"/>
          <p:cNvSpPr>
            <a:spLocks noChangeArrowheads="1"/>
          </p:cNvSpPr>
          <p:nvPr/>
        </p:nvSpPr>
        <p:spPr bwMode="auto">
          <a:xfrm>
            <a:off x="2843808" y="5085184"/>
            <a:ext cx="5832648" cy="1296144"/>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r>
              <a:rPr lang="zh-CN" altLang="en-US" sz="2400" b="0" dirty="0" smtClean="0">
                <a:solidFill>
                  <a:schemeClr val="tx2">
                    <a:lumMod val="95000"/>
                    <a:lumOff val="5000"/>
                  </a:schemeClr>
                </a:solidFill>
                <a:latin typeface="华文中宋" pitchFamily="2" charset="-122"/>
                <a:ea typeface="华文中宋" pitchFamily="2" charset="-122"/>
              </a:rPr>
              <a:t>说明：</a:t>
            </a:r>
            <a:endParaRPr lang="en-US" altLang="zh-CN" sz="2400" b="0" dirty="0" smtClean="0">
              <a:solidFill>
                <a:schemeClr val="tx2">
                  <a:lumMod val="95000"/>
                  <a:lumOff val="5000"/>
                </a:schemeClr>
              </a:solidFill>
              <a:latin typeface="华文中宋" pitchFamily="2" charset="-122"/>
              <a:ea typeface="华文中宋" pitchFamily="2" charset="-122"/>
            </a:endParaRPr>
          </a:p>
          <a:p>
            <a:r>
              <a:rPr lang="en-US" altLang="zh-CN" sz="2400" b="0" dirty="0" smtClean="0">
                <a:solidFill>
                  <a:schemeClr val="tx2">
                    <a:lumMod val="95000"/>
                    <a:lumOff val="5000"/>
                  </a:schemeClr>
                </a:solidFill>
                <a:latin typeface="华文中宋" pitchFamily="2" charset="-122"/>
                <a:ea typeface="华文中宋" pitchFamily="2" charset="-122"/>
              </a:rPr>
              <a:t>	</a:t>
            </a:r>
            <a:r>
              <a:rPr lang="zh-CN" altLang="en-US" sz="2400" b="0" dirty="0" smtClean="0">
                <a:solidFill>
                  <a:schemeClr val="tx2">
                    <a:lumMod val="95000"/>
                    <a:lumOff val="5000"/>
                  </a:schemeClr>
                </a:solidFill>
                <a:latin typeface="华文中宋" pitchFamily="2" charset="-122"/>
                <a:ea typeface="华文中宋" pitchFamily="2" charset="-122"/>
              </a:rPr>
              <a:t>密码重置后为 </a:t>
            </a:r>
            <a:r>
              <a:rPr lang="en-US" altLang="zh-CN" sz="2400" b="0" dirty="0" smtClean="0">
                <a:solidFill>
                  <a:schemeClr val="accent6">
                    <a:lumMod val="60000"/>
                    <a:lumOff val="40000"/>
                  </a:schemeClr>
                </a:solidFill>
                <a:latin typeface="华文中宋" pitchFamily="2" charset="-122"/>
                <a:ea typeface="华文中宋" pitchFamily="2" charset="-122"/>
              </a:rPr>
              <a:t>111111</a:t>
            </a:r>
            <a:r>
              <a:rPr lang="zh-CN" altLang="en-US" sz="2400" b="0" dirty="0" smtClean="0">
                <a:solidFill>
                  <a:schemeClr val="tx2">
                    <a:lumMod val="95000"/>
                    <a:lumOff val="5000"/>
                  </a:schemeClr>
                </a:solidFill>
                <a:latin typeface="华文中宋" pitchFamily="2" charset="-122"/>
                <a:ea typeface="华文中宋" pitchFamily="2" charset="-122"/>
              </a:rPr>
              <a:t>，使用初始密码登陆时，系统强制提示修改密码</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7" grpId="0" animBg="1"/>
      <p:bldP spid="9"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46</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8"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3</a:t>
              </a:r>
              <a:endParaRPr lang="zh-CN" altLang="en-US" b="0" kern="0" dirty="0">
                <a:solidFill>
                  <a:sysClr val="windowText" lastClr="000000"/>
                </a:solidFill>
                <a:latin typeface="Calibri" pitchFamily="34" charset="0"/>
              </a:endParaRPr>
            </a:p>
          </p:txBody>
        </p:sp>
        <p:sp>
          <p:nvSpPr>
            <p:cNvPr id="19"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组织机构管理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与京卡机构绑定</a:t>
              </a:r>
              <a:endParaRPr lang="en-US" altLang="zh-CN" sz="2400" kern="0" dirty="0">
                <a:solidFill>
                  <a:srgbClr val="000000"/>
                </a:solidFill>
                <a:latin typeface="Calibri" pitchFamily="34" charset="0"/>
              </a:endParaRPr>
            </a:p>
          </p:txBody>
        </p:sp>
        <p:sp>
          <p:nvSpPr>
            <p:cNvPr id="20" name="Text Box 12"/>
            <p:cNvSpPr txBox="1">
              <a:spLocks noChangeArrowheads="1"/>
            </p:cNvSpPr>
            <p:nvPr/>
          </p:nvSpPr>
          <p:spPr bwMode="gray">
            <a:xfrm>
              <a:off x="1296"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cstate="print"/>
          <a:srcRect/>
          <a:stretch>
            <a:fillRect/>
          </a:stretch>
        </p:blipFill>
        <p:spPr bwMode="auto">
          <a:xfrm>
            <a:off x="0" y="836711"/>
            <a:ext cx="9144000" cy="5256585"/>
          </a:xfrm>
          <a:prstGeom prst="rect">
            <a:avLst/>
          </a:prstGeom>
          <a:noFill/>
          <a:ln w="9525">
            <a:noFill/>
            <a:miter lim="800000"/>
            <a:headEnd/>
            <a:tailEnd/>
          </a:ln>
        </p:spPr>
      </p:pic>
      <p:sp>
        <p:nvSpPr>
          <p:cNvPr id="27650" name="标题 1"/>
          <p:cNvSpPr>
            <a:spLocks noGrp="1"/>
          </p:cNvSpPr>
          <p:nvPr>
            <p:ph type="title"/>
          </p:nvPr>
        </p:nvSpPr>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与京卡机构绑定</a:t>
            </a:r>
          </a:p>
        </p:txBody>
      </p:sp>
      <p:sp>
        <p:nvSpPr>
          <p:cNvPr id="4" name="日期占位符 3"/>
          <p:cNvSpPr>
            <a:spLocks noGrp="1"/>
          </p:cNvSpPr>
          <p:nvPr>
            <p:ph type="dt" sz="quarter" idx="10"/>
          </p:nvPr>
        </p:nvSpPr>
        <p:spPr/>
        <p:txBody>
          <a:bodyPr/>
          <a:lstStyle/>
          <a:p>
            <a:pPr>
              <a:defRPr/>
            </a:pPr>
            <a:r>
              <a:rPr lang="en-US" altLang="zh-CN" dirty="0" smtClean="0"/>
              <a:t>www.bjzghzbx.com                                                                                                                                                                      </a:t>
            </a:r>
            <a:fld id="{06980545-E835-410A-B45F-DA75518F7A41}" type="slidenum">
              <a:rPr lang="zh-CN" altLang="en-US" smtClean="0"/>
              <a:pPr>
                <a:defRPr/>
              </a:pPr>
              <a:t>47</a:t>
            </a:fld>
            <a:endParaRPr lang="en-US" altLang="zh-CN" dirty="0"/>
          </a:p>
        </p:txBody>
      </p:sp>
      <p:sp>
        <p:nvSpPr>
          <p:cNvPr id="9" name="圆角矩形标注 4"/>
          <p:cNvSpPr>
            <a:spLocks noChangeArrowheads="1"/>
          </p:cNvSpPr>
          <p:nvPr/>
        </p:nvSpPr>
        <p:spPr bwMode="auto">
          <a:xfrm>
            <a:off x="1763688"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组织机构</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827584" y="3501008"/>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机构绑定管理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28674"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与京卡机构绑定</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9552AC9-1482-46ED-923B-45158F303D0D}" type="slidenum">
              <a:rPr lang="zh-CN" altLang="en-US" smtClean="0"/>
              <a:pPr>
                <a:defRPr/>
              </a:pPr>
              <a:t>48</a:t>
            </a:fld>
            <a:endParaRPr lang="en-US" altLang="zh-CN" dirty="0"/>
          </a:p>
        </p:txBody>
      </p:sp>
      <p:sp>
        <p:nvSpPr>
          <p:cNvPr id="6" name="矩形标注 5"/>
          <p:cNvSpPr>
            <a:spLocks noChangeArrowheads="1"/>
          </p:cNvSpPr>
          <p:nvPr/>
        </p:nvSpPr>
        <p:spPr bwMode="auto">
          <a:xfrm>
            <a:off x="2771800" y="2708920"/>
            <a:ext cx="2952328" cy="936104"/>
          </a:xfrm>
          <a:prstGeom prst="wedgeRectCallout">
            <a:avLst>
              <a:gd name="adj1" fmla="val 53378"/>
              <a:gd name="adj2" fmla="val -1091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输入将要绑定的互助会基层编号</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7" name="矩形标注 6"/>
          <p:cNvSpPr>
            <a:spLocks noChangeArrowheads="1"/>
          </p:cNvSpPr>
          <p:nvPr/>
        </p:nvSpPr>
        <p:spPr bwMode="auto">
          <a:xfrm>
            <a:off x="6588224" y="2492896"/>
            <a:ext cx="2304256" cy="465035"/>
          </a:xfrm>
          <a:prstGeom prst="wedgeRectCallout">
            <a:avLst>
              <a:gd name="adj1" fmla="val -36170"/>
              <a:gd name="adj2" fmla="val -18860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查询</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10" name="矩形 9"/>
          <p:cNvSpPr>
            <a:spLocks noChangeArrowheads="1"/>
          </p:cNvSpPr>
          <p:nvPr/>
        </p:nvSpPr>
        <p:spPr bwMode="auto">
          <a:xfrm>
            <a:off x="2843808" y="5085184"/>
            <a:ext cx="5832648" cy="1296144"/>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r>
              <a:rPr lang="zh-CN" altLang="en-US" sz="2400" b="0" dirty="0" smtClean="0">
                <a:solidFill>
                  <a:schemeClr val="tx2">
                    <a:lumMod val="95000"/>
                    <a:lumOff val="5000"/>
                  </a:schemeClr>
                </a:solidFill>
                <a:latin typeface="华文中宋" pitchFamily="2" charset="-122"/>
                <a:ea typeface="华文中宋" pitchFamily="2" charset="-122"/>
              </a:rPr>
              <a:t>说明：</a:t>
            </a:r>
            <a:endParaRPr lang="en-US" altLang="zh-CN" sz="2400" b="0" dirty="0" smtClean="0">
              <a:solidFill>
                <a:schemeClr val="tx2">
                  <a:lumMod val="95000"/>
                  <a:lumOff val="5000"/>
                </a:schemeClr>
              </a:solidFill>
              <a:latin typeface="华文中宋" pitchFamily="2" charset="-122"/>
              <a:ea typeface="华文中宋" pitchFamily="2" charset="-122"/>
            </a:endParaRPr>
          </a:p>
          <a:p>
            <a:r>
              <a:rPr lang="en-US" altLang="zh-CN" sz="2400" b="0" dirty="0" smtClean="0">
                <a:solidFill>
                  <a:schemeClr val="tx2">
                    <a:lumMod val="95000"/>
                    <a:lumOff val="5000"/>
                  </a:schemeClr>
                </a:solidFill>
                <a:latin typeface="华文中宋" pitchFamily="2" charset="-122"/>
                <a:ea typeface="华文中宋" pitchFamily="2" charset="-122"/>
              </a:rPr>
              <a:t>	</a:t>
            </a:r>
            <a:r>
              <a:rPr lang="zh-CN" altLang="en-US" sz="2400" b="0" dirty="0" smtClean="0">
                <a:solidFill>
                  <a:schemeClr val="tx2">
                    <a:lumMod val="95000"/>
                    <a:lumOff val="5000"/>
                  </a:schemeClr>
                </a:solidFill>
                <a:latin typeface="华文中宋" pitchFamily="2" charset="-122"/>
                <a:ea typeface="华文中宋" pitchFamily="2" charset="-122"/>
              </a:rPr>
              <a:t>各基层与京卡绑定操作，只能由所属代办处完成。</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cstate="print"/>
          <a:srcRect/>
          <a:stretch>
            <a:fillRect/>
          </a:stretch>
        </p:blipFill>
        <p:spPr bwMode="auto">
          <a:xfrm>
            <a:off x="0" y="836712"/>
            <a:ext cx="9151376" cy="5760640"/>
          </a:xfrm>
          <a:prstGeom prst="rect">
            <a:avLst/>
          </a:prstGeom>
          <a:noFill/>
          <a:ln w="9525">
            <a:noFill/>
            <a:miter lim="800000"/>
            <a:headEnd/>
            <a:tailEnd/>
          </a:ln>
        </p:spPr>
      </p:pic>
      <p:sp>
        <p:nvSpPr>
          <p:cNvPr id="9" name="矩形 8"/>
          <p:cNvSpPr/>
          <p:nvPr/>
        </p:nvSpPr>
        <p:spPr bwMode="auto">
          <a:xfrm>
            <a:off x="2267744" y="2564904"/>
            <a:ext cx="5832648" cy="43204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29698" name="标题 1"/>
          <p:cNvSpPr>
            <a:spLocks noGrp="1"/>
          </p:cNvSpPr>
          <p:nvPr>
            <p:ph type="title"/>
          </p:nvPr>
        </p:nvSpPr>
        <p:spPr/>
        <p:txBody>
          <a:bodyPr/>
          <a:lstStyle/>
          <a:p>
            <a:r>
              <a:rPr lang="en-US" altLang="zh-CN" smtClean="0">
                <a:latin typeface="宋体" pitchFamily="2" charset="-122"/>
                <a:ea typeface="宋体" pitchFamily="2" charset="-122"/>
              </a:rPr>
              <a:t>2.</a:t>
            </a:r>
            <a:r>
              <a:rPr lang="zh-CN" altLang="en-US" smtClean="0">
                <a:latin typeface="宋体" pitchFamily="2" charset="-122"/>
                <a:ea typeface="宋体" pitchFamily="2" charset="-122"/>
              </a:rPr>
              <a:t>组织机构管理</a:t>
            </a:r>
            <a:r>
              <a:rPr lang="en-US" altLang="zh-CN" smtClean="0">
                <a:latin typeface="宋体" pitchFamily="2" charset="-122"/>
                <a:ea typeface="宋体" pitchFamily="2" charset="-122"/>
              </a:rPr>
              <a:t>——</a:t>
            </a:r>
            <a:r>
              <a:rPr lang="zh-CN" altLang="en-US" smtClean="0">
                <a:latin typeface="宋体" pitchFamily="2" charset="-122"/>
                <a:ea typeface="宋体" pitchFamily="2" charset="-122"/>
              </a:rPr>
              <a:t>机构绑定管理</a:t>
            </a:r>
            <a:endParaRPr lang="zh-CN" altLang="en-US"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25341C88-1761-4644-B1AC-A6D34B17260C}" type="slidenum">
              <a:rPr lang="zh-CN" altLang="en-US" smtClean="0"/>
              <a:pPr>
                <a:defRPr/>
              </a:pPr>
              <a:t>49</a:t>
            </a:fld>
            <a:endParaRPr lang="en-US" altLang="zh-CN" dirty="0"/>
          </a:p>
        </p:txBody>
      </p:sp>
      <p:sp>
        <p:nvSpPr>
          <p:cNvPr id="6" name="矩形标注 5"/>
          <p:cNvSpPr>
            <a:spLocks noChangeArrowheads="1"/>
          </p:cNvSpPr>
          <p:nvPr/>
        </p:nvSpPr>
        <p:spPr bwMode="auto">
          <a:xfrm>
            <a:off x="2339752" y="5085184"/>
            <a:ext cx="5400600" cy="1296144"/>
          </a:xfrm>
          <a:prstGeom prst="wedgeRectCallout">
            <a:avLst>
              <a:gd name="adj1" fmla="val -59870"/>
              <a:gd name="adj2" fmla="val -5011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在左侧京卡</a:t>
            </a:r>
            <a:r>
              <a:rPr lang="zh-CN" altLang="en-US" sz="2400" b="0" dirty="0">
                <a:solidFill>
                  <a:schemeClr val="tx2">
                    <a:lumMod val="95000"/>
                    <a:lumOff val="5000"/>
                  </a:schemeClr>
                </a:solidFill>
                <a:latin typeface="华文中宋" pitchFamily="2" charset="-122"/>
                <a:ea typeface="华文中宋" pitchFamily="2" charset="-122"/>
              </a:rPr>
              <a:t>组织机构</a:t>
            </a:r>
            <a:r>
              <a:rPr lang="zh-CN" altLang="en-US" sz="2400" b="0" dirty="0" smtClean="0">
                <a:solidFill>
                  <a:schemeClr val="tx2">
                    <a:lumMod val="95000"/>
                    <a:lumOff val="5000"/>
                  </a:schemeClr>
                </a:solidFill>
                <a:latin typeface="华文中宋" pitchFamily="2" charset="-122"/>
                <a:ea typeface="华文中宋" pitchFamily="2" charset="-122"/>
              </a:rPr>
              <a:t>列表中，通过输入单位名称搜索或点击</a:t>
            </a:r>
            <a:r>
              <a:rPr lang="en-US" altLang="zh-CN" sz="2400" b="0" dirty="0">
                <a:solidFill>
                  <a:schemeClr val="tx2">
                    <a:lumMod val="95000"/>
                    <a:lumOff val="5000"/>
                  </a:schemeClr>
                </a:solidFill>
                <a:latin typeface="华文中宋" pitchFamily="2" charset="-122"/>
                <a:ea typeface="华文中宋" pitchFamily="2" charset="-122"/>
              </a:rPr>
              <a:t>+</a:t>
            </a:r>
            <a:r>
              <a:rPr lang="zh-CN" altLang="en-US" sz="2400" b="0" dirty="0" smtClean="0">
                <a:solidFill>
                  <a:schemeClr val="tx2">
                    <a:lumMod val="95000"/>
                    <a:lumOff val="5000"/>
                  </a:schemeClr>
                </a:solidFill>
                <a:latin typeface="华文中宋" pitchFamily="2" charset="-122"/>
                <a:ea typeface="华文中宋" pitchFamily="2" charset="-122"/>
              </a:rPr>
              <a:t>号逐级展开找到对应的京卡单位信息，并点击选中。</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矩形标注 7"/>
          <p:cNvSpPr>
            <a:spLocks noChangeArrowheads="1"/>
          </p:cNvSpPr>
          <p:nvPr/>
        </p:nvSpPr>
        <p:spPr bwMode="auto">
          <a:xfrm>
            <a:off x="2339752" y="3501008"/>
            <a:ext cx="3960440" cy="792088"/>
          </a:xfrm>
          <a:prstGeom prst="wedgeRectCallout">
            <a:avLst>
              <a:gd name="adj1" fmla="val -5665"/>
              <a:gd name="adj2" fmla="val -12203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核实将要绑定双方单位信息</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矩形标注 9"/>
          <p:cNvSpPr>
            <a:spLocks noChangeArrowheads="1"/>
          </p:cNvSpPr>
          <p:nvPr/>
        </p:nvSpPr>
        <p:spPr bwMode="auto">
          <a:xfrm>
            <a:off x="6660232" y="2420888"/>
            <a:ext cx="2160240" cy="864096"/>
          </a:xfrm>
          <a:prstGeom prst="wedgeRectCallout">
            <a:avLst>
              <a:gd name="adj1" fmla="val 26377"/>
              <a:gd name="adj2" fmla="val -12023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绑定</a:t>
            </a:r>
            <a:r>
              <a:rPr lang="zh-CN" altLang="en-US" sz="2400" b="0" dirty="0" smtClean="0">
                <a:solidFill>
                  <a:schemeClr val="tx2">
                    <a:lumMod val="95000"/>
                    <a:lumOff val="5000"/>
                  </a:schemeClr>
                </a:solidFill>
                <a:latin typeface="华文中宋" pitchFamily="2" charset="-122"/>
                <a:ea typeface="华文中宋" pitchFamily="2" charset="-122"/>
              </a:rPr>
              <a:t>按钮，进行绑定</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animBg="1"/>
      <p:bldP spid="8"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p:txBody>
          <a:bodyPr/>
          <a:lstStyle/>
          <a:p>
            <a:r>
              <a:rPr lang="en-US" altLang="zh-CN" dirty="0" smtClean="0">
                <a:latin typeface="宋体" pitchFamily="2" charset="-122"/>
                <a:ea typeface="宋体" pitchFamily="2" charset="-122"/>
              </a:rPr>
              <a:t>1.</a:t>
            </a:r>
            <a:r>
              <a:rPr lang="zh-CN" altLang="en-US" dirty="0" smtClean="0">
                <a:ea typeface="宋体" pitchFamily="2" charset="-122"/>
              </a:rPr>
              <a:t>系统使用环境</a:t>
            </a:r>
          </a:p>
        </p:txBody>
      </p:sp>
      <p:sp>
        <p:nvSpPr>
          <p:cNvPr id="4" name="日期占位符 3"/>
          <p:cNvSpPr>
            <a:spLocks noGrp="1"/>
          </p:cNvSpPr>
          <p:nvPr>
            <p:ph type="dt" sz="quarter" idx="10"/>
          </p:nvPr>
        </p:nvSpPr>
        <p:spPr/>
        <p:txBody>
          <a:bodyPr/>
          <a:lstStyle/>
          <a:p>
            <a:pPr>
              <a:defRPr/>
            </a:pPr>
            <a:r>
              <a:rPr lang="en-US" altLang="zh-CN" dirty="0" smtClean="0"/>
              <a:t>www.bjzghzbx.com                                                                                                                                                                      </a:t>
            </a:r>
            <a:fld id="{990889AA-BE1D-4D17-9B76-F84D50056B01}" type="slidenum">
              <a:rPr lang="zh-CN" altLang="en-US" smtClean="0"/>
              <a:pPr>
                <a:defRPr/>
              </a:pPr>
              <a:t>5</a:t>
            </a:fld>
            <a:endParaRPr lang="en-US" altLang="zh-CN" dirty="0"/>
          </a:p>
        </p:txBody>
      </p:sp>
      <p:sp>
        <p:nvSpPr>
          <p:cNvPr id="7" name="内容占位符 2"/>
          <p:cNvSpPr>
            <a:spLocks noGrp="1"/>
          </p:cNvSpPr>
          <p:nvPr>
            <p:ph idx="1"/>
          </p:nvPr>
        </p:nvSpPr>
        <p:spPr>
          <a:xfrm>
            <a:off x="428596" y="1214422"/>
            <a:ext cx="8229600" cy="2279338"/>
          </a:xfrm>
        </p:spPr>
        <p:txBody>
          <a:bodyPr>
            <a:normAutofit/>
          </a:bodyPr>
          <a:lstStyle/>
          <a:p>
            <a:pPr>
              <a:buFont typeface="Wingdings" pitchFamily="2" charset="2"/>
              <a:buChar char="u"/>
            </a:pPr>
            <a:r>
              <a:rPr lang="zh-CN" altLang="en-US" sz="2600" dirty="0" smtClean="0">
                <a:effectLst>
                  <a:outerShdw blurRad="38100" dist="38100" dir="2700000" algn="tl">
                    <a:srgbClr val="000000">
                      <a:alpha val="43137"/>
                    </a:srgbClr>
                  </a:outerShdw>
                </a:effectLst>
                <a:latin typeface="微软雅黑" pitchFamily="34" charset="-122"/>
                <a:ea typeface="微软雅黑" pitchFamily="34" charset="-122"/>
              </a:rPr>
              <a:t>操作系统：</a:t>
            </a:r>
            <a:r>
              <a:rPr lang="en-US" sz="2600" dirty="0" smtClean="0">
                <a:latin typeface="微软雅黑" pitchFamily="34" charset="-122"/>
                <a:ea typeface="微软雅黑" pitchFamily="34" charset="-122"/>
              </a:rPr>
              <a:t>Windows XP</a:t>
            </a:r>
            <a:r>
              <a:rPr lang="zh-CN" altLang="en-US" sz="2600" dirty="0" smtClean="0">
                <a:latin typeface="微软雅黑" pitchFamily="34" charset="-122"/>
                <a:ea typeface="微软雅黑" pitchFamily="34" charset="-122"/>
              </a:rPr>
              <a:t>、</a:t>
            </a:r>
            <a:r>
              <a:rPr lang="en-US" sz="2600"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Windows 7</a:t>
            </a:r>
            <a:r>
              <a:rPr lang="zh-CN" altLang="en-US" sz="2600"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（推荐）</a:t>
            </a:r>
            <a:r>
              <a:rPr lang="zh-CN" altLang="en-US" sz="2600" dirty="0" smtClean="0">
                <a:latin typeface="微软雅黑" pitchFamily="34" charset="-122"/>
                <a:ea typeface="微软雅黑" pitchFamily="34" charset="-122"/>
              </a:rPr>
              <a:t>、</a:t>
            </a:r>
            <a:r>
              <a:rPr lang="en-US" altLang="zh-CN" sz="2600" dirty="0" smtClean="0">
                <a:latin typeface="微软雅黑" pitchFamily="34" charset="-122"/>
                <a:ea typeface="微软雅黑" pitchFamily="34" charset="-122"/>
              </a:rPr>
              <a:t>		  Windows 8</a:t>
            </a:r>
          </a:p>
          <a:p>
            <a:pPr>
              <a:buFont typeface="Wingdings" pitchFamily="2" charset="2"/>
              <a:buChar char="u"/>
            </a:pPr>
            <a:r>
              <a:rPr lang="zh-CN" altLang="en-US" sz="2600" dirty="0" smtClean="0">
                <a:effectLst>
                  <a:outerShdw blurRad="38100" dist="38100" dir="2700000" algn="tl">
                    <a:srgbClr val="000000">
                      <a:alpha val="43137"/>
                    </a:srgbClr>
                  </a:outerShdw>
                </a:effectLst>
                <a:latin typeface="微软雅黑" pitchFamily="34" charset="-122"/>
                <a:ea typeface="微软雅黑" pitchFamily="34" charset="-122"/>
              </a:rPr>
              <a:t>浏览器：</a:t>
            </a:r>
            <a:r>
              <a:rPr lang="en-US" altLang="zh-CN" sz="2600"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IE 10</a:t>
            </a:r>
            <a:r>
              <a:rPr lang="zh-CN" altLang="en-US" sz="2600" dirty="0" smtClean="0">
                <a:latin typeface="微软雅黑" pitchFamily="34" charset="-122"/>
                <a:ea typeface="微软雅黑" pitchFamily="34" charset="-122"/>
              </a:rPr>
              <a:t>或更高版</a:t>
            </a:r>
            <a:endParaRPr lang="en-US" altLang="zh-CN" sz="2600" dirty="0" smtClean="0">
              <a:latin typeface="微软雅黑" pitchFamily="34" charset="-122"/>
              <a:ea typeface="微软雅黑" pitchFamily="34" charset="-122"/>
            </a:endParaRPr>
          </a:p>
          <a:p>
            <a:pPr>
              <a:buFont typeface="Wingdings" pitchFamily="2" charset="2"/>
              <a:buChar char="u"/>
            </a:pPr>
            <a:r>
              <a:rPr lang="zh-CN" altLang="en-US" sz="2600" dirty="0" smtClean="0">
                <a:effectLst>
                  <a:outerShdw blurRad="38100" dist="38100" dir="2700000" algn="tl">
                    <a:srgbClr val="000000">
                      <a:alpha val="43137"/>
                    </a:srgbClr>
                  </a:outerShdw>
                </a:effectLst>
                <a:latin typeface="微软雅黑" pitchFamily="34" charset="-122"/>
                <a:ea typeface="微软雅黑" pitchFamily="34" charset="-122"/>
              </a:rPr>
              <a:t>办公软件：</a:t>
            </a:r>
            <a:r>
              <a:rPr lang="zh-CN" altLang="en-US" sz="2600" dirty="0" smtClean="0">
                <a:latin typeface="微软雅黑" pitchFamily="34" charset="-122"/>
                <a:ea typeface="微软雅黑" pitchFamily="34" charset="-122"/>
              </a:rPr>
              <a:t>微软</a:t>
            </a:r>
            <a:r>
              <a:rPr lang="en-US" altLang="zh-CN" sz="2600" dirty="0" smtClean="0">
                <a:latin typeface="微软雅黑" pitchFamily="34" charset="-122"/>
                <a:ea typeface="微软雅黑" pitchFamily="34" charset="-122"/>
              </a:rPr>
              <a:t> </a:t>
            </a:r>
            <a:r>
              <a:rPr lang="en-US" altLang="zh-CN" sz="2600"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Office 2003</a:t>
            </a:r>
          </a:p>
          <a:p>
            <a:pPr>
              <a:buNone/>
            </a:pPr>
            <a:endParaRPr lang="en-US" altLang="zh-CN" dirty="0" smtClean="0">
              <a:latin typeface="微软雅黑" pitchFamily="34" charset="-122"/>
              <a:ea typeface="微软雅黑" pitchFamily="34" charset="-122"/>
            </a:endParaRPr>
          </a:p>
          <a:p>
            <a:pPr>
              <a:buNone/>
            </a:pPr>
            <a:endParaRPr lang="zh-CN" altLang="en-US" dirty="0"/>
          </a:p>
        </p:txBody>
      </p:sp>
      <p:sp>
        <p:nvSpPr>
          <p:cNvPr id="8" name="横卷形 7"/>
          <p:cNvSpPr/>
          <p:nvPr/>
        </p:nvSpPr>
        <p:spPr>
          <a:xfrm>
            <a:off x="357158" y="3357562"/>
            <a:ext cx="8358246" cy="2786082"/>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pPr latinLnBrk="1">
              <a:buNone/>
            </a:pPr>
            <a:r>
              <a:rPr lang="zh-CN" altLang="en-US" sz="2000"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特别说明：</a:t>
            </a:r>
            <a:endParaRPr lang="en-US" altLang="zh-CN" sz="2000"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a:p>
            <a:pPr latinLnBrk="1">
              <a:buNone/>
            </a:pPr>
            <a:r>
              <a:rPr lang="zh-CN" altLang="en-US" sz="2000" smtClean="0">
                <a:latin typeface="微软雅黑" pitchFamily="34" charset="-122"/>
                <a:ea typeface="微软雅黑" pitchFamily="34" charset="-122"/>
              </a:rPr>
              <a:t>                      保障</a:t>
            </a:r>
            <a:r>
              <a:rPr lang="zh-CN" altLang="en-US" sz="2000" dirty="0" smtClean="0">
                <a:latin typeface="微软雅黑" pitchFamily="34" charset="-122"/>
                <a:ea typeface="微软雅黑" pitchFamily="34" charset="-122"/>
              </a:rPr>
              <a:t>业务系统使用的各种模板和表格，暂不支持金山</a:t>
            </a:r>
            <a:r>
              <a:rPr lang="en-US" altLang="zh-CN" sz="2000" dirty="0" smtClean="0">
                <a:latin typeface="微软雅黑" pitchFamily="34" charset="-122"/>
                <a:ea typeface="微软雅黑" pitchFamily="34" charset="-122"/>
              </a:rPr>
              <a:t>WPS</a:t>
            </a:r>
            <a:r>
              <a:rPr lang="zh-CN" altLang="en-US" sz="2000" dirty="0" smtClean="0">
                <a:latin typeface="微软雅黑" pitchFamily="34" charset="-122"/>
                <a:ea typeface="微软雅黑" pitchFamily="34" charset="-122"/>
              </a:rPr>
              <a:t>办公软件。</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50</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8"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3</a:t>
              </a:r>
              <a:endParaRPr lang="zh-CN" altLang="en-US" b="0" kern="0" dirty="0">
                <a:solidFill>
                  <a:sysClr val="windowText" lastClr="000000"/>
                </a:solidFill>
                <a:latin typeface="Calibri" pitchFamily="34" charset="0"/>
              </a:endParaRPr>
            </a:p>
          </p:txBody>
        </p:sp>
        <p:sp>
          <p:nvSpPr>
            <p:cNvPr id="19"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组织机构管理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查询机构绑定信息</a:t>
              </a:r>
              <a:endParaRPr lang="en-US" altLang="zh-CN" sz="2400" kern="0" dirty="0">
                <a:solidFill>
                  <a:srgbClr val="000000"/>
                </a:solidFill>
                <a:latin typeface="Calibri" pitchFamily="34" charset="0"/>
              </a:endParaRPr>
            </a:p>
          </p:txBody>
        </p:sp>
        <p:sp>
          <p:nvSpPr>
            <p:cNvPr id="20" name="Text Box 12"/>
            <p:cNvSpPr txBox="1">
              <a:spLocks noChangeArrowheads="1"/>
            </p:cNvSpPr>
            <p:nvPr/>
          </p:nvSpPr>
          <p:spPr bwMode="gray">
            <a:xfrm>
              <a:off x="1296"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查询机构绑定信息</a:t>
            </a:r>
          </a:p>
        </p:txBody>
      </p:sp>
      <p:sp>
        <p:nvSpPr>
          <p:cNvPr id="4" name="日期占位符 3"/>
          <p:cNvSpPr>
            <a:spLocks noGrp="1"/>
          </p:cNvSpPr>
          <p:nvPr>
            <p:ph type="dt" sz="quarter" idx="10"/>
          </p:nvPr>
        </p:nvSpPr>
        <p:spPr/>
        <p:txBody>
          <a:bodyPr/>
          <a:lstStyle/>
          <a:p>
            <a:pPr>
              <a:defRPr/>
            </a:pPr>
            <a:r>
              <a:rPr lang="en-US" altLang="zh-CN" dirty="0" smtClean="0"/>
              <a:t>www.bjzghzbx.com                                                                                                                                                                      </a:t>
            </a:r>
            <a:fld id="{06980545-E835-410A-B45F-DA75518F7A41}" type="slidenum">
              <a:rPr lang="zh-CN" altLang="en-US" smtClean="0"/>
              <a:pPr>
                <a:defRPr/>
              </a:pPr>
              <a:t>51</a:t>
            </a:fld>
            <a:endParaRPr lang="en-US" altLang="zh-CN" dirty="0"/>
          </a:p>
        </p:txBody>
      </p:sp>
      <p:sp>
        <p:nvSpPr>
          <p:cNvPr id="6" name="圆角矩形标注 5"/>
          <p:cNvSpPr>
            <a:spLocks noChangeArrowheads="1"/>
          </p:cNvSpPr>
          <p:nvPr/>
        </p:nvSpPr>
        <p:spPr bwMode="auto">
          <a:xfrm>
            <a:off x="142875" y="3286125"/>
            <a:ext cx="3214688" cy="1000125"/>
          </a:xfrm>
          <a:prstGeom prst="wedgeRoundRectCallout">
            <a:avLst>
              <a:gd name="adj1" fmla="val -26384"/>
              <a:gd name="adj2" fmla="val -100796"/>
              <a:gd name="adj3" fmla="val 16667"/>
            </a:avLst>
          </a:prstGeom>
          <a:solidFill>
            <a:schemeClr val="bg1"/>
          </a:solidFill>
          <a:ln w="38100" algn="ctr">
            <a:solidFill>
              <a:srgbClr val="FF0000"/>
            </a:solidFill>
            <a:round/>
            <a:headEnd/>
            <a:tailEnd/>
          </a:ln>
        </p:spPr>
        <p:txBody>
          <a:bodyPr/>
          <a:lstStyle/>
          <a:p>
            <a:r>
              <a:rPr lang="zh-CN" altLang="en-US" sz="2600">
                <a:solidFill>
                  <a:schemeClr val="tx1"/>
                </a:solidFill>
                <a:latin typeface="宋体" pitchFamily="2" charset="-122"/>
                <a:ea typeface="宋体" pitchFamily="2" charset="-122"/>
              </a:rPr>
              <a:t>点击组织机构管理中的机构绑定管理</a:t>
            </a:r>
          </a:p>
        </p:txBody>
      </p:sp>
      <p:pic>
        <p:nvPicPr>
          <p:cNvPr id="4099" name="Picture 3"/>
          <p:cNvPicPr>
            <a:picLocks noChangeAspect="1" noChangeArrowheads="1"/>
          </p:cNvPicPr>
          <p:nvPr/>
        </p:nvPicPr>
        <p:blipFill>
          <a:blip r:embed="rId2" cstate="print"/>
          <a:srcRect/>
          <a:stretch>
            <a:fillRect/>
          </a:stretch>
        </p:blipFill>
        <p:spPr bwMode="auto">
          <a:xfrm>
            <a:off x="0" y="836712"/>
            <a:ext cx="9144000" cy="5256584"/>
          </a:xfrm>
          <a:prstGeom prst="rect">
            <a:avLst/>
          </a:prstGeom>
          <a:noFill/>
          <a:ln w="9525">
            <a:noFill/>
            <a:miter lim="800000"/>
            <a:headEnd/>
            <a:tailEnd/>
          </a:ln>
        </p:spPr>
      </p:pic>
      <p:sp>
        <p:nvSpPr>
          <p:cNvPr id="9" name="圆角矩形标注 4"/>
          <p:cNvSpPr>
            <a:spLocks noChangeArrowheads="1"/>
          </p:cNvSpPr>
          <p:nvPr/>
        </p:nvSpPr>
        <p:spPr bwMode="auto">
          <a:xfrm>
            <a:off x="1763688"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组织机构</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827584" y="3501008"/>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机构绑定管理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0" y="836712"/>
            <a:ext cx="9144000" cy="5616624"/>
          </a:xfrm>
          <a:prstGeom prst="rect">
            <a:avLst/>
          </a:prstGeom>
          <a:noFill/>
          <a:ln w="9525">
            <a:noFill/>
            <a:miter lim="800000"/>
            <a:headEnd/>
            <a:tailEnd/>
          </a:ln>
        </p:spPr>
      </p:pic>
      <p:sp>
        <p:nvSpPr>
          <p:cNvPr id="28674"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查询机构绑定信息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9552AC9-1482-46ED-923B-45158F303D0D}" type="slidenum">
              <a:rPr lang="zh-CN" altLang="en-US" smtClean="0"/>
              <a:pPr>
                <a:defRPr/>
              </a:pPr>
              <a:t>52</a:t>
            </a:fld>
            <a:endParaRPr lang="en-US" altLang="zh-CN" dirty="0"/>
          </a:p>
        </p:txBody>
      </p:sp>
      <p:sp>
        <p:nvSpPr>
          <p:cNvPr id="6" name="矩形标注 5"/>
          <p:cNvSpPr>
            <a:spLocks noChangeArrowheads="1"/>
          </p:cNvSpPr>
          <p:nvPr/>
        </p:nvSpPr>
        <p:spPr bwMode="auto">
          <a:xfrm>
            <a:off x="2771800" y="2708920"/>
            <a:ext cx="2952328" cy="1584176"/>
          </a:xfrm>
          <a:prstGeom prst="wedgeRectCallout">
            <a:avLst>
              <a:gd name="adj1" fmla="val 59185"/>
              <a:gd name="adj2" fmla="val -8928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输入将要查询的互助会基层编号，默认查询出所有所属下级单位绑定信息</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7" name="矩形标注 6"/>
          <p:cNvSpPr>
            <a:spLocks noChangeArrowheads="1"/>
          </p:cNvSpPr>
          <p:nvPr/>
        </p:nvSpPr>
        <p:spPr bwMode="auto">
          <a:xfrm>
            <a:off x="6588224" y="2492896"/>
            <a:ext cx="2304256" cy="465035"/>
          </a:xfrm>
          <a:prstGeom prst="wedgeRectCallout">
            <a:avLst>
              <a:gd name="adj1" fmla="val -36170"/>
              <a:gd name="adj2" fmla="val -18860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查询</a:t>
            </a:r>
            <a:r>
              <a:rPr lang="zh-CN" altLang="en-US" sz="2400" b="0" dirty="0">
                <a:solidFill>
                  <a:schemeClr val="tx2">
                    <a:lumMod val="95000"/>
                    <a:lumOff val="5000"/>
                  </a:schemeClr>
                </a:solidFill>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0" y="836712"/>
            <a:ext cx="9144000" cy="5400600"/>
          </a:xfrm>
          <a:prstGeom prst="rect">
            <a:avLst/>
          </a:prstGeom>
          <a:noFill/>
          <a:ln w="9525">
            <a:noFill/>
            <a:miter lim="800000"/>
            <a:headEnd/>
            <a:tailEnd/>
          </a:ln>
        </p:spPr>
      </p:pic>
      <p:sp>
        <p:nvSpPr>
          <p:cNvPr id="9" name="矩形 8"/>
          <p:cNvSpPr/>
          <p:nvPr/>
        </p:nvSpPr>
        <p:spPr bwMode="auto">
          <a:xfrm>
            <a:off x="1907704" y="2996952"/>
            <a:ext cx="3816424" cy="72008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3072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查询机构绑定信息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D7AFCFD1-72B8-40E1-8EE4-8D78A82145C6}" type="slidenum">
              <a:rPr lang="zh-CN" altLang="en-US" smtClean="0"/>
              <a:pPr>
                <a:defRPr/>
              </a:pPr>
              <a:t>53</a:t>
            </a:fld>
            <a:endParaRPr lang="en-US" altLang="zh-CN" dirty="0"/>
          </a:p>
        </p:txBody>
      </p:sp>
      <p:sp>
        <p:nvSpPr>
          <p:cNvPr id="7" name="矩形标注 6"/>
          <p:cNvSpPr>
            <a:spLocks noChangeArrowheads="1"/>
          </p:cNvSpPr>
          <p:nvPr/>
        </p:nvSpPr>
        <p:spPr bwMode="auto">
          <a:xfrm>
            <a:off x="179512" y="5013177"/>
            <a:ext cx="4214242" cy="1224136"/>
          </a:xfrm>
          <a:prstGeom prst="wedgeRectCallout">
            <a:avLst>
              <a:gd name="adj1" fmla="val 32434"/>
              <a:gd name="adj2" fmla="val -16707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如果已经绑定，将在左侧京卡绑定机构栏显示出对应的京卡单位信息</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54</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8"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3</a:t>
              </a:r>
              <a:endParaRPr lang="zh-CN" altLang="en-US" b="0" kern="0" dirty="0">
                <a:solidFill>
                  <a:sysClr val="windowText" lastClr="000000"/>
                </a:solidFill>
                <a:latin typeface="Calibri" pitchFamily="34" charset="0"/>
              </a:endParaRPr>
            </a:p>
          </p:txBody>
        </p:sp>
        <p:sp>
          <p:nvSpPr>
            <p:cNvPr id="19"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组织机构管理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与京卡机构解绑</a:t>
              </a:r>
              <a:endParaRPr lang="en-US" altLang="zh-CN" sz="2400" kern="0" dirty="0">
                <a:solidFill>
                  <a:srgbClr val="000000"/>
                </a:solidFill>
                <a:latin typeface="Calibri" pitchFamily="34" charset="0"/>
              </a:endParaRPr>
            </a:p>
          </p:txBody>
        </p:sp>
        <p:sp>
          <p:nvSpPr>
            <p:cNvPr id="20" name="Text Box 12"/>
            <p:cNvSpPr txBox="1">
              <a:spLocks noChangeArrowheads="1"/>
            </p:cNvSpPr>
            <p:nvPr/>
          </p:nvSpPr>
          <p:spPr bwMode="gray">
            <a:xfrm>
              <a:off x="1296"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与京卡机构解绑</a:t>
            </a:r>
          </a:p>
        </p:txBody>
      </p:sp>
      <p:sp>
        <p:nvSpPr>
          <p:cNvPr id="4" name="日期占位符 3"/>
          <p:cNvSpPr>
            <a:spLocks noGrp="1"/>
          </p:cNvSpPr>
          <p:nvPr>
            <p:ph type="dt" sz="quarter" idx="10"/>
          </p:nvPr>
        </p:nvSpPr>
        <p:spPr/>
        <p:txBody>
          <a:bodyPr/>
          <a:lstStyle/>
          <a:p>
            <a:pPr>
              <a:defRPr/>
            </a:pPr>
            <a:r>
              <a:rPr lang="en-US" altLang="zh-CN" dirty="0" smtClean="0"/>
              <a:t>www.bjzghzbx.com                                                                                                                                                                      </a:t>
            </a:r>
            <a:fld id="{06980545-E835-410A-B45F-DA75518F7A41}" type="slidenum">
              <a:rPr lang="zh-CN" altLang="en-US" smtClean="0"/>
              <a:pPr>
                <a:defRPr/>
              </a:pPr>
              <a:t>55</a:t>
            </a:fld>
            <a:endParaRPr lang="en-US" altLang="zh-CN" dirty="0"/>
          </a:p>
        </p:txBody>
      </p:sp>
      <p:sp>
        <p:nvSpPr>
          <p:cNvPr id="6" name="圆角矩形标注 5"/>
          <p:cNvSpPr>
            <a:spLocks noChangeArrowheads="1"/>
          </p:cNvSpPr>
          <p:nvPr/>
        </p:nvSpPr>
        <p:spPr bwMode="auto">
          <a:xfrm>
            <a:off x="142875" y="3286125"/>
            <a:ext cx="3214688" cy="1000125"/>
          </a:xfrm>
          <a:prstGeom prst="wedgeRoundRectCallout">
            <a:avLst>
              <a:gd name="adj1" fmla="val -26384"/>
              <a:gd name="adj2" fmla="val -100796"/>
              <a:gd name="adj3" fmla="val 16667"/>
            </a:avLst>
          </a:prstGeom>
          <a:solidFill>
            <a:schemeClr val="bg1"/>
          </a:solidFill>
          <a:ln w="38100" algn="ctr">
            <a:solidFill>
              <a:srgbClr val="FF0000"/>
            </a:solidFill>
            <a:round/>
            <a:headEnd/>
            <a:tailEnd/>
          </a:ln>
        </p:spPr>
        <p:txBody>
          <a:bodyPr/>
          <a:lstStyle/>
          <a:p>
            <a:r>
              <a:rPr lang="zh-CN" altLang="en-US" sz="2600">
                <a:solidFill>
                  <a:schemeClr val="tx1"/>
                </a:solidFill>
                <a:latin typeface="宋体" pitchFamily="2" charset="-122"/>
                <a:ea typeface="宋体" pitchFamily="2" charset="-122"/>
              </a:rPr>
              <a:t>点击组织机构管理中的机构绑定管理</a:t>
            </a:r>
          </a:p>
        </p:txBody>
      </p:sp>
      <p:pic>
        <p:nvPicPr>
          <p:cNvPr id="4099" name="Picture 3"/>
          <p:cNvPicPr>
            <a:picLocks noChangeAspect="1" noChangeArrowheads="1"/>
          </p:cNvPicPr>
          <p:nvPr/>
        </p:nvPicPr>
        <p:blipFill>
          <a:blip r:embed="rId2" cstate="print"/>
          <a:srcRect/>
          <a:stretch>
            <a:fillRect/>
          </a:stretch>
        </p:blipFill>
        <p:spPr bwMode="auto">
          <a:xfrm>
            <a:off x="0" y="836712"/>
            <a:ext cx="9144000" cy="5256584"/>
          </a:xfrm>
          <a:prstGeom prst="rect">
            <a:avLst/>
          </a:prstGeom>
          <a:noFill/>
          <a:ln w="9525">
            <a:noFill/>
            <a:miter lim="800000"/>
            <a:headEnd/>
            <a:tailEnd/>
          </a:ln>
        </p:spPr>
      </p:pic>
      <p:sp>
        <p:nvSpPr>
          <p:cNvPr id="9" name="圆角矩形标注 4"/>
          <p:cNvSpPr>
            <a:spLocks noChangeArrowheads="1"/>
          </p:cNvSpPr>
          <p:nvPr/>
        </p:nvSpPr>
        <p:spPr bwMode="auto">
          <a:xfrm>
            <a:off x="1763688"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组织机构</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827584" y="3501008"/>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机构绑定管理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28674"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与京卡机构解绑</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F9552AC9-1482-46ED-923B-45158F303D0D}" type="slidenum">
              <a:rPr lang="zh-CN" altLang="en-US" smtClean="0"/>
              <a:pPr>
                <a:defRPr/>
              </a:pPr>
              <a:t>56</a:t>
            </a:fld>
            <a:endParaRPr lang="en-US" altLang="zh-CN" dirty="0"/>
          </a:p>
        </p:txBody>
      </p:sp>
      <p:sp>
        <p:nvSpPr>
          <p:cNvPr id="6" name="矩形标注 5"/>
          <p:cNvSpPr>
            <a:spLocks noChangeArrowheads="1"/>
          </p:cNvSpPr>
          <p:nvPr/>
        </p:nvSpPr>
        <p:spPr bwMode="auto">
          <a:xfrm>
            <a:off x="2771800" y="2708920"/>
            <a:ext cx="2952328" cy="936104"/>
          </a:xfrm>
          <a:prstGeom prst="wedgeRectCallout">
            <a:avLst>
              <a:gd name="adj1" fmla="val 53378"/>
              <a:gd name="adj2" fmla="val -1091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输入将要解除绑定的互助会基层编号</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7" name="矩形标注 6"/>
          <p:cNvSpPr>
            <a:spLocks noChangeArrowheads="1"/>
          </p:cNvSpPr>
          <p:nvPr/>
        </p:nvSpPr>
        <p:spPr bwMode="auto">
          <a:xfrm>
            <a:off x="6588224" y="2492896"/>
            <a:ext cx="2304256" cy="465035"/>
          </a:xfrm>
          <a:prstGeom prst="wedgeRectCallout">
            <a:avLst>
              <a:gd name="adj1" fmla="val -36170"/>
              <a:gd name="adj2" fmla="val -18860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查询</a:t>
            </a:r>
            <a:r>
              <a:rPr lang="zh-CN" altLang="en-US" sz="2400" b="0" dirty="0">
                <a:solidFill>
                  <a:schemeClr val="tx2">
                    <a:lumMod val="95000"/>
                    <a:lumOff val="5000"/>
                  </a:schemeClr>
                </a:solidFill>
                <a:latin typeface="华文中宋" pitchFamily="2" charset="-122"/>
                <a:ea typeface="华文中宋" pitchFamily="2" charset="-122"/>
              </a:rPr>
              <a:t>按钮</a:t>
            </a:r>
          </a:p>
        </p:txBody>
      </p:sp>
      <p:sp>
        <p:nvSpPr>
          <p:cNvPr id="10" name="矩形 9"/>
          <p:cNvSpPr>
            <a:spLocks noChangeArrowheads="1"/>
          </p:cNvSpPr>
          <p:nvPr/>
        </p:nvSpPr>
        <p:spPr bwMode="auto">
          <a:xfrm>
            <a:off x="2843808" y="5085184"/>
            <a:ext cx="5832648" cy="1296144"/>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r>
              <a:rPr lang="zh-CN" altLang="en-US" sz="2400" b="0" dirty="0" smtClean="0">
                <a:solidFill>
                  <a:schemeClr val="tx2">
                    <a:lumMod val="95000"/>
                    <a:lumOff val="5000"/>
                  </a:schemeClr>
                </a:solidFill>
                <a:latin typeface="华文中宋" pitchFamily="2" charset="-122"/>
                <a:ea typeface="华文中宋" pitchFamily="2" charset="-122"/>
              </a:rPr>
              <a:t>说明：</a:t>
            </a:r>
            <a:endParaRPr lang="en-US" altLang="zh-CN" sz="2400" b="0" dirty="0" smtClean="0">
              <a:solidFill>
                <a:schemeClr val="tx2">
                  <a:lumMod val="95000"/>
                  <a:lumOff val="5000"/>
                </a:schemeClr>
              </a:solidFill>
              <a:latin typeface="华文中宋" pitchFamily="2" charset="-122"/>
              <a:ea typeface="华文中宋" pitchFamily="2" charset="-122"/>
            </a:endParaRPr>
          </a:p>
          <a:p>
            <a:r>
              <a:rPr lang="en-US" altLang="zh-CN" sz="2400" b="0" dirty="0" smtClean="0">
                <a:solidFill>
                  <a:schemeClr val="tx2">
                    <a:lumMod val="95000"/>
                    <a:lumOff val="5000"/>
                  </a:schemeClr>
                </a:solidFill>
                <a:latin typeface="华文中宋" pitchFamily="2" charset="-122"/>
                <a:ea typeface="华文中宋" pitchFamily="2" charset="-122"/>
              </a:rPr>
              <a:t>	</a:t>
            </a:r>
            <a:r>
              <a:rPr lang="zh-CN" altLang="en-US" sz="2400" b="0" dirty="0" smtClean="0">
                <a:solidFill>
                  <a:schemeClr val="tx2">
                    <a:lumMod val="95000"/>
                    <a:lumOff val="5000"/>
                  </a:schemeClr>
                </a:solidFill>
                <a:latin typeface="华文中宋" pitchFamily="2" charset="-122"/>
                <a:ea typeface="华文中宋" pitchFamily="2" charset="-122"/>
              </a:rPr>
              <a:t>各基层与京卡解除绑定操作，只能由所属代办处完成。</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0" y="836712"/>
            <a:ext cx="9118764" cy="5760640"/>
          </a:xfrm>
          <a:prstGeom prst="rect">
            <a:avLst/>
          </a:prstGeom>
          <a:noFill/>
          <a:ln w="9525">
            <a:noFill/>
            <a:miter lim="800000"/>
            <a:headEnd/>
            <a:tailEnd/>
          </a:ln>
        </p:spPr>
      </p:pic>
      <p:sp>
        <p:nvSpPr>
          <p:cNvPr id="31746"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与京卡机构解绑</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22C7AFCB-B777-439E-8F4A-E0F4DFD39C2A}" type="slidenum">
              <a:rPr lang="zh-CN" altLang="en-US" smtClean="0"/>
              <a:pPr>
                <a:defRPr/>
              </a:pPr>
              <a:t>57</a:t>
            </a:fld>
            <a:endParaRPr lang="en-US" altLang="zh-CN" dirty="0"/>
          </a:p>
        </p:txBody>
      </p:sp>
      <p:sp>
        <p:nvSpPr>
          <p:cNvPr id="8" name="矩形 7"/>
          <p:cNvSpPr/>
          <p:nvPr/>
        </p:nvSpPr>
        <p:spPr bwMode="auto">
          <a:xfrm>
            <a:off x="2267744" y="2564904"/>
            <a:ext cx="5832648" cy="43204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9" name="矩形标注 8"/>
          <p:cNvSpPr>
            <a:spLocks noChangeArrowheads="1"/>
          </p:cNvSpPr>
          <p:nvPr/>
        </p:nvSpPr>
        <p:spPr bwMode="auto">
          <a:xfrm>
            <a:off x="2339752" y="3501008"/>
            <a:ext cx="3960440" cy="792088"/>
          </a:xfrm>
          <a:prstGeom prst="wedgeRectCallout">
            <a:avLst>
              <a:gd name="adj1" fmla="val -5665"/>
              <a:gd name="adj2" fmla="val -12203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核实是否为将要解除绑定的单位</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矩形标注 9"/>
          <p:cNvSpPr>
            <a:spLocks noChangeArrowheads="1"/>
          </p:cNvSpPr>
          <p:nvPr/>
        </p:nvSpPr>
        <p:spPr bwMode="auto">
          <a:xfrm>
            <a:off x="6372200" y="2420888"/>
            <a:ext cx="2448272" cy="864096"/>
          </a:xfrm>
          <a:prstGeom prst="wedgeRectCallout">
            <a:avLst>
              <a:gd name="adj1" fmla="val 35610"/>
              <a:gd name="adj2" fmla="val -12405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解除绑定</a:t>
            </a:r>
            <a:r>
              <a:rPr lang="zh-CN" altLang="en-US" sz="2400" b="0" dirty="0" smtClean="0">
                <a:solidFill>
                  <a:schemeClr val="tx2">
                    <a:lumMod val="95000"/>
                    <a:lumOff val="5000"/>
                  </a:schemeClr>
                </a:solidFill>
                <a:latin typeface="华文中宋" pitchFamily="2" charset="-122"/>
                <a:ea typeface="华文中宋" pitchFamily="2" charset="-122"/>
              </a:rPr>
              <a:t>按钮，进行解绑</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58</a:t>
            </a:fld>
            <a:endParaRPr lang="en-US" altLang="zh-CN" dirty="0">
              <a:solidFill>
                <a:srgbClr val="FFFFFF"/>
              </a:solidFill>
            </a:endParaRPr>
          </a:p>
        </p:txBody>
      </p:sp>
      <p:grpSp>
        <p:nvGrpSpPr>
          <p:cNvPr id="8"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入会管理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网上逐个添加新会员</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857231"/>
            <a:ext cx="9144000" cy="4643471"/>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网上逐个添加新会员</a:t>
            </a: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59</a:t>
            </a:fld>
            <a:endParaRPr lang="en-US" altLang="zh-CN" dirty="0"/>
          </a:p>
        </p:txBody>
      </p:sp>
      <p:sp>
        <p:nvSpPr>
          <p:cNvPr id="9" name="圆角矩形标注 4"/>
          <p:cNvSpPr>
            <a:spLocks noChangeArrowheads="1"/>
          </p:cNvSpPr>
          <p:nvPr/>
        </p:nvSpPr>
        <p:spPr bwMode="auto">
          <a:xfrm>
            <a:off x="2786050" y="114298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会员管理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123728" y="2852936"/>
            <a:ext cx="2497480" cy="643512"/>
          </a:xfrm>
          <a:prstGeom prst="wedgeRectCallout">
            <a:avLst>
              <a:gd name="adj1" fmla="val -43200"/>
              <a:gd name="adj2" fmla="val -21312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入会管理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6</a:t>
            </a:fld>
            <a:endParaRPr lang="en-US" altLang="zh-CN" dirty="0"/>
          </a:p>
        </p:txBody>
      </p:sp>
      <p:grpSp>
        <p:nvGrpSpPr>
          <p:cNvPr id="2" name="Group 8"/>
          <p:cNvGrpSpPr>
            <a:grpSpLocks/>
          </p:cNvGrpSpPr>
          <p:nvPr/>
        </p:nvGrpSpPr>
        <p:grpSpPr bwMode="auto">
          <a:xfrm>
            <a:off x="1785918" y="2928934"/>
            <a:ext cx="5428674"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536" y="1899"/>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79"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pitchFamily="34" charset="0"/>
                </a:rPr>
                <a:t> 2</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137" cy="174"/>
            </a:xfrm>
            <a:prstGeom prst="rect">
              <a:avLst/>
            </a:prstGeom>
            <a:noFill/>
            <a:ln w="9525" algn="ctr">
              <a:noFill/>
              <a:miter lim="800000"/>
              <a:headEnd/>
              <a:tailEnd/>
            </a:ln>
          </p:spPr>
          <p:txBody>
            <a:bodyPr>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0000"/>
                  </a:solidFill>
                  <a:effectLst/>
                  <a:uLnTx/>
                  <a:uFillTx/>
                  <a:latin typeface="Calibri" pitchFamily="34" charset="0"/>
                </a:rPr>
                <a:t>系统登录</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 y="857232"/>
            <a:ext cx="9144001" cy="4857784"/>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网上逐个添加新会员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60</a:t>
            </a:fld>
            <a:endParaRPr lang="en-US" altLang="zh-CN" dirty="0"/>
          </a:p>
        </p:txBody>
      </p:sp>
      <p:sp>
        <p:nvSpPr>
          <p:cNvPr id="12293" name="圆角矩形标注 5"/>
          <p:cNvSpPr>
            <a:spLocks noChangeArrowheads="1"/>
          </p:cNvSpPr>
          <p:nvPr/>
        </p:nvSpPr>
        <p:spPr bwMode="auto">
          <a:xfrm>
            <a:off x="3357554" y="5143512"/>
            <a:ext cx="5500726" cy="107157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r>
              <a:rPr lang="zh-CN" altLang="en-US" sz="2400" dirty="0" smtClean="0">
                <a:solidFill>
                  <a:schemeClr val="tx1"/>
                </a:solidFill>
                <a:latin typeface="宋体" pitchFamily="2" charset="-122"/>
                <a:ea typeface="宋体" pitchFamily="2" charset="-122"/>
              </a:rPr>
              <a:t>说明：只有</a:t>
            </a:r>
            <a:r>
              <a:rPr lang="zh-CN" altLang="en-US" sz="2400" dirty="0">
                <a:solidFill>
                  <a:schemeClr val="tx1"/>
                </a:solidFill>
                <a:latin typeface="宋体" pitchFamily="2" charset="-122"/>
                <a:ea typeface="宋体" pitchFamily="2" charset="-122"/>
              </a:rPr>
              <a:t>当前单位是最末级单位时才可以添加</a:t>
            </a:r>
            <a:r>
              <a:rPr lang="zh-CN" altLang="en-US" sz="2400" dirty="0" smtClean="0">
                <a:solidFill>
                  <a:schemeClr val="tx1"/>
                </a:solidFill>
                <a:latin typeface="宋体" pitchFamily="2" charset="-122"/>
                <a:ea typeface="宋体" pitchFamily="2" charset="-122"/>
              </a:rPr>
              <a:t>会员。</a:t>
            </a:r>
            <a:endParaRPr lang="zh-CN" altLang="en-US" sz="2400" dirty="0">
              <a:solidFill>
                <a:schemeClr val="tx1"/>
              </a:solidFill>
              <a:latin typeface="宋体" pitchFamily="2" charset="-122"/>
              <a:ea typeface="宋体" pitchFamily="2" charset="-122"/>
            </a:endParaRPr>
          </a:p>
        </p:txBody>
      </p:sp>
      <p:sp>
        <p:nvSpPr>
          <p:cNvPr id="8" name="圆角矩形标注 4"/>
          <p:cNvSpPr>
            <a:spLocks noChangeArrowheads="1"/>
          </p:cNvSpPr>
          <p:nvPr/>
        </p:nvSpPr>
        <p:spPr bwMode="auto">
          <a:xfrm>
            <a:off x="6084168" y="2636912"/>
            <a:ext cx="2148270" cy="571504"/>
          </a:xfrm>
          <a:prstGeom prst="wedgeRectCallout">
            <a:avLst>
              <a:gd name="adj1" fmla="val -54941"/>
              <a:gd name="adj2" fmla="val -17263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添加</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2293"/>
                                        </p:tgtEl>
                                        <p:attrNameLst>
                                          <p:attrName>style.visibility</p:attrName>
                                        </p:attrNameLst>
                                      </p:cBhvr>
                                      <p:to>
                                        <p:strVal val="visible"/>
                                      </p:to>
                                    </p:set>
                                    <p:animEffect transition="in" filter="blinds(horizontal)">
                                      <p:cBhvr>
                                        <p:cTn id="11" dur="500"/>
                                        <p:tgtEl>
                                          <p:spTgt spid="12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animBg="1"/>
      <p:bldP spid="8"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37890"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网上逐个添加新会员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A35E3D02-5BD4-48FF-973A-438649352643}" type="slidenum">
              <a:rPr lang="zh-CN" altLang="en-US" smtClean="0"/>
              <a:pPr>
                <a:defRPr/>
              </a:pPr>
              <a:t>61</a:t>
            </a:fld>
            <a:endParaRPr lang="en-US" altLang="zh-CN" dirty="0"/>
          </a:p>
        </p:txBody>
      </p:sp>
      <p:sp>
        <p:nvSpPr>
          <p:cNvPr id="6" name="矩形 5"/>
          <p:cNvSpPr>
            <a:spLocks noChangeArrowheads="1"/>
          </p:cNvSpPr>
          <p:nvPr/>
        </p:nvSpPr>
        <p:spPr bwMode="auto">
          <a:xfrm>
            <a:off x="214282" y="5000636"/>
            <a:ext cx="3000375" cy="1428750"/>
          </a:xfrm>
          <a:prstGeom prst="rect">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smtClean="0">
                <a:solidFill>
                  <a:schemeClr val="tx2">
                    <a:lumMod val="95000"/>
                    <a:lumOff val="5000"/>
                  </a:schemeClr>
                </a:solidFill>
                <a:latin typeface="华文中宋" pitchFamily="2" charset="-122"/>
                <a:ea typeface="华文中宋" pitchFamily="2" charset="-122"/>
              </a:rPr>
              <a:t>１</a:t>
            </a:r>
            <a:r>
              <a:rPr lang="en-US" altLang="zh-CN" sz="2400" b="0" dirty="0" smtClean="0">
                <a:solidFill>
                  <a:schemeClr val="tx2">
                    <a:lumMod val="95000"/>
                    <a:lumOff val="5000"/>
                  </a:schemeClr>
                </a:solidFill>
                <a:latin typeface="华文中宋" pitchFamily="2" charset="-122"/>
                <a:ea typeface="华文中宋" pitchFamily="2" charset="-122"/>
              </a:rPr>
              <a:t>.</a:t>
            </a:r>
            <a:r>
              <a:rPr lang="zh-CN" altLang="en-US" sz="2400" b="0" dirty="0" smtClean="0">
                <a:solidFill>
                  <a:schemeClr val="tx2">
                    <a:lumMod val="95000"/>
                    <a:lumOff val="5000"/>
                  </a:schemeClr>
                </a:solidFill>
                <a:latin typeface="华文中宋" pitchFamily="2" charset="-122"/>
                <a:ea typeface="华文中宋" pitchFamily="2" charset="-122"/>
              </a:rPr>
              <a:t>将会员信息中的各项信息填上，其中带＊号的是必填项。</a:t>
            </a:r>
          </a:p>
        </p:txBody>
      </p:sp>
      <p:sp>
        <p:nvSpPr>
          <p:cNvPr id="11" name="AutoShape 6"/>
          <p:cNvSpPr>
            <a:spLocks noChangeArrowheads="1"/>
          </p:cNvSpPr>
          <p:nvPr/>
        </p:nvSpPr>
        <p:spPr bwMode="auto">
          <a:xfrm>
            <a:off x="4000496" y="3143248"/>
            <a:ext cx="3379816" cy="1200329"/>
          </a:xfrm>
          <a:prstGeom prst="wedgeRectCallout">
            <a:avLst>
              <a:gd name="adj1" fmla="val -38511"/>
              <a:gd name="adj2" fmla="val -91211"/>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保存并创建下一个</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按钮，将继续录入下一个新会员。</a:t>
            </a:r>
          </a:p>
        </p:txBody>
      </p:sp>
      <p:sp>
        <p:nvSpPr>
          <p:cNvPr id="12" name="AutoShape 10"/>
          <p:cNvSpPr>
            <a:spLocks noChangeArrowheads="1"/>
          </p:cNvSpPr>
          <p:nvPr/>
        </p:nvSpPr>
        <p:spPr bwMode="auto">
          <a:xfrm>
            <a:off x="5076056" y="3140968"/>
            <a:ext cx="3172912" cy="830997"/>
          </a:xfrm>
          <a:prstGeom prst="wedgeRectCallout">
            <a:avLst>
              <a:gd name="adj1" fmla="val -40199"/>
              <a:gd name="adj2" fmla="val -10452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保存退出</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按钮，将结束新会员录入。</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1"/>
                                        </p:tgtEl>
                                        <p:attrNameLst>
                                          <p:attrName>style.visibility</p:attrName>
                                        </p:attrNameLst>
                                      </p:cBhvr>
                                      <p:to>
                                        <p:strVal val="hidden"/>
                                      </p:to>
                                    </p:set>
                                  </p:childTnLst>
                                </p:cTn>
                              </p:par>
                            </p:childTnLst>
                          </p:cTn>
                        </p:par>
                        <p:par>
                          <p:cTn id="17" fill="hold">
                            <p:stCondLst>
                              <p:cond delay="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1" grpId="1" animBg="1"/>
      <p:bldP spid="12"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网上逐个添加新会员</a:t>
            </a: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62</a:t>
            </a:fld>
            <a:endParaRPr lang="en-US" altLang="zh-CN" dirty="0"/>
          </a:p>
        </p:txBody>
      </p:sp>
      <p:sp>
        <p:nvSpPr>
          <p:cNvPr id="12" name="AutoShape 4"/>
          <p:cNvSpPr>
            <a:spLocks noChangeArrowheads="1"/>
          </p:cNvSpPr>
          <p:nvPr/>
        </p:nvSpPr>
        <p:spPr bwMode="auto">
          <a:xfrm>
            <a:off x="571472" y="5143512"/>
            <a:ext cx="3887788" cy="841375"/>
          </a:xfrm>
          <a:prstGeom prst="wedgeRectCallout">
            <a:avLst>
              <a:gd name="adj1" fmla="val 40324"/>
              <a:gd name="adj2" fmla="val -106602"/>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确定</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按钮，将继续录入该新会员。</a:t>
            </a:r>
          </a:p>
        </p:txBody>
      </p:sp>
      <p:sp>
        <p:nvSpPr>
          <p:cNvPr id="13" name="AutoShape 5"/>
          <p:cNvSpPr>
            <a:spLocks noChangeArrowheads="1"/>
          </p:cNvSpPr>
          <p:nvPr/>
        </p:nvSpPr>
        <p:spPr bwMode="auto">
          <a:xfrm>
            <a:off x="4857752" y="5143512"/>
            <a:ext cx="4032250" cy="841375"/>
          </a:xfrm>
          <a:prstGeom prst="wedgeRectCallout">
            <a:avLst>
              <a:gd name="adj1" fmla="val -40199"/>
              <a:gd name="adj2" fmla="val -10452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取消</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按钮，将取消该新会员录入。</a:t>
            </a:r>
          </a:p>
        </p:txBody>
      </p:sp>
      <p:sp>
        <p:nvSpPr>
          <p:cNvPr id="15" name="AutoShape 7"/>
          <p:cNvSpPr>
            <a:spLocks noChangeArrowheads="1"/>
          </p:cNvSpPr>
          <p:nvPr/>
        </p:nvSpPr>
        <p:spPr bwMode="auto">
          <a:xfrm>
            <a:off x="3071802" y="1214422"/>
            <a:ext cx="5534035" cy="1323439"/>
          </a:xfrm>
          <a:prstGeom prst="rect">
            <a:avLst/>
          </a:prstGeom>
          <a:solidFill>
            <a:srgbClr val="E5E5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3300"/>
                </a:solidFill>
                <a:effectLst/>
                <a:uLnTx/>
                <a:uFillTx/>
                <a:latin typeface="华文中宋" pitchFamily="2" charset="-122"/>
                <a:ea typeface="华文中宋" pitchFamily="2" charset="-122"/>
              </a:rPr>
              <a:t>提示：</a:t>
            </a:r>
            <a:r>
              <a:rPr kumimoji="0" lang="zh-CN" altLang="en-US" sz="20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如果入会人员年龄，女性大于</a:t>
            </a:r>
            <a:r>
              <a:rPr kumimoji="0" lang="en-US" altLang="zh-CN" sz="20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55</a:t>
            </a:r>
            <a:r>
              <a:rPr kumimoji="0" lang="zh-CN" altLang="en-US" sz="20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岁、男性大于</a:t>
            </a:r>
            <a:r>
              <a:rPr kumimoji="0" lang="en-US" altLang="zh-CN" sz="20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60</a:t>
            </a:r>
            <a:r>
              <a:rPr kumimoji="0" lang="zh-CN" altLang="en-US" sz="20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岁，系统将给出提示，请先确认入会人员为在职职工，未办理退休手续，再进行入会操作</a:t>
            </a:r>
            <a:r>
              <a:rPr kumimoji="0" lang="zh-CN" altLang="en-US" sz="20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。如果男女</a:t>
            </a:r>
            <a:r>
              <a:rPr kumimoji="0" lang="en-US" altLang="zh-CN" sz="20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65</a:t>
            </a:r>
            <a:r>
              <a:rPr kumimoji="0" lang="zh-CN" altLang="en-US" sz="20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岁以上将不能入会和参保。</a:t>
            </a:r>
            <a:endParaRPr kumimoji="0" lang="zh-CN" altLang="en-US" sz="20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grpId="1" nodeType="clickEffect">
                                  <p:stCondLst>
                                    <p:cond delay="0"/>
                                  </p:stCondLst>
                                  <p:childTnLst>
                                    <p:set>
                                      <p:cBhvr>
                                        <p:cTn id="15" dur="1" fill="hold">
                                          <p:stCondLst>
                                            <p:cond delay="0"/>
                                          </p:stCondLst>
                                        </p:cTn>
                                        <p:tgtEl>
                                          <p:spTgt spid="12"/>
                                        </p:tgtEl>
                                        <p:attrNameLst>
                                          <p:attrName>style.visibility</p:attrName>
                                        </p:attrNameLst>
                                      </p:cBhvr>
                                      <p:to>
                                        <p:strVal val="hidden"/>
                                      </p:to>
                                    </p:set>
                                  </p:childTnLst>
                                </p:cTn>
                              </p:par>
                            </p:childTnLst>
                          </p:cTn>
                        </p:par>
                        <p:par>
                          <p:cTn id="16" fill="hold">
                            <p:stCondLst>
                              <p:cond delay="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5" grpId="0" animBg="1"/>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63</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入会管理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模板批量添加新会员</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64</a:t>
            </a:fld>
            <a:endParaRPr lang="en-US" altLang="zh-CN" dirty="0"/>
          </a:p>
        </p:txBody>
      </p:sp>
      <p:pic>
        <p:nvPicPr>
          <p:cNvPr id="6" name="Picture 2"/>
          <p:cNvPicPr>
            <a:picLocks noChangeAspect="1" noChangeArrowheads="1"/>
          </p:cNvPicPr>
          <p:nvPr/>
        </p:nvPicPr>
        <p:blipFill>
          <a:blip r:embed="rId2"/>
          <a:srcRect/>
          <a:stretch>
            <a:fillRect/>
          </a:stretch>
        </p:blipFill>
        <p:spPr bwMode="auto">
          <a:xfrm>
            <a:off x="-1" y="857232"/>
            <a:ext cx="9127753" cy="4643470"/>
          </a:xfrm>
          <a:prstGeom prst="rect">
            <a:avLst/>
          </a:prstGeom>
          <a:noFill/>
          <a:ln w="9525">
            <a:noFill/>
            <a:miter lim="800000"/>
            <a:headEnd/>
            <a:tailEnd/>
          </a:ln>
          <a:effectLst/>
        </p:spPr>
      </p:pic>
      <p:sp>
        <p:nvSpPr>
          <p:cNvPr id="7" name="圆角矩形标注 4"/>
          <p:cNvSpPr>
            <a:spLocks noChangeArrowheads="1"/>
          </p:cNvSpPr>
          <p:nvPr/>
        </p:nvSpPr>
        <p:spPr bwMode="auto">
          <a:xfrm>
            <a:off x="1071538" y="1857364"/>
            <a:ext cx="2448271" cy="1008111"/>
          </a:xfrm>
          <a:prstGeom prst="wedgeRectCallout">
            <a:avLst>
              <a:gd name="adj1" fmla="val -82644"/>
              <a:gd name="adj2" fmla="val -7173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首页</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1571604" y="3357562"/>
            <a:ext cx="2571768" cy="1071570"/>
          </a:xfrm>
          <a:prstGeom prst="wedgeRectCallout">
            <a:avLst>
              <a:gd name="adj1" fmla="val -71846"/>
              <a:gd name="adj2" fmla="val 4237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将</a:t>
            </a:r>
            <a:r>
              <a:rPr lang="zh-CN" altLang="en-US" sz="2400" b="0" dirty="0" smtClean="0">
                <a:solidFill>
                  <a:schemeClr val="accent4">
                    <a:lumMod val="60000"/>
                    <a:lumOff val="40000"/>
                  </a:schemeClr>
                </a:solidFill>
                <a:latin typeface="华文中宋" pitchFamily="2" charset="-122"/>
                <a:ea typeface="华文中宋" pitchFamily="2" charset="-122"/>
              </a:rPr>
              <a:t>批量入会模板下载</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288452" y="1142984"/>
            <a:ext cx="4374007" cy="3643338"/>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65</a:t>
            </a:fld>
            <a:endParaRPr lang="en-US" altLang="zh-CN" dirty="0"/>
          </a:p>
        </p:txBody>
      </p:sp>
      <p:sp>
        <p:nvSpPr>
          <p:cNvPr id="9" name="矩形标注 8"/>
          <p:cNvSpPr>
            <a:spLocks noChangeArrowheads="1"/>
          </p:cNvSpPr>
          <p:nvPr/>
        </p:nvSpPr>
        <p:spPr bwMode="auto">
          <a:xfrm>
            <a:off x="4929190" y="4286256"/>
            <a:ext cx="3143251" cy="1714512"/>
          </a:xfrm>
          <a:prstGeom prst="wedgeRectCallout">
            <a:avLst>
              <a:gd name="adj1" fmla="val -73941"/>
              <a:gd name="adj2" fmla="val -602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smtClean="0">
                <a:solidFill>
                  <a:schemeClr val="tx2">
                    <a:lumMod val="95000"/>
                    <a:lumOff val="5000"/>
                  </a:schemeClr>
                </a:solidFill>
                <a:latin typeface="华文中宋" pitchFamily="2" charset="-122"/>
                <a:ea typeface="华文中宋" pitchFamily="2" charset="-122"/>
              </a:rPr>
              <a:t>使用微软</a:t>
            </a:r>
            <a:r>
              <a:rPr lang="en-US" altLang="zh-CN" sz="2400" b="0" dirty="0" smtClean="0">
                <a:solidFill>
                  <a:schemeClr val="tx2">
                    <a:lumMod val="95000"/>
                    <a:lumOff val="5000"/>
                  </a:schemeClr>
                </a:solidFill>
                <a:latin typeface="华文中宋" pitchFamily="2" charset="-122"/>
                <a:ea typeface="华文中宋" pitchFamily="2" charset="-122"/>
              </a:rPr>
              <a:t>Excel 2003</a:t>
            </a:r>
            <a:r>
              <a:rPr lang="zh-CN" altLang="en-US" sz="2400" b="0" dirty="0" smtClean="0">
                <a:solidFill>
                  <a:schemeClr val="tx2">
                    <a:lumMod val="95000"/>
                    <a:lumOff val="5000"/>
                  </a:schemeClr>
                </a:solidFill>
                <a:latin typeface="华文中宋" pitchFamily="2" charset="-122"/>
                <a:ea typeface="华文中宋" pitchFamily="2" charset="-122"/>
              </a:rPr>
              <a:t>办公软件按照入会模板格式将会员信息录入保存。</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cstate="print"/>
          <a:stretch>
            <a:fillRect/>
          </a:stretch>
        </p:blipFill>
        <p:spPr bwMode="auto">
          <a:xfrm>
            <a:off x="0" y="857232"/>
            <a:ext cx="9144000" cy="5786478"/>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66</a:t>
            </a:fld>
            <a:endParaRPr lang="en-US" altLang="zh-CN" dirty="0"/>
          </a:p>
        </p:txBody>
      </p:sp>
      <p:sp>
        <p:nvSpPr>
          <p:cNvPr id="7" name="圆角矩形标注 4"/>
          <p:cNvSpPr>
            <a:spLocks noChangeArrowheads="1"/>
          </p:cNvSpPr>
          <p:nvPr/>
        </p:nvSpPr>
        <p:spPr bwMode="auto">
          <a:xfrm>
            <a:off x="3286116" y="2071678"/>
            <a:ext cx="2448271" cy="1008111"/>
          </a:xfrm>
          <a:prstGeom prst="wedgeRectCallout">
            <a:avLst>
              <a:gd name="adj1" fmla="val 57197"/>
              <a:gd name="adj2" fmla="val -10654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批量业务管理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6286512" y="2428868"/>
            <a:ext cx="2357454" cy="714379"/>
          </a:xfrm>
          <a:prstGeom prst="wedgeRectCallout">
            <a:avLst>
              <a:gd name="adj1" fmla="val -47257"/>
              <a:gd name="adj2" fmla="val -1411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批量业务</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857232"/>
            <a:ext cx="9144000" cy="4786346"/>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67</a:t>
            </a:fld>
            <a:endParaRPr lang="en-US" altLang="zh-CN" dirty="0"/>
          </a:p>
        </p:txBody>
      </p:sp>
      <p:sp>
        <p:nvSpPr>
          <p:cNvPr id="7" name="圆角矩形标注 4"/>
          <p:cNvSpPr>
            <a:spLocks noChangeArrowheads="1"/>
          </p:cNvSpPr>
          <p:nvPr/>
        </p:nvSpPr>
        <p:spPr bwMode="auto">
          <a:xfrm>
            <a:off x="2428860" y="4143380"/>
            <a:ext cx="2500330" cy="642942"/>
          </a:xfrm>
          <a:prstGeom prst="wedgeRectCallout">
            <a:avLst>
              <a:gd name="adj1" fmla="val -46988"/>
              <a:gd name="adj2" fmla="val -10406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浏览</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1571604" y="928670"/>
            <a:ext cx="1857388" cy="857256"/>
          </a:xfrm>
          <a:prstGeom prst="wedgeRectCallout">
            <a:avLst>
              <a:gd name="adj1" fmla="val -57592"/>
              <a:gd name="adj2" fmla="val 803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入会</a:t>
            </a:r>
            <a:r>
              <a:rPr lang="zh-CN" altLang="en-US" sz="2400" b="0" dirty="0" smtClean="0">
                <a:solidFill>
                  <a:schemeClr val="tx2">
                    <a:lumMod val="95000"/>
                    <a:lumOff val="5000"/>
                  </a:schemeClr>
                </a:solidFill>
                <a:latin typeface="华文中宋" pitchFamily="2" charset="-122"/>
                <a:ea typeface="华文中宋" pitchFamily="2" charset="-122"/>
              </a:rPr>
              <a:t>文字栏</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srcRect/>
          <a:stretch>
            <a:fillRect/>
          </a:stretch>
        </p:blipFill>
        <p:spPr bwMode="auto">
          <a:xfrm>
            <a:off x="0" y="857232"/>
            <a:ext cx="9144000" cy="4786346"/>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68</a:t>
            </a:fld>
            <a:endParaRPr lang="en-US" altLang="zh-CN" dirty="0"/>
          </a:p>
        </p:txBody>
      </p:sp>
      <p:pic>
        <p:nvPicPr>
          <p:cNvPr id="3078" name="Picture 6"/>
          <p:cNvPicPr>
            <a:picLocks noChangeAspect="1" noChangeArrowheads="1"/>
          </p:cNvPicPr>
          <p:nvPr/>
        </p:nvPicPr>
        <p:blipFill>
          <a:blip r:embed="rId3" cstate="print"/>
          <a:srcRect/>
          <a:stretch>
            <a:fillRect/>
          </a:stretch>
        </p:blipFill>
        <p:spPr bwMode="auto">
          <a:xfrm>
            <a:off x="1785918" y="1571612"/>
            <a:ext cx="5916417" cy="3571899"/>
          </a:xfrm>
          <a:prstGeom prst="rect">
            <a:avLst/>
          </a:prstGeom>
          <a:noFill/>
          <a:ln w="9525">
            <a:noFill/>
            <a:miter lim="800000"/>
            <a:headEnd/>
            <a:tailEnd/>
          </a:ln>
          <a:effectLst/>
        </p:spPr>
      </p:pic>
      <p:sp>
        <p:nvSpPr>
          <p:cNvPr id="15" name="AutoShape 4"/>
          <p:cNvSpPr>
            <a:spLocks noChangeArrowheads="1"/>
          </p:cNvSpPr>
          <p:nvPr/>
        </p:nvSpPr>
        <p:spPr bwMode="auto">
          <a:xfrm>
            <a:off x="357158" y="1285860"/>
            <a:ext cx="3384550" cy="830997"/>
          </a:xfrm>
          <a:prstGeom prst="wedgeRectCallout">
            <a:avLst>
              <a:gd name="adj1" fmla="val 39790"/>
              <a:gd name="adj2" fmla="val 15101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a:t>
            </a:r>
            <a:r>
              <a:rPr kumimoji="0" lang="zh-CN" altLang="en-US"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点击左侧查找范围各项，</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找到文件所在位置。</a:t>
            </a:r>
          </a:p>
        </p:txBody>
      </p:sp>
      <p:sp>
        <p:nvSpPr>
          <p:cNvPr id="16" name="AutoShape 5"/>
          <p:cNvSpPr>
            <a:spLocks noChangeArrowheads="1"/>
          </p:cNvSpPr>
          <p:nvPr/>
        </p:nvSpPr>
        <p:spPr bwMode="auto">
          <a:xfrm>
            <a:off x="5327650" y="2500306"/>
            <a:ext cx="3030564" cy="841375"/>
          </a:xfrm>
          <a:prstGeom prst="wedgeRectCallout">
            <a:avLst>
              <a:gd name="adj1" fmla="val -47280"/>
              <a:gd name="adj2" fmla="val 10037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２</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要导入的</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批量入会模板</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文件名。</a:t>
            </a:r>
          </a:p>
        </p:txBody>
      </p:sp>
      <p:sp>
        <p:nvSpPr>
          <p:cNvPr id="17" name="AutoShape 6"/>
          <p:cNvSpPr>
            <a:spLocks noChangeArrowheads="1"/>
          </p:cNvSpPr>
          <p:nvPr/>
        </p:nvSpPr>
        <p:spPr bwMode="auto">
          <a:xfrm>
            <a:off x="4000496" y="5357826"/>
            <a:ext cx="2714644" cy="461665"/>
          </a:xfrm>
          <a:prstGeom prst="wedgeRectCallout">
            <a:avLst>
              <a:gd name="adj1" fmla="val 35734"/>
              <a:gd name="adj2" fmla="val -148403"/>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３</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打开</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a:srcRect/>
          <a:stretch>
            <a:fillRect/>
          </a:stretch>
        </p:blipFill>
        <p:spPr bwMode="auto">
          <a:xfrm>
            <a:off x="0" y="857232"/>
            <a:ext cx="9144000" cy="4786346"/>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69</a:t>
            </a:fld>
            <a:endParaRPr lang="en-US" altLang="zh-CN" dirty="0"/>
          </a:p>
        </p:txBody>
      </p:sp>
      <p:sp>
        <p:nvSpPr>
          <p:cNvPr id="7" name="圆角矩形标注 4"/>
          <p:cNvSpPr>
            <a:spLocks noChangeArrowheads="1"/>
          </p:cNvSpPr>
          <p:nvPr/>
        </p:nvSpPr>
        <p:spPr bwMode="auto">
          <a:xfrm>
            <a:off x="1500166" y="4286256"/>
            <a:ext cx="3214710" cy="500066"/>
          </a:xfrm>
          <a:prstGeom prst="wedgeRectCallout">
            <a:avLst>
              <a:gd name="adj1" fmla="val 39055"/>
              <a:gd name="adj2" fmla="val -14298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业务校验</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1142976" y="3000372"/>
            <a:ext cx="2428892" cy="500066"/>
          </a:xfrm>
          <a:prstGeom prst="wedgeRectCallout">
            <a:avLst>
              <a:gd name="adj1" fmla="val 54136"/>
              <a:gd name="adj2" fmla="val 10749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上传</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5143504" y="2714620"/>
            <a:ext cx="3071834" cy="500066"/>
          </a:xfrm>
          <a:prstGeom prst="wedgeRectCallout">
            <a:avLst>
              <a:gd name="adj1" fmla="val -27056"/>
              <a:gd name="adj2" fmla="val 15894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业务办理</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系统登录</a:t>
            </a:r>
          </a:p>
        </p:txBody>
      </p:sp>
      <p:pic>
        <p:nvPicPr>
          <p:cNvPr id="6147" name="内容占位符 4" descr="桌面.jpg"/>
          <p:cNvPicPr>
            <a:picLocks noGrp="1" noChangeAspect="1"/>
          </p:cNvPicPr>
          <p:nvPr>
            <p:ph idx="1"/>
          </p:nvPr>
        </p:nvPicPr>
        <p:blipFill>
          <a:blip r:embed="rId2" cstate="print"/>
          <a:srcRect/>
          <a:stretch>
            <a:fillRect/>
          </a:stretch>
        </p:blipFill>
        <p:spPr>
          <a:xfrm>
            <a:off x="0" y="860425"/>
            <a:ext cx="9143999" cy="5732463"/>
          </a:xfrm>
        </p:spPr>
      </p:pic>
      <p:sp>
        <p:nvSpPr>
          <p:cNvPr id="4" name="日期占位符 3"/>
          <p:cNvSpPr>
            <a:spLocks noGrp="1"/>
          </p:cNvSpPr>
          <p:nvPr>
            <p:ph type="dt" sz="quarter" idx="10"/>
          </p:nvPr>
        </p:nvSpPr>
        <p:spPr/>
        <p:txBody>
          <a:bodyPr/>
          <a:lstStyle/>
          <a:p>
            <a:pPr>
              <a:defRPr/>
            </a:pPr>
            <a:r>
              <a:rPr lang="en-US" altLang="zh-CN" dirty="0" smtClean="0"/>
              <a:t>www.bjzghzbx.com                                                                                                                                                                      </a:t>
            </a:r>
            <a:fld id="{5292FE22-BE7C-4E3E-BC38-B733A1AF3CB3}" type="slidenum">
              <a:rPr lang="zh-CN" altLang="en-US" smtClean="0"/>
              <a:pPr>
                <a:defRPr/>
              </a:pPr>
              <a:t>7</a:t>
            </a:fld>
            <a:endParaRPr lang="en-US" altLang="zh-CN" dirty="0"/>
          </a:p>
        </p:txBody>
      </p:sp>
      <p:sp>
        <p:nvSpPr>
          <p:cNvPr id="6" name="矩形标注 5"/>
          <p:cNvSpPr>
            <a:spLocks noChangeArrowheads="1"/>
          </p:cNvSpPr>
          <p:nvPr/>
        </p:nvSpPr>
        <p:spPr bwMode="auto">
          <a:xfrm>
            <a:off x="357158" y="4286256"/>
            <a:ext cx="3566770" cy="1014952"/>
          </a:xfrm>
          <a:prstGeom prst="wedgeRectCallout">
            <a:avLst>
              <a:gd name="adj1" fmla="val -49149"/>
              <a:gd name="adj2" fmla="val -11324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kern="0" dirty="0" smtClean="0">
                <a:solidFill>
                  <a:sysClr val="windowText" lastClr="000000"/>
                </a:solidFill>
                <a:latin typeface="华文中宋" pitchFamily="2" charset="-122"/>
                <a:ea typeface="华文中宋" pitchFamily="2" charset="-122"/>
              </a:rPr>
              <a:t>用鼠标左键双击</a:t>
            </a:r>
            <a:r>
              <a:rPr lang="en-US" altLang="zh-CN" sz="2400" kern="0" dirty="0" smtClean="0">
                <a:solidFill>
                  <a:srgbClr val="000099"/>
                </a:solidFill>
                <a:latin typeface="华文中宋" pitchFamily="2" charset="-122"/>
                <a:ea typeface="华文中宋" pitchFamily="2" charset="-122"/>
              </a:rPr>
              <a:t>IE</a:t>
            </a:r>
            <a:r>
              <a:rPr lang="zh-CN" altLang="en-US" sz="2400" b="0" kern="0" dirty="0" smtClean="0">
                <a:solidFill>
                  <a:sysClr val="windowText" lastClr="000000"/>
                </a:solidFill>
                <a:latin typeface="华文中宋" pitchFamily="2" charset="-122"/>
                <a:ea typeface="华文中宋" pitchFamily="2" charset="-122"/>
              </a:rPr>
              <a:t>浏览器图标，启动</a:t>
            </a:r>
            <a:r>
              <a:rPr lang="en-US" altLang="zh-CN" sz="2400" kern="0" dirty="0" smtClean="0">
                <a:solidFill>
                  <a:srgbClr val="003399"/>
                </a:solidFill>
                <a:latin typeface="华文中宋" pitchFamily="2" charset="-122"/>
                <a:ea typeface="华文中宋" pitchFamily="2" charset="-122"/>
              </a:rPr>
              <a:t>IE</a:t>
            </a:r>
            <a:r>
              <a:rPr lang="zh-CN" altLang="en-US" sz="2400" b="0" kern="0" dirty="0" smtClean="0">
                <a:solidFill>
                  <a:sysClr val="windowText" lastClr="000000"/>
                </a:solidFill>
                <a:latin typeface="华文中宋" pitchFamily="2" charset="-122"/>
                <a:ea typeface="华文中宋" pitchFamily="2" charset="-122"/>
              </a:rPr>
              <a:t>浏览器。</a:t>
            </a:r>
          </a:p>
          <a:p>
            <a:pPr lvl="0"/>
            <a:endParaRPr lang="zh-CN" altLang="en-US" sz="2600" dirty="0">
              <a:solidFill>
                <a:schemeClr val="tx1"/>
              </a:solidFill>
              <a:latin typeface="宋体" pitchFamily="2" charset="-122"/>
              <a:ea typeface="宋体" pitchFamily="2" charset="-122"/>
            </a:endParaRPr>
          </a:p>
        </p:txBody>
      </p:sp>
      <p:sp>
        <p:nvSpPr>
          <p:cNvPr id="8" name="AutoShape 8"/>
          <p:cNvSpPr>
            <a:spLocks noChangeArrowheads="1"/>
          </p:cNvSpPr>
          <p:nvPr/>
        </p:nvSpPr>
        <p:spPr bwMode="auto">
          <a:xfrm>
            <a:off x="4211960" y="1628800"/>
            <a:ext cx="4032250" cy="1571625"/>
          </a:xfrm>
          <a:prstGeom prst="rect">
            <a:avLst/>
          </a:prstGeom>
          <a:solidFill>
            <a:srgbClr val="E5E5FF"/>
          </a:solidFill>
          <a:ln w="19050">
            <a:solidFill>
              <a:srgbClr val="000514"/>
            </a:solidFill>
            <a:miter lim="800000"/>
            <a:headEnd/>
            <a:tailEnd/>
          </a:ln>
          <a:effectLst>
            <a:outerShdw blurRad="50800" dist="38100" dir="5400000" algn="t" rotWithShape="0">
              <a:prstClr val="black">
                <a:alpha val="40000"/>
              </a:prst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rPr>
              <a:t>提示：请使用微软视窗操作系统自带的</a:t>
            </a:r>
            <a:r>
              <a:rPr kumimoji="0" lang="en-US" altLang="zh-CN" sz="2400" b="0" i="0" u="none" strike="noStrike" kern="0" cap="none" spc="0" normalizeH="0" baseline="0" noProof="0" dirty="0">
                <a:ln>
                  <a:noFill/>
                </a:ln>
                <a:solidFill>
                  <a:sysClr val="windowText" lastClr="000000"/>
                </a:solidFill>
                <a:effectLst/>
                <a:uLnTx/>
                <a:uFillTx/>
              </a:rPr>
              <a:t>IE</a:t>
            </a:r>
            <a:r>
              <a:rPr kumimoji="0" lang="zh-CN" altLang="en-US" sz="2400" b="0" i="0" u="none" strike="noStrike" kern="0" cap="none" spc="0" normalizeH="0" baseline="0" noProof="0" dirty="0">
                <a:ln>
                  <a:noFill/>
                </a:ln>
                <a:solidFill>
                  <a:sysClr val="windowText" lastClr="000000"/>
                </a:solidFill>
                <a:effectLst/>
                <a:uLnTx/>
                <a:uFillTx/>
              </a:rPr>
              <a:t>浏览器，使用其他浏览器将不能</a:t>
            </a:r>
            <a:r>
              <a:rPr kumimoji="0" lang="zh-CN" altLang="en-US" sz="2400" b="0" i="0" u="none" strike="noStrike" kern="0" cap="none" spc="0" normalizeH="0" baseline="0" noProof="0" dirty="0" smtClean="0">
                <a:ln>
                  <a:noFill/>
                </a:ln>
                <a:solidFill>
                  <a:sysClr val="windowText" lastClr="000000"/>
                </a:solidFill>
                <a:effectLst/>
                <a:uLnTx/>
                <a:uFillTx/>
              </a:rPr>
              <a:t>保证业务</a:t>
            </a:r>
            <a:r>
              <a:rPr kumimoji="0" lang="zh-CN" altLang="en-US" sz="2400" b="0" i="0" u="none" strike="noStrike" kern="0" cap="none" spc="0" normalizeH="0" baseline="0" noProof="0" dirty="0">
                <a:ln>
                  <a:noFill/>
                </a:ln>
                <a:solidFill>
                  <a:sysClr val="windowText" lastClr="000000"/>
                </a:solidFill>
                <a:effectLst/>
                <a:uLnTx/>
                <a:uFillTx/>
              </a:rPr>
              <a:t>系统的正常使用。</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内容占位符 4" descr="界面.jpg"/>
          <p:cNvPicPr>
            <a:picLocks noGrp="1" noChangeAspect="1"/>
          </p:cNvPicPr>
          <p:nvPr>
            <p:ph idx="1"/>
          </p:nvPr>
        </p:nvPicPr>
        <p:blipFill>
          <a:blip r:embed="rId2" cstate="print"/>
          <a:srcRect/>
          <a:stretch>
            <a:fillRect/>
          </a:stretch>
        </p:blipFill>
        <p:spPr>
          <a:xfrm>
            <a:off x="0" y="857232"/>
            <a:ext cx="9144000" cy="5214974"/>
          </a:xfrm>
        </p:spPr>
      </p:pic>
      <p:pic>
        <p:nvPicPr>
          <p:cNvPr id="5122" name="Picture 2"/>
          <p:cNvPicPr>
            <a:picLocks noChangeAspect="1" noChangeArrowheads="1"/>
          </p:cNvPicPr>
          <p:nvPr/>
        </p:nvPicPr>
        <p:blipFill>
          <a:blip r:embed="rId3" cstate="print"/>
          <a:srcRect/>
          <a:stretch>
            <a:fillRect/>
          </a:stretch>
        </p:blipFill>
        <p:spPr bwMode="auto">
          <a:xfrm>
            <a:off x="3471863" y="2471738"/>
            <a:ext cx="2200275" cy="1914525"/>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70</a:t>
            </a:fld>
            <a:endParaRPr lang="en-US" altLang="zh-CN" dirty="0"/>
          </a:p>
        </p:txBody>
      </p:sp>
      <p:sp>
        <p:nvSpPr>
          <p:cNvPr id="7" name="圆角矩形标注 4"/>
          <p:cNvSpPr>
            <a:spLocks noChangeArrowheads="1"/>
          </p:cNvSpPr>
          <p:nvPr/>
        </p:nvSpPr>
        <p:spPr bwMode="auto">
          <a:xfrm>
            <a:off x="4929190" y="4572008"/>
            <a:ext cx="2500330" cy="500066"/>
          </a:xfrm>
          <a:prstGeom prst="wedgeRectCallout">
            <a:avLst>
              <a:gd name="adj1" fmla="val -41742"/>
              <a:gd name="adj2" fmla="val -15999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确定</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5000628" y="2071678"/>
            <a:ext cx="2428892" cy="500066"/>
          </a:xfrm>
          <a:prstGeom prst="wedgeRectCallout">
            <a:avLst>
              <a:gd name="adj1" fmla="val -63619"/>
              <a:gd name="adj2" fmla="val 16490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查看导入结果</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85720" y="3929066"/>
            <a:ext cx="2774112" cy="1156118"/>
          </a:xfrm>
          <a:prstGeom prst="wedgeRectCallout">
            <a:avLst>
              <a:gd name="adj1" fmla="val -3297"/>
              <a:gd name="adj2" fmla="val -11475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如有导入失败，请点击</a:t>
            </a:r>
            <a:r>
              <a:rPr lang="zh-CN" altLang="en-US" sz="2400" b="0" dirty="0" smtClean="0">
                <a:solidFill>
                  <a:schemeClr val="accent4">
                    <a:lumMod val="60000"/>
                    <a:lumOff val="40000"/>
                  </a:schemeClr>
                </a:solidFill>
                <a:latin typeface="华文中宋" pitchFamily="2" charset="-122"/>
                <a:ea typeface="华文中宋" pitchFamily="2" charset="-122"/>
              </a:rPr>
              <a:t>处理结果下载</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a:srcRect/>
          <a:stretch>
            <a:fillRect/>
          </a:stretch>
        </p:blipFill>
        <p:spPr bwMode="auto">
          <a:xfrm>
            <a:off x="0" y="857232"/>
            <a:ext cx="9144000" cy="4786346"/>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71</a:t>
            </a:fld>
            <a:endParaRPr lang="en-US" altLang="zh-CN" dirty="0"/>
          </a:p>
        </p:txBody>
      </p:sp>
      <p:pic>
        <p:nvPicPr>
          <p:cNvPr id="6146" name="Picture 2"/>
          <p:cNvPicPr>
            <a:picLocks noChangeAspect="1" noChangeArrowheads="1"/>
          </p:cNvPicPr>
          <p:nvPr/>
        </p:nvPicPr>
        <p:blipFill>
          <a:blip r:embed="rId3" cstate="print"/>
          <a:srcRect/>
          <a:stretch>
            <a:fillRect/>
          </a:stretch>
        </p:blipFill>
        <p:spPr bwMode="auto">
          <a:xfrm>
            <a:off x="0" y="2928934"/>
            <a:ext cx="1785949" cy="400050"/>
          </a:xfrm>
          <a:prstGeom prst="rect">
            <a:avLst/>
          </a:prstGeom>
          <a:noFill/>
          <a:ln w="9525">
            <a:noFill/>
            <a:miter lim="800000"/>
            <a:headEnd/>
            <a:tailEnd/>
          </a:ln>
          <a:effectLst/>
        </p:spPr>
      </p:pic>
      <p:sp>
        <p:nvSpPr>
          <p:cNvPr id="12" name="AutoShape 3"/>
          <p:cNvSpPr>
            <a:spLocks noChangeArrowheads="1"/>
          </p:cNvSpPr>
          <p:nvPr/>
        </p:nvSpPr>
        <p:spPr bwMode="auto">
          <a:xfrm>
            <a:off x="1142976" y="4071942"/>
            <a:ext cx="4608512" cy="1200329"/>
          </a:xfrm>
          <a:prstGeom prst="wedgeRectCallout">
            <a:avLst>
              <a:gd name="adj1" fmla="val -41088"/>
              <a:gd name="adj2" fmla="val -116642"/>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用鼠标左键</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smtClean="0">
                <a:ln>
                  <a:noFill/>
                </a:ln>
                <a:solidFill>
                  <a:schemeClr val="tx1">
                    <a:lumMod val="60000"/>
                    <a:lumOff val="40000"/>
                  </a:schemeClr>
                </a:solidFill>
                <a:effectLst/>
                <a:uLnTx/>
                <a:uFillTx/>
                <a:latin typeface="华文中宋" pitchFamily="2" charset="-122"/>
                <a:ea typeface="华文中宋" pitchFamily="2" charset="-122"/>
              </a:rPr>
              <a:t>批量入会处理结果</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下载</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链接。 </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如果不行请用鼠标右键</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目标另存为</a:t>
            </a:r>
            <a:r>
              <a:rPr kumimoji="0" lang="en-US" altLang="zh-CN"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srcRect/>
          <a:stretch>
            <a:fillRect/>
          </a:stretch>
        </p:blipFill>
        <p:spPr bwMode="auto">
          <a:xfrm>
            <a:off x="0" y="857232"/>
            <a:ext cx="9144000" cy="4786346"/>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72</a:t>
            </a:fld>
            <a:endParaRPr lang="en-US" altLang="zh-CN" dirty="0"/>
          </a:p>
        </p:txBody>
      </p:sp>
      <p:pic>
        <p:nvPicPr>
          <p:cNvPr id="6146" name="Picture 2"/>
          <p:cNvPicPr>
            <a:picLocks noChangeAspect="1" noChangeArrowheads="1"/>
          </p:cNvPicPr>
          <p:nvPr/>
        </p:nvPicPr>
        <p:blipFill>
          <a:blip r:embed="rId3" cstate="print"/>
          <a:srcRect/>
          <a:stretch>
            <a:fillRect/>
          </a:stretch>
        </p:blipFill>
        <p:spPr bwMode="auto">
          <a:xfrm>
            <a:off x="0" y="2928934"/>
            <a:ext cx="1785949" cy="400050"/>
          </a:xfrm>
          <a:prstGeom prst="rect">
            <a:avLst/>
          </a:prstGeom>
          <a:noFill/>
          <a:ln w="9525">
            <a:noFill/>
            <a:miter lim="800000"/>
            <a:headEnd/>
            <a:tailEnd/>
          </a:ln>
          <a:effectLst/>
        </p:spPr>
      </p:pic>
      <p:pic>
        <p:nvPicPr>
          <p:cNvPr id="7171" name="Picture 3"/>
          <p:cNvPicPr>
            <a:picLocks noChangeAspect="1" noChangeArrowheads="1"/>
          </p:cNvPicPr>
          <p:nvPr/>
        </p:nvPicPr>
        <p:blipFill>
          <a:blip r:embed="rId4" cstate="print"/>
          <a:srcRect/>
          <a:stretch>
            <a:fillRect/>
          </a:stretch>
        </p:blipFill>
        <p:spPr bwMode="auto">
          <a:xfrm>
            <a:off x="1500166" y="1714488"/>
            <a:ext cx="6500831" cy="3964704"/>
          </a:xfrm>
          <a:prstGeom prst="rect">
            <a:avLst/>
          </a:prstGeom>
          <a:noFill/>
          <a:ln w="9525">
            <a:noFill/>
            <a:miter lim="800000"/>
            <a:headEnd/>
            <a:tailEnd/>
          </a:ln>
          <a:effectLst/>
        </p:spPr>
      </p:pic>
      <p:sp>
        <p:nvSpPr>
          <p:cNvPr id="14" name="AutoShape 4"/>
          <p:cNvSpPr>
            <a:spLocks noChangeArrowheads="1"/>
          </p:cNvSpPr>
          <p:nvPr/>
        </p:nvSpPr>
        <p:spPr bwMode="auto">
          <a:xfrm>
            <a:off x="357158" y="1428736"/>
            <a:ext cx="2214578" cy="830997"/>
          </a:xfrm>
          <a:prstGeom prst="wedgeRectCallout">
            <a:avLst>
              <a:gd name="adj1" fmla="val 35734"/>
              <a:gd name="adj2" fmla="val 15821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选择</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要保存的位置。</a:t>
            </a:r>
          </a:p>
        </p:txBody>
      </p:sp>
      <p:sp>
        <p:nvSpPr>
          <p:cNvPr id="15" name="AutoShape 5"/>
          <p:cNvSpPr>
            <a:spLocks noChangeArrowheads="1"/>
          </p:cNvSpPr>
          <p:nvPr/>
        </p:nvSpPr>
        <p:spPr bwMode="auto">
          <a:xfrm>
            <a:off x="214282" y="5357826"/>
            <a:ext cx="3240087" cy="841375"/>
          </a:xfrm>
          <a:prstGeom prst="wedgeRectCallout">
            <a:avLst>
              <a:gd name="adj1" fmla="val 39084"/>
              <a:gd name="adj2" fmla="val -12382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在</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文件名</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中录入便于自己工作的文件名。</a:t>
            </a:r>
          </a:p>
        </p:txBody>
      </p:sp>
      <p:sp>
        <p:nvSpPr>
          <p:cNvPr id="16" name="AutoShape 6"/>
          <p:cNvSpPr>
            <a:spLocks noChangeArrowheads="1"/>
          </p:cNvSpPr>
          <p:nvPr/>
        </p:nvSpPr>
        <p:spPr bwMode="auto">
          <a:xfrm>
            <a:off x="6072198" y="4286256"/>
            <a:ext cx="2714612" cy="461665"/>
          </a:xfrm>
          <a:prstGeom prst="wedgeRectCallout">
            <a:avLst>
              <a:gd name="adj1" fmla="val -39728"/>
              <a:gd name="adj2" fmla="val 15741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保存</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1" y="785794"/>
            <a:ext cx="9144063" cy="5857916"/>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73</a:t>
            </a:fld>
            <a:endParaRPr lang="en-US" altLang="zh-CN" dirty="0"/>
          </a:p>
        </p:txBody>
      </p:sp>
      <p:sp>
        <p:nvSpPr>
          <p:cNvPr id="9" name="AutoShape 4"/>
          <p:cNvSpPr>
            <a:spLocks noChangeArrowheads="1"/>
          </p:cNvSpPr>
          <p:nvPr/>
        </p:nvSpPr>
        <p:spPr bwMode="auto">
          <a:xfrm>
            <a:off x="500034" y="2357430"/>
            <a:ext cx="2786082" cy="1200329"/>
          </a:xfrm>
          <a:prstGeom prst="wedgeRectCallout">
            <a:avLst>
              <a:gd name="adj1" fmla="val -57227"/>
              <a:gd name="adj2" fmla="val -8933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a:t>
            </a:r>
            <a:r>
              <a:rPr lang="zh-CN" altLang="en-US" sz="2400" b="0" kern="0" dirty="0" smtClean="0">
                <a:solidFill>
                  <a:sysClr val="windowText" lastClr="000000"/>
                </a:solidFill>
                <a:latin typeface="华文中宋" pitchFamily="2" charset="-122"/>
                <a:ea typeface="华文中宋" pitchFamily="2" charset="-122"/>
              </a:rPr>
              <a:t>双击打开刚下载的</a:t>
            </a:r>
            <a:r>
              <a:rPr lang="zh-CN" altLang="en-US" sz="2400" b="0" kern="0" dirty="0" smtClean="0">
                <a:solidFill>
                  <a:schemeClr val="accent4">
                    <a:lumMod val="60000"/>
                    <a:lumOff val="40000"/>
                  </a:schemeClr>
                </a:solidFill>
                <a:latin typeface="华文中宋" pitchFamily="2" charset="-122"/>
                <a:ea typeface="华文中宋" pitchFamily="2" charset="-122"/>
              </a:rPr>
              <a:t>批量入会处理结果</a:t>
            </a:r>
            <a:r>
              <a:rPr lang="zh-CN" altLang="en-US" sz="2400" b="0" kern="0" dirty="0" smtClean="0">
                <a:solidFill>
                  <a:schemeClr val="tx2"/>
                </a:solidFill>
                <a:latin typeface="华文中宋" pitchFamily="2" charset="-122"/>
                <a:ea typeface="华文中宋" pitchFamily="2" charset="-122"/>
              </a:rPr>
              <a:t>文件</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D05FEE2-20D3-4A5E-8C18-530F2786B67F}" type="slidenum">
              <a:rPr lang="zh-CN" altLang="en-US" smtClean="0"/>
              <a:pPr>
                <a:defRPr/>
              </a:pPr>
              <a:t>74</a:t>
            </a:fld>
            <a:endParaRPr lang="en-US" altLang="zh-CN" dirty="0"/>
          </a:p>
        </p:txBody>
      </p:sp>
      <p:pic>
        <p:nvPicPr>
          <p:cNvPr id="8194" name="Picture 2"/>
          <p:cNvPicPr>
            <a:picLocks noChangeAspect="1" noChangeArrowheads="1"/>
          </p:cNvPicPr>
          <p:nvPr/>
        </p:nvPicPr>
        <p:blipFill>
          <a:blip r:embed="rId2" cstate="print"/>
          <a:srcRect/>
          <a:stretch>
            <a:fillRect/>
          </a:stretch>
        </p:blipFill>
        <p:spPr bwMode="auto">
          <a:xfrm>
            <a:off x="214282" y="1357298"/>
            <a:ext cx="8553450" cy="2781300"/>
          </a:xfrm>
          <a:prstGeom prst="rect">
            <a:avLst/>
          </a:prstGeom>
          <a:noFill/>
          <a:ln w="9525">
            <a:noFill/>
            <a:miter lim="800000"/>
            <a:headEnd/>
            <a:tailEnd/>
          </a:ln>
          <a:effectLst/>
        </p:spPr>
      </p:pic>
      <p:sp>
        <p:nvSpPr>
          <p:cNvPr id="9" name="矩形标注 8"/>
          <p:cNvSpPr>
            <a:spLocks noChangeArrowheads="1"/>
          </p:cNvSpPr>
          <p:nvPr/>
        </p:nvSpPr>
        <p:spPr bwMode="auto">
          <a:xfrm>
            <a:off x="4929190" y="4143380"/>
            <a:ext cx="3143251" cy="1714512"/>
          </a:xfrm>
          <a:prstGeom prst="wedgeRectCallout">
            <a:avLst>
              <a:gd name="adj1" fmla="val -73941"/>
              <a:gd name="adj2" fmla="val -602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smtClean="0">
                <a:solidFill>
                  <a:schemeClr val="tx2">
                    <a:lumMod val="95000"/>
                    <a:lumOff val="5000"/>
                  </a:schemeClr>
                </a:solidFill>
                <a:latin typeface="华文中宋" pitchFamily="2" charset="-122"/>
                <a:ea typeface="华文中宋" pitchFamily="2" charset="-122"/>
              </a:rPr>
              <a:t>批量入会处理结果</a:t>
            </a:r>
            <a:r>
              <a:rPr lang="en-US" altLang="zh-CN" sz="2400" b="0" dirty="0" smtClean="0">
                <a:solidFill>
                  <a:schemeClr val="tx2">
                    <a:lumMod val="95000"/>
                    <a:lumOff val="5000"/>
                  </a:schemeClr>
                </a:solidFill>
                <a:latin typeface="华文中宋" pitchFamily="2" charset="-122"/>
                <a:ea typeface="华文中宋" pitchFamily="2" charset="-122"/>
              </a:rPr>
              <a:t>Excel</a:t>
            </a:r>
            <a:r>
              <a:rPr lang="zh-CN" altLang="en-US" sz="2400" b="0" dirty="0" smtClean="0">
                <a:solidFill>
                  <a:schemeClr val="tx2">
                    <a:lumMod val="95000"/>
                    <a:lumOff val="5000"/>
                  </a:schemeClr>
                </a:solidFill>
                <a:latin typeface="华文中宋" pitchFamily="2" charset="-122"/>
                <a:ea typeface="华文中宋" pitchFamily="2" charset="-122"/>
              </a:rPr>
              <a:t>文件里面会显示出没有导入人员名单及原因。</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75</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入会管理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查询录入会员信息</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857231"/>
            <a:ext cx="9144000" cy="4857785"/>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查询录入会员信息</a:t>
            </a: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76</a:t>
            </a:fld>
            <a:endParaRPr lang="en-US" altLang="zh-CN" dirty="0"/>
          </a:p>
        </p:txBody>
      </p:sp>
      <p:sp>
        <p:nvSpPr>
          <p:cNvPr id="9" name="圆角矩形标注 4"/>
          <p:cNvSpPr>
            <a:spLocks noChangeArrowheads="1"/>
          </p:cNvSpPr>
          <p:nvPr/>
        </p:nvSpPr>
        <p:spPr bwMode="auto">
          <a:xfrm>
            <a:off x="2786050" y="114298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会员管理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1714480" y="2857496"/>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入会管理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57232"/>
            <a:ext cx="9150653" cy="5000660"/>
          </a:xfrm>
          <a:prstGeom prst="rect">
            <a:avLst/>
          </a:prstGeom>
          <a:noFill/>
          <a:ln w="9525">
            <a:noFill/>
            <a:miter lim="800000"/>
            <a:headEnd/>
            <a:tailEnd/>
          </a:ln>
          <a:effectLst/>
        </p:spPr>
      </p:pic>
      <p:sp>
        <p:nvSpPr>
          <p:cNvPr id="38914"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查询录入会员信息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27DA038-A37D-4998-815B-E0E8280C0010}" type="slidenum">
              <a:rPr lang="zh-CN" altLang="en-US" smtClean="0"/>
              <a:pPr>
                <a:defRPr/>
              </a:pPr>
              <a:t>77</a:t>
            </a:fld>
            <a:endParaRPr lang="en-US" altLang="zh-CN" dirty="0"/>
          </a:p>
        </p:txBody>
      </p:sp>
      <p:sp>
        <p:nvSpPr>
          <p:cNvPr id="13" name="AutoShape 4"/>
          <p:cNvSpPr>
            <a:spLocks noChangeArrowheads="1"/>
          </p:cNvSpPr>
          <p:nvPr/>
        </p:nvSpPr>
        <p:spPr bwMode="auto">
          <a:xfrm>
            <a:off x="3214678" y="2285992"/>
            <a:ext cx="2808287" cy="1200329"/>
          </a:xfrm>
          <a:prstGeom prst="wedgeRectCallout">
            <a:avLst>
              <a:gd name="adj1" fmla="val -72094"/>
              <a:gd name="adj2" fmla="val -60190"/>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在</a:t>
            </a:r>
            <a:r>
              <a:rPr kumimoji="0" lang="zh-CN" altLang="en-US" sz="2400" b="0" i="0" u="none" strike="noStrike" kern="0" cap="none" spc="0" normalizeH="0" baseline="0" noProof="0" dirty="0" smtClean="0">
                <a:ln>
                  <a:noFill/>
                </a:ln>
                <a:solidFill>
                  <a:schemeClr val="accent4">
                    <a:lumMod val="60000"/>
                    <a:lumOff val="40000"/>
                  </a:schemeClr>
                </a:solidFill>
                <a:effectLst/>
                <a:uLnTx/>
                <a:uFillTx/>
                <a:latin typeface="华文中宋" pitchFamily="2" charset="-122"/>
                <a:ea typeface="华文中宋" pitchFamily="2" charset="-122"/>
              </a:rPr>
              <a:t>选择</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状态</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下拉列表</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中选择</a:t>
            </a:r>
            <a:r>
              <a:rPr kumimoji="0" lang="zh-CN" altLang="en-US" sz="2400" b="0" i="0" u="none" strike="noStrike" kern="0" cap="none" spc="0" normalizeH="0" baseline="0" noProof="0" dirty="0" smtClean="0">
                <a:ln>
                  <a:noFill/>
                </a:ln>
                <a:solidFill>
                  <a:schemeClr val="accent4">
                    <a:lumMod val="60000"/>
                    <a:lumOff val="40000"/>
                  </a:schemeClr>
                </a:solidFill>
                <a:effectLst/>
                <a:uLnTx/>
                <a:uFillTx/>
                <a:latin typeface="华文中宋" pitchFamily="2" charset="-122"/>
                <a:ea typeface="华文中宋" pitchFamily="2" charset="-122"/>
              </a:rPr>
              <a:t>新建</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状态。</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
        <p:nvSpPr>
          <p:cNvPr id="14" name="AutoShape 5"/>
          <p:cNvSpPr>
            <a:spLocks noChangeArrowheads="1"/>
          </p:cNvSpPr>
          <p:nvPr/>
        </p:nvSpPr>
        <p:spPr bwMode="auto">
          <a:xfrm>
            <a:off x="1714480" y="1214422"/>
            <a:ext cx="2571768" cy="461665"/>
          </a:xfrm>
          <a:prstGeom prst="wedgeRectCallout">
            <a:avLst>
              <a:gd name="adj1" fmla="val -52129"/>
              <a:gd name="adj2" fmla="val 1057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pic>
        <p:nvPicPr>
          <p:cNvPr id="8" name="图片 7" descr="无标题.jpg"/>
          <p:cNvPicPr>
            <a:picLocks noChangeAspect="1"/>
          </p:cNvPicPr>
          <p:nvPr/>
        </p:nvPicPr>
        <p:blipFill>
          <a:blip r:embed="rId3" cstate="print"/>
          <a:stretch>
            <a:fillRect/>
          </a:stretch>
        </p:blipFill>
        <p:spPr>
          <a:xfrm>
            <a:off x="1500166" y="2285992"/>
            <a:ext cx="1143009" cy="583664"/>
          </a:xfrm>
          <a:prstGeom prst="rect">
            <a:avLst/>
          </a:prstGeom>
          <a:ln>
            <a:solidFill>
              <a:schemeClr val="tx2">
                <a:lumMod val="95000"/>
                <a:lumOff val="5000"/>
              </a:schemeClr>
            </a:solid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Top)">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 y="857232"/>
            <a:ext cx="9113685" cy="5715040"/>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查询录入会员信息</a:t>
            </a: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78</a:t>
            </a:fld>
            <a:endParaRPr lang="en-US" altLang="zh-CN" dirty="0"/>
          </a:p>
        </p:txBody>
      </p:sp>
      <p:sp>
        <p:nvSpPr>
          <p:cNvPr id="11" name="Text Box 3"/>
          <p:cNvSpPr txBox="1">
            <a:spLocks noChangeArrowheads="1"/>
          </p:cNvSpPr>
          <p:nvPr/>
        </p:nvSpPr>
        <p:spPr bwMode="auto">
          <a:xfrm>
            <a:off x="2000233" y="3571876"/>
            <a:ext cx="4514868" cy="523220"/>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ctr" defTabSz="914400" eaLnBrk="1" fontAlgn="base" latinLnBrk="0" hangingPunct="1">
              <a:lnSpc>
                <a:spcPct val="100000"/>
              </a:lnSpc>
              <a:spcBef>
                <a:spcPct val="50000"/>
              </a:spcBef>
              <a:spcAft>
                <a:spcPts val="0"/>
              </a:spcAft>
              <a:buClrTx/>
              <a:buSzTx/>
              <a:buFontTx/>
              <a:buNone/>
              <a:tabLst/>
              <a:defRPr/>
            </a:pP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新录入会员信息列出。</a:t>
            </a:r>
            <a:endParaRPr kumimoji="0" lang="zh-CN" altLang="en-US" sz="2800" b="1" i="0" u="none" strike="noStrike" kern="0" cap="none" spc="0" normalizeH="0" baseline="0" noProof="0" dirty="0">
              <a:ln>
                <a:noFill/>
              </a:ln>
              <a:solidFill>
                <a:srgbClr val="003399"/>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79</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入会管理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修改、删除会员信息</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57232"/>
            <a:ext cx="9144064" cy="5786478"/>
          </a:xfrm>
          <a:prstGeom prst="rect">
            <a:avLst/>
          </a:prstGeom>
          <a:noFill/>
          <a:ln w="9525">
            <a:noFill/>
            <a:miter lim="800000"/>
            <a:headEnd/>
            <a:tailEnd/>
          </a:ln>
          <a:effectLst/>
        </p:spPr>
      </p:pic>
      <p:sp>
        <p:nvSpPr>
          <p:cNvPr id="7170" name="标题 1"/>
          <p:cNvSpPr>
            <a:spLocks noGrp="1"/>
          </p:cNvSpPr>
          <p:nvPr>
            <p:ph type="title"/>
          </p:nvPr>
        </p:nvSpPr>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系统登录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5991C8B5-FAD7-4A90-8F02-F54F08AA3756}" type="slidenum">
              <a:rPr lang="zh-CN" altLang="en-US" smtClean="0"/>
              <a:pPr>
                <a:defRPr/>
              </a:pPr>
              <a:t>8</a:t>
            </a:fld>
            <a:endParaRPr lang="en-US" altLang="zh-CN" dirty="0"/>
          </a:p>
        </p:txBody>
      </p:sp>
      <p:sp>
        <p:nvSpPr>
          <p:cNvPr id="7" name="矩形标注 6"/>
          <p:cNvSpPr>
            <a:spLocks noChangeArrowheads="1"/>
          </p:cNvSpPr>
          <p:nvPr/>
        </p:nvSpPr>
        <p:spPr bwMode="auto">
          <a:xfrm>
            <a:off x="428596" y="2000240"/>
            <a:ext cx="8072494" cy="1071570"/>
          </a:xfrm>
          <a:prstGeom prst="wedgeRectCallout">
            <a:avLst>
              <a:gd name="adj1" fmla="val -42409"/>
              <a:gd name="adj2" fmla="val -12645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lvl="0" eaLnBrk="1" fontAlgn="ctr" hangingPunct="1">
              <a:defRPr/>
            </a:pPr>
            <a:r>
              <a:rPr lang="zh-CN" altLang="en-US" sz="2400" b="0" dirty="0" smtClean="0">
                <a:solidFill>
                  <a:srgbClr val="000514"/>
                </a:solidFill>
                <a:latin typeface="华文中宋" pitchFamily="2" charset="-122"/>
                <a:ea typeface="华文中宋" pitchFamily="2" charset="-122"/>
              </a:rPr>
              <a:t>在地址栏内输入办事处主页网址：</a:t>
            </a:r>
            <a:endParaRPr lang="en-US" altLang="zh-CN" sz="2400" b="0" dirty="0" smtClean="0">
              <a:solidFill>
                <a:srgbClr val="000514"/>
              </a:solidFill>
              <a:latin typeface="华文中宋" pitchFamily="2" charset="-122"/>
              <a:ea typeface="华文中宋" pitchFamily="2" charset="-122"/>
            </a:endParaRPr>
          </a:p>
          <a:p>
            <a:pPr lvl="0" eaLnBrk="1" fontAlgn="ctr" hangingPunct="1">
              <a:defRPr/>
            </a:pPr>
            <a:r>
              <a:rPr lang="en-US" altLang="zh-CN" sz="2400" b="0" dirty="0" smtClean="0">
                <a:solidFill>
                  <a:srgbClr val="000514"/>
                </a:solidFill>
                <a:latin typeface="华文中宋" pitchFamily="2" charset="-122"/>
                <a:ea typeface="华文中宋" pitchFamily="2" charset="-122"/>
              </a:rPr>
              <a:t>               </a:t>
            </a:r>
            <a:r>
              <a:rPr lang="en-US" altLang="zh-CN" sz="4000" dirty="0" smtClean="0">
                <a:solidFill>
                  <a:srgbClr val="003399"/>
                </a:solidFill>
                <a:latin typeface="微软雅黑" pitchFamily="34" charset="-122"/>
                <a:ea typeface="微软雅黑" pitchFamily="34" charset="-122"/>
              </a:rPr>
              <a:t>www.bjzghzbx.com</a:t>
            </a:r>
            <a:endParaRPr lang="en-US" altLang="zh-CN" sz="4000" b="0" dirty="0" smtClean="0">
              <a:solidFill>
                <a:srgbClr val="FF3300"/>
              </a:solidFill>
              <a:latin typeface="微软雅黑" pitchFamily="34" charset="-122"/>
              <a:ea typeface="微软雅黑" pitchFamily="34" charset="-122"/>
            </a:endParaRPr>
          </a:p>
          <a:p>
            <a:endParaRPr lang="zh-CN" altLang="en-US" sz="2600" dirty="0">
              <a:solidFill>
                <a:schemeClr val="tx1"/>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857231"/>
            <a:ext cx="9144000" cy="4857785"/>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修改、删除会员信息</a:t>
            </a: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80</a:t>
            </a:fld>
            <a:endParaRPr lang="en-US" altLang="zh-CN" dirty="0"/>
          </a:p>
        </p:txBody>
      </p:sp>
      <p:sp>
        <p:nvSpPr>
          <p:cNvPr id="9" name="圆角矩形标注 4"/>
          <p:cNvSpPr>
            <a:spLocks noChangeArrowheads="1"/>
          </p:cNvSpPr>
          <p:nvPr/>
        </p:nvSpPr>
        <p:spPr bwMode="auto">
          <a:xfrm>
            <a:off x="2786050" y="114298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会员管理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1714480" y="2857496"/>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入会管理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57232"/>
            <a:ext cx="9150653" cy="5000660"/>
          </a:xfrm>
          <a:prstGeom prst="rect">
            <a:avLst/>
          </a:prstGeom>
          <a:noFill/>
          <a:ln w="9525">
            <a:noFill/>
            <a:miter lim="800000"/>
            <a:headEnd/>
            <a:tailEnd/>
          </a:ln>
          <a:effectLst/>
        </p:spPr>
      </p:pic>
      <p:sp>
        <p:nvSpPr>
          <p:cNvPr id="8" name="矩形 7"/>
          <p:cNvSpPr/>
          <p:nvPr/>
        </p:nvSpPr>
        <p:spPr bwMode="auto">
          <a:xfrm>
            <a:off x="785786" y="2071678"/>
            <a:ext cx="5715040" cy="121444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38914"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修改、删除会员信息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27DA038-A37D-4998-815B-E0E8280C0010}" type="slidenum">
              <a:rPr lang="zh-CN" altLang="en-US" smtClean="0"/>
              <a:pPr>
                <a:defRPr/>
              </a:pPr>
              <a:t>81</a:t>
            </a:fld>
            <a:endParaRPr lang="en-US" altLang="zh-CN" dirty="0"/>
          </a:p>
        </p:txBody>
      </p:sp>
      <p:sp>
        <p:nvSpPr>
          <p:cNvPr id="13" name="AutoShape 4"/>
          <p:cNvSpPr>
            <a:spLocks noChangeArrowheads="1"/>
          </p:cNvSpPr>
          <p:nvPr/>
        </p:nvSpPr>
        <p:spPr bwMode="auto">
          <a:xfrm>
            <a:off x="1714480" y="3714752"/>
            <a:ext cx="2808287" cy="1200329"/>
          </a:xfrm>
          <a:prstGeom prst="wedgeRectCallout">
            <a:avLst>
              <a:gd name="adj1" fmla="val -157"/>
              <a:gd name="adj2" fmla="val -9650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输入将要</a:t>
            </a:r>
            <a:r>
              <a:rPr lang="zh-CN" altLang="en-US" sz="2400" dirty="0" smtClean="0">
                <a:solidFill>
                  <a:schemeClr val="tx2">
                    <a:lumMod val="95000"/>
                    <a:lumOff val="5000"/>
                  </a:schemeClr>
                </a:solidFill>
                <a:latin typeface="宋体" pitchFamily="2" charset="-122"/>
                <a:ea typeface="宋体" pitchFamily="2" charset="-122"/>
              </a:rPr>
              <a:t>修改或删除的会员查询条件</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14" name="AutoShape 5"/>
          <p:cNvSpPr>
            <a:spLocks noChangeArrowheads="1"/>
          </p:cNvSpPr>
          <p:nvPr/>
        </p:nvSpPr>
        <p:spPr bwMode="auto">
          <a:xfrm>
            <a:off x="1714480" y="1214422"/>
            <a:ext cx="2571768" cy="461665"/>
          </a:xfrm>
          <a:prstGeom prst="wedgeRectCallout">
            <a:avLst>
              <a:gd name="adj1" fmla="val -52129"/>
              <a:gd name="adj2" fmla="val 1057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0" name="Text Box 3"/>
          <p:cNvSpPr txBox="1">
            <a:spLocks noChangeArrowheads="1"/>
          </p:cNvSpPr>
          <p:nvPr/>
        </p:nvSpPr>
        <p:spPr bwMode="auto">
          <a:xfrm>
            <a:off x="4429124" y="5286388"/>
            <a:ext cx="4514868" cy="954107"/>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说明</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a:t>
            </a:r>
            <a:r>
              <a:rPr lang="zh-CN" altLang="en-US" sz="2800" dirty="0" smtClean="0">
                <a:solidFill>
                  <a:schemeClr val="tx2">
                    <a:lumMod val="95000"/>
                    <a:lumOff val="5000"/>
                  </a:schemeClr>
                </a:solidFill>
                <a:latin typeface="宋体" pitchFamily="2" charset="-122"/>
                <a:ea typeface="宋体" pitchFamily="2" charset="-122"/>
              </a:rPr>
              <a:t>只可以修改、删除新建或打回状态的会员信息</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a:t>
            </a:r>
            <a:endParaRPr kumimoji="0" lang="zh-CN" altLang="en-US"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P spid="10"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内容占位符 4" descr="搜索结果.jpg"/>
          <p:cNvPicPr>
            <a:picLocks noGrp="1" noChangeAspect="1"/>
          </p:cNvPicPr>
          <p:nvPr>
            <p:ph idx="1"/>
          </p:nvPr>
        </p:nvPicPr>
        <p:blipFill>
          <a:blip r:embed="rId2" cstate="print"/>
          <a:srcRect/>
          <a:stretch>
            <a:fillRect/>
          </a:stretch>
        </p:blipFill>
        <p:spPr>
          <a:xfrm>
            <a:off x="0" y="857232"/>
            <a:ext cx="9144000" cy="5715040"/>
          </a:xfrm>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修改、删除会员信息</a:t>
            </a: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82</a:t>
            </a:fld>
            <a:endParaRPr lang="en-US" altLang="zh-CN" dirty="0"/>
          </a:p>
        </p:txBody>
      </p:sp>
      <p:sp>
        <p:nvSpPr>
          <p:cNvPr id="6" name="矩形标注 5"/>
          <p:cNvSpPr>
            <a:spLocks noChangeArrowheads="1"/>
          </p:cNvSpPr>
          <p:nvPr/>
        </p:nvSpPr>
        <p:spPr bwMode="auto">
          <a:xfrm>
            <a:off x="1857356" y="4143380"/>
            <a:ext cx="4143404" cy="1071570"/>
          </a:xfrm>
          <a:prstGeom prst="wedgeRectCallout">
            <a:avLst>
              <a:gd name="adj1" fmla="val -68991"/>
              <a:gd name="adj2" fmla="val -5090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600" dirty="0" smtClean="0">
                <a:solidFill>
                  <a:schemeClr val="tx2">
                    <a:lumMod val="95000"/>
                    <a:lumOff val="5000"/>
                  </a:schemeClr>
                </a:solidFill>
                <a:latin typeface="宋体" pitchFamily="2" charset="-122"/>
                <a:ea typeface="宋体" pitchFamily="2" charset="-122"/>
              </a:rPr>
              <a:t>点击查询结果</a:t>
            </a:r>
            <a:r>
              <a:rPr lang="zh-CN" altLang="en-US" sz="2600" dirty="0">
                <a:solidFill>
                  <a:schemeClr val="tx2">
                    <a:lumMod val="95000"/>
                    <a:lumOff val="5000"/>
                  </a:schemeClr>
                </a:solidFill>
                <a:latin typeface="宋体" pitchFamily="2" charset="-122"/>
                <a:ea typeface="宋体" pitchFamily="2" charset="-122"/>
              </a:rPr>
              <a:t>中的会员</a:t>
            </a:r>
            <a:r>
              <a:rPr lang="zh-CN" altLang="en-US" sz="2600" dirty="0" smtClean="0">
                <a:solidFill>
                  <a:schemeClr val="tx2">
                    <a:lumMod val="95000"/>
                    <a:lumOff val="5000"/>
                  </a:schemeClr>
                </a:solidFill>
                <a:latin typeface="宋体" pitchFamily="2" charset="-122"/>
                <a:ea typeface="宋体" pitchFamily="2" charset="-122"/>
              </a:rPr>
              <a:t>编号进入修改、删除界面。</a:t>
            </a:r>
            <a:endParaRPr lang="zh-CN" altLang="en-US" sz="2600" dirty="0">
              <a:solidFill>
                <a:schemeClr val="tx2">
                  <a:lumMod val="95000"/>
                  <a:lumOff val="5000"/>
                </a:schemeClr>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内容占位符 4" descr="搜索结果.jpg"/>
          <p:cNvPicPr>
            <a:picLocks noChangeAspect="1"/>
          </p:cNvPicPr>
          <p:nvPr/>
        </p:nvPicPr>
        <p:blipFill>
          <a:blip r:embed="rId2" cstate="print"/>
          <a:srcRect/>
          <a:stretch>
            <a:fillRect/>
          </a:stretch>
        </p:blipFill>
        <p:spPr bwMode="auto">
          <a:xfrm>
            <a:off x="0" y="857232"/>
            <a:ext cx="9144000" cy="5643601"/>
          </a:xfrm>
          <a:prstGeom prst="rect">
            <a:avLst/>
          </a:prstGeom>
          <a:noFill/>
          <a:ln w="9525">
            <a:noFill/>
            <a:miter lim="800000"/>
            <a:headEnd/>
            <a:tailEnd/>
          </a:ln>
        </p:spPr>
      </p:pic>
      <p:sp>
        <p:nvSpPr>
          <p:cNvPr id="4096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修改、删除会员信息</a:t>
            </a:r>
            <a:endParaRPr lang="zh-CN" altLang="en-US" dirty="0" smtClean="0">
              <a:ea typeface="宋体" pitchFamily="2" charset="-122"/>
            </a:endParaRPr>
          </a:p>
        </p:txBody>
      </p:sp>
      <p:pic>
        <p:nvPicPr>
          <p:cNvPr id="40963" name="内容占位符 5" descr="修改界面.jpg"/>
          <p:cNvPicPr>
            <a:picLocks noGrp="1" noChangeAspect="1"/>
          </p:cNvPicPr>
          <p:nvPr>
            <p:ph idx="1"/>
          </p:nvPr>
        </p:nvPicPr>
        <p:blipFill>
          <a:blip r:embed="rId3" cstate="print"/>
          <a:srcRect/>
          <a:stretch>
            <a:fillRect/>
          </a:stretch>
        </p:blipFill>
        <p:spPr>
          <a:xfrm>
            <a:off x="1214414" y="2143116"/>
            <a:ext cx="6336674" cy="3214710"/>
          </a:xfrm>
        </p:spPr>
      </p:pic>
      <p:sp>
        <p:nvSpPr>
          <p:cNvPr id="16" name="矩形 15"/>
          <p:cNvSpPr/>
          <p:nvPr/>
        </p:nvSpPr>
        <p:spPr bwMode="auto">
          <a:xfrm>
            <a:off x="1643042" y="2786058"/>
            <a:ext cx="4929222" cy="207170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0671175-8DA6-47B6-BEF6-9089F4DCD4F4}" type="slidenum">
              <a:rPr lang="zh-CN" altLang="en-US" smtClean="0"/>
              <a:pPr>
                <a:defRPr/>
              </a:pPr>
              <a:t>83</a:t>
            </a:fld>
            <a:endParaRPr lang="en-US" altLang="zh-CN" dirty="0"/>
          </a:p>
        </p:txBody>
      </p:sp>
      <p:sp>
        <p:nvSpPr>
          <p:cNvPr id="13" name="AutoShape 3"/>
          <p:cNvSpPr>
            <a:spLocks noChangeArrowheads="1"/>
          </p:cNvSpPr>
          <p:nvPr/>
        </p:nvSpPr>
        <p:spPr bwMode="auto">
          <a:xfrm>
            <a:off x="571472" y="5143512"/>
            <a:ext cx="3071834" cy="830997"/>
          </a:xfrm>
          <a:prstGeom prst="wedgeRectCallout">
            <a:avLst>
              <a:gd name="adj1" fmla="val 35391"/>
              <a:gd name="adj2" fmla="val -10456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修改会员的相应资料</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。带*号为必填项。</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
        <p:nvSpPr>
          <p:cNvPr id="14" name="AutoShape 5"/>
          <p:cNvSpPr>
            <a:spLocks noChangeArrowheads="1"/>
          </p:cNvSpPr>
          <p:nvPr/>
        </p:nvSpPr>
        <p:spPr bwMode="auto">
          <a:xfrm>
            <a:off x="2000232" y="1285860"/>
            <a:ext cx="2857520" cy="830997"/>
          </a:xfrm>
          <a:prstGeom prst="wedgeRectCallout">
            <a:avLst>
              <a:gd name="adj1" fmla="val 52773"/>
              <a:gd name="adj2" fmla="val 112941"/>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修改完成后</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smtClean="0">
                <a:ln>
                  <a:noFill/>
                </a:ln>
                <a:solidFill>
                  <a:schemeClr val="accent4">
                    <a:lumMod val="60000"/>
                    <a:lumOff val="40000"/>
                  </a:schemeClr>
                </a:solidFill>
                <a:effectLst/>
                <a:uLnTx/>
                <a:uFillTx/>
                <a:latin typeface="华文中宋" pitchFamily="2" charset="-122"/>
                <a:ea typeface="华文中宋" pitchFamily="2" charset="-122"/>
              </a:rPr>
              <a:t>保存并退出</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5" name="AutoShape 6"/>
          <p:cNvSpPr>
            <a:spLocks noChangeArrowheads="1"/>
          </p:cNvSpPr>
          <p:nvPr/>
        </p:nvSpPr>
        <p:spPr bwMode="auto">
          <a:xfrm>
            <a:off x="5143504" y="3214686"/>
            <a:ext cx="3500462" cy="830997"/>
          </a:xfrm>
          <a:prstGeom prst="wedgeRectCallout">
            <a:avLst>
              <a:gd name="adj1" fmla="val -16562"/>
              <a:gd name="adj2" fmla="val -10905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删除</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按钮，即将该会员删除。</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13"/>
                                        </p:tgtEl>
                                        <p:attrNameLst>
                                          <p:attrName>style.visibility</p:attrName>
                                        </p:attrNameLst>
                                      </p:cBhvr>
                                      <p:to>
                                        <p:strVal val="hidden"/>
                                      </p:to>
                                    </p:set>
                                  </p:childTnLst>
                                </p:cTn>
                              </p:par>
                            </p:childTnLst>
                          </p:cTn>
                        </p:par>
                        <p:par>
                          <p:cTn id="20" fill="hold">
                            <p:stCondLst>
                              <p:cond delay="0"/>
                            </p:stCondLst>
                            <p:childTnLst>
                              <p:par>
                                <p:cTn id="21" presetID="1" presetClass="exit" presetSubtype="0" fill="hold" grpId="1" nodeType="afterEffect">
                                  <p:stCondLst>
                                    <p:cond delay="0"/>
                                  </p:stCondLst>
                                  <p:childTnLst>
                                    <p:set>
                                      <p:cBhvr>
                                        <p:cTn id="22" dur="1" fill="hold">
                                          <p:stCondLst>
                                            <p:cond delay="0"/>
                                          </p:stCondLst>
                                        </p:cTn>
                                        <p:tgtEl>
                                          <p:spTgt spid="14"/>
                                        </p:tgtEl>
                                        <p:attrNameLst>
                                          <p:attrName>style.visibility</p:attrName>
                                        </p:attrNameLst>
                                      </p:cBhvr>
                                      <p:to>
                                        <p:strVal val="hidden"/>
                                      </p:to>
                                    </p:set>
                                  </p:childTnLst>
                                </p:cTn>
                              </p:par>
                            </p:childTnLst>
                          </p:cTn>
                        </p:par>
                        <p:par>
                          <p:cTn id="23" fill="hold">
                            <p:stCondLst>
                              <p:cond delay="0"/>
                            </p:stCondLst>
                            <p:childTnLst>
                              <p:par>
                                <p:cTn id="24" presetID="1" presetClass="exit" presetSubtype="0" fill="hold" grpId="1" nodeType="afterEffect">
                                  <p:stCondLst>
                                    <p:cond delay="0"/>
                                  </p:stCondLst>
                                  <p:childTnLst>
                                    <p:set>
                                      <p:cBhvr>
                                        <p:cTn id="25" dur="1" fill="hold">
                                          <p:stCondLst>
                                            <p:cond delay="0"/>
                                          </p:stCondLst>
                                        </p:cTn>
                                        <p:tgtEl>
                                          <p:spTgt spid="16"/>
                                        </p:tgtEl>
                                        <p:attrNameLst>
                                          <p:attrName>style.visibility</p:attrName>
                                        </p:attrNameLst>
                                      </p:cBhvr>
                                      <p:to>
                                        <p:strVal val="hidden"/>
                                      </p:to>
                                    </p:set>
                                  </p:childTnLst>
                                </p:cTn>
                              </p:par>
                            </p:childTnLst>
                          </p:cTn>
                        </p:par>
                        <p:par>
                          <p:cTn id="26" fill="hold">
                            <p:stCondLst>
                              <p:cond delay="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3" grpId="0" animBg="1"/>
      <p:bldP spid="13" grpId="1" animBg="1"/>
      <p:bldP spid="14" grpId="0" animBg="1"/>
      <p:bldP spid="14" grpId="1" animBg="1"/>
      <p:bldP spid="15" grpId="0" animBg="1"/>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84</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入会管理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批量删除会员信息</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857231"/>
            <a:ext cx="9144000" cy="4857785"/>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批量删除会员信息</a:t>
            </a: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85</a:t>
            </a:fld>
            <a:endParaRPr lang="en-US" altLang="zh-CN" dirty="0"/>
          </a:p>
        </p:txBody>
      </p:sp>
      <p:sp>
        <p:nvSpPr>
          <p:cNvPr id="9" name="圆角矩形标注 4"/>
          <p:cNvSpPr>
            <a:spLocks noChangeArrowheads="1"/>
          </p:cNvSpPr>
          <p:nvPr/>
        </p:nvSpPr>
        <p:spPr bwMode="auto">
          <a:xfrm>
            <a:off x="2786050" y="114298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会员管理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1714480" y="2857496"/>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入会管理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57232"/>
            <a:ext cx="9150653" cy="5000660"/>
          </a:xfrm>
          <a:prstGeom prst="rect">
            <a:avLst/>
          </a:prstGeom>
          <a:noFill/>
          <a:ln w="9525">
            <a:noFill/>
            <a:miter lim="800000"/>
            <a:headEnd/>
            <a:tailEnd/>
          </a:ln>
          <a:effectLst/>
        </p:spPr>
      </p:pic>
      <p:sp>
        <p:nvSpPr>
          <p:cNvPr id="8" name="矩形 7"/>
          <p:cNvSpPr/>
          <p:nvPr/>
        </p:nvSpPr>
        <p:spPr bwMode="auto">
          <a:xfrm>
            <a:off x="785786" y="2071678"/>
            <a:ext cx="5715040" cy="121444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38914"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批量删除会员信息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27DA038-A37D-4998-815B-E0E8280C0010}" type="slidenum">
              <a:rPr lang="zh-CN" altLang="en-US" smtClean="0"/>
              <a:pPr>
                <a:defRPr/>
              </a:pPr>
              <a:t>86</a:t>
            </a:fld>
            <a:endParaRPr lang="en-US" altLang="zh-CN" dirty="0"/>
          </a:p>
        </p:txBody>
      </p:sp>
      <p:sp>
        <p:nvSpPr>
          <p:cNvPr id="13" name="AutoShape 4"/>
          <p:cNvSpPr>
            <a:spLocks noChangeArrowheads="1"/>
          </p:cNvSpPr>
          <p:nvPr/>
        </p:nvSpPr>
        <p:spPr bwMode="auto">
          <a:xfrm>
            <a:off x="1714480" y="3714752"/>
            <a:ext cx="2808287" cy="830997"/>
          </a:xfrm>
          <a:prstGeom prst="wedgeRectCallout">
            <a:avLst>
              <a:gd name="adj1" fmla="val -536"/>
              <a:gd name="adj2" fmla="val -11953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输入将要批量</a:t>
            </a:r>
            <a:r>
              <a:rPr lang="zh-CN" altLang="en-US" sz="2400" dirty="0" smtClean="0">
                <a:solidFill>
                  <a:schemeClr val="tx2">
                    <a:lumMod val="95000"/>
                    <a:lumOff val="5000"/>
                  </a:schemeClr>
                </a:solidFill>
                <a:latin typeface="宋体" pitchFamily="2" charset="-122"/>
                <a:ea typeface="宋体" pitchFamily="2" charset="-122"/>
              </a:rPr>
              <a:t>删除的会员查询条件</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14" name="AutoShape 5"/>
          <p:cNvSpPr>
            <a:spLocks noChangeArrowheads="1"/>
          </p:cNvSpPr>
          <p:nvPr/>
        </p:nvSpPr>
        <p:spPr bwMode="auto">
          <a:xfrm>
            <a:off x="1714480" y="1214422"/>
            <a:ext cx="2571768" cy="461665"/>
          </a:xfrm>
          <a:prstGeom prst="wedgeRectCallout">
            <a:avLst>
              <a:gd name="adj1" fmla="val -52129"/>
              <a:gd name="adj2" fmla="val 1057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0" name="Text Box 3"/>
          <p:cNvSpPr txBox="1">
            <a:spLocks noChangeArrowheads="1"/>
          </p:cNvSpPr>
          <p:nvPr/>
        </p:nvSpPr>
        <p:spPr bwMode="auto">
          <a:xfrm>
            <a:off x="4429124" y="5286388"/>
            <a:ext cx="4514868" cy="954107"/>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说明</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a:t>
            </a:r>
            <a:r>
              <a:rPr lang="zh-CN" altLang="en-US" sz="2800" dirty="0" smtClean="0">
                <a:solidFill>
                  <a:schemeClr val="tx2">
                    <a:lumMod val="95000"/>
                    <a:lumOff val="5000"/>
                  </a:schemeClr>
                </a:solidFill>
                <a:latin typeface="宋体" pitchFamily="2" charset="-122"/>
                <a:ea typeface="宋体" pitchFamily="2" charset="-122"/>
              </a:rPr>
              <a:t>只可以批量删除新建或打回状态的会员信息</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a:t>
            </a:r>
            <a:endParaRPr kumimoji="0" lang="zh-CN" altLang="en-US"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P spid="10"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内容占位符 4" descr="搜索结果.jpg"/>
          <p:cNvPicPr>
            <a:picLocks noGrp="1" noChangeAspect="1"/>
          </p:cNvPicPr>
          <p:nvPr>
            <p:ph idx="1"/>
          </p:nvPr>
        </p:nvPicPr>
        <p:blipFill>
          <a:blip r:embed="rId2" cstate="print"/>
          <a:srcRect/>
          <a:stretch>
            <a:fillRect/>
          </a:stretch>
        </p:blipFill>
        <p:spPr>
          <a:xfrm>
            <a:off x="0" y="857232"/>
            <a:ext cx="9144000" cy="5715040"/>
          </a:xfrm>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批量删除会员信息</a:t>
            </a: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87</a:t>
            </a:fld>
            <a:endParaRPr lang="en-US" altLang="zh-CN" dirty="0"/>
          </a:p>
        </p:txBody>
      </p:sp>
      <p:sp>
        <p:nvSpPr>
          <p:cNvPr id="6" name="矩形标注 5"/>
          <p:cNvSpPr>
            <a:spLocks noChangeArrowheads="1"/>
          </p:cNvSpPr>
          <p:nvPr/>
        </p:nvSpPr>
        <p:spPr bwMode="auto">
          <a:xfrm>
            <a:off x="1979712" y="2492896"/>
            <a:ext cx="2735164" cy="642942"/>
          </a:xfrm>
          <a:prstGeom prst="wedgeRectCallout">
            <a:avLst>
              <a:gd name="adj1" fmla="val 50029"/>
              <a:gd name="adj2" fmla="val -1547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全部删除</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0" y="857231"/>
            <a:ext cx="9144000" cy="5715041"/>
          </a:xfrm>
          <a:prstGeom prst="rect">
            <a:avLst/>
          </a:prstGeom>
          <a:noFill/>
          <a:ln w="9525">
            <a:noFill/>
            <a:miter lim="800000"/>
            <a:headEnd/>
            <a:tailEnd/>
          </a:ln>
          <a:effectLst/>
        </p:spPr>
      </p:pic>
      <p:sp>
        <p:nvSpPr>
          <p:cNvPr id="43010"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批量删除会员信息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8C2905C4-D294-4682-B984-A5EAFDAB9DFA}" type="slidenum">
              <a:rPr lang="zh-CN" altLang="en-US" smtClean="0"/>
              <a:pPr>
                <a:defRPr/>
              </a:pPr>
              <a:t>88</a:t>
            </a:fld>
            <a:endParaRPr lang="en-US" altLang="zh-CN" dirty="0"/>
          </a:p>
        </p:txBody>
      </p:sp>
      <p:sp>
        <p:nvSpPr>
          <p:cNvPr id="8" name="AutoShape 4"/>
          <p:cNvSpPr>
            <a:spLocks noChangeArrowheads="1"/>
          </p:cNvSpPr>
          <p:nvPr/>
        </p:nvSpPr>
        <p:spPr bwMode="auto">
          <a:xfrm>
            <a:off x="1142976" y="2857496"/>
            <a:ext cx="2808287" cy="830997"/>
          </a:xfrm>
          <a:prstGeom prst="wedgeRectCallout">
            <a:avLst>
              <a:gd name="adj1" fmla="val 57013"/>
              <a:gd name="adj2" fmla="val 11588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输入</a:t>
            </a:r>
            <a:r>
              <a:rPr kumimoji="0" lang="zh-CN" altLang="en-US" sz="2400" b="0" i="0" u="none" strike="noStrike" kern="0" cap="none" spc="0" normalizeH="0" baseline="0" noProof="0" dirty="0" smtClean="0">
                <a:ln>
                  <a:noFill/>
                </a:ln>
                <a:solidFill>
                  <a:schemeClr val="accent4">
                    <a:lumMod val="60000"/>
                    <a:lumOff val="40000"/>
                  </a:schemeClr>
                </a:solidFill>
                <a:effectLst/>
                <a:uLnTx/>
                <a:uFillTx/>
                <a:latin typeface="华文中宋" pitchFamily="2" charset="-122"/>
                <a:ea typeface="华文中宋" pitchFamily="2" charset="-122"/>
              </a:rPr>
              <a:t>全部删除</a:t>
            </a:r>
            <a:r>
              <a:rPr kumimoji="0" lang="zh-CN" altLang="en-US"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四个汉字</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9" name="AutoShape 5"/>
          <p:cNvSpPr>
            <a:spLocks noChangeArrowheads="1"/>
          </p:cNvSpPr>
          <p:nvPr/>
        </p:nvSpPr>
        <p:spPr bwMode="auto">
          <a:xfrm>
            <a:off x="1643042" y="5072074"/>
            <a:ext cx="2786082" cy="1200329"/>
          </a:xfrm>
          <a:prstGeom prst="wedgeRectCallout">
            <a:avLst>
              <a:gd name="adj1" fmla="val 40036"/>
              <a:gd name="adj2" fmla="val -9429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smtClean="0">
                <a:ln>
                  <a:noFill/>
                </a:ln>
                <a:solidFill>
                  <a:schemeClr val="accent4">
                    <a:lumMod val="60000"/>
                    <a:lumOff val="40000"/>
                  </a:schemeClr>
                </a:solidFill>
                <a:effectLst/>
                <a:uLnTx/>
                <a:uFillTx/>
                <a:latin typeface="华文中宋" pitchFamily="2" charset="-122"/>
                <a:ea typeface="华文中宋" pitchFamily="2" charset="-122"/>
              </a:rPr>
              <a:t>确定</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按钮，即可删除查询出来的会员信息。</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89</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入会管理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打印会员信息</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系统登录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5991C8B5-FAD7-4A90-8F02-F54F08AA3756}" type="slidenum">
              <a:rPr lang="zh-CN" altLang="en-US" smtClean="0"/>
              <a:pPr>
                <a:defRPr/>
              </a:pPr>
              <a:t>9</a:t>
            </a:fld>
            <a:endParaRPr lang="en-US" altLang="zh-CN" dirty="0"/>
          </a:p>
        </p:txBody>
      </p:sp>
      <p:pic>
        <p:nvPicPr>
          <p:cNvPr id="1026"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9" name="AutoShape 6"/>
          <p:cNvSpPr>
            <a:spLocks noChangeArrowheads="1"/>
          </p:cNvSpPr>
          <p:nvPr/>
        </p:nvSpPr>
        <p:spPr bwMode="auto">
          <a:xfrm>
            <a:off x="1475656" y="4653136"/>
            <a:ext cx="3600450" cy="830997"/>
          </a:xfrm>
          <a:prstGeom prst="wedgeRectCallout">
            <a:avLst>
              <a:gd name="adj1" fmla="val -54319"/>
              <a:gd name="adj2" fmla="val 9170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保险业务系统</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链接，进入软件系统登陆界面。</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857231"/>
            <a:ext cx="9144000" cy="4857785"/>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打印会员信息</a:t>
            </a: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90</a:t>
            </a:fld>
            <a:endParaRPr lang="en-US" altLang="zh-CN" dirty="0"/>
          </a:p>
        </p:txBody>
      </p:sp>
      <p:sp>
        <p:nvSpPr>
          <p:cNvPr id="9" name="圆角矩形标注 4"/>
          <p:cNvSpPr>
            <a:spLocks noChangeArrowheads="1"/>
          </p:cNvSpPr>
          <p:nvPr/>
        </p:nvSpPr>
        <p:spPr bwMode="auto">
          <a:xfrm>
            <a:off x="2786050" y="114298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会员管理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1714480" y="2857496"/>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入会管理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57232"/>
            <a:ext cx="9150653" cy="5000660"/>
          </a:xfrm>
          <a:prstGeom prst="rect">
            <a:avLst/>
          </a:prstGeom>
          <a:noFill/>
          <a:ln w="9525">
            <a:noFill/>
            <a:miter lim="800000"/>
            <a:headEnd/>
            <a:tailEnd/>
          </a:ln>
          <a:effectLst/>
        </p:spPr>
      </p:pic>
      <p:pic>
        <p:nvPicPr>
          <p:cNvPr id="9" name="图片 8" descr="无标题.jpg"/>
          <p:cNvPicPr>
            <a:picLocks noChangeAspect="1"/>
          </p:cNvPicPr>
          <p:nvPr/>
        </p:nvPicPr>
        <p:blipFill>
          <a:blip r:embed="rId3" cstate="print"/>
          <a:stretch>
            <a:fillRect/>
          </a:stretch>
        </p:blipFill>
        <p:spPr>
          <a:xfrm>
            <a:off x="1500166" y="2285992"/>
            <a:ext cx="1074420" cy="548640"/>
          </a:xfrm>
          <a:prstGeom prst="rect">
            <a:avLst/>
          </a:prstGeom>
          <a:ln>
            <a:solidFill>
              <a:schemeClr val="tx2">
                <a:lumMod val="95000"/>
                <a:lumOff val="5000"/>
              </a:schemeClr>
            </a:solidFill>
          </a:ln>
        </p:spPr>
      </p:pic>
      <p:sp>
        <p:nvSpPr>
          <p:cNvPr id="38914"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27DA038-A37D-4998-815B-E0E8280C0010}" type="slidenum">
              <a:rPr lang="zh-CN" altLang="en-US" smtClean="0"/>
              <a:pPr>
                <a:defRPr/>
              </a:pPr>
              <a:t>91</a:t>
            </a:fld>
            <a:endParaRPr lang="en-US" altLang="zh-CN" dirty="0"/>
          </a:p>
        </p:txBody>
      </p:sp>
      <p:sp>
        <p:nvSpPr>
          <p:cNvPr id="14" name="AutoShape 5"/>
          <p:cNvSpPr>
            <a:spLocks noChangeArrowheads="1"/>
          </p:cNvSpPr>
          <p:nvPr/>
        </p:nvSpPr>
        <p:spPr bwMode="auto">
          <a:xfrm>
            <a:off x="1714480" y="1214422"/>
            <a:ext cx="2571768" cy="461665"/>
          </a:xfrm>
          <a:prstGeom prst="wedgeRectCallout">
            <a:avLst>
              <a:gd name="adj1" fmla="val -52129"/>
              <a:gd name="adj2" fmla="val 1057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25" name="AutoShape 6"/>
          <p:cNvSpPr>
            <a:spLocks noChangeArrowheads="1"/>
          </p:cNvSpPr>
          <p:nvPr/>
        </p:nvSpPr>
        <p:spPr bwMode="auto">
          <a:xfrm>
            <a:off x="2786050" y="2285992"/>
            <a:ext cx="2808287" cy="1206500"/>
          </a:xfrm>
          <a:prstGeom prst="wedgeRectCallout">
            <a:avLst>
              <a:gd name="adj1" fmla="val -68500"/>
              <a:gd name="adj2" fmla="val -5038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选择状态</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下拉列表中的会员入会状态。</a:t>
            </a:r>
          </a:p>
        </p:txBody>
      </p:sp>
      <p:sp>
        <p:nvSpPr>
          <p:cNvPr id="27" name="Text Box 7"/>
          <p:cNvSpPr txBox="1">
            <a:spLocks noChangeArrowheads="1"/>
          </p:cNvSpPr>
          <p:nvPr/>
        </p:nvSpPr>
        <p:spPr bwMode="auto">
          <a:xfrm>
            <a:off x="5292080" y="5157192"/>
            <a:ext cx="3589346" cy="954107"/>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defTabSz="914400" eaLnBrk="1" fontAlgn="base" latinLnBrk="0" hangingPunct="1">
              <a:lnSpc>
                <a:spcPct val="100000"/>
              </a:lnSpc>
              <a:spcBef>
                <a:spcPct val="50000"/>
              </a:spcBef>
              <a:spcAft>
                <a:spcPts val="0"/>
              </a:spcAft>
              <a:buClrTx/>
              <a:buSzTx/>
              <a:buFontTx/>
              <a:buNone/>
              <a:tabLst/>
              <a:defRPr/>
            </a:pPr>
            <a:r>
              <a:rPr kumimoji="0" lang="zh-CN" altLang="en-US" sz="2800" b="1" i="0" u="none" strike="noStrike" kern="0" cap="none" spc="0" normalizeH="0" baseline="0" noProof="0" dirty="0">
                <a:ln>
                  <a:noFill/>
                </a:ln>
                <a:solidFill>
                  <a:sysClr val="windowText" lastClr="000000"/>
                </a:solidFill>
                <a:effectLst/>
                <a:uLnTx/>
                <a:uFillTx/>
                <a:latin typeface="Garamond" pitchFamily="18" charset="0"/>
                <a:ea typeface="宋体" pitchFamily="2" charset="-122"/>
              </a:rPr>
              <a:t>备注：以</a:t>
            </a: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打印新</a:t>
            </a:r>
            <a:r>
              <a:rPr lang="zh-CN" altLang="en-US" sz="2800" kern="0" dirty="0" smtClean="0">
                <a:solidFill>
                  <a:sysClr val="windowText" lastClr="000000"/>
                </a:solidFill>
                <a:latin typeface="Garamond" pitchFamily="18" charset="0"/>
                <a:ea typeface="宋体" pitchFamily="2" charset="-122"/>
              </a:rPr>
              <a:t>建状态</a:t>
            </a: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会员</a:t>
            </a:r>
            <a:r>
              <a:rPr kumimoji="0" lang="zh-CN" altLang="en-US" sz="2800" b="1" i="0" u="none" strike="noStrike" kern="0" cap="none" spc="0" normalizeH="0" baseline="0" noProof="0" dirty="0">
                <a:ln>
                  <a:noFill/>
                </a:ln>
                <a:solidFill>
                  <a:sysClr val="windowText" lastClr="000000"/>
                </a:solidFill>
                <a:effectLst/>
                <a:uLnTx/>
                <a:uFillTx/>
                <a:latin typeface="Garamond" pitchFamily="18" charset="0"/>
                <a:ea typeface="宋体" pitchFamily="2" charset="-122"/>
              </a:rPr>
              <a:t>为例。</a:t>
            </a:r>
            <a:endParaRPr kumimoji="0" lang="zh-CN" altLang="en-US" sz="2800" b="1" i="0" u="none" strike="noStrike" kern="0" cap="none" spc="0" normalizeH="0" baseline="0" noProof="0" dirty="0">
              <a:ln>
                <a:noFill/>
              </a:ln>
              <a:solidFill>
                <a:srgbClr val="003399"/>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Top)">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5" grpId="0" animBg="1"/>
      <p:bldP spid="27"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 y="857232"/>
            <a:ext cx="9113685" cy="5715040"/>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打印会员信息</a:t>
            </a: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92</a:t>
            </a:fld>
            <a:endParaRPr lang="en-US" altLang="zh-CN" dirty="0"/>
          </a:p>
        </p:txBody>
      </p:sp>
      <p:sp>
        <p:nvSpPr>
          <p:cNvPr id="6" name="圆角矩形标注 4"/>
          <p:cNvSpPr>
            <a:spLocks noChangeArrowheads="1"/>
          </p:cNvSpPr>
          <p:nvPr/>
        </p:nvSpPr>
        <p:spPr bwMode="auto">
          <a:xfrm>
            <a:off x="5572132" y="2643182"/>
            <a:ext cx="2448271" cy="1008111"/>
          </a:xfrm>
          <a:prstGeom prst="wedgeRectCallout">
            <a:avLst>
              <a:gd name="adj1" fmla="val 55027"/>
              <a:gd name="adj2" fmla="val -11287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批量导出打印</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1" y="857232"/>
            <a:ext cx="9143999" cy="5715040"/>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打印会员信息</a:t>
            </a: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93</a:t>
            </a:fld>
            <a:endParaRPr lang="en-US" altLang="zh-CN" dirty="0"/>
          </a:p>
        </p:txBody>
      </p:sp>
      <p:sp>
        <p:nvSpPr>
          <p:cNvPr id="7" name="AutoShape 3"/>
          <p:cNvSpPr>
            <a:spLocks noChangeArrowheads="1"/>
          </p:cNvSpPr>
          <p:nvPr/>
        </p:nvSpPr>
        <p:spPr bwMode="auto">
          <a:xfrm>
            <a:off x="4143372" y="4786322"/>
            <a:ext cx="4608512" cy="1200329"/>
          </a:xfrm>
          <a:prstGeom prst="wedgeRectCallout">
            <a:avLst>
              <a:gd name="adj1" fmla="val -41088"/>
              <a:gd name="adj2" fmla="val -117528"/>
            </a:avLst>
          </a:prstGeom>
          <a:solidFill>
            <a:srgbClr val="FFFFFF"/>
          </a:solidFill>
          <a:ln w="19050">
            <a:solidFill>
              <a:srgbClr val="000514"/>
            </a:solidFill>
            <a:miter lim="800000"/>
            <a:headEnd/>
            <a:tailEnd/>
          </a:ln>
          <a:effectLst>
            <a:outerShdw blurRad="50800" dist="38100" dir="5400000" algn="t" rotWithShape="0">
              <a:prstClr val="black">
                <a:alpha val="40000"/>
              </a:prst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用鼠标左键</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i="0" u="none" strike="noStrike" kern="0" cap="none" spc="0" normalizeH="0" baseline="0" noProof="0" dirty="0" smtClean="0">
                <a:ln>
                  <a:noFill/>
                </a:ln>
                <a:solidFill>
                  <a:schemeClr val="tx1">
                    <a:lumMod val="60000"/>
                    <a:lumOff val="40000"/>
                  </a:schemeClr>
                </a:solidFill>
                <a:effectLst/>
                <a:uLnTx/>
                <a:uFillTx/>
                <a:latin typeface="华文中宋" pitchFamily="2" charset="-122"/>
                <a:ea typeface="华文中宋" pitchFamily="2" charset="-122"/>
              </a:rPr>
              <a:t>入会批量导出打印</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下载</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链接</a:t>
            </a:r>
            <a:r>
              <a:rPr kumimoji="0" lang="zh-CN" altLang="en-US" sz="2400" b="1"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如果不行请用鼠标右键</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目标另存为</a:t>
            </a:r>
            <a:r>
              <a:rPr kumimoji="0" lang="en-US" altLang="zh-CN"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打印会员信息</a:t>
            </a: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94</a:t>
            </a:fld>
            <a:endParaRPr lang="en-US" altLang="zh-CN" dirty="0"/>
          </a:p>
        </p:txBody>
      </p:sp>
      <p:sp>
        <p:nvSpPr>
          <p:cNvPr id="6" name="圆角矩形标注 4"/>
          <p:cNvSpPr>
            <a:spLocks noChangeArrowheads="1"/>
          </p:cNvSpPr>
          <p:nvPr/>
        </p:nvSpPr>
        <p:spPr bwMode="auto">
          <a:xfrm>
            <a:off x="5572132" y="2643182"/>
            <a:ext cx="2448271" cy="1008111"/>
          </a:xfrm>
          <a:prstGeom prst="wedgeRectCallout">
            <a:avLst>
              <a:gd name="adj1" fmla="val 55027"/>
              <a:gd name="adj2" fmla="val -11287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点击批量导出打印按钮</a:t>
            </a:r>
            <a:endParaRPr lang="zh-CN" altLang="en-US" sz="2400" b="0" dirty="0">
              <a:solidFill>
                <a:schemeClr val="tx2">
                  <a:lumMod val="95000"/>
                  <a:lumOff val="5000"/>
                </a:schemeClr>
              </a:solidFill>
              <a:latin typeface="华文中宋" pitchFamily="2" charset="-122"/>
              <a:ea typeface="华文中宋" pitchFamily="2" charset="-122"/>
            </a:endParaRPr>
          </a:p>
        </p:txBody>
      </p:sp>
      <p:pic>
        <p:nvPicPr>
          <p:cNvPr id="1026"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7" name="AutoShape 4"/>
          <p:cNvSpPr>
            <a:spLocks noChangeArrowheads="1"/>
          </p:cNvSpPr>
          <p:nvPr/>
        </p:nvSpPr>
        <p:spPr bwMode="auto">
          <a:xfrm>
            <a:off x="357158" y="1428736"/>
            <a:ext cx="2214578" cy="830997"/>
          </a:xfrm>
          <a:prstGeom prst="wedgeRectCallout">
            <a:avLst>
              <a:gd name="adj1" fmla="val 35734"/>
              <a:gd name="adj2" fmla="val 15821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选择</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要保存的位置。</a:t>
            </a:r>
          </a:p>
        </p:txBody>
      </p:sp>
      <p:sp>
        <p:nvSpPr>
          <p:cNvPr id="8" name="AutoShape 5"/>
          <p:cNvSpPr>
            <a:spLocks noChangeArrowheads="1"/>
          </p:cNvSpPr>
          <p:nvPr/>
        </p:nvSpPr>
        <p:spPr bwMode="auto">
          <a:xfrm>
            <a:off x="214282" y="5500702"/>
            <a:ext cx="3240087" cy="841375"/>
          </a:xfrm>
          <a:prstGeom prst="wedgeRectCallout">
            <a:avLst>
              <a:gd name="adj1" fmla="val 45319"/>
              <a:gd name="adj2" fmla="val -88441"/>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在</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文件名</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中录入便于自己工作的文件名。</a:t>
            </a:r>
          </a:p>
        </p:txBody>
      </p:sp>
      <p:sp>
        <p:nvSpPr>
          <p:cNvPr id="9" name="AutoShape 6"/>
          <p:cNvSpPr>
            <a:spLocks noChangeArrowheads="1"/>
          </p:cNvSpPr>
          <p:nvPr/>
        </p:nvSpPr>
        <p:spPr bwMode="auto">
          <a:xfrm>
            <a:off x="5715008" y="4857760"/>
            <a:ext cx="2714612" cy="461665"/>
          </a:xfrm>
          <a:prstGeom prst="wedgeRectCallout">
            <a:avLst>
              <a:gd name="adj1" fmla="val -39728"/>
              <a:gd name="adj2" fmla="val 15741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保存</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0" y="857232"/>
            <a:ext cx="9144064" cy="5715040"/>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打印会员信息</a:t>
            </a: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95</a:t>
            </a:fld>
            <a:endParaRPr lang="en-US" altLang="zh-CN" dirty="0"/>
          </a:p>
        </p:txBody>
      </p:sp>
      <p:sp>
        <p:nvSpPr>
          <p:cNvPr id="6" name="AutoShape 4"/>
          <p:cNvSpPr>
            <a:spLocks noChangeArrowheads="1"/>
          </p:cNvSpPr>
          <p:nvPr/>
        </p:nvSpPr>
        <p:spPr bwMode="auto">
          <a:xfrm>
            <a:off x="571472" y="2428868"/>
            <a:ext cx="2786082" cy="1200329"/>
          </a:xfrm>
          <a:prstGeom prst="wedgeRectCallout">
            <a:avLst>
              <a:gd name="adj1" fmla="val -57227"/>
              <a:gd name="adj2" fmla="val -8933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b="0" kern="0" dirty="0" smtClean="0">
                <a:solidFill>
                  <a:sysClr val="windowText" lastClr="000000"/>
                </a:solidFill>
                <a:latin typeface="华文中宋" pitchFamily="2" charset="-122"/>
                <a:ea typeface="华文中宋" pitchFamily="2" charset="-122"/>
              </a:rPr>
              <a:t>双击打开刚下载的</a:t>
            </a:r>
            <a:r>
              <a:rPr lang="zh-CN" altLang="en-US" sz="2400" b="0" kern="0" dirty="0" smtClean="0">
                <a:solidFill>
                  <a:schemeClr val="accent4">
                    <a:lumMod val="60000"/>
                    <a:lumOff val="40000"/>
                  </a:schemeClr>
                </a:solidFill>
                <a:latin typeface="华文中宋" pitchFamily="2" charset="-122"/>
                <a:ea typeface="华文中宋" pitchFamily="2" charset="-122"/>
              </a:rPr>
              <a:t>入会批量导出打印</a:t>
            </a:r>
            <a:r>
              <a:rPr lang="zh-CN" altLang="en-US" sz="2400" b="0" kern="0" dirty="0" smtClean="0">
                <a:solidFill>
                  <a:schemeClr val="tx2"/>
                </a:solidFill>
                <a:latin typeface="华文中宋" pitchFamily="2" charset="-122"/>
                <a:ea typeface="华文中宋" pitchFamily="2" charset="-122"/>
              </a:rPr>
              <a:t>文件</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214282" y="1071546"/>
            <a:ext cx="5138753" cy="5244959"/>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打印会员信息</a:t>
            </a: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96</a:t>
            </a:fld>
            <a:endParaRPr lang="en-US" altLang="zh-CN" dirty="0"/>
          </a:p>
        </p:txBody>
      </p:sp>
      <p:sp>
        <p:nvSpPr>
          <p:cNvPr id="8" name="矩形标注 7"/>
          <p:cNvSpPr>
            <a:spLocks noChangeArrowheads="1"/>
          </p:cNvSpPr>
          <p:nvPr/>
        </p:nvSpPr>
        <p:spPr bwMode="auto">
          <a:xfrm>
            <a:off x="5643570" y="4286256"/>
            <a:ext cx="3143251" cy="1714512"/>
          </a:xfrm>
          <a:prstGeom prst="wedgeRectCallout">
            <a:avLst>
              <a:gd name="adj1" fmla="val -65146"/>
              <a:gd name="adj2" fmla="val -4788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kern="0" dirty="0" smtClean="0">
                <a:solidFill>
                  <a:schemeClr val="tx2">
                    <a:lumMod val="95000"/>
                    <a:lumOff val="5000"/>
                  </a:schemeClr>
                </a:solidFill>
              </a:rPr>
              <a:t>入会批量导出打印</a:t>
            </a:r>
            <a:r>
              <a:rPr lang="en-US" altLang="zh-CN" sz="2400" b="0" dirty="0" smtClean="0">
                <a:solidFill>
                  <a:schemeClr val="tx2">
                    <a:lumMod val="95000"/>
                    <a:lumOff val="5000"/>
                  </a:schemeClr>
                </a:solidFill>
                <a:latin typeface="华文中宋" pitchFamily="2" charset="-122"/>
                <a:ea typeface="华文中宋" pitchFamily="2" charset="-122"/>
              </a:rPr>
              <a:t>Excel</a:t>
            </a:r>
            <a:r>
              <a:rPr lang="zh-CN" altLang="en-US" sz="2400" b="0" dirty="0" smtClean="0">
                <a:solidFill>
                  <a:schemeClr val="tx2">
                    <a:lumMod val="95000"/>
                    <a:lumOff val="5000"/>
                  </a:schemeClr>
                </a:solidFill>
                <a:latin typeface="华文中宋" pitchFamily="2" charset="-122"/>
                <a:ea typeface="华文中宋" pitchFamily="2" charset="-122"/>
              </a:rPr>
              <a:t>文件里面直接列出会员信息。</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97</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入会管理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新会员上报</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857231"/>
            <a:ext cx="9144000" cy="4857785"/>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新会员上报</a:t>
            </a: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98</a:t>
            </a:fld>
            <a:endParaRPr lang="en-US" altLang="zh-CN" dirty="0"/>
          </a:p>
        </p:txBody>
      </p:sp>
      <p:sp>
        <p:nvSpPr>
          <p:cNvPr id="9" name="圆角矩形标注 4"/>
          <p:cNvSpPr>
            <a:spLocks noChangeArrowheads="1"/>
          </p:cNvSpPr>
          <p:nvPr/>
        </p:nvSpPr>
        <p:spPr bwMode="auto">
          <a:xfrm>
            <a:off x="2786050" y="114298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会员管理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1714480" y="2857496"/>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入会管理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57232"/>
            <a:ext cx="9150653" cy="5000660"/>
          </a:xfrm>
          <a:prstGeom prst="rect">
            <a:avLst/>
          </a:prstGeom>
          <a:noFill/>
          <a:ln w="9525">
            <a:noFill/>
            <a:miter lim="800000"/>
            <a:headEnd/>
            <a:tailEnd/>
          </a:ln>
          <a:effectLst/>
        </p:spPr>
      </p:pic>
      <p:sp>
        <p:nvSpPr>
          <p:cNvPr id="38914"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新会员上报</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727DA038-A37D-4998-815B-E0E8280C0010}" type="slidenum">
              <a:rPr lang="zh-CN" altLang="en-US" smtClean="0"/>
              <a:pPr>
                <a:defRPr/>
              </a:pPr>
              <a:t>99</a:t>
            </a:fld>
            <a:endParaRPr lang="en-US" altLang="zh-CN" dirty="0"/>
          </a:p>
        </p:txBody>
      </p:sp>
      <p:sp>
        <p:nvSpPr>
          <p:cNvPr id="13" name="AutoShape 4"/>
          <p:cNvSpPr>
            <a:spLocks noChangeArrowheads="1"/>
          </p:cNvSpPr>
          <p:nvPr/>
        </p:nvSpPr>
        <p:spPr bwMode="auto">
          <a:xfrm>
            <a:off x="3214678" y="2285992"/>
            <a:ext cx="2808287" cy="1200329"/>
          </a:xfrm>
          <a:prstGeom prst="wedgeRectCallout">
            <a:avLst>
              <a:gd name="adj1" fmla="val -76259"/>
              <a:gd name="adj2" fmla="val -5664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在</a:t>
            </a:r>
            <a:r>
              <a:rPr kumimoji="0" lang="zh-CN" altLang="en-US" sz="2400" b="0" i="0" u="none" strike="noStrike" kern="0" cap="none" spc="0" normalizeH="0" baseline="0" noProof="0" dirty="0" smtClean="0">
                <a:ln>
                  <a:noFill/>
                </a:ln>
                <a:solidFill>
                  <a:schemeClr val="accent4">
                    <a:lumMod val="60000"/>
                    <a:lumOff val="40000"/>
                  </a:schemeClr>
                </a:solidFill>
                <a:effectLst/>
                <a:uLnTx/>
                <a:uFillTx/>
                <a:latin typeface="华文中宋" pitchFamily="2" charset="-122"/>
                <a:ea typeface="华文中宋" pitchFamily="2" charset="-122"/>
              </a:rPr>
              <a:t>选择</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状态</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下拉列表</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中选择</a:t>
            </a:r>
            <a:r>
              <a:rPr kumimoji="0" lang="zh-CN" altLang="en-US" sz="2400" b="0" i="0" u="none" strike="noStrike" kern="0" cap="none" spc="0" normalizeH="0" baseline="0" noProof="0" dirty="0" smtClean="0">
                <a:ln>
                  <a:noFill/>
                </a:ln>
                <a:solidFill>
                  <a:schemeClr val="accent4">
                    <a:lumMod val="60000"/>
                    <a:lumOff val="40000"/>
                  </a:schemeClr>
                </a:solidFill>
                <a:effectLst/>
                <a:uLnTx/>
                <a:uFillTx/>
                <a:latin typeface="华文中宋" pitchFamily="2" charset="-122"/>
                <a:ea typeface="华文中宋" pitchFamily="2" charset="-122"/>
              </a:rPr>
              <a:t>新建</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状态。</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
        <p:nvSpPr>
          <p:cNvPr id="14" name="AutoShape 5"/>
          <p:cNvSpPr>
            <a:spLocks noChangeArrowheads="1"/>
          </p:cNvSpPr>
          <p:nvPr/>
        </p:nvSpPr>
        <p:spPr bwMode="auto">
          <a:xfrm>
            <a:off x="1714480" y="1214422"/>
            <a:ext cx="2571768" cy="461665"/>
          </a:xfrm>
          <a:prstGeom prst="wedgeRectCallout">
            <a:avLst>
              <a:gd name="adj1" fmla="val -52129"/>
              <a:gd name="adj2" fmla="val 1057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chemeClr val="accent4">
                    <a:lumMod val="60000"/>
                    <a:lumOff val="40000"/>
                  </a:schemeClr>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pic>
        <p:nvPicPr>
          <p:cNvPr id="8" name="图片 7" descr="无标题.jpg"/>
          <p:cNvPicPr>
            <a:picLocks noChangeAspect="1"/>
          </p:cNvPicPr>
          <p:nvPr/>
        </p:nvPicPr>
        <p:blipFill>
          <a:blip r:embed="rId3" cstate="print"/>
          <a:stretch>
            <a:fillRect/>
          </a:stretch>
        </p:blipFill>
        <p:spPr>
          <a:xfrm>
            <a:off x="1500166" y="2285992"/>
            <a:ext cx="1074420" cy="548640"/>
          </a:xfrm>
          <a:prstGeom prst="rect">
            <a:avLst/>
          </a:prstGeom>
          <a:ln>
            <a:solidFill>
              <a:schemeClr val="tx2">
                <a:lumMod val="95000"/>
                <a:lumOff val="5000"/>
              </a:schemeClr>
            </a:solid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Top)">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theme/_rels/theme16.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0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2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3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4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5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txDef>
      <a:spPr>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spPr>
      <a:bodyPr wrap="square" rtlCol="0">
        <a:spAutoFit/>
      </a:bodyPr>
      <a:lstStyle>
        <a:defPPr algn="ctr">
          <a:spcBef>
            <a:spcPct val="0"/>
          </a:spcBef>
          <a:defRPr sz="2800" b="1" dirty="0" smtClean="0">
            <a:ln w="635">
              <a:noFill/>
            </a:ln>
            <a:solidFill>
              <a:schemeClr val="accent4">
                <a:tint val="90000"/>
                <a:satMod val="125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defRPr>
        </a:defPPr>
      </a:lstStyle>
    </a:txDef>
  </a:objectDefaults>
  <a:extraClrSchemeLst/>
</a:theme>
</file>

<file path=ppt/theme/theme17.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txDef>
      <a:spPr bwMode="auto">
        <a:ln>
          <a:headEnd/>
          <a:tailEnd/>
        </a:ln>
        <a:effectLst>
          <a:outerShdw blurRad="50800" dist="38100" dir="5400000" algn="t" rotWithShape="0">
            <a:prstClr val="black">
              <a:alpha val="40000"/>
            </a:prstClr>
          </a:outerShdw>
        </a:effectLst>
      </a:spPr>
      <a:bodyPr wrap="square">
        <a:spAutoFit/>
      </a:bodyPr>
      <a:lstStyle>
        <a:defPPr algn="just" eaLnBrk="1" hangingPunct="1">
          <a:spcBef>
            <a:spcPct val="50000"/>
          </a:spcBef>
          <a:spcAft>
            <a:spcPts val="0"/>
          </a:spcAft>
          <a:defRPr kumimoji="0" sz="24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defRPr>
        </a:defPPr>
      </a:lstStyle>
      <a:style>
        <a:lnRef idx="1">
          <a:schemeClr val="accent4"/>
        </a:lnRef>
        <a:fillRef idx="2">
          <a:schemeClr val="accent4"/>
        </a:fillRef>
        <a:effectRef idx="1">
          <a:schemeClr val="accent4"/>
        </a:effectRef>
        <a:fontRef idx="minor">
          <a:schemeClr val="dk1"/>
        </a:fontRef>
      </a:style>
    </a:tx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themeOverride>
</file>

<file path=docProps/app.xml><?xml version="1.0" encoding="utf-8"?>
<Properties xmlns="http://schemas.openxmlformats.org/officeDocument/2006/extended-properties" xmlns:vt="http://schemas.openxmlformats.org/officeDocument/2006/docPropsVTypes">
  <Template/>
  <TotalTime>20914</TotalTime>
  <Words>9001</Words>
  <Application>Microsoft Office PowerPoint</Application>
  <PresentationFormat>全屏显示(4:3)</PresentationFormat>
  <Paragraphs>1208</Paragraphs>
  <Slides>292</Slides>
  <Notes>3</Notes>
  <HiddenSlides>0</HiddenSlides>
  <MMClips>0</MMClips>
  <ScaleCrop>false</ScaleCrop>
  <HeadingPairs>
    <vt:vector size="4" baseType="variant">
      <vt:variant>
        <vt:lpstr>主题</vt:lpstr>
      </vt:variant>
      <vt:variant>
        <vt:i4>16</vt:i4>
      </vt:variant>
      <vt:variant>
        <vt:lpstr>幻灯片标题</vt:lpstr>
      </vt:variant>
      <vt:variant>
        <vt:i4>292</vt:i4>
      </vt:variant>
    </vt:vector>
  </HeadingPairs>
  <TitlesOfParts>
    <vt:vector size="308" baseType="lpstr">
      <vt:lpstr>完美的ppt模板</vt:lpstr>
      <vt:lpstr>1_完美的ppt模板</vt:lpstr>
      <vt:lpstr>2_完美的ppt模板</vt:lpstr>
      <vt:lpstr>3_完美的ppt模板</vt:lpstr>
      <vt:lpstr>4_完美的ppt模板</vt:lpstr>
      <vt:lpstr>5_完美的ppt模板</vt:lpstr>
      <vt:lpstr>6_完美的ppt模板</vt:lpstr>
      <vt:lpstr>7_完美的ppt模板</vt:lpstr>
      <vt:lpstr>8_完美的ppt模板</vt:lpstr>
      <vt:lpstr>9_完美的ppt模板</vt:lpstr>
      <vt:lpstr>10_完美的ppt模板</vt:lpstr>
      <vt:lpstr>12_完美的ppt模板</vt:lpstr>
      <vt:lpstr>13_完美的ppt模板</vt:lpstr>
      <vt:lpstr>14_完美的ppt模板</vt:lpstr>
      <vt:lpstr>15_完美的ppt模板</vt:lpstr>
      <vt:lpstr>Flow</vt:lpstr>
      <vt:lpstr>中国职工保险互助会北京办事处 业务管理系统</vt:lpstr>
      <vt:lpstr>前言</vt:lpstr>
      <vt:lpstr>培训概要</vt:lpstr>
      <vt:lpstr>幻灯片 4</vt:lpstr>
      <vt:lpstr>1.系统使用环境</vt:lpstr>
      <vt:lpstr>幻灯片 6</vt:lpstr>
      <vt:lpstr>2.系统登录</vt:lpstr>
      <vt:lpstr>2.系统登录</vt:lpstr>
      <vt:lpstr>2.系统登录</vt:lpstr>
      <vt:lpstr>2.系统登录</vt:lpstr>
      <vt:lpstr>2.系统登录</vt:lpstr>
      <vt:lpstr>幻灯片 12</vt:lpstr>
      <vt:lpstr>2.系统登录——切换用户</vt:lpstr>
      <vt:lpstr>2.系统登录——切换用户</vt:lpstr>
      <vt:lpstr>幻灯片 15</vt:lpstr>
      <vt:lpstr>3.组织机构管理——添加单位</vt:lpstr>
      <vt:lpstr>3.组织机构管理——添加单位</vt:lpstr>
      <vt:lpstr>3.组织机构管理——添加单位</vt:lpstr>
      <vt:lpstr>幻灯片 19</vt:lpstr>
      <vt:lpstr>3.组织机构管理——查询单位信息</vt:lpstr>
      <vt:lpstr>3.组织机构管理——查询单位信息</vt:lpstr>
      <vt:lpstr>3.组织机构管理——查询单位信息</vt:lpstr>
      <vt:lpstr>幻灯片 23</vt:lpstr>
      <vt:lpstr>3.组织机构管理——修改、删除单位信息</vt:lpstr>
      <vt:lpstr>3.组织机构管理——修改、删除单位信息</vt:lpstr>
      <vt:lpstr>3.组织机构管理——修改、删除单位信息</vt:lpstr>
      <vt:lpstr>3.组织机构管理——修改、删除单位信息</vt:lpstr>
      <vt:lpstr>幻灯片 28</vt:lpstr>
      <vt:lpstr>3.组织机构管理——新建经办人员</vt:lpstr>
      <vt:lpstr>2.组织机构管理——新建经办人员</vt:lpstr>
      <vt:lpstr>2.组织机构管理——新建经办人员</vt:lpstr>
      <vt:lpstr>2.组织机构管理——新建经办人员</vt:lpstr>
      <vt:lpstr>幻灯片 33</vt:lpstr>
      <vt:lpstr>3.组织机构管理——查询经办人员</vt:lpstr>
      <vt:lpstr>3.组织机构管理——查询经办人员</vt:lpstr>
      <vt:lpstr>2.经办人员管理——查询经办人员</vt:lpstr>
      <vt:lpstr>幻灯片 37</vt:lpstr>
      <vt:lpstr>3.组织机构管理——修改、删除经办人员</vt:lpstr>
      <vt:lpstr>3.组织机构管理——修改、删除经办人员</vt:lpstr>
      <vt:lpstr>3.组织机构管理——修改、删除经办人员</vt:lpstr>
      <vt:lpstr>3.组织机构管理——修改、删除经办人员</vt:lpstr>
      <vt:lpstr>幻灯片 42</vt:lpstr>
      <vt:lpstr>3.组织机构管理——修改、删除经办人员</vt:lpstr>
      <vt:lpstr>3.组织机构管理——密码重置</vt:lpstr>
      <vt:lpstr>2.组织机构管理——密码重置</vt:lpstr>
      <vt:lpstr>幻灯片 46</vt:lpstr>
      <vt:lpstr>2.组织机构管理——与京卡机构绑定</vt:lpstr>
      <vt:lpstr>3.组织机构管理——与京卡机构绑定</vt:lpstr>
      <vt:lpstr>2.组织机构管理——机构绑定管理</vt:lpstr>
      <vt:lpstr>幻灯片 50</vt:lpstr>
      <vt:lpstr>3.组织机构管理——查询机构绑定信息</vt:lpstr>
      <vt:lpstr>3.组织机构管理——查询机构绑定信息</vt:lpstr>
      <vt:lpstr>3.组织机构管理——查询机构绑定信息</vt:lpstr>
      <vt:lpstr>幻灯片 54</vt:lpstr>
      <vt:lpstr>3.组织机构管理——与京卡机构解绑</vt:lpstr>
      <vt:lpstr>3.组织机构管理——与京卡机构解绑</vt:lpstr>
      <vt:lpstr>3.组织机构管理——与京卡机构解绑</vt:lpstr>
      <vt:lpstr>幻灯片 58</vt:lpstr>
      <vt:lpstr>4.入会管理——网上逐个添加新会员</vt:lpstr>
      <vt:lpstr>4.入会管理——网上逐个添加新会员</vt:lpstr>
      <vt:lpstr>4.入会管理——网上逐个添加新会员</vt:lpstr>
      <vt:lpstr>4.入会管理——网上逐个添加新会员</vt:lpstr>
      <vt:lpstr>幻灯片 63</vt:lpstr>
      <vt:lpstr>4.入会管理——模板批量添加新会员</vt:lpstr>
      <vt:lpstr>4.入会管理——模板批量添加新会员</vt:lpstr>
      <vt:lpstr>4.入会管理——模板批量添加新会员</vt:lpstr>
      <vt:lpstr>4.入会管理——模板批量添加新会员</vt:lpstr>
      <vt:lpstr>4.入会管理——模板批量添加新会员</vt:lpstr>
      <vt:lpstr>4.入会管理——模板批量添加新会员</vt:lpstr>
      <vt:lpstr>4.入会管理——模板批量添加新会员</vt:lpstr>
      <vt:lpstr>4.入会管理——模板批量添加新会员</vt:lpstr>
      <vt:lpstr>4.入会管理——模板批量添加新会员</vt:lpstr>
      <vt:lpstr>4.入会管理——模板批量添加新会员</vt:lpstr>
      <vt:lpstr>4.入会管理——模板批量添加新会员</vt:lpstr>
      <vt:lpstr>幻灯片 75</vt:lpstr>
      <vt:lpstr>4.入会管理——查询录入会员信息</vt:lpstr>
      <vt:lpstr>4.入会管理——查询录入会员信息</vt:lpstr>
      <vt:lpstr>4.入会管理——查询录入会员信息</vt:lpstr>
      <vt:lpstr>幻灯片 79</vt:lpstr>
      <vt:lpstr>4.入会管理——修改、删除会员信息</vt:lpstr>
      <vt:lpstr>4.入会管理——修改、删除会员信息</vt:lpstr>
      <vt:lpstr>4.入会管理——修改、删除会员信息</vt:lpstr>
      <vt:lpstr>4.入会管理——修改、删除会员信息</vt:lpstr>
      <vt:lpstr>幻灯片 84</vt:lpstr>
      <vt:lpstr>4.入会管理——批量删除会员信息</vt:lpstr>
      <vt:lpstr>4.入会管理——批量删除会员信息</vt:lpstr>
      <vt:lpstr>4.入会管理——批量删除会员信息</vt:lpstr>
      <vt:lpstr>3.入会管理——批量删除会员信息</vt:lpstr>
      <vt:lpstr>幻灯片 89</vt:lpstr>
      <vt:lpstr>4.入会管理——打印会员信息</vt:lpstr>
      <vt:lpstr>4.入会管理——打印会员信息</vt:lpstr>
      <vt:lpstr>4.入会管理——打印会员信息</vt:lpstr>
      <vt:lpstr>4.入会管理——打印会员信息</vt:lpstr>
      <vt:lpstr>4.入会管理——打印会员信息</vt:lpstr>
      <vt:lpstr>4.入会管理——打印会员信息</vt:lpstr>
      <vt:lpstr>4.入会管理——打印会员信息</vt:lpstr>
      <vt:lpstr>幻灯片 97</vt:lpstr>
      <vt:lpstr>4.入会管理——新会员上报</vt:lpstr>
      <vt:lpstr>4.入会管理——新会员上报</vt:lpstr>
      <vt:lpstr>4.入会管理——新会员上报</vt:lpstr>
      <vt:lpstr>幻灯片 101</vt:lpstr>
      <vt:lpstr>4.入会管理——使用会员信息批量投保</vt:lpstr>
      <vt:lpstr>4.入会管理——新会员上报</vt:lpstr>
      <vt:lpstr>4.入会管理——使用会员信息批量投保</vt:lpstr>
      <vt:lpstr>4.入会管理——使用会员信息批量投保</vt:lpstr>
      <vt:lpstr>4.入会管理——使用会员信息批量投保</vt:lpstr>
      <vt:lpstr>4.入会管理——使用会员信息批量投保</vt:lpstr>
      <vt:lpstr>4.入会管理——使用会员信息批量投保</vt:lpstr>
      <vt:lpstr>4.入会管理——使用会员信息批量投保</vt:lpstr>
      <vt:lpstr>4.入会管理——使用会员信息批量投保</vt:lpstr>
      <vt:lpstr>幻灯片 111</vt:lpstr>
      <vt:lpstr>4.入会管理——会员基础信息变更</vt:lpstr>
      <vt:lpstr>4.入会管理——会员基础信息变更</vt:lpstr>
      <vt:lpstr>4.入会管理——会员基础信息变更</vt:lpstr>
      <vt:lpstr>4.入会管理——会员基础信息变更</vt:lpstr>
      <vt:lpstr>4.入会管理——会员基础信息变更</vt:lpstr>
      <vt:lpstr>幻灯片 117</vt:lpstr>
      <vt:lpstr>4.入会管理——会员调动管理</vt:lpstr>
      <vt:lpstr>4.入会管理——会员调动管理</vt:lpstr>
      <vt:lpstr>4.入会管理——会员调动管理</vt:lpstr>
      <vt:lpstr>4.入会管理——会员调动管理</vt:lpstr>
      <vt:lpstr>幻灯片 122</vt:lpstr>
      <vt:lpstr>5.投保管理——网上逐个添加新投保</vt:lpstr>
      <vt:lpstr>5.投保管理——网上逐个添加新投保</vt:lpstr>
      <vt:lpstr>5.投保管理——网上逐个添加新投保</vt:lpstr>
      <vt:lpstr>5.投保管理——网上逐个添加新投保</vt:lpstr>
      <vt:lpstr>幻灯片 127</vt:lpstr>
      <vt:lpstr>5.投保管理——批量续转投保</vt:lpstr>
      <vt:lpstr>5.投保管理——批量续转投保</vt:lpstr>
      <vt:lpstr>5.投保管理——批量续转投保</vt:lpstr>
      <vt:lpstr>5.投保管理——批量续传投保</vt:lpstr>
      <vt:lpstr>幻灯片 132</vt:lpstr>
      <vt:lpstr>5.投保管理——模板批量投保</vt:lpstr>
      <vt:lpstr>5.投保管理——模板批量投保</vt:lpstr>
      <vt:lpstr>5.投保管理——模板批量投保</vt:lpstr>
      <vt:lpstr>5.投保管理——模板批量投保</vt:lpstr>
      <vt:lpstr>5.投保管理——模板批量投保</vt:lpstr>
      <vt:lpstr>5.投保管理——模板批量投保</vt:lpstr>
      <vt:lpstr>5.投保管理——模板批量投保</vt:lpstr>
      <vt:lpstr>5.投保管理——模板批量投保</vt:lpstr>
      <vt:lpstr>5.投保管理——模板批量投保</vt:lpstr>
      <vt:lpstr>4.入会管理——使用会员信息批量投保</vt:lpstr>
      <vt:lpstr>4.入会管理——使用会员信息批量投保</vt:lpstr>
      <vt:lpstr>幻灯片 144</vt:lpstr>
      <vt:lpstr>5.保单管理——查询录入投保信息</vt:lpstr>
      <vt:lpstr>5.保单管理——查询录入投保信息</vt:lpstr>
      <vt:lpstr>5.保单管理——查询录入投保信息</vt:lpstr>
      <vt:lpstr>幻灯片 148</vt:lpstr>
      <vt:lpstr>5.保单管理——修改、删除投保单</vt:lpstr>
      <vt:lpstr>5.保单管理——修改、删除投保单</vt:lpstr>
      <vt:lpstr>5.保单管理——修改、删除投保单</vt:lpstr>
      <vt:lpstr>5.保单管理——修改、删除投保单</vt:lpstr>
      <vt:lpstr>幻灯片 153</vt:lpstr>
      <vt:lpstr>5.保单管理——批量删除投保单</vt:lpstr>
      <vt:lpstr>5.保单管理——批量删除投保单</vt:lpstr>
      <vt:lpstr>5.保单管理——批量删除投保单</vt:lpstr>
      <vt:lpstr>5.保单管理——批量删除投保单</vt:lpstr>
      <vt:lpstr>幻灯片 158</vt:lpstr>
      <vt:lpstr>5.保单管理——打印会员投保信息</vt:lpstr>
      <vt:lpstr>5.保单管理——打印会员投保信息</vt:lpstr>
      <vt:lpstr>5.保单管理——打印会员投保信息</vt:lpstr>
      <vt:lpstr>5.保单管理——打印会员投保信息</vt:lpstr>
      <vt:lpstr>5.保单管理——打印会员投保信息</vt:lpstr>
      <vt:lpstr>5.保单管理——打印会员投保信息</vt:lpstr>
      <vt:lpstr>5.保单管理——打印会员投保信息</vt:lpstr>
      <vt:lpstr>幻灯片 166</vt:lpstr>
      <vt:lpstr>5.保单管理——会员投保信息上报</vt:lpstr>
      <vt:lpstr>5.保单管理——会员投保信息上报</vt:lpstr>
      <vt:lpstr>5.保单管理——会员投保信息上报</vt:lpstr>
      <vt:lpstr>幻灯片 170</vt:lpstr>
      <vt:lpstr>5.保单管理——保单提前终止（创建）</vt:lpstr>
      <vt:lpstr>5.保单管理——保单提前终止（创建）</vt:lpstr>
      <vt:lpstr>5.保单管理——保单提前终止（创建）</vt:lpstr>
      <vt:lpstr>5.保单管理——保单提前终止（创建）</vt:lpstr>
      <vt:lpstr>5.保单管理——保单提前终止（创建）</vt:lpstr>
      <vt:lpstr>幻灯片 176</vt:lpstr>
      <vt:lpstr>5.保单管理——保单提前终止（打印）</vt:lpstr>
      <vt:lpstr>5.保单管理——保单提前终止（打印）</vt:lpstr>
      <vt:lpstr>5.保单管理——保单提前终止（打印）</vt:lpstr>
      <vt:lpstr>5.保单管理——保单提前终止（打印）</vt:lpstr>
      <vt:lpstr>5.保单管理——保单提前终止（打印）</vt:lpstr>
      <vt:lpstr>5.保单管理——保单提前终止（打印）</vt:lpstr>
      <vt:lpstr>5.保单管理——保单提前终止（打印）</vt:lpstr>
      <vt:lpstr>幻灯片 184</vt:lpstr>
      <vt:lpstr>5.保单管理——保单提前终止（提交）</vt:lpstr>
      <vt:lpstr>5.保单管理——保单提前终止（提交）</vt:lpstr>
      <vt:lpstr>5.保单管理——保单提前终止（提交）</vt:lpstr>
      <vt:lpstr>幻灯片 188</vt:lpstr>
      <vt:lpstr>系统管理——导入导出日志</vt:lpstr>
      <vt:lpstr>系统管理——导入导出日志</vt:lpstr>
      <vt:lpstr>幻灯片 191</vt:lpstr>
      <vt:lpstr>幻灯片 192</vt:lpstr>
      <vt:lpstr>幻灯片 193</vt:lpstr>
      <vt:lpstr>幻灯片 194</vt:lpstr>
      <vt:lpstr>6.住院理赔——创建理赔单</vt:lpstr>
      <vt:lpstr>6.住院理赔——创建理赔单</vt:lpstr>
      <vt:lpstr>6.住院理赔——创建理赔单</vt:lpstr>
      <vt:lpstr>6.住院理赔——创建理赔单的调整</vt:lpstr>
      <vt:lpstr>6.住院理赔——创建理赔单的调整</vt:lpstr>
      <vt:lpstr>6.住院理赔——创建理赔单的调整</vt:lpstr>
      <vt:lpstr>6.住院理赔——创建理赔单的调整</vt:lpstr>
      <vt:lpstr>6.住院理赔——创建理赔单的调整</vt:lpstr>
      <vt:lpstr>幻灯片 203</vt:lpstr>
      <vt:lpstr>幻灯片 204</vt:lpstr>
      <vt:lpstr>6.住院理赔——手工生成理赔单</vt:lpstr>
      <vt:lpstr>6.住院理赔——手工生成理赔单</vt:lpstr>
      <vt:lpstr>6.住院理赔——手工生成理赔单</vt:lpstr>
      <vt:lpstr>6.住院理赔——手工生成理赔单</vt:lpstr>
      <vt:lpstr>6.住院理赔——手工生成理赔单</vt:lpstr>
      <vt:lpstr>幻灯片 210</vt:lpstr>
      <vt:lpstr>6.住院理赔——创建理赔单</vt:lpstr>
      <vt:lpstr>6.住院理赔——搜索理赔单</vt:lpstr>
      <vt:lpstr>6.住院理赔——搜索理赔单</vt:lpstr>
      <vt:lpstr>幻灯片 214</vt:lpstr>
      <vt:lpstr>6.住院理赔——修改、删除理赔单</vt:lpstr>
      <vt:lpstr>6.住院理赔——修改、删除理赔单</vt:lpstr>
      <vt:lpstr>6.住院理赔——修改、删除理赔单</vt:lpstr>
      <vt:lpstr>6.住院理赔——修改、删除理赔单</vt:lpstr>
      <vt:lpstr>幻灯片 219</vt:lpstr>
      <vt:lpstr>6.住院理赔——导出打印相应理赔单据</vt:lpstr>
      <vt:lpstr>6.住院理赔——导出打印相应理赔单据</vt:lpstr>
      <vt:lpstr>6.住院理赔——导出打印相应理赔单据</vt:lpstr>
      <vt:lpstr>6.住院理赔——导出打印相应理赔单据</vt:lpstr>
      <vt:lpstr>6.住院理赔——导出打印相应理赔单据</vt:lpstr>
      <vt:lpstr>6.住院理赔——导出打印相应理赔单据</vt:lpstr>
      <vt:lpstr>6.住院理赔——导出打印相应理赔单据</vt:lpstr>
      <vt:lpstr>幻灯片 227</vt:lpstr>
      <vt:lpstr>6.住院理赔——上报理赔单</vt:lpstr>
      <vt:lpstr>6.住院理赔——上报理赔单</vt:lpstr>
      <vt:lpstr>6.住院理赔——上报理赔单</vt:lpstr>
      <vt:lpstr>6.住院理赔——上报理赔单</vt:lpstr>
      <vt:lpstr>幻灯片 232</vt:lpstr>
      <vt:lpstr>幻灯片 233</vt:lpstr>
      <vt:lpstr>幻灯片 234</vt:lpstr>
      <vt:lpstr>7.住院津贴理赔——非医保住院交易管理</vt:lpstr>
      <vt:lpstr>7.住院津贴理赔——非医保住院交易管理</vt:lpstr>
      <vt:lpstr>7.住院津贴理赔——非医保住院交易管理</vt:lpstr>
      <vt:lpstr>7.住院津贴理赔——非医保住院交易管理</vt:lpstr>
      <vt:lpstr>7.住院津贴理赔——非医保住院交易管理</vt:lpstr>
      <vt:lpstr>7.住院津贴理赔——非医保住院交易管理</vt:lpstr>
      <vt:lpstr>住院理赔、津贴理赔</vt:lpstr>
      <vt:lpstr>住院理赔、津贴理赔</vt:lpstr>
      <vt:lpstr>住院理赔、津贴理赔</vt:lpstr>
      <vt:lpstr>幻灯片 244</vt:lpstr>
      <vt:lpstr>8.女工重疾意外理赔——添加理赔单</vt:lpstr>
      <vt:lpstr>8.女工重疾意外理赔——添加理赔单</vt:lpstr>
      <vt:lpstr>8.女工重疾意外理赔——添加理赔单</vt:lpstr>
      <vt:lpstr>8.女工重疾意外理赔——添加理赔单</vt:lpstr>
      <vt:lpstr>8.女工重疾意外理赔——添加理赔单</vt:lpstr>
      <vt:lpstr>8.女工重疾意外理赔</vt:lpstr>
      <vt:lpstr>幻灯片 251</vt:lpstr>
      <vt:lpstr>幻灯片 252</vt:lpstr>
      <vt:lpstr>2.理赔金直赔到个人京卡（银行卡）的网上操作</vt:lpstr>
      <vt:lpstr>2.理赔金直赔到个人京卡（银行卡）的网上操作</vt:lpstr>
      <vt:lpstr>2.理赔金直赔到个人京卡（银行卡）的网上操作</vt:lpstr>
      <vt:lpstr>2.理赔金直赔到个人京卡（银行卡）的网上操作</vt:lpstr>
      <vt:lpstr>2.理赔金直赔到个人京卡（银行卡）的网上操作</vt:lpstr>
      <vt:lpstr>2.理赔金直赔到个人京卡（银行卡）的网上操作</vt:lpstr>
      <vt:lpstr>2.理赔金直赔到个人京卡（银行卡）的网上操作</vt:lpstr>
      <vt:lpstr>2.理赔金直赔到个人京卡（银行卡）的网上操作</vt:lpstr>
      <vt:lpstr>2.理赔金直赔到个人京卡（银行卡）的网上操作</vt:lpstr>
      <vt:lpstr>2.理赔金直赔到个人京卡（银行卡）的网上操作</vt:lpstr>
      <vt:lpstr>2.理赔金直赔到个人京卡（银行卡）的网上操作</vt:lpstr>
      <vt:lpstr>幻灯片 264</vt:lpstr>
      <vt:lpstr>10.京卡管理——新农合理赔信息查询</vt:lpstr>
      <vt:lpstr>10.京卡管理——新农合理赔信息查询</vt:lpstr>
      <vt:lpstr>10.京卡管理——新农合理赔信息查询</vt:lpstr>
      <vt:lpstr>幻灯片 268</vt:lpstr>
      <vt:lpstr>10.京卡管理——赠送京卡理赔信息查询</vt:lpstr>
      <vt:lpstr>10.京卡管理——赠送京卡理赔信息查询</vt:lpstr>
      <vt:lpstr>10.京卡管理——赠送京卡理赔信息查询</vt:lpstr>
      <vt:lpstr>幻灯片 272</vt:lpstr>
      <vt:lpstr>幻灯片 273</vt:lpstr>
      <vt:lpstr>11.常见问题解答——系统使用环境</vt:lpstr>
      <vt:lpstr>11.常见问题解答——系统使用环境</vt:lpstr>
      <vt:lpstr>11.常见问题解答——系统使用环境</vt:lpstr>
      <vt:lpstr>11.常见问题解答——系统使用环境</vt:lpstr>
      <vt:lpstr>幻灯片 278</vt:lpstr>
      <vt:lpstr>11.常见问题解答——批量入会、投保模板</vt:lpstr>
      <vt:lpstr>11.常见问题解答——批量入会、投保模板</vt:lpstr>
      <vt:lpstr>11.常见问题解答——批量入会、投保模板</vt:lpstr>
      <vt:lpstr>11.常见问题解答——批量入会、投保模板</vt:lpstr>
      <vt:lpstr>幻灯片 283</vt:lpstr>
      <vt:lpstr>11.常见问题解答——理赔业务操作</vt:lpstr>
      <vt:lpstr>幻灯片 285</vt:lpstr>
      <vt:lpstr>11.常见问题解答——其他</vt:lpstr>
      <vt:lpstr>11.常见问题解答——其他</vt:lpstr>
      <vt:lpstr>幻灯片 288</vt:lpstr>
      <vt:lpstr>培训课件下载</vt:lpstr>
      <vt:lpstr>培训课件下载</vt:lpstr>
      <vt:lpstr>微信公众号</vt:lpstr>
      <vt:lpstr>幻灯片 292</vt:lpstr>
    </vt:vector>
  </TitlesOfParts>
  <Company>Capinfo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Lenovo User</dc:creator>
  <cp:lastModifiedBy>何刚</cp:lastModifiedBy>
  <cp:revision>1956</cp:revision>
  <dcterms:created xsi:type="dcterms:W3CDTF">2009-03-07T02:35:57Z</dcterms:created>
  <dcterms:modified xsi:type="dcterms:W3CDTF">2015-04-16T04:03:22Z</dcterms:modified>
</cp:coreProperties>
</file>