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Layouts/slideLayout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7.xml" ContentType="application/vnd.openxmlformats-officedocument.presentationml.notesSlide+xml"/>
  <Override PartName="/ppt/diagrams/layout1.xml" ContentType="application/vnd.openxmlformats-officedocument.drawingml.diagramLayout+xml"/>
  <Override PartName="/ppt/notesSlides/notesSlide10.xml" ContentType="application/vnd.openxmlformats-officedocument.presentationml.notesSlide+xml"/>
  <Default Extension="xlsx" ContentType="application/vnd.openxmlformats-officedocument.spreadsheetml.sheet"/>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charts/chart1.xml" ContentType="application/vnd.openxmlformats-officedocument.drawingml.char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rawings/drawing1.xml" ContentType="application/vnd.openxmlformats-officedocument.drawingml.chartshapes+xml"/>
  <Override PartName="/ppt/notesSlides/notesSlide19.xml" ContentType="application/vnd.openxmlformats-officedocument.presentationml.notesSlide+xml"/>
  <Override PartName="/ppt/diagrams/drawing1.xml" ContentType="application/vnd.ms-office.drawingml.diagramDrawing+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Default Extension="jpeg" ContentType="image/jpeg"/>
  <Override PartName="/ppt/slideLayouts/slideLayout3.xml" ContentType="application/vnd.openxmlformats-officedocument.presentationml.slideLayout+xml"/>
  <Override PartName="/ppt/diagrams/quickStyle1.xml" ContentType="application/vnd.openxmlformats-officedocument.drawingml.diagramStyle+xml"/>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notesSlides/notesSlide4.xml" ContentType="application/vnd.openxmlformats-officedocument.presentationml.notesSlide+xml"/>
  <Override PartName="/ppt/diagrams/data1.xml" ContentType="application/vnd.openxmlformats-officedocument.drawingml.diagramData+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notesSlides/notesSlide18.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notesSlides/notesSlide25.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62"/>
  </p:notesMasterIdLst>
  <p:sldIdLst>
    <p:sldId id="256" r:id="rId2"/>
    <p:sldId id="307" r:id="rId3"/>
    <p:sldId id="308" r:id="rId4"/>
    <p:sldId id="310" r:id="rId5"/>
    <p:sldId id="313" r:id="rId6"/>
    <p:sldId id="314" r:id="rId7"/>
    <p:sldId id="311" r:id="rId8"/>
    <p:sldId id="312" r:id="rId9"/>
    <p:sldId id="315" r:id="rId10"/>
    <p:sldId id="259" r:id="rId11"/>
    <p:sldId id="263" r:id="rId12"/>
    <p:sldId id="260" r:id="rId13"/>
    <p:sldId id="264" r:id="rId14"/>
    <p:sldId id="261" r:id="rId15"/>
    <p:sldId id="265" r:id="rId16"/>
    <p:sldId id="266" r:id="rId17"/>
    <p:sldId id="262" r:id="rId18"/>
    <p:sldId id="267" r:id="rId19"/>
    <p:sldId id="271" r:id="rId20"/>
    <p:sldId id="272" r:id="rId21"/>
    <p:sldId id="273" r:id="rId22"/>
    <p:sldId id="268" r:id="rId23"/>
    <p:sldId id="269" r:id="rId24"/>
    <p:sldId id="270" r:id="rId25"/>
    <p:sldId id="274" r:id="rId26"/>
    <p:sldId id="275" r:id="rId27"/>
    <p:sldId id="276" r:id="rId28"/>
    <p:sldId id="277" r:id="rId29"/>
    <p:sldId id="278" r:id="rId30"/>
    <p:sldId id="279" r:id="rId31"/>
    <p:sldId id="280" r:id="rId32"/>
    <p:sldId id="281" r:id="rId33"/>
    <p:sldId id="282" r:id="rId34"/>
    <p:sldId id="283" r:id="rId35"/>
    <p:sldId id="284" r:id="rId36"/>
    <p:sldId id="285" r:id="rId37"/>
    <p:sldId id="293" r:id="rId38"/>
    <p:sldId id="305" r:id="rId39"/>
    <p:sldId id="320" r:id="rId40"/>
    <p:sldId id="286" r:id="rId41"/>
    <p:sldId id="287" r:id="rId42"/>
    <p:sldId id="292" r:id="rId43"/>
    <p:sldId id="288" r:id="rId44"/>
    <p:sldId id="289" r:id="rId45"/>
    <p:sldId id="290" r:id="rId46"/>
    <p:sldId id="291" r:id="rId47"/>
    <p:sldId id="294" r:id="rId48"/>
    <p:sldId id="295" r:id="rId49"/>
    <p:sldId id="298" r:id="rId50"/>
    <p:sldId id="296" r:id="rId51"/>
    <p:sldId id="299" r:id="rId52"/>
    <p:sldId id="300" r:id="rId53"/>
    <p:sldId id="301" r:id="rId54"/>
    <p:sldId id="302" r:id="rId55"/>
    <p:sldId id="303" r:id="rId56"/>
    <p:sldId id="304" r:id="rId57"/>
    <p:sldId id="316" r:id="rId58"/>
    <p:sldId id="317" r:id="rId59"/>
    <p:sldId id="318" r:id="rId60"/>
    <p:sldId id="319" r:id="rId6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68" d="100"/>
          <a:sy n="68" d="100"/>
        </p:scale>
        <p:origin x="-1210" y="-77"/>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s>
</file>

<file path=ppt/charts/_rels/chart1.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package" Target="../embeddings/Microsoft_Office_Excel____1.xlsx"/></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zh-CN"/>
  <c:chart>
    <c:autoTitleDeleted val="1"/>
    <c:view3D>
      <c:rotX val="75"/>
      <c:perspective val="30"/>
    </c:view3D>
    <c:plotArea>
      <c:layout/>
      <c:pie3DChart>
        <c:varyColors val="1"/>
        <c:ser>
          <c:idx val="0"/>
          <c:order val="0"/>
          <c:tx>
            <c:strRef>
              <c:f>Sheet1!$B$1</c:f>
              <c:strCache>
                <c:ptCount val="1"/>
                <c:pt idx="0">
                  <c:v>人数</c:v>
                </c:pt>
              </c:strCache>
            </c:strRef>
          </c:tx>
          <c:spPr>
            <a:ln>
              <a:solidFill>
                <a:schemeClr val="bg2">
                  <a:lumMod val="10000"/>
                </a:schemeClr>
              </a:solidFill>
            </a:ln>
            <a:effectLst>
              <a:outerShdw blurRad="50800" dist="38100" dir="5400000" algn="t" rotWithShape="0">
                <a:prstClr val="black">
                  <a:alpha val="40000"/>
                </a:prstClr>
              </a:outerShdw>
            </a:effectLst>
          </c:spPr>
          <c:dPt>
            <c:idx val="0"/>
            <c:spPr>
              <a:solidFill>
                <a:srgbClr val="00B050"/>
              </a:solidFill>
              <a:ln>
                <a:solidFill>
                  <a:schemeClr val="bg2">
                    <a:lumMod val="10000"/>
                  </a:schemeClr>
                </a:solidFill>
              </a:ln>
              <a:effectLst>
                <a:outerShdw blurRad="50800" dist="38100" dir="5400000" algn="t" rotWithShape="0">
                  <a:prstClr val="black">
                    <a:alpha val="40000"/>
                  </a:prstClr>
                </a:outerShdw>
              </a:effectLst>
            </c:spPr>
          </c:dPt>
          <c:dPt>
            <c:idx val="1"/>
            <c:spPr>
              <a:solidFill>
                <a:schemeClr val="accent2">
                  <a:lumMod val="40000"/>
                  <a:lumOff val="60000"/>
                </a:schemeClr>
              </a:solidFill>
              <a:ln>
                <a:solidFill>
                  <a:schemeClr val="bg2">
                    <a:lumMod val="10000"/>
                  </a:schemeClr>
                </a:solidFill>
              </a:ln>
              <a:effectLst>
                <a:outerShdw blurRad="50800" dist="38100" dir="5400000" algn="t" rotWithShape="0">
                  <a:prstClr val="black">
                    <a:alpha val="40000"/>
                  </a:prstClr>
                </a:outerShdw>
              </a:effectLst>
            </c:spPr>
          </c:dPt>
          <c:dLbls>
            <c:dLbl>
              <c:idx val="0"/>
              <c:layout>
                <c:manualLayout>
                  <c:x val="-0.17012291877472172"/>
                  <c:y val="-0.27015723425196853"/>
                </c:manualLayout>
              </c:layout>
              <c:tx>
                <c:rich>
                  <a:bodyPr/>
                  <a:lstStyle/>
                  <a:p>
                    <a:r>
                      <a:rPr lang="en-US" altLang="en-US" dirty="0" smtClean="0">
                        <a:latin typeface="微软雅黑" pitchFamily="34" charset="-122"/>
                        <a:ea typeface="微软雅黑" pitchFamily="34" charset="-122"/>
                      </a:rPr>
                      <a:t>117</a:t>
                    </a:r>
                    <a:r>
                      <a:rPr lang="zh-CN" altLang="en-US" dirty="0" smtClean="0">
                        <a:latin typeface="微软雅黑" pitchFamily="34" charset="-122"/>
                        <a:ea typeface="微软雅黑" pitchFamily="34" charset="-122"/>
                      </a:rPr>
                      <a:t>万人</a:t>
                    </a:r>
                    <a:endParaRPr lang="en-US" altLang="zh-CN" dirty="0" smtClean="0">
                      <a:latin typeface="微软雅黑" pitchFamily="34" charset="-122"/>
                      <a:ea typeface="微软雅黑" pitchFamily="34" charset="-122"/>
                    </a:endParaRPr>
                  </a:p>
                  <a:p>
                    <a:r>
                      <a:rPr lang="en-US" altLang="en-US" dirty="0" smtClean="0">
                        <a:latin typeface="微软雅黑" pitchFamily="34" charset="-122"/>
                        <a:ea typeface="微软雅黑" pitchFamily="34" charset="-122"/>
                      </a:rPr>
                      <a:t> </a:t>
                    </a:r>
                    <a:r>
                      <a:rPr lang="en-US" altLang="en-US" dirty="0">
                        <a:latin typeface="微软雅黑" pitchFamily="34" charset="-122"/>
                        <a:ea typeface="微软雅黑" pitchFamily="34" charset="-122"/>
                      </a:rPr>
                      <a:t>79%</a:t>
                    </a:r>
                  </a:p>
                </c:rich>
              </c:tx>
              <c:showVal val="1"/>
              <c:showPercent val="1"/>
            </c:dLbl>
            <c:dLbl>
              <c:idx val="1"/>
              <c:layout>
                <c:manualLayout>
                  <c:x val="0.11222606115992689"/>
                  <c:y val="0.20970964566929193"/>
                </c:manualLayout>
              </c:layout>
              <c:tx>
                <c:rich>
                  <a:bodyPr/>
                  <a:lstStyle/>
                  <a:p>
                    <a:r>
                      <a:rPr lang="en-US" altLang="en-US" dirty="0" smtClean="0">
                        <a:latin typeface="微软雅黑" pitchFamily="34" charset="-122"/>
                        <a:ea typeface="微软雅黑" pitchFamily="34" charset="-122"/>
                      </a:rPr>
                      <a:t>31</a:t>
                    </a:r>
                    <a:r>
                      <a:rPr lang="zh-CN" altLang="en-US" dirty="0" smtClean="0">
                        <a:latin typeface="微软雅黑" pitchFamily="34" charset="-122"/>
                        <a:ea typeface="微软雅黑" pitchFamily="34" charset="-122"/>
                      </a:rPr>
                      <a:t>万人</a:t>
                    </a:r>
                    <a:endParaRPr lang="en-US" altLang="en-US" dirty="0" smtClean="0">
                      <a:latin typeface="微软雅黑" pitchFamily="34" charset="-122"/>
                      <a:ea typeface="微软雅黑" pitchFamily="34" charset="-122"/>
                    </a:endParaRPr>
                  </a:p>
                  <a:p>
                    <a:r>
                      <a:rPr lang="en-US" altLang="en-US" dirty="0" smtClean="0">
                        <a:latin typeface="微软雅黑" pitchFamily="34" charset="-122"/>
                        <a:ea typeface="微软雅黑" pitchFamily="34" charset="-122"/>
                      </a:rPr>
                      <a:t> </a:t>
                    </a:r>
                    <a:r>
                      <a:rPr lang="en-US" altLang="en-US" dirty="0">
                        <a:latin typeface="微软雅黑" pitchFamily="34" charset="-122"/>
                        <a:ea typeface="微软雅黑" pitchFamily="34" charset="-122"/>
                      </a:rPr>
                      <a:t>21%</a:t>
                    </a:r>
                  </a:p>
                </c:rich>
              </c:tx>
              <c:showVal val="1"/>
              <c:showPercent val="1"/>
            </c:dLbl>
            <c:showVal val="1"/>
            <c:showPercent val="1"/>
          </c:dLbls>
          <c:cat>
            <c:strRef>
              <c:f>Sheet1!$A$2:$A$3</c:f>
              <c:strCache>
                <c:ptCount val="2"/>
                <c:pt idx="0">
                  <c:v>持有京卡•互助服务卡人数</c:v>
                </c:pt>
                <c:pt idx="1">
                  <c:v>未持有京卡•互助服务卡人数</c:v>
                </c:pt>
              </c:strCache>
            </c:strRef>
          </c:cat>
          <c:val>
            <c:numRef>
              <c:f>Sheet1!$B$2:$B$3</c:f>
              <c:numCache>
                <c:formatCode>General</c:formatCode>
                <c:ptCount val="2"/>
                <c:pt idx="0">
                  <c:v>1167431</c:v>
                </c:pt>
                <c:pt idx="1">
                  <c:v>313942</c:v>
                </c:pt>
              </c:numCache>
            </c:numRef>
          </c:val>
        </c:ser>
        <c:dLbls>
          <c:showPercent val="1"/>
        </c:dLbls>
      </c:pie3DChart>
    </c:plotArea>
    <c:legend>
      <c:legendPos val="r"/>
      <c:layout>
        <c:manualLayout>
          <c:xMode val="edge"/>
          <c:yMode val="edge"/>
          <c:x val="0.5898083952918215"/>
          <c:y val="0.34528001968503935"/>
          <c:w val="0.4006678618422379"/>
          <c:h val="0.30943996062992235"/>
        </c:manualLayout>
      </c:layout>
    </c:legend>
    <c:plotVisOnly val="1"/>
  </c:chart>
  <c:txPr>
    <a:bodyPr/>
    <a:lstStyle/>
    <a:p>
      <a:pPr>
        <a:defRPr sz="1800"/>
      </a:pPr>
      <a:endParaRPr lang="zh-CN"/>
    </a:p>
  </c:txPr>
  <c:externalData r:id="rId1"/>
  <c:userShapes r:id="rId2"/>
</c:chartSpac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D317CD5-7A44-4DC3-BB08-95038890CFD7}" type="doc">
      <dgm:prSet loTypeId="urn:microsoft.com/office/officeart/2005/8/layout/chevron2" loCatId="process" qsTypeId="urn:microsoft.com/office/officeart/2005/8/quickstyle/simple5" qsCatId="simple" csTypeId="urn:microsoft.com/office/officeart/2005/8/colors/accent1_2" csCatId="accent1" phldr="1"/>
      <dgm:spPr/>
      <dgm:t>
        <a:bodyPr/>
        <a:lstStyle/>
        <a:p>
          <a:endParaRPr lang="zh-CN" altLang="en-US"/>
        </a:p>
      </dgm:t>
    </dgm:pt>
    <dgm:pt modelId="{5FBFEDFF-5424-49FF-AC82-6CBE99A5DCEF}">
      <dgm:prSet phldrT="[文本]"/>
      <dgm:spPr/>
      <dgm:t>
        <a:bodyPr/>
        <a:lstStyle/>
        <a:p>
          <a:r>
            <a:rPr lang="zh-CN" altLang="en-US" b="1" dirty="0" smtClean="0">
              <a:latin typeface="微软雅黑" pitchFamily="34" charset="-122"/>
              <a:ea typeface="微软雅黑" pitchFamily="34" charset="-122"/>
            </a:rPr>
            <a:t>新建</a:t>
          </a:r>
          <a:endParaRPr lang="zh-CN" altLang="en-US" b="1" dirty="0">
            <a:latin typeface="微软雅黑" pitchFamily="34" charset="-122"/>
            <a:ea typeface="微软雅黑" pitchFamily="34" charset="-122"/>
          </a:endParaRPr>
        </a:p>
      </dgm:t>
    </dgm:pt>
    <dgm:pt modelId="{CC93E610-F9E1-49E4-B92C-14BE3713979B}" type="parTrans" cxnId="{00697D00-3C86-4404-A297-279B331F5408}">
      <dgm:prSet/>
      <dgm:spPr/>
      <dgm:t>
        <a:bodyPr/>
        <a:lstStyle/>
        <a:p>
          <a:endParaRPr lang="zh-CN" altLang="en-US"/>
        </a:p>
      </dgm:t>
    </dgm:pt>
    <dgm:pt modelId="{4F6B0B2A-958A-47F6-8694-181CA33A918D}" type="sibTrans" cxnId="{00697D00-3C86-4404-A297-279B331F5408}">
      <dgm:prSet/>
      <dgm:spPr/>
      <dgm:t>
        <a:bodyPr/>
        <a:lstStyle/>
        <a:p>
          <a:endParaRPr lang="zh-CN" altLang="en-US"/>
        </a:p>
      </dgm:t>
    </dgm:pt>
    <dgm:pt modelId="{0BDF3A6B-1125-4A38-AF88-34B24D89CCF6}">
      <dgm:prSet phldrT="[文本]" custT="1"/>
      <dgm:spPr>
        <a:solidFill>
          <a:schemeClr val="accent1">
            <a:lumMod val="20000"/>
            <a:lumOff val="80000"/>
            <a:alpha val="90000"/>
          </a:schemeClr>
        </a:solidFill>
      </dgm:spPr>
      <dgm:t>
        <a:bodyPr/>
        <a:lstStyle/>
        <a:p>
          <a:r>
            <a:rPr lang="zh-CN" altLang="en-US" sz="1800" dirty="0" smtClean="0">
              <a:latin typeface="微软雅黑" pitchFamily="34" charset="-122"/>
              <a:ea typeface="微软雅黑" pitchFamily="34" charset="-122"/>
            </a:rPr>
            <a:t>录入新会员基本信息</a:t>
          </a:r>
          <a:endParaRPr lang="zh-CN" altLang="en-US" sz="1800" dirty="0">
            <a:latin typeface="微软雅黑" pitchFamily="34" charset="-122"/>
            <a:ea typeface="微软雅黑" pitchFamily="34" charset="-122"/>
          </a:endParaRPr>
        </a:p>
      </dgm:t>
    </dgm:pt>
    <dgm:pt modelId="{E214D99D-6492-4AC1-813B-F9E10F733C94}" type="parTrans" cxnId="{8C3A4833-79CE-4CD3-BB5F-96D25B951F54}">
      <dgm:prSet/>
      <dgm:spPr/>
      <dgm:t>
        <a:bodyPr/>
        <a:lstStyle/>
        <a:p>
          <a:endParaRPr lang="zh-CN" altLang="en-US"/>
        </a:p>
      </dgm:t>
    </dgm:pt>
    <dgm:pt modelId="{890D0197-B2F7-441C-9EA2-E97506344149}" type="sibTrans" cxnId="{8C3A4833-79CE-4CD3-BB5F-96D25B951F54}">
      <dgm:prSet/>
      <dgm:spPr/>
      <dgm:t>
        <a:bodyPr/>
        <a:lstStyle/>
        <a:p>
          <a:endParaRPr lang="zh-CN" altLang="en-US"/>
        </a:p>
      </dgm:t>
    </dgm:pt>
    <dgm:pt modelId="{760D16BC-DF71-4187-91E4-694C0AF79C9A}">
      <dgm:prSet phldrT="[文本]" custT="1"/>
      <dgm:spPr>
        <a:solidFill>
          <a:schemeClr val="accent1">
            <a:lumMod val="20000"/>
            <a:lumOff val="80000"/>
            <a:alpha val="90000"/>
          </a:schemeClr>
        </a:solidFill>
      </dgm:spPr>
      <dgm:t>
        <a:bodyPr/>
        <a:lstStyle/>
        <a:p>
          <a:r>
            <a:rPr lang="zh-CN" altLang="en-US" sz="1800" dirty="0" smtClean="0">
              <a:latin typeface="微软雅黑" pitchFamily="34" charset="-122"/>
              <a:ea typeface="微软雅黑" pitchFamily="34" charset="-122"/>
            </a:rPr>
            <a:t>上报新会员</a:t>
          </a:r>
          <a:endParaRPr lang="zh-CN" altLang="en-US" sz="1800" dirty="0">
            <a:latin typeface="微软雅黑" pitchFamily="34" charset="-122"/>
            <a:ea typeface="微软雅黑" pitchFamily="34" charset="-122"/>
          </a:endParaRPr>
        </a:p>
      </dgm:t>
    </dgm:pt>
    <dgm:pt modelId="{6D50769B-82C7-489B-B083-BFF96845747F}" type="parTrans" cxnId="{6FE28873-935D-44C7-8A74-8F4583DE7B5F}">
      <dgm:prSet/>
      <dgm:spPr/>
      <dgm:t>
        <a:bodyPr/>
        <a:lstStyle/>
        <a:p>
          <a:endParaRPr lang="zh-CN" altLang="en-US"/>
        </a:p>
      </dgm:t>
    </dgm:pt>
    <dgm:pt modelId="{C3D8D7F2-4D1C-498B-9DC9-2E29128ABAF8}" type="sibTrans" cxnId="{6FE28873-935D-44C7-8A74-8F4583DE7B5F}">
      <dgm:prSet/>
      <dgm:spPr/>
      <dgm:t>
        <a:bodyPr/>
        <a:lstStyle/>
        <a:p>
          <a:endParaRPr lang="zh-CN" altLang="en-US"/>
        </a:p>
      </dgm:t>
    </dgm:pt>
    <dgm:pt modelId="{E2F0D4A3-8AE8-4DAA-AFB7-874B3118483D}">
      <dgm:prSet phldrT="[文本]"/>
      <dgm:spPr/>
      <dgm:t>
        <a:bodyPr/>
        <a:lstStyle/>
        <a:p>
          <a:r>
            <a:rPr lang="zh-CN" altLang="en-US" b="1" dirty="0" smtClean="0">
              <a:latin typeface="微软雅黑" pitchFamily="34" charset="-122"/>
              <a:ea typeface="微软雅黑" pitchFamily="34" charset="-122"/>
            </a:rPr>
            <a:t>财务确认</a:t>
          </a:r>
          <a:endParaRPr lang="zh-CN" altLang="en-US" b="1" dirty="0">
            <a:latin typeface="微软雅黑" pitchFamily="34" charset="-122"/>
            <a:ea typeface="微软雅黑" pitchFamily="34" charset="-122"/>
          </a:endParaRPr>
        </a:p>
      </dgm:t>
    </dgm:pt>
    <dgm:pt modelId="{620F2626-539B-44DC-86AC-2D5930D17EE5}" type="parTrans" cxnId="{E607984A-65C9-4646-86F2-2479A6EA39A9}">
      <dgm:prSet/>
      <dgm:spPr/>
      <dgm:t>
        <a:bodyPr/>
        <a:lstStyle/>
        <a:p>
          <a:endParaRPr lang="zh-CN" altLang="en-US"/>
        </a:p>
      </dgm:t>
    </dgm:pt>
    <dgm:pt modelId="{2EFC571F-E027-4A61-A044-5F5F890269B2}" type="sibTrans" cxnId="{E607984A-65C9-4646-86F2-2479A6EA39A9}">
      <dgm:prSet/>
      <dgm:spPr/>
      <dgm:t>
        <a:bodyPr/>
        <a:lstStyle/>
        <a:p>
          <a:endParaRPr lang="zh-CN" altLang="en-US"/>
        </a:p>
      </dgm:t>
    </dgm:pt>
    <dgm:pt modelId="{3A4FC42A-B45F-4EDF-B78B-8ECC756D3CCF}">
      <dgm:prSet phldrT="[文本]" custT="1"/>
      <dgm:spPr>
        <a:solidFill>
          <a:schemeClr val="accent1">
            <a:lumMod val="20000"/>
            <a:lumOff val="80000"/>
            <a:alpha val="90000"/>
          </a:schemeClr>
        </a:solidFill>
      </dgm:spPr>
      <dgm:t>
        <a:bodyPr/>
        <a:lstStyle/>
        <a:p>
          <a:r>
            <a:rPr lang="zh-CN" altLang="en-US" sz="1800" dirty="0" smtClean="0">
              <a:latin typeface="微软雅黑" pitchFamily="34" charset="-122"/>
              <a:ea typeface="微软雅黑" pitchFamily="34" charset="-122"/>
            </a:rPr>
            <a:t>可以对上报的新会员进行投保操作</a:t>
          </a:r>
          <a:endParaRPr lang="zh-CN" altLang="en-US" sz="1800" dirty="0">
            <a:latin typeface="微软雅黑" pitchFamily="34" charset="-122"/>
            <a:ea typeface="微软雅黑" pitchFamily="34" charset="-122"/>
          </a:endParaRPr>
        </a:p>
      </dgm:t>
    </dgm:pt>
    <dgm:pt modelId="{03F7DC70-3E2A-4387-9142-B5579E27E682}" type="parTrans" cxnId="{75E35D12-8057-45F6-B1A9-9DA2179EFECF}">
      <dgm:prSet/>
      <dgm:spPr/>
      <dgm:t>
        <a:bodyPr/>
        <a:lstStyle/>
        <a:p>
          <a:endParaRPr lang="zh-CN" altLang="en-US"/>
        </a:p>
      </dgm:t>
    </dgm:pt>
    <dgm:pt modelId="{93339D67-1C14-4EFB-BDAB-39E39E47A9AA}" type="sibTrans" cxnId="{75E35D12-8057-45F6-B1A9-9DA2179EFECF}">
      <dgm:prSet/>
      <dgm:spPr/>
      <dgm:t>
        <a:bodyPr/>
        <a:lstStyle/>
        <a:p>
          <a:endParaRPr lang="zh-CN" altLang="en-US"/>
        </a:p>
      </dgm:t>
    </dgm:pt>
    <dgm:pt modelId="{97561B90-64B2-4DB9-8C8E-7E017E2A2064}">
      <dgm:prSet phldrT="[文本]" custT="1"/>
      <dgm:spPr/>
      <dgm:t>
        <a:bodyPr/>
        <a:lstStyle/>
        <a:p>
          <a:r>
            <a:rPr lang="zh-CN" altLang="en-US" sz="1400" b="1" dirty="0" smtClean="0">
              <a:latin typeface="微软雅黑" pitchFamily="34" charset="-122"/>
              <a:ea typeface="微软雅黑" pitchFamily="34" charset="-122"/>
            </a:rPr>
            <a:t>打印生效</a:t>
          </a:r>
          <a:endParaRPr lang="zh-CN" altLang="en-US" sz="1400" b="1" dirty="0">
            <a:latin typeface="微软雅黑" pitchFamily="34" charset="-122"/>
            <a:ea typeface="微软雅黑" pitchFamily="34" charset="-122"/>
          </a:endParaRPr>
        </a:p>
      </dgm:t>
    </dgm:pt>
    <dgm:pt modelId="{4A6BDE8E-E73D-41A8-9027-E88BD696427A}" type="parTrans" cxnId="{AC0AFD2B-BA8A-4A5D-B1C6-03CCB2ADE90F}">
      <dgm:prSet/>
      <dgm:spPr/>
      <dgm:t>
        <a:bodyPr/>
        <a:lstStyle/>
        <a:p>
          <a:endParaRPr lang="zh-CN" altLang="en-US"/>
        </a:p>
      </dgm:t>
    </dgm:pt>
    <dgm:pt modelId="{7E3AE901-BBE3-41E8-8DAC-4B54D39D95ED}" type="sibTrans" cxnId="{AC0AFD2B-BA8A-4A5D-B1C6-03CCB2ADE90F}">
      <dgm:prSet/>
      <dgm:spPr/>
      <dgm:t>
        <a:bodyPr/>
        <a:lstStyle/>
        <a:p>
          <a:endParaRPr lang="zh-CN" altLang="en-US"/>
        </a:p>
      </dgm:t>
    </dgm:pt>
    <dgm:pt modelId="{ED1657EA-D84D-4D9B-902E-27985EA13164}">
      <dgm:prSet phldrT="[文本]" custT="1"/>
      <dgm:spPr>
        <a:solidFill>
          <a:schemeClr val="accent1">
            <a:lumMod val="20000"/>
            <a:lumOff val="80000"/>
            <a:alpha val="90000"/>
          </a:schemeClr>
        </a:solidFill>
      </dgm:spPr>
      <dgm:t>
        <a:bodyPr/>
        <a:lstStyle/>
        <a:p>
          <a:r>
            <a:rPr lang="zh-CN" altLang="en-US" sz="1800" dirty="0" smtClean="0">
              <a:latin typeface="微软雅黑" pitchFamily="34" charset="-122"/>
              <a:ea typeface="微软雅黑" pitchFamily="34" charset="-122"/>
            </a:rPr>
            <a:t>新会员审批正式通过，完成入会业务流程</a:t>
          </a:r>
          <a:endParaRPr lang="zh-CN" altLang="en-US" sz="1800" dirty="0">
            <a:latin typeface="微软雅黑" pitchFamily="34" charset="-122"/>
            <a:ea typeface="微软雅黑" pitchFamily="34" charset="-122"/>
          </a:endParaRPr>
        </a:p>
      </dgm:t>
    </dgm:pt>
    <dgm:pt modelId="{79890997-02DF-4518-BFD3-B10C58645794}" type="parTrans" cxnId="{31D15760-A298-4164-8E2D-020960A8D8A0}">
      <dgm:prSet/>
      <dgm:spPr/>
      <dgm:t>
        <a:bodyPr/>
        <a:lstStyle/>
        <a:p>
          <a:endParaRPr lang="zh-CN" altLang="en-US"/>
        </a:p>
      </dgm:t>
    </dgm:pt>
    <dgm:pt modelId="{93235BA3-538F-4EA0-9439-4EDBFC0EF88F}" type="sibTrans" cxnId="{31D15760-A298-4164-8E2D-020960A8D8A0}">
      <dgm:prSet/>
      <dgm:spPr/>
      <dgm:t>
        <a:bodyPr/>
        <a:lstStyle/>
        <a:p>
          <a:endParaRPr lang="zh-CN" altLang="en-US"/>
        </a:p>
      </dgm:t>
    </dgm:pt>
    <dgm:pt modelId="{EDFBE520-E6E9-435F-963E-73018ADF3168}" type="pres">
      <dgm:prSet presAssocID="{3D317CD5-7A44-4DC3-BB08-95038890CFD7}" presName="linearFlow" presStyleCnt="0">
        <dgm:presLayoutVars>
          <dgm:dir/>
          <dgm:animLvl val="lvl"/>
          <dgm:resizeHandles val="exact"/>
        </dgm:presLayoutVars>
      </dgm:prSet>
      <dgm:spPr/>
      <dgm:t>
        <a:bodyPr/>
        <a:lstStyle/>
        <a:p>
          <a:endParaRPr lang="zh-CN" altLang="en-US"/>
        </a:p>
      </dgm:t>
    </dgm:pt>
    <dgm:pt modelId="{AF16F246-BD31-4201-B1AE-FB369564EA27}" type="pres">
      <dgm:prSet presAssocID="{5FBFEDFF-5424-49FF-AC82-6CBE99A5DCEF}" presName="composite" presStyleCnt="0"/>
      <dgm:spPr/>
      <dgm:t>
        <a:bodyPr/>
        <a:lstStyle/>
        <a:p>
          <a:endParaRPr lang="zh-CN" altLang="en-US"/>
        </a:p>
      </dgm:t>
    </dgm:pt>
    <dgm:pt modelId="{A40A8CB0-D049-4DE0-A4DB-9C45E9B1C739}" type="pres">
      <dgm:prSet presAssocID="{5FBFEDFF-5424-49FF-AC82-6CBE99A5DCEF}" presName="parentText" presStyleLbl="alignNode1" presStyleIdx="0" presStyleCnt="3">
        <dgm:presLayoutVars>
          <dgm:chMax val="1"/>
          <dgm:bulletEnabled val="1"/>
        </dgm:presLayoutVars>
      </dgm:prSet>
      <dgm:spPr/>
      <dgm:t>
        <a:bodyPr/>
        <a:lstStyle/>
        <a:p>
          <a:endParaRPr lang="zh-CN" altLang="en-US"/>
        </a:p>
      </dgm:t>
    </dgm:pt>
    <dgm:pt modelId="{1A12C458-986C-4CA4-A095-95AACA38E06A}" type="pres">
      <dgm:prSet presAssocID="{5FBFEDFF-5424-49FF-AC82-6CBE99A5DCEF}" presName="descendantText" presStyleLbl="alignAcc1" presStyleIdx="0" presStyleCnt="3">
        <dgm:presLayoutVars>
          <dgm:bulletEnabled val="1"/>
        </dgm:presLayoutVars>
      </dgm:prSet>
      <dgm:spPr/>
      <dgm:t>
        <a:bodyPr/>
        <a:lstStyle/>
        <a:p>
          <a:endParaRPr lang="zh-CN" altLang="en-US"/>
        </a:p>
      </dgm:t>
    </dgm:pt>
    <dgm:pt modelId="{B09EDBB2-D688-4A7F-9906-2B1B87A5FE60}" type="pres">
      <dgm:prSet presAssocID="{4F6B0B2A-958A-47F6-8694-181CA33A918D}" presName="sp" presStyleCnt="0"/>
      <dgm:spPr/>
      <dgm:t>
        <a:bodyPr/>
        <a:lstStyle/>
        <a:p>
          <a:endParaRPr lang="zh-CN" altLang="en-US"/>
        </a:p>
      </dgm:t>
    </dgm:pt>
    <dgm:pt modelId="{844A71AA-BDA5-45D6-A8C4-47564030BD81}" type="pres">
      <dgm:prSet presAssocID="{E2F0D4A3-8AE8-4DAA-AFB7-874B3118483D}" presName="composite" presStyleCnt="0"/>
      <dgm:spPr/>
      <dgm:t>
        <a:bodyPr/>
        <a:lstStyle/>
        <a:p>
          <a:endParaRPr lang="zh-CN" altLang="en-US"/>
        </a:p>
      </dgm:t>
    </dgm:pt>
    <dgm:pt modelId="{334FBF77-5FFB-4FCC-8B97-AF008194CE22}" type="pres">
      <dgm:prSet presAssocID="{E2F0D4A3-8AE8-4DAA-AFB7-874B3118483D}" presName="parentText" presStyleLbl="alignNode1" presStyleIdx="1" presStyleCnt="3">
        <dgm:presLayoutVars>
          <dgm:chMax val="1"/>
          <dgm:bulletEnabled val="1"/>
        </dgm:presLayoutVars>
      </dgm:prSet>
      <dgm:spPr/>
      <dgm:t>
        <a:bodyPr/>
        <a:lstStyle/>
        <a:p>
          <a:endParaRPr lang="zh-CN" altLang="en-US"/>
        </a:p>
      </dgm:t>
    </dgm:pt>
    <dgm:pt modelId="{12B643C0-3FE3-416D-B99A-FD99363FCE31}" type="pres">
      <dgm:prSet presAssocID="{E2F0D4A3-8AE8-4DAA-AFB7-874B3118483D}" presName="descendantText" presStyleLbl="alignAcc1" presStyleIdx="1" presStyleCnt="3">
        <dgm:presLayoutVars>
          <dgm:bulletEnabled val="1"/>
        </dgm:presLayoutVars>
      </dgm:prSet>
      <dgm:spPr/>
      <dgm:t>
        <a:bodyPr/>
        <a:lstStyle/>
        <a:p>
          <a:endParaRPr lang="zh-CN" altLang="en-US"/>
        </a:p>
      </dgm:t>
    </dgm:pt>
    <dgm:pt modelId="{B75AAA96-4FE4-4A53-950D-DD900F857E88}" type="pres">
      <dgm:prSet presAssocID="{2EFC571F-E027-4A61-A044-5F5F890269B2}" presName="sp" presStyleCnt="0"/>
      <dgm:spPr/>
      <dgm:t>
        <a:bodyPr/>
        <a:lstStyle/>
        <a:p>
          <a:endParaRPr lang="zh-CN" altLang="en-US"/>
        </a:p>
      </dgm:t>
    </dgm:pt>
    <dgm:pt modelId="{85FDE3F3-9549-4300-9CDB-B7C72A643F06}" type="pres">
      <dgm:prSet presAssocID="{97561B90-64B2-4DB9-8C8E-7E017E2A2064}" presName="composite" presStyleCnt="0"/>
      <dgm:spPr/>
      <dgm:t>
        <a:bodyPr/>
        <a:lstStyle/>
        <a:p>
          <a:endParaRPr lang="zh-CN" altLang="en-US"/>
        </a:p>
      </dgm:t>
    </dgm:pt>
    <dgm:pt modelId="{CA43A090-89C2-487E-92C7-11DE3DEF3066}" type="pres">
      <dgm:prSet presAssocID="{97561B90-64B2-4DB9-8C8E-7E017E2A2064}" presName="parentText" presStyleLbl="alignNode1" presStyleIdx="2" presStyleCnt="3">
        <dgm:presLayoutVars>
          <dgm:chMax val="1"/>
          <dgm:bulletEnabled val="1"/>
        </dgm:presLayoutVars>
      </dgm:prSet>
      <dgm:spPr/>
      <dgm:t>
        <a:bodyPr/>
        <a:lstStyle/>
        <a:p>
          <a:endParaRPr lang="zh-CN" altLang="en-US"/>
        </a:p>
      </dgm:t>
    </dgm:pt>
    <dgm:pt modelId="{94129DA0-7595-43DF-BDA2-2CA5A8974EC6}" type="pres">
      <dgm:prSet presAssocID="{97561B90-64B2-4DB9-8C8E-7E017E2A2064}" presName="descendantText" presStyleLbl="alignAcc1" presStyleIdx="2" presStyleCnt="3">
        <dgm:presLayoutVars>
          <dgm:bulletEnabled val="1"/>
        </dgm:presLayoutVars>
      </dgm:prSet>
      <dgm:spPr/>
      <dgm:t>
        <a:bodyPr/>
        <a:lstStyle/>
        <a:p>
          <a:endParaRPr lang="zh-CN" altLang="en-US"/>
        </a:p>
      </dgm:t>
    </dgm:pt>
  </dgm:ptLst>
  <dgm:cxnLst>
    <dgm:cxn modelId="{A1DBE8BE-BCC8-4D60-A020-8CD0EAD9A33B}" type="presOf" srcId="{3A4FC42A-B45F-4EDF-B78B-8ECC756D3CCF}" destId="{12B643C0-3FE3-416D-B99A-FD99363FCE31}" srcOrd="0" destOrd="0" presId="urn:microsoft.com/office/officeart/2005/8/layout/chevron2"/>
    <dgm:cxn modelId="{C3C3003E-0689-42EA-9266-E57A29848A27}" type="presOf" srcId="{760D16BC-DF71-4187-91E4-694C0AF79C9A}" destId="{1A12C458-986C-4CA4-A095-95AACA38E06A}" srcOrd="0" destOrd="1" presId="urn:microsoft.com/office/officeart/2005/8/layout/chevron2"/>
    <dgm:cxn modelId="{AC0AFD2B-BA8A-4A5D-B1C6-03CCB2ADE90F}" srcId="{3D317CD5-7A44-4DC3-BB08-95038890CFD7}" destId="{97561B90-64B2-4DB9-8C8E-7E017E2A2064}" srcOrd="2" destOrd="0" parTransId="{4A6BDE8E-E73D-41A8-9027-E88BD696427A}" sibTransId="{7E3AE901-BBE3-41E8-8DAC-4B54D39D95ED}"/>
    <dgm:cxn modelId="{2CC2C73A-BB34-4428-8BC4-76EC112DE877}" type="presOf" srcId="{3D317CD5-7A44-4DC3-BB08-95038890CFD7}" destId="{EDFBE520-E6E9-435F-963E-73018ADF3168}" srcOrd="0" destOrd="0" presId="urn:microsoft.com/office/officeart/2005/8/layout/chevron2"/>
    <dgm:cxn modelId="{3F592E63-4B38-4FA9-8862-41E8711CBB71}" type="presOf" srcId="{E2F0D4A3-8AE8-4DAA-AFB7-874B3118483D}" destId="{334FBF77-5FFB-4FCC-8B97-AF008194CE22}" srcOrd="0" destOrd="0" presId="urn:microsoft.com/office/officeart/2005/8/layout/chevron2"/>
    <dgm:cxn modelId="{75E35D12-8057-45F6-B1A9-9DA2179EFECF}" srcId="{E2F0D4A3-8AE8-4DAA-AFB7-874B3118483D}" destId="{3A4FC42A-B45F-4EDF-B78B-8ECC756D3CCF}" srcOrd="0" destOrd="0" parTransId="{03F7DC70-3E2A-4387-9142-B5579E27E682}" sibTransId="{93339D67-1C14-4EFB-BDAB-39E39E47A9AA}"/>
    <dgm:cxn modelId="{31D15760-A298-4164-8E2D-020960A8D8A0}" srcId="{97561B90-64B2-4DB9-8C8E-7E017E2A2064}" destId="{ED1657EA-D84D-4D9B-902E-27985EA13164}" srcOrd="0" destOrd="0" parTransId="{79890997-02DF-4518-BFD3-B10C58645794}" sibTransId="{93235BA3-538F-4EA0-9439-4EDBFC0EF88F}"/>
    <dgm:cxn modelId="{6FE28873-935D-44C7-8A74-8F4583DE7B5F}" srcId="{5FBFEDFF-5424-49FF-AC82-6CBE99A5DCEF}" destId="{760D16BC-DF71-4187-91E4-694C0AF79C9A}" srcOrd="1" destOrd="0" parTransId="{6D50769B-82C7-489B-B083-BFF96845747F}" sibTransId="{C3D8D7F2-4D1C-498B-9DC9-2E29128ABAF8}"/>
    <dgm:cxn modelId="{6582911C-A44F-4FC3-902B-54ED701B6CAE}" type="presOf" srcId="{0BDF3A6B-1125-4A38-AF88-34B24D89CCF6}" destId="{1A12C458-986C-4CA4-A095-95AACA38E06A}" srcOrd="0" destOrd="0" presId="urn:microsoft.com/office/officeart/2005/8/layout/chevron2"/>
    <dgm:cxn modelId="{00697D00-3C86-4404-A297-279B331F5408}" srcId="{3D317CD5-7A44-4DC3-BB08-95038890CFD7}" destId="{5FBFEDFF-5424-49FF-AC82-6CBE99A5DCEF}" srcOrd="0" destOrd="0" parTransId="{CC93E610-F9E1-49E4-B92C-14BE3713979B}" sibTransId="{4F6B0B2A-958A-47F6-8694-181CA33A918D}"/>
    <dgm:cxn modelId="{E607984A-65C9-4646-86F2-2479A6EA39A9}" srcId="{3D317CD5-7A44-4DC3-BB08-95038890CFD7}" destId="{E2F0D4A3-8AE8-4DAA-AFB7-874B3118483D}" srcOrd="1" destOrd="0" parTransId="{620F2626-539B-44DC-86AC-2D5930D17EE5}" sibTransId="{2EFC571F-E027-4A61-A044-5F5F890269B2}"/>
    <dgm:cxn modelId="{334E2191-78CD-4518-B63C-693D31A5231B}" type="presOf" srcId="{97561B90-64B2-4DB9-8C8E-7E017E2A2064}" destId="{CA43A090-89C2-487E-92C7-11DE3DEF3066}" srcOrd="0" destOrd="0" presId="urn:microsoft.com/office/officeart/2005/8/layout/chevron2"/>
    <dgm:cxn modelId="{5AA2D877-4B18-4558-9322-0CD229AE8C1B}" type="presOf" srcId="{ED1657EA-D84D-4D9B-902E-27985EA13164}" destId="{94129DA0-7595-43DF-BDA2-2CA5A8974EC6}" srcOrd="0" destOrd="0" presId="urn:microsoft.com/office/officeart/2005/8/layout/chevron2"/>
    <dgm:cxn modelId="{E9A179EB-0BC3-4BCB-8940-D4D300BD6A2B}" type="presOf" srcId="{5FBFEDFF-5424-49FF-AC82-6CBE99A5DCEF}" destId="{A40A8CB0-D049-4DE0-A4DB-9C45E9B1C739}" srcOrd="0" destOrd="0" presId="urn:microsoft.com/office/officeart/2005/8/layout/chevron2"/>
    <dgm:cxn modelId="{8C3A4833-79CE-4CD3-BB5F-96D25B951F54}" srcId="{5FBFEDFF-5424-49FF-AC82-6CBE99A5DCEF}" destId="{0BDF3A6B-1125-4A38-AF88-34B24D89CCF6}" srcOrd="0" destOrd="0" parTransId="{E214D99D-6492-4AC1-813B-F9E10F733C94}" sibTransId="{890D0197-B2F7-441C-9EA2-E97506344149}"/>
    <dgm:cxn modelId="{0AD90394-E1F5-4EEF-B4CC-AE984C66667B}" type="presParOf" srcId="{EDFBE520-E6E9-435F-963E-73018ADF3168}" destId="{AF16F246-BD31-4201-B1AE-FB369564EA27}" srcOrd="0" destOrd="0" presId="urn:microsoft.com/office/officeart/2005/8/layout/chevron2"/>
    <dgm:cxn modelId="{EE1E446F-5524-4D02-91DC-7607301830F7}" type="presParOf" srcId="{AF16F246-BD31-4201-B1AE-FB369564EA27}" destId="{A40A8CB0-D049-4DE0-A4DB-9C45E9B1C739}" srcOrd="0" destOrd="0" presId="urn:microsoft.com/office/officeart/2005/8/layout/chevron2"/>
    <dgm:cxn modelId="{B2BE327B-810E-4540-A7E0-687EB638C606}" type="presParOf" srcId="{AF16F246-BD31-4201-B1AE-FB369564EA27}" destId="{1A12C458-986C-4CA4-A095-95AACA38E06A}" srcOrd="1" destOrd="0" presId="urn:microsoft.com/office/officeart/2005/8/layout/chevron2"/>
    <dgm:cxn modelId="{7406DABA-643C-491D-8E4E-657BE025AF45}" type="presParOf" srcId="{EDFBE520-E6E9-435F-963E-73018ADF3168}" destId="{B09EDBB2-D688-4A7F-9906-2B1B87A5FE60}" srcOrd="1" destOrd="0" presId="urn:microsoft.com/office/officeart/2005/8/layout/chevron2"/>
    <dgm:cxn modelId="{4E394555-2EC3-4A2A-9DA9-E86564CCB8DD}" type="presParOf" srcId="{EDFBE520-E6E9-435F-963E-73018ADF3168}" destId="{844A71AA-BDA5-45D6-A8C4-47564030BD81}" srcOrd="2" destOrd="0" presId="urn:microsoft.com/office/officeart/2005/8/layout/chevron2"/>
    <dgm:cxn modelId="{1F72DD04-55CF-4093-AABD-E89C696400CF}" type="presParOf" srcId="{844A71AA-BDA5-45D6-A8C4-47564030BD81}" destId="{334FBF77-5FFB-4FCC-8B97-AF008194CE22}" srcOrd="0" destOrd="0" presId="urn:microsoft.com/office/officeart/2005/8/layout/chevron2"/>
    <dgm:cxn modelId="{541FA1CF-7513-4827-AF47-D9FD4940FFBF}" type="presParOf" srcId="{844A71AA-BDA5-45D6-A8C4-47564030BD81}" destId="{12B643C0-3FE3-416D-B99A-FD99363FCE31}" srcOrd="1" destOrd="0" presId="urn:microsoft.com/office/officeart/2005/8/layout/chevron2"/>
    <dgm:cxn modelId="{9F896BC0-E3F6-4FF1-9C64-9081D910D668}" type="presParOf" srcId="{EDFBE520-E6E9-435F-963E-73018ADF3168}" destId="{B75AAA96-4FE4-4A53-950D-DD900F857E88}" srcOrd="3" destOrd="0" presId="urn:microsoft.com/office/officeart/2005/8/layout/chevron2"/>
    <dgm:cxn modelId="{F443458B-230B-45CB-B366-A195A8142E67}" type="presParOf" srcId="{EDFBE520-E6E9-435F-963E-73018ADF3168}" destId="{85FDE3F3-9549-4300-9CDB-B7C72A643F06}" srcOrd="4" destOrd="0" presId="urn:microsoft.com/office/officeart/2005/8/layout/chevron2"/>
    <dgm:cxn modelId="{88BB5F7F-683E-42E0-AEAB-585DE0D0FE98}" type="presParOf" srcId="{85FDE3F3-9549-4300-9CDB-B7C72A643F06}" destId="{CA43A090-89C2-487E-92C7-11DE3DEF3066}" srcOrd="0" destOrd="0" presId="urn:microsoft.com/office/officeart/2005/8/layout/chevron2"/>
    <dgm:cxn modelId="{63D77F00-A5F1-4EA5-A735-CA1C8ED7B344}" type="presParOf" srcId="{85FDE3F3-9549-4300-9CDB-B7C72A643F06}" destId="{94129DA0-7595-43DF-BDA2-2CA5A8974EC6}" srcOrd="1" destOrd="0" presId="urn:microsoft.com/office/officeart/2005/8/layout/chevron2"/>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A40A8CB0-D049-4DE0-A4DB-9C45E9B1C739}">
      <dsp:nvSpPr>
        <dsp:cNvPr id="0" name=""/>
        <dsp:cNvSpPr/>
      </dsp:nvSpPr>
      <dsp:spPr>
        <a:xfrm rot="5400000">
          <a:off x="-157039" y="158782"/>
          <a:ext cx="1046930" cy="732851"/>
        </a:xfrm>
        <a:prstGeom prst="chevron">
          <a:avLst/>
        </a:prstGeom>
        <a:gradFill rotWithShape="0">
          <a:gsLst>
            <a:gs pos="0">
              <a:schemeClr val="accent1">
                <a:hueOff val="0"/>
                <a:satOff val="0"/>
                <a:lumOff val="0"/>
                <a:alphaOff val="0"/>
                <a:tint val="98000"/>
                <a:shade val="25000"/>
                <a:satMod val="250000"/>
              </a:schemeClr>
            </a:gs>
            <a:gs pos="68000">
              <a:schemeClr val="accent1">
                <a:hueOff val="0"/>
                <a:satOff val="0"/>
                <a:lumOff val="0"/>
                <a:alphaOff val="0"/>
                <a:tint val="86000"/>
                <a:satMod val="115000"/>
              </a:schemeClr>
            </a:gs>
            <a:gs pos="100000">
              <a:schemeClr val="accent1">
                <a:hueOff val="0"/>
                <a:satOff val="0"/>
                <a:lumOff val="0"/>
                <a:alphaOff val="0"/>
                <a:tint val="50000"/>
                <a:satMod val="150000"/>
              </a:schemeClr>
            </a:gs>
          </a:gsLst>
          <a:path path="circle">
            <a:fillToRect l="50000" t="130000" r="50000" b="-30000"/>
          </a:path>
        </a:gradFill>
        <a:ln w="9525" cap="flat" cmpd="sng" algn="ctr">
          <a:solidFill>
            <a:schemeClr val="accent1">
              <a:hueOff val="0"/>
              <a:satOff val="0"/>
              <a:lumOff val="0"/>
              <a:alphaOff val="0"/>
            </a:schemeClr>
          </a:solidFill>
          <a:prstDash val="solid"/>
        </a:ln>
        <a:effectLst>
          <a:outerShdw blurRad="57150" dist="38100" dir="5400000" algn="ctr" rotWithShape="0">
            <a:schemeClr val="accent1">
              <a:hueOff val="0"/>
              <a:satOff val="0"/>
              <a:lumOff val="0"/>
              <a:alphaOff val="0"/>
              <a:shade val="9000"/>
              <a:satMod val="105000"/>
              <a:alpha val="48000"/>
            </a:schemeClr>
          </a:outerShdw>
        </a:effectLst>
        <a:scene3d>
          <a:camera prst="orthographicFront" fov="0">
            <a:rot lat="0" lon="0" rev="0"/>
          </a:camera>
          <a:lightRig rig="glow" dir="tl">
            <a:rot lat="0" lon="0" rev="900000"/>
          </a:lightRig>
        </a:scene3d>
        <a:sp3d prstMaterial="powder">
          <a:bevelT w="25400" h="38100"/>
        </a:sp3d>
      </dsp:spPr>
      <dsp:style>
        <a:lnRef idx="1">
          <a:scrgbClr r="0" g="0" b="0"/>
        </a:lnRef>
        <a:fillRef idx="3">
          <a:scrgbClr r="0" g="0" b="0"/>
        </a:fillRef>
        <a:effectRef idx="3">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zh-CN" altLang="en-US" sz="1400" b="1" kern="1200" dirty="0" smtClean="0">
              <a:latin typeface="微软雅黑" pitchFamily="34" charset="-122"/>
              <a:ea typeface="微软雅黑" pitchFamily="34" charset="-122"/>
            </a:rPr>
            <a:t>新建</a:t>
          </a:r>
          <a:endParaRPr lang="zh-CN" altLang="en-US" sz="1400" b="1" kern="1200" dirty="0">
            <a:latin typeface="微软雅黑" pitchFamily="34" charset="-122"/>
            <a:ea typeface="微软雅黑" pitchFamily="34" charset="-122"/>
          </a:endParaRPr>
        </a:p>
      </dsp:txBody>
      <dsp:txXfrm rot="5400000">
        <a:off x="-157039" y="158782"/>
        <a:ext cx="1046930" cy="732851"/>
      </dsp:txXfrm>
    </dsp:sp>
    <dsp:sp modelId="{1A12C458-986C-4CA4-A095-95AACA38E06A}">
      <dsp:nvSpPr>
        <dsp:cNvPr id="0" name=""/>
        <dsp:cNvSpPr/>
      </dsp:nvSpPr>
      <dsp:spPr>
        <a:xfrm rot="5400000">
          <a:off x="2752217" y="-2017623"/>
          <a:ext cx="680504" cy="4719236"/>
        </a:xfrm>
        <a:prstGeom prst="round2SameRect">
          <a:avLst/>
        </a:prstGeom>
        <a:solidFill>
          <a:schemeClr val="accent1">
            <a:lumMod val="20000"/>
            <a:lumOff val="80000"/>
            <a:alpha val="90000"/>
          </a:schemeClr>
        </a:solidFill>
        <a:ln w="9525" cap="flat" cmpd="sng" algn="ctr">
          <a:solidFill>
            <a:schemeClr val="accent1">
              <a:hueOff val="0"/>
              <a:satOff val="0"/>
              <a:lumOff val="0"/>
              <a:alphaOff val="0"/>
            </a:schemeClr>
          </a:solidFill>
          <a:prstDash val="solid"/>
        </a:ln>
        <a:effectLst>
          <a:outerShdw blurRad="57150" dist="38100" dir="5400000" algn="ctr" rotWithShape="0">
            <a:schemeClr val="lt1">
              <a:alpha val="90000"/>
              <a:hueOff val="0"/>
              <a:satOff val="0"/>
              <a:lumOff val="0"/>
              <a:alphaOff val="0"/>
              <a:shade val="9000"/>
              <a:satMod val="105000"/>
              <a:alpha val="48000"/>
            </a:schemeClr>
          </a:outerShdw>
        </a:effectLst>
      </dsp:spPr>
      <dsp:style>
        <a:lnRef idx="1">
          <a:scrgbClr r="0" g="0" b="0"/>
        </a:lnRef>
        <a:fillRef idx="1">
          <a:scrgbClr r="0" g="0" b="0"/>
        </a:fillRef>
        <a:effectRef idx="2">
          <a:scrgbClr r="0" g="0" b="0"/>
        </a:effectRef>
        <a:fontRef idx="minor"/>
      </dsp:style>
      <dsp:txBody>
        <a:bodyPr spcFirstLastPara="0" vert="horz" wrap="square" lIns="128016" tIns="11430" rIns="11430" bIns="11430" numCol="1" spcCol="1270" anchor="ctr" anchorCtr="0">
          <a:noAutofit/>
        </a:bodyPr>
        <a:lstStyle/>
        <a:p>
          <a:pPr marL="171450" lvl="1" indent="-171450" algn="l" defTabSz="800100">
            <a:lnSpc>
              <a:spcPct val="90000"/>
            </a:lnSpc>
            <a:spcBef>
              <a:spcPct val="0"/>
            </a:spcBef>
            <a:spcAft>
              <a:spcPct val="15000"/>
            </a:spcAft>
            <a:buChar char="••"/>
          </a:pPr>
          <a:r>
            <a:rPr lang="zh-CN" altLang="en-US" sz="1800" kern="1200" dirty="0" smtClean="0">
              <a:latin typeface="微软雅黑" pitchFamily="34" charset="-122"/>
              <a:ea typeface="微软雅黑" pitchFamily="34" charset="-122"/>
            </a:rPr>
            <a:t>录入新会员基本信息</a:t>
          </a:r>
          <a:endParaRPr lang="zh-CN" altLang="en-US" sz="1800" kern="1200" dirty="0">
            <a:latin typeface="微软雅黑" pitchFamily="34" charset="-122"/>
            <a:ea typeface="微软雅黑" pitchFamily="34" charset="-122"/>
          </a:endParaRPr>
        </a:p>
        <a:p>
          <a:pPr marL="171450" lvl="1" indent="-171450" algn="l" defTabSz="800100">
            <a:lnSpc>
              <a:spcPct val="90000"/>
            </a:lnSpc>
            <a:spcBef>
              <a:spcPct val="0"/>
            </a:spcBef>
            <a:spcAft>
              <a:spcPct val="15000"/>
            </a:spcAft>
            <a:buChar char="••"/>
          </a:pPr>
          <a:r>
            <a:rPr lang="zh-CN" altLang="en-US" sz="1800" kern="1200" dirty="0" smtClean="0">
              <a:latin typeface="微软雅黑" pitchFamily="34" charset="-122"/>
              <a:ea typeface="微软雅黑" pitchFamily="34" charset="-122"/>
            </a:rPr>
            <a:t>上报新会员</a:t>
          </a:r>
          <a:endParaRPr lang="zh-CN" altLang="en-US" sz="1800" kern="1200" dirty="0">
            <a:latin typeface="微软雅黑" pitchFamily="34" charset="-122"/>
            <a:ea typeface="微软雅黑" pitchFamily="34" charset="-122"/>
          </a:endParaRPr>
        </a:p>
      </dsp:txBody>
      <dsp:txXfrm rot="5400000">
        <a:off x="2752217" y="-2017623"/>
        <a:ext cx="680504" cy="4719236"/>
      </dsp:txXfrm>
    </dsp:sp>
    <dsp:sp modelId="{334FBF77-5FFB-4FCC-8B97-AF008194CE22}">
      <dsp:nvSpPr>
        <dsp:cNvPr id="0" name=""/>
        <dsp:cNvSpPr/>
      </dsp:nvSpPr>
      <dsp:spPr>
        <a:xfrm rot="5400000">
          <a:off x="-157039" y="1000586"/>
          <a:ext cx="1046930" cy="732851"/>
        </a:xfrm>
        <a:prstGeom prst="chevron">
          <a:avLst/>
        </a:prstGeom>
        <a:gradFill rotWithShape="0">
          <a:gsLst>
            <a:gs pos="0">
              <a:schemeClr val="accent1">
                <a:hueOff val="0"/>
                <a:satOff val="0"/>
                <a:lumOff val="0"/>
                <a:alphaOff val="0"/>
                <a:tint val="98000"/>
                <a:shade val="25000"/>
                <a:satMod val="250000"/>
              </a:schemeClr>
            </a:gs>
            <a:gs pos="68000">
              <a:schemeClr val="accent1">
                <a:hueOff val="0"/>
                <a:satOff val="0"/>
                <a:lumOff val="0"/>
                <a:alphaOff val="0"/>
                <a:tint val="86000"/>
                <a:satMod val="115000"/>
              </a:schemeClr>
            </a:gs>
            <a:gs pos="100000">
              <a:schemeClr val="accent1">
                <a:hueOff val="0"/>
                <a:satOff val="0"/>
                <a:lumOff val="0"/>
                <a:alphaOff val="0"/>
                <a:tint val="50000"/>
                <a:satMod val="150000"/>
              </a:schemeClr>
            </a:gs>
          </a:gsLst>
          <a:path path="circle">
            <a:fillToRect l="50000" t="130000" r="50000" b="-30000"/>
          </a:path>
        </a:gradFill>
        <a:ln w="9525" cap="flat" cmpd="sng" algn="ctr">
          <a:solidFill>
            <a:schemeClr val="accent1">
              <a:hueOff val="0"/>
              <a:satOff val="0"/>
              <a:lumOff val="0"/>
              <a:alphaOff val="0"/>
            </a:schemeClr>
          </a:solidFill>
          <a:prstDash val="solid"/>
        </a:ln>
        <a:effectLst>
          <a:outerShdw blurRad="57150" dist="38100" dir="5400000" algn="ctr" rotWithShape="0">
            <a:schemeClr val="accent1">
              <a:hueOff val="0"/>
              <a:satOff val="0"/>
              <a:lumOff val="0"/>
              <a:alphaOff val="0"/>
              <a:shade val="9000"/>
              <a:satMod val="105000"/>
              <a:alpha val="48000"/>
            </a:schemeClr>
          </a:outerShdw>
        </a:effectLst>
        <a:scene3d>
          <a:camera prst="orthographicFront" fov="0">
            <a:rot lat="0" lon="0" rev="0"/>
          </a:camera>
          <a:lightRig rig="glow" dir="tl">
            <a:rot lat="0" lon="0" rev="900000"/>
          </a:lightRig>
        </a:scene3d>
        <a:sp3d prstMaterial="powder">
          <a:bevelT w="25400" h="38100"/>
        </a:sp3d>
      </dsp:spPr>
      <dsp:style>
        <a:lnRef idx="1">
          <a:scrgbClr r="0" g="0" b="0"/>
        </a:lnRef>
        <a:fillRef idx="3">
          <a:scrgbClr r="0" g="0" b="0"/>
        </a:fillRef>
        <a:effectRef idx="3">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zh-CN" altLang="en-US" sz="1400" b="1" kern="1200" dirty="0" smtClean="0">
              <a:latin typeface="微软雅黑" pitchFamily="34" charset="-122"/>
              <a:ea typeface="微软雅黑" pitchFamily="34" charset="-122"/>
            </a:rPr>
            <a:t>财务确认</a:t>
          </a:r>
          <a:endParaRPr lang="zh-CN" altLang="en-US" sz="1400" b="1" kern="1200" dirty="0">
            <a:latin typeface="微软雅黑" pitchFamily="34" charset="-122"/>
            <a:ea typeface="微软雅黑" pitchFamily="34" charset="-122"/>
          </a:endParaRPr>
        </a:p>
      </dsp:txBody>
      <dsp:txXfrm rot="5400000">
        <a:off x="-157039" y="1000586"/>
        <a:ext cx="1046930" cy="732851"/>
      </dsp:txXfrm>
    </dsp:sp>
    <dsp:sp modelId="{12B643C0-3FE3-416D-B99A-FD99363FCE31}">
      <dsp:nvSpPr>
        <dsp:cNvPr id="0" name=""/>
        <dsp:cNvSpPr/>
      </dsp:nvSpPr>
      <dsp:spPr>
        <a:xfrm rot="5400000">
          <a:off x="2752217" y="-1175819"/>
          <a:ext cx="680504" cy="4719236"/>
        </a:xfrm>
        <a:prstGeom prst="round2SameRect">
          <a:avLst/>
        </a:prstGeom>
        <a:solidFill>
          <a:schemeClr val="accent1">
            <a:lumMod val="20000"/>
            <a:lumOff val="80000"/>
            <a:alpha val="90000"/>
          </a:schemeClr>
        </a:solidFill>
        <a:ln w="9525" cap="flat" cmpd="sng" algn="ctr">
          <a:solidFill>
            <a:schemeClr val="accent1">
              <a:hueOff val="0"/>
              <a:satOff val="0"/>
              <a:lumOff val="0"/>
              <a:alphaOff val="0"/>
            </a:schemeClr>
          </a:solidFill>
          <a:prstDash val="solid"/>
        </a:ln>
        <a:effectLst>
          <a:outerShdw blurRad="57150" dist="38100" dir="5400000" algn="ctr" rotWithShape="0">
            <a:schemeClr val="lt1">
              <a:alpha val="90000"/>
              <a:hueOff val="0"/>
              <a:satOff val="0"/>
              <a:lumOff val="0"/>
              <a:alphaOff val="0"/>
              <a:shade val="9000"/>
              <a:satMod val="105000"/>
              <a:alpha val="48000"/>
            </a:schemeClr>
          </a:outerShdw>
        </a:effectLst>
      </dsp:spPr>
      <dsp:style>
        <a:lnRef idx="1">
          <a:scrgbClr r="0" g="0" b="0"/>
        </a:lnRef>
        <a:fillRef idx="1">
          <a:scrgbClr r="0" g="0" b="0"/>
        </a:fillRef>
        <a:effectRef idx="2">
          <a:scrgbClr r="0" g="0" b="0"/>
        </a:effectRef>
        <a:fontRef idx="minor"/>
      </dsp:style>
      <dsp:txBody>
        <a:bodyPr spcFirstLastPara="0" vert="horz" wrap="square" lIns="128016" tIns="11430" rIns="11430" bIns="11430" numCol="1" spcCol="1270" anchor="ctr" anchorCtr="0">
          <a:noAutofit/>
        </a:bodyPr>
        <a:lstStyle/>
        <a:p>
          <a:pPr marL="171450" lvl="1" indent="-171450" algn="l" defTabSz="800100">
            <a:lnSpc>
              <a:spcPct val="90000"/>
            </a:lnSpc>
            <a:spcBef>
              <a:spcPct val="0"/>
            </a:spcBef>
            <a:spcAft>
              <a:spcPct val="15000"/>
            </a:spcAft>
            <a:buChar char="••"/>
          </a:pPr>
          <a:r>
            <a:rPr lang="zh-CN" altLang="en-US" sz="1800" kern="1200" dirty="0" smtClean="0">
              <a:latin typeface="微软雅黑" pitchFamily="34" charset="-122"/>
              <a:ea typeface="微软雅黑" pitchFamily="34" charset="-122"/>
            </a:rPr>
            <a:t>可以对上报的新会员进行投保操作</a:t>
          </a:r>
          <a:endParaRPr lang="zh-CN" altLang="en-US" sz="1800" kern="1200" dirty="0">
            <a:latin typeface="微软雅黑" pitchFamily="34" charset="-122"/>
            <a:ea typeface="微软雅黑" pitchFamily="34" charset="-122"/>
          </a:endParaRPr>
        </a:p>
      </dsp:txBody>
      <dsp:txXfrm rot="5400000">
        <a:off x="2752217" y="-1175819"/>
        <a:ext cx="680504" cy="4719236"/>
      </dsp:txXfrm>
    </dsp:sp>
    <dsp:sp modelId="{CA43A090-89C2-487E-92C7-11DE3DEF3066}">
      <dsp:nvSpPr>
        <dsp:cNvPr id="0" name=""/>
        <dsp:cNvSpPr/>
      </dsp:nvSpPr>
      <dsp:spPr>
        <a:xfrm rot="5400000">
          <a:off x="-157039" y="1842390"/>
          <a:ext cx="1046930" cy="732851"/>
        </a:xfrm>
        <a:prstGeom prst="chevron">
          <a:avLst/>
        </a:prstGeom>
        <a:gradFill rotWithShape="0">
          <a:gsLst>
            <a:gs pos="0">
              <a:schemeClr val="accent1">
                <a:hueOff val="0"/>
                <a:satOff val="0"/>
                <a:lumOff val="0"/>
                <a:alphaOff val="0"/>
                <a:tint val="98000"/>
                <a:shade val="25000"/>
                <a:satMod val="250000"/>
              </a:schemeClr>
            </a:gs>
            <a:gs pos="68000">
              <a:schemeClr val="accent1">
                <a:hueOff val="0"/>
                <a:satOff val="0"/>
                <a:lumOff val="0"/>
                <a:alphaOff val="0"/>
                <a:tint val="86000"/>
                <a:satMod val="115000"/>
              </a:schemeClr>
            </a:gs>
            <a:gs pos="100000">
              <a:schemeClr val="accent1">
                <a:hueOff val="0"/>
                <a:satOff val="0"/>
                <a:lumOff val="0"/>
                <a:alphaOff val="0"/>
                <a:tint val="50000"/>
                <a:satMod val="150000"/>
              </a:schemeClr>
            </a:gs>
          </a:gsLst>
          <a:path path="circle">
            <a:fillToRect l="50000" t="130000" r="50000" b="-30000"/>
          </a:path>
        </a:gradFill>
        <a:ln w="9525" cap="flat" cmpd="sng" algn="ctr">
          <a:solidFill>
            <a:schemeClr val="accent1">
              <a:hueOff val="0"/>
              <a:satOff val="0"/>
              <a:lumOff val="0"/>
              <a:alphaOff val="0"/>
            </a:schemeClr>
          </a:solidFill>
          <a:prstDash val="solid"/>
        </a:ln>
        <a:effectLst>
          <a:outerShdw blurRad="57150" dist="38100" dir="5400000" algn="ctr" rotWithShape="0">
            <a:schemeClr val="accent1">
              <a:hueOff val="0"/>
              <a:satOff val="0"/>
              <a:lumOff val="0"/>
              <a:alphaOff val="0"/>
              <a:shade val="9000"/>
              <a:satMod val="105000"/>
              <a:alpha val="48000"/>
            </a:schemeClr>
          </a:outerShdw>
        </a:effectLst>
        <a:scene3d>
          <a:camera prst="orthographicFront" fov="0">
            <a:rot lat="0" lon="0" rev="0"/>
          </a:camera>
          <a:lightRig rig="glow" dir="tl">
            <a:rot lat="0" lon="0" rev="900000"/>
          </a:lightRig>
        </a:scene3d>
        <a:sp3d prstMaterial="powder">
          <a:bevelT w="25400" h="38100"/>
        </a:sp3d>
      </dsp:spPr>
      <dsp:style>
        <a:lnRef idx="1">
          <a:scrgbClr r="0" g="0" b="0"/>
        </a:lnRef>
        <a:fillRef idx="3">
          <a:scrgbClr r="0" g="0" b="0"/>
        </a:fillRef>
        <a:effectRef idx="3">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zh-CN" altLang="en-US" sz="1400" b="1" kern="1200" dirty="0" smtClean="0">
              <a:latin typeface="微软雅黑" pitchFamily="34" charset="-122"/>
              <a:ea typeface="微软雅黑" pitchFamily="34" charset="-122"/>
            </a:rPr>
            <a:t>打印生效</a:t>
          </a:r>
          <a:endParaRPr lang="zh-CN" altLang="en-US" sz="1400" b="1" kern="1200" dirty="0">
            <a:latin typeface="微软雅黑" pitchFamily="34" charset="-122"/>
            <a:ea typeface="微软雅黑" pitchFamily="34" charset="-122"/>
          </a:endParaRPr>
        </a:p>
      </dsp:txBody>
      <dsp:txXfrm rot="5400000">
        <a:off x="-157039" y="1842390"/>
        <a:ext cx="1046930" cy="732851"/>
      </dsp:txXfrm>
    </dsp:sp>
    <dsp:sp modelId="{94129DA0-7595-43DF-BDA2-2CA5A8974EC6}">
      <dsp:nvSpPr>
        <dsp:cNvPr id="0" name=""/>
        <dsp:cNvSpPr/>
      </dsp:nvSpPr>
      <dsp:spPr>
        <a:xfrm rot="5400000">
          <a:off x="2752217" y="-334015"/>
          <a:ext cx="680504" cy="4719236"/>
        </a:xfrm>
        <a:prstGeom prst="round2SameRect">
          <a:avLst/>
        </a:prstGeom>
        <a:solidFill>
          <a:schemeClr val="accent1">
            <a:lumMod val="20000"/>
            <a:lumOff val="80000"/>
            <a:alpha val="90000"/>
          </a:schemeClr>
        </a:solidFill>
        <a:ln w="9525" cap="flat" cmpd="sng" algn="ctr">
          <a:solidFill>
            <a:schemeClr val="accent1">
              <a:hueOff val="0"/>
              <a:satOff val="0"/>
              <a:lumOff val="0"/>
              <a:alphaOff val="0"/>
            </a:schemeClr>
          </a:solidFill>
          <a:prstDash val="solid"/>
        </a:ln>
        <a:effectLst>
          <a:outerShdw blurRad="57150" dist="38100" dir="5400000" algn="ctr" rotWithShape="0">
            <a:schemeClr val="lt1">
              <a:alpha val="90000"/>
              <a:hueOff val="0"/>
              <a:satOff val="0"/>
              <a:lumOff val="0"/>
              <a:alphaOff val="0"/>
              <a:shade val="9000"/>
              <a:satMod val="105000"/>
              <a:alpha val="48000"/>
            </a:schemeClr>
          </a:outerShdw>
        </a:effectLst>
      </dsp:spPr>
      <dsp:style>
        <a:lnRef idx="1">
          <a:scrgbClr r="0" g="0" b="0"/>
        </a:lnRef>
        <a:fillRef idx="1">
          <a:scrgbClr r="0" g="0" b="0"/>
        </a:fillRef>
        <a:effectRef idx="2">
          <a:scrgbClr r="0" g="0" b="0"/>
        </a:effectRef>
        <a:fontRef idx="minor"/>
      </dsp:style>
      <dsp:txBody>
        <a:bodyPr spcFirstLastPara="0" vert="horz" wrap="square" lIns="128016" tIns="11430" rIns="11430" bIns="11430" numCol="1" spcCol="1270" anchor="ctr" anchorCtr="0">
          <a:noAutofit/>
        </a:bodyPr>
        <a:lstStyle/>
        <a:p>
          <a:pPr marL="171450" lvl="1" indent="-171450" algn="l" defTabSz="800100">
            <a:lnSpc>
              <a:spcPct val="90000"/>
            </a:lnSpc>
            <a:spcBef>
              <a:spcPct val="0"/>
            </a:spcBef>
            <a:spcAft>
              <a:spcPct val="15000"/>
            </a:spcAft>
            <a:buChar char="••"/>
          </a:pPr>
          <a:r>
            <a:rPr lang="zh-CN" altLang="en-US" sz="1800" kern="1200" dirty="0" smtClean="0">
              <a:latin typeface="微软雅黑" pitchFamily="34" charset="-122"/>
              <a:ea typeface="微软雅黑" pitchFamily="34" charset="-122"/>
            </a:rPr>
            <a:t>新会员审批正式通过，完成入会业务流程</a:t>
          </a:r>
          <a:endParaRPr lang="zh-CN" altLang="en-US" sz="1800" kern="1200" dirty="0">
            <a:latin typeface="微软雅黑" pitchFamily="34" charset="-122"/>
            <a:ea typeface="微软雅黑" pitchFamily="34" charset="-122"/>
          </a:endParaRPr>
        </a:p>
      </dsp:txBody>
      <dsp:txXfrm rot="5400000">
        <a:off x="2752217" y="-334015"/>
        <a:ext cx="680504" cy="4719236"/>
      </dsp:txXfrm>
    </dsp:sp>
  </dsp:spTree>
</dsp:drawing>
</file>

<file path=ppt/diagrams/layout1.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drawing1.xml.rels><?xml version="1.0" encoding="UTF-8" standalone="yes"?>
<Relationships xmlns="http://schemas.openxmlformats.org/package/2006/relationships"><Relationship Id="rId1" Type="http://schemas.openxmlformats.org/officeDocument/2006/relationships/image" Target="../media/image22.png"/></Relationships>
</file>

<file path=ppt/drawings/drawing1.xml><?xml version="1.0" encoding="utf-8"?>
<c:userShapes xmlns:c="http://schemas.openxmlformats.org/drawingml/2006/chart">
  <cdr:relSizeAnchor xmlns:cdr="http://schemas.openxmlformats.org/drawingml/2006/chartDrawing">
    <cdr:from>
      <cdr:x>0.84206</cdr:x>
      <cdr:y>0.21066</cdr:y>
    </cdr:from>
    <cdr:to>
      <cdr:x>0.94614</cdr:x>
      <cdr:y>0.35188</cdr:y>
    </cdr:to>
    <cdr:pic>
      <cdr:nvPicPr>
        <cdr:cNvPr id="2" name="图片 1" descr="图片1.png"/>
        <cdr:cNvPicPr>
          <a:picLocks xmlns:a="http://schemas.openxmlformats.org/drawingml/2006/main" noChangeAspect="1"/>
        </cdr:cNvPicPr>
      </cdr:nvPicPr>
      <cdr:blipFill>
        <a:blip xmlns:a="http://schemas.openxmlformats.org/drawingml/2006/main" xmlns:r="http://schemas.openxmlformats.org/officeDocument/2006/relationships" r:embed="rId1" cstate="print"/>
        <a:srcRect xmlns:a="http://schemas.openxmlformats.org/drawingml/2006/main"/>
        <a:stretch xmlns:a="http://schemas.openxmlformats.org/drawingml/2006/main">
          <a:fillRect/>
        </a:stretch>
      </cdr:blipFill>
      <cdr:spPr bwMode="auto">
        <a:xfrm xmlns:a="http://schemas.openxmlformats.org/drawingml/2006/main">
          <a:off x="6737402" y="856116"/>
          <a:ext cx="832749" cy="573918"/>
        </a:xfrm>
        <a:prstGeom xmlns:a="http://schemas.openxmlformats.org/drawingml/2006/main" prst="rect">
          <a:avLst/>
        </a:prstGeom>
        <a:noFill xmlns:a="http://schemas.openxmlformats.org/drawingml/2006/main"/>
        <a:ln xmlns:a="http://schemas.openxmlformats.org/drawingml/2006/main" w="9525">
          <a:noFill/>
          <a:miter lim="800000"/>
          <a:headEnd/>
          <a:tailEnd/>
        </a:ln>
        <a:effectLst xmlns:a="http://schemas.openxmlformats.org/drawingml/2006/main">
          <a:outerShdw blurRad="63500" sx="102000" sy="102000" algn="ctr" rotWithShape="0">
            <a:prstClr val="black">
              <a:alpha val="40000"/>
            </a:prstClr>
          </a:outerShdw>
        </a:effectLst>
      </cdr:spPr>
    </cdr:pic>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436F133-F8F8-405C-81EB-E4B746731E14}" type="datetimeFigureOut">
              <a:rPr lang="zh-CN" altLang="en-US" smtClean="0"/>
              <a:pPr/>
              <a:t>2014-06-10</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BEB697C-0987-4E41-949F-68C9C476C0AC}"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FBEB697C-0987-4E41-949F-68C9C476C0AC}" type="slidenum">
              <a:rPr lang="zh-CN" altLang="en-US" smtClean="0"/>
              <a:pPr/>
              <a:t>3</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FBEB697C-0987-4E41-949F-68C9C476C0AC}" type="slidenum">
              <a:rPr lang="zh-CN" altLang="en-US" smtClean="0"/>
              <a:pPr/>
              <a:t>30</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FBEB697C-0987-4E41-949F-68C9C476C0AC}" type="slidenum">
              <a:rPr lang="zh-CN" altLang="en-US" smtClean="0"/>
              <a:pPr/>
              <a:t>32</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FBEB697C-0987-4E41-949F-68C9C476C0AC}" type="slidenum">
              <a:rPr lang="zh-CN" altLang="en-US" smtClean="0"/>
              <a:pPr/>
              <a:t>35</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FBEB697C-0987-4E41-949F-68C9C476C0AC}" type="slidenum">
              <a:rPr lang="zh-CN" altLang="en-US" smtClean="0"/>
              <a:pPr/>
              <a:t>38</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FBEB697C-0987-4E41-949F-68C9C476C0AC}" type="slidenum">
              <a:rPr lang="zh-CN" altLang="en-US" smtClean="0"/>
              <a:pPr/>
              <a:t>39</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FBEB697C-0987-4E41-949F-68C9C476C0AC}" type="slidenum">
              <a:rPr lang="zh-CN" altLang="en-US" smtClean="0"/>
              <a:pPr/>
              <a:t>41</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FBEB697C-0987-4E41-949F-68C9C476C0AC}" type="slidenum">
              <a:rPr lang="zh-CN" altLang="en-US" smtClean="0"/>
              <a:pPr/>
              <a:t>44</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FBEB697C-0987-4E41-949F-68C9C476C0AC}" type="slidenum">
              <a:rPr lang="zh-CN" altLang="en-US" smtClean="0"/>
              <a:pPr/>
              <a:t>45</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FBEB697C-0987-4E41-949F-68C9C476C0AC}" type="slidenum">
              <a:rPr lang="zh-CN" altLang="en-US" smtClean="0"/>
              <a:pPr/>
              <a:t>46</a:t>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FBEB697C-0987-4E41-949F-68C9C476C0AC}" type="slidenum">
              <a:rPr lang="zh-CN" altLang="en-US" smtClean="0"/>
              <a:pPr/>
              <a:t>48</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FBEB697C-0987-4E41-949F-68C9C476C0AC}" type="slidenum">
              <a:rPr lang="zh-CN" altLang="en-US" smtClean="0"/>
              <a:pPr/>
              <a:t>17</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FBEB697C-0987-4E41-949F-68C9C476C0AC}" type="slidenum">
              <a:rPr lang="zh-CN" altLang="en-US" smtClean="0"/>
              <a:pPr/>
              <a:t>51</a:t>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FBEB697C-0987-4E41-949F-68C9C476C0AC}" type="slidenum">
              <a:rPr lang="zh-CN" altLang="en-US" smtClean="0"/>
              <a:pPr/>
              <a:t>52</a:t>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FBEB697C-0987-4E41-949F-68C9C476C0AC}" type="slidenum">
              <a:rPr lang="zh-CN" altLang="en-US" smtClean="0"/>
              <a:pPr/>
              <a:t>53</a:t>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FBEB697C-0987-4E41-949F-68C9C476C0AC}" type="slidenum">
              <a:rPr lang="zh-CN" altLang="en-US" smtClean="0"/>
              <a:pPr/>
              <a:t>54</a:t>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FBEB697C-0987-4E41-949F-68C9C476C0AC}" type="slidenum">
              <a:rPr lang="zh-CN" altLang="en-US" smtClean="0"/>
              <a:pPr/>
              <a:t>55</a:t>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FBEB697C-0987-4E41-949F-68C9C476C0AC}" type="slidenum">
              <a:rPr lang="zh-CN" altLang="en-US" smtClean="0"/>
              <a:pPr/>
              <a:t>56</a:t>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FBEB697C-0987-4E41-949F-68C9C476C0AC}" type="slidenum">
              <a:rPr lang="zh-CN" altLang="en-US" smtClean="0"/>
              <a:pPr/>
              <a:t>58</a:t>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FBEB697C-0987-4E41-949F-68C9C476C0AC}" type="slidenum">
              <a:rPr lang="zh-CN" altLang="en-US" smtClean="0"/>
              <a:pPr/>
              <a:t>59</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FBEB697C-0987-4E41-949F-68C9C476C0AC}" type="slidenum">
              <a:rPr lang="zh-CN" altLang="en-US" smtClean="0"/>
              <a:pPr/>
              <a:t>20</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FBEB697C-0987-4E41-949F-68C9C476C0AC}" type="slidenum">
              <a:rPr lang="zh-CN" altLang="en-US" smtClean="0"/>
              <a:pPr/>
              <a:t>21</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FBEB697C-0987-4E41-949F-68C9C476C0AC}" type="slidenum">
              <a:rPr lang="zh-CN" altLang="en-US" smtClean="0"/>
              <a:pPr/>
              <a:t>23</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FBEB697C-0987-4E41-949F-68C9C476C0AC}" type="slidenum">
              <a:rPr lang="zh-CN" altLang="en-US" smtClean="0"/>
              <a:pPr/>
              <a:t>24</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FBEB697C-0987-4E41-949F-68C9C476C0AC}" type="slidenum">
              <a:rPr lang="zh-CN" altLang="en-US" smtClean="0"/>
              <a:pPr/>
              <a:t>26</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FBEB697C-0987-4E41-949F-68C9C476C0AC}" type="slidenum">
              <a:rPr lang="zh-CN" altLang="en-US" smtClean="0"/>
              <a:pPr/>
              <a:t>27</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FBEB697C-0987-4E41-949F-68C9C476C0AC}" type="slidenum">
              <a:rPr lang="zh-CN" altLang="en-US" smtClean="0"/>
              <a:pPr/>
              <a:t>29</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Ref idx="1002">
        <a:schemeClr val="bg2"/>
      </p:bgRef>
    </p:bg>
    <p:spTree>
      <p:nvGrpSpPr>
        <p:cNvPr id="1" name=""/>
        <p:cNvGrpSpPr/>
        <p:nvPr/>
      </p:nvGrpSpPr>
      <p:grpSpPr>
        <a:xfrm>
          <a:off x="0" y="0"/>
          <a:ext cx="0" cy="0"/>
          <a:chOff x="0" y="0"/>
          <a:chExt cx="0" cy="0"/>
        </a:xfrm>
      </p:grpSpPr>
      <p:sp>
        <p:nvSpPr>
          <p:cNvPr id="9" name="标题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zh-CN" altLang="en-US" smtClean="0"/>
              <a:t>单击此处编辑母版标题样式</a:t>
            </a:r>
            <a:endParaRPr kumimoji="0" lang="en-US"/>
          </a:p>
        </p:txBody>
      </p:sp>
      <p:sp>
        <p:nvSpPr>
          <p:cNvPr id="17" name="副标题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zh-CN" altLang="en-US" smtClean="0"/>
              <a:t>单击此处编辑母版副标题样式</a:t>
            </a:r>
            <a:endParaRPr kumimoji="0" lang="en-US"/>
          </a:p>
        </p:txBody>
      </p:sp>
      <p:sp>
        <p:nvSpPr>
          <p:cNvPr id="30" name="日期占位符 29"/>
          <p:cNvSpPr>
            <a:spLocks noGrp="1"/>
          </p:cNvSpPr>
          <p:nvPr>
            <p:ph type="dt" sz="half" idx="10"/>
          </p:nvPr>
        </p:nvSpPr>
        <p:spPr/>
        <p:txBody>
          <a:bodyPr/>
          <a:lstStyle/>
          <a:p>
            <a:fld id="{47C9B81F-C347-4BEF-BFDF-29C42F48304A}" type="datetimeFigureOut">
              <a:rPr lang="en-US" smtClean="0"/>
              <a:pPr/>
              <a:t>6/10/2014</a:t>
            </a:fld>
            <a:endParaRPr lang="en-US"/>
          </a:p>
        </p:txBody>
      </p:sp>
      <p:sp>
        <p:nvSpPr>
          <p:cNvPr id="19" name="页脚占位符 18"/>
          <p:cNvSpPr>
            <a:spLocks noGrp="1"/>
          </p:cNvSpPr>
          <p:nvPr>
            <p:ph type="ftr" sz="quarter" idx="11"/>
          </p:nvPr>
        </p:nvSpPr>
        <p:spPr/>
        <p:txBody>
          <a:bodyPr/>
          <a:lstStyle/>
          <a:p>
            <a:endParaRPr kumimoji="0" lang="en-US"/>
          </a:p>
        </p:txBody>
      </p:sp>
      <p:sp>
        <p:nvSpPr>
          <p:cNvPr id="27" name="灯片编号占位符 26"/>
          <p:cNvSpPr>
            <a:spLocks noGrp="1"/>
          </p:cNvSpPr>
          <p:nvPr>
            <p:ph type="sldNum" sz="quarter" idx="12"/>
          </p:nvPr>
        </p:nvSpPr>
        <p:spPr/>
        <p:txBody>
          <a:bodyPr/>
          <a:lstStyle/>
          <a:p>
            <a:fld id="{042AED99-7FB4-404E-8A97-64753DCE42EC}" type="slidenum">
              <a:rPr kumimoji="0" lang="en-US" smtClean="0"/>
              <a:pPr/>
              <a:t>‹#›</a:t>
            </a:fld>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47C9B81F-C347-4BEF-BFDF-29C42F48304A}" type="datetimeFigureOut">
              <a:rPr lang="en-US" smtClean="0"/>
              <a:pPr/>
              <a:t>6/10/2014</a:t>
            </a:fld>
            <a:endParaRPr lang="en-US"/>
          </a:p>
        </p:txBody>
      </p:sp>
      <p:sp>
        <p:nvSpPr>
          <p:cNvPr id="5" name="页脚占位符 4"/>
          <p:cNvSpPr>
            <a:spLocks noGrp="1"/>
          </p:cNvSpPr>
          <p:nvPr>
            <p:ph type="ftr" sz="quarter" idx="11"/>
          </p:nvPr>
        </p:nvSpPr>
        <p:spPr/>
        <p:txBody>
          <a:bodyPr/>
          <a:lstStyle/>
          <a:p>
            <a:endParaRPr kumimoji="0" lang="en-US"/>
          </a:p>
        </p:txBody>
      </p:sp>
      <p:sp>
        <p:nvSpPr>
          <p:cNvPr id="6" name="灯片编号占位符 5"/>
          <p:cNvSpPr>
            <a:spLocks noGrp="1"/>
          </p:cNvSpPr>
          <p:nvPr>
            <p:ph type="sldNum" sz="quarter" idx="12"/>
          </p:nvPr>
        </p:nvSpPr>
        <p:spPr/>
        <p:txBody>
          <a:bodyPr/>
          <a:lstStyle/>
          <a:p>
            <a:fld id="{042AED99-7FB4-404E-8A97-64753DCE42EC}" type="slidenum">
              <a:rPr kumimoji="0" lang="en-US" smtClean="0"/>
              <a:pPr/>
              <a:t>‹#›</a:t>
            </a:fld>
            <a:endParaRPr kumimoji="0"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914401"/>
            <a:ext cx="2057400" cy="5211763"/>
          </a:xfrm>
        </p:spPr>
        <p:txBody>
          <a:bodyPr vert="eaVer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914401"/>
            <a:ext cx="6019800" cy="5211763"/>
          </a:xfrm>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47C9B81F-C347-4BEF-BFDF-29C42F48304A}" type="datetimeFigureOut">
              <a:rPr lang="en-US" smtClean="0"/>
              <a:pPr/>
              <a:t>6/10/2014</a:t>
            </a:fld>
            <a:endParaRPr lang="en-US"/>
          </a:p>
        </p:txBody>
      </p:sp>
      <p:sp>
        <p:nvSpPr>
          <p:cNvPr id="5" name="页脚占位符 4"/>
          <p:cNvSpPr>
            <a:spLocks noGrp="1"/>
          </p:cNvSpPr>
          <p:nvPr>
            <p:ph type="ftr" sz="quarter" idx="11"/>
          </p:nvPr>
        </p:nvSpPr>
        <p:spPr/>
        <p:txBody>
          <a:bodyPr/>
          <a:lstStyle/>
          <a:p>
            <a:endParaRPr kumimoji="0" lang="en-US"/>
          </a:p>
        </p:txBody>
      </p:sp>
      <p:sp>
        <p:nvSpPr>
          <p:cNvPr id="6" name="灯片编号占位符 5"/>
          <p:cNvSpPr>
            <a:spLocks noGrp="1"/>
          </p:cNvSpPr>
          <p:nvPr>
            <p:ph type="sldNum" sz="quarter" idx="12"/>
          </p:nvPr>
        </p:nvSpPr>
        <p:spPr/>
        <p:txBody>
          <a:bodyPr/>
          <a:lstStyle/>
          <a:p>
            <a:fld id="{042AED99-7FB4-404E-8A97-64753DCE42EC}" type="slidenum">
              <a:rPr kumimoji="0" lang="en-US" smtClean="0"/>
              <a:pPr/>
              <a:t>‹#›</a:t>
            </a:fld>
            <a:endParaRPr kumimoji="0"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内容占位符 2"/>
          <p:cNvSpPr>
            <a:spLocks noGrp="1"/>
          </p:cNvSpPr>
          <p:nvPr>
            <p:ph idx="1"/>
          </p:nvPr>
        </p:nvSpPr>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47C9B81F-C347-4BEF-BFDF-29C42F48304A}" type="datetimeFigureOut">
              <a:rPr lang="en-US" smtClean="0"/>
              <a:pPr/>
              <a:t>6/10/2014</a:t>
            </a:fld>
            <a:endParaRPr lang="en-US"/>
          </a:p>
        </p:txBody>
      </p:sp>
      <p:sp>
        <p:nvSpPr>
          <p:cNvPr id="5" name="页脚占位符 4"/>
          <p:cNvSpPr>
            <a:spLocks noGrp="1"/>
          </p:cNvSpPr>
          <p:nvPr>
            <p:ph type="ftr" sz="quarter" idx="11"/>
          </p:nvPr>
        </p:nvSpPr>
        <p:spPr/>
        <p:txBody>
          <a:bodyPr/>
          <a:lstStyle/>
          <a:p>
            <a:endParaRPr kumimoji="0" lang="en-US"/>
          </a:p>
        </p:txBody>
      </p:sp>
      <p:sp>
        <p:nvSpPr>
          <p:cNvPr id="6" name="灯片编号占位符 5"/>
          <p:cNvSpPr>
            <a:spLocks noGrp="1"/>
          </p:cNvSpPr>
          <p:nvPr>
            <p:ph type="sldNum" sz="quarter" idx="12"/>
          </p:nvPr>
        </p:nvSpPr>
        <p:spPr/>
        <p:txBody>
          <a:bodyPr/>
          <a:lstStyle/>
          <a:p>
            <a:fld id="{042AED99-7FB4-404E-8A97-64753DCE42EC}" type="slidenum">
              <a:rPr kumimoji="0" lang="en-US" smtClean="0"/>
              <a:pPr/>
              <a:t>‹#›</a:t>
            </a:fld>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Ref idx="1002">
        <a:schemeClr val="bg2"/>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zh-CN" altLang="en-US" smtClean="0"/>
              <a:t>单击此处编辑母版文本样式</a:t>
            </a:r>
          </a:p>
        </p:txBody>
      </p:sp>
      <p:sp>
        <p:nvSpPr>
          <p:cNvPr id="4" name="日期占位符 3"/>
          <p:cNvSpPr>
            <a:spLocks noGrp="1"/>
          </p:cNvSpPr>
          <p:nvPr>
            <p:ph type="dt" sz="half" idx="10"/>
          </p:nvPr>
        </p:nvSpPr>
        <p:spPr/>
        <p:txBody>
          <a:bodyPr/>
          <a:lstStyle/>
          <a:p>
            <a:fld id="{47C9B81F-C347-4BEF-BFDF-29C42F48304A}" type="datetimeFigureOut">
              <a:rPr lang="en-US" smtClean="0"/>
              <a:pPr/>
              <a:t>6/10/2014</a:t>
            </a:fld>
            <a:endParaRPr lang="en-US"/>
          </a:p>
        </p:txBody>
      </p:sp>
      <p:sp>
        <p:nvSpPr>
          <p:cNvPr id="5" name="页脚占位符 4"/>
          <p:cNvSpPr>
            <a:spLocks noGrp="1"/>
          </p:cNvSpPr>
          <p:nvPr>
            <p:ph type="ftr" sz="quarter" idx="11"/>
          </p:nvPr>
        </p:nvSpPr>
        <p:spPr/>
        <p:txBody>
          <a:bodyPr/>
          <a:lstStyle/>
          <a:p>
            <a:endParaRPr kumimoji="0" lang="en-US"/>
          </a:p>
        </p:txBody>
      </p:sp>
      <p:sp>
        <p:nvSpPr>
          <p:cNvPr id="6" name="灯片编号占位符 5"/>
          <p:cNvSpPr>
            <a:spLocks noGrp="1"/>
          </p:cNvSpPr>
          <p:nvPr>
            <p:ph type="sldNum" sz="quarter" idx="12"/>
          </p:nvPr>
        </p:nvSpPr>
        <p:spPr/>
        <p:txBody>
          <a:bodyPr/>
          <a:lstStyle/>
          <a:p>
            <a:fld id="{042AED99-7FB4-404E-8A97-64753DCE42EC}" type="slidenum">
              <a:rPr kumimoji="0" lang="en-US" smtClean="0"/>
              <a:pPr/>
              <a:t>‹#›</a:t>
            </a:fld>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704088"/>
            <a:ext cx="8229600" cy="1143000"/>
          </a:xfrm>
        </p:spPr>
        <p:txBody>
          <a:bodyPr/>
          <a:lstStyle/>
          <a:p>
            <a:r>
              <a:rPr kumimoji="0" lang="zh-CN" altLang="en-US" smtClean="0"/>
              <a:t>单击此处编辑母版标题样式</a:t>
            </a:r>
            <a:endParaRPr kumimoji="0" lang="en-US"/>
          </a:p>
        </p:txBody>
      </p:sp>
      <p:sp>
        <p:nvSpPr>
          <p:cNvPr id="3" name="内容占位符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内容占位符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47C9B81F-C347-4BEF-BFDF-29C42F48304A}" type="datetimeFigureOut">
              <a:rPr lang="en-US" smtClean="0"/>
              <a:pPr/>
              <a:t>6/10/2014</a:t>
            </a:fld>
            <a:endParaRPr lang="en-US"/>
          </a:p>
        </p:txBody>
      </p:sp>
      <p:sp>
        <p:nvSpPr>
          <p:cNvPr id="6" name="页脚占位符 5"/>
          <p:cNvSpPr>
            <a:spLocks noGrp="1"/>
          </p:cNvSpPr>
          <p:nvPr>
            <p:ph type="ftr" sz="quarter" idx="11"/>
          </p:nvPr>
        </p:nvSpPr>
        <p:spPr/>
        <p:txBody>
          <a:bodyPr/>
          <a:lstStyle/>
          <a:p>
            <a:endParaRPr kumimoji="0" lang="en-US"/>
          </a:p>
        </p:txBody>
      </p:sp>
      <p:sp>
        <p:nvSpPr>
          <p:cNvPr id="7" name="灯片编号占位符 6"/>
          <p:cNvSpPr>
            <a:spLocks noGrp="1"/>
          </p:cNvSpPr>
          <p:nvPr>
            <p:ph type="sldNum" sz="quarter" idx="12"/>
          </p:nvPr>
        </p:nvSpPr>
        <p:spPr/>
        <p:txBody>
          <a:bodyPr/>
          <a:lstStyle/>
          <a:p>
            <a:fld id="{042AED99-7FB4-404E-8A97-64753DCE42EC}" type="slidenum">
              <a:rPr kumimoji="0" lang="en-US" smtClean="0"/>
              <a:pPr/>
              <a:t>‹#›</a:t>
            </a:fld>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704088"/>
            <a:ext cx="8229600" cy="1143000"/>
          </a:xfrm>
        </p:spPr>
        <p:txBody>
          <a:bodyPr tIns="45720" anchor="b"/>
          <a:lstStyle>
            <a:lvl1pPr>
              <a:defRPr/>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zh-CN" altLang="en-US" smtClean="0"/>
              <a:t>单击此处编辑母版文本样式</a:t>
            </a:r>
          </a:p>
        </p:txBody>
      </p:sp>
      <p:sp>
        <p:nvSpPr>
          <p:cNvPr id="4" name="文本占位符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zh-CN" altLang="en-US" smtClean="0"/>
              <a:t>单击此处编辑母版文本样式</a:t>
            </a:r>
          </a:p>
        </p:txBody>
      </p:sp>
      <p:sp>
        <p:nvSpPr>
          <p:cNvPr id="5" name="内容占位符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6" name="内容占位符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7" name="日期占位符 6"/>
          <p:cNvSpPr>
            <a:spLocks noGrp="1"/>
          </p:cNvSpPr>
          <p:nvPr>
            <p:ph type="dt" sz="half" idx="10"/>
          </p:nvPr>
        </p:nvSpPr>
        <p:spPr/>
        <p:txBody>
          <a:bodyPr/>
          <a:lstStyle/>
          <a:p>
            <a:fld id="{47C9B81F-C347-4BEF-BFDF-29C42F48304A}" type="datetimeFigureOut">
              <a:rPr lang="en-US" smtClean="0"/>
              <a:pPr/>
              <a:t>6/10/2014</a:t>
            </a:fld>
            <a:endParaRPr lang="en-US"/>
          </a:p>
        </p:txBody>
      </p:sp>
      <p:sp>
        <p:nvSpPr>
          <p:cNvPr id="8" name="页脚占位符 7"/>
          <p:cNvSpPr>
            <a:spLocks noGrp="1"/>
          </p:cNvSpPr>
          <p:nvPr>
            <p:ph type="ftr" sz="quarter" idx="11"/>
          </p:nvPr>
        </p:nvSpPr>
        <p:spPr/>
        <p:txBody>
          <a:bodyPr/>
          <a:lstStyle/>
          <a:p>
            <a:endParaRPr kumimoji="0" lang="en-US" dirty="0"/>
          </a:p>
        </p:txBody>
      </p:sp>
      <p:sp>
        <p:nvSpPr>
          <p:cNvPr id="9" name="灯片编号占位符 8"/>
          <p:cNvSpPr>
            <a:spLocks noGrp="1"/>
          </p:cNvSpPr>
          <p:nvPr>
            <p:ph type="sldNum" sz="quarter" idx="12"/>
          </p:nvPr>
        </p:nvSpPr>
        <p:spPr/>
        <p:txBody>
          <a:bodyPr/>
          <a:lstStyle/>
          <a:p>
            <a:fld id="{042AED99-7FB4-404E-8A97-64753DCE42EC}" type="slidenum">
              <a:rPr kumimoji="0" lang="en-US" smtClean="0"/>
              <a:pPr/>
              <a:t>‹#›</a:t>
            </a:fld>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zh-CN" altLang="en-US" smtClean="0"/>
              <a:t>单击此处编辑母版标题样式</a:t>
            </a:r>
            <a:endParaRPr kumimoji="0" lang="en-US"/>
          </a:p>
        </p:txBody>
      </p:sp>
      <p:sp>
        <p:nvSpPr>
          <p:cNvPr id="3" name="日期占位符 2"/>
          <p:cNvSpPr>
            <a:spLocks noGrp="1"/>
          </p:cNvSpPr>
          <p:nvPr>
            <p:ph type="dt" sz="half" idx="10"/>
          </p:nvPr>
        </p:nvSpPr>
        <p:spPr/>
        <p:txBody>
          <a:bodyPr/>
          <a:lstStyle/>
          <a:p>
            <a:fld id="{47C9B81F-C347-4BEF-BFDF-29C42F48304A}" type="datetimeFigureOut">
              <a:rPr lang="en-US" smtClean="0"/>
              <a:pPr/>
              <a:t>6/10/2014</a:t>
            </a:fld>
            <a:endParaRPr lang="en-US"/>
          </a:p>
        </p:txBody>
      </p:sp>
      <p:sp>
        <p:nvSpPr>
          <p:cNvPr id="4" name="页脚占位符 3"/>
          <p:cNvSpPr>
            <a:spLocks noGrp="1"/>
          </p:cNvSpPr>
          <p:nvPr>
            <p:ph type="ftr" sz="quarter" idx="11"/>
          </p:nvPr>
        </p:nvSpPr>
        <p:spPr/>
        <p:txBody>
          <a:bodyPr/>
          <a:lstStyle/>
          <a:p>
            <a:endParaRPr kumimoji="0" lang="en-US"/>
          </a:p>
        </p:txBody>
      </p:sp>
      <p:sp>
        <p:nvSpPr>
          <p:cNvPr id="5" name="灯片编号占位符 4"/>
          <p:cNvSpPr>
            <a:spLocks noGrp="1"/>
          </p:cNvSpPr>
          <p:nvPr>
            <p:ph type="sldNum" sz="quarter" idx="12"/>
          </p:nvPr>
        </p:nvSpPr>
        <p:spPr/>
        <p:txBody>
          <a:bodyPr/>
          <a:lstStyle/>
          <a:p>
            <a:fld id="{042AED99-7FB4-404E-8A97-64753DCE42EC}" type="slidenum">
              <a:rPr kumimoji="0" lang="en-US" smtClean="0"/>
              <a:pPr/>
              <a:t>‹#›</a:t>
            </a:fld>
            <a:endParaRPr kumimoji="0"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7C9B81F-C347-4BEF-BFDF-29C42F48304A}" type="datetimeFigureOut">
              <a:rPr lang="en-US" smtClean="0"/>
              <a:pPr/>
              <a:t>6/10/2014</a:t>
            </a:fld>
            <a:endParaRPr lang="en-US"/>
          </a:p>
        </p:txBody>
      </p:sp>
      <p:sp>
        <p:nvSpPr>
          <p:cNvPr id="3" name="页脚占位符 2"/>
          <p:cNvSpPr>
            <a:spLocks noGrp="1"/>
          </p:cNvSpPr>
          <p:nvPr>
            <p:ph type="ftr" sz="quarter" idx="11"/>
          </p:nvPr>
        </p:nvSpPr>
        <p:spPr/>
        <p:txBody>
          <a:bodyPr/>
          <a:lstStyle/>
          <a:p>
            <a:endParaRPr kumimoji="0" lang="en-US"/>
          </a:p>
        </p:txBody>
      </p:sp>
      <p:sp>
        <p:nvSpPr>
          <p:cNvPr id="4" name="灯片编号占位符 3"/>
          <p:cNvSpPr>
            <a:spLocks noGrp="1"/>
          </p:cNvSpPr>
          <p:nvPr>
            <p:ph type="sldNum" sz="quarter" idx="12"/>
          </p:nvPr>
        </p:nvSpPr>
        <p:spPr/>
        <p:txBody>
          <a:bodyPr/>
          <a:lstStyle/>
          <a:p>
            <a:fld id="{042AED99-7FB4-404E-8A97-64753DCE42EC}" type="slidenum">
              <a:rPr kumimoji="0" lang="en-US" smtClean="0"/>
              <a:pPr/>
              <a:t>‹#›</a:t>
            </a:fld>
            <a:endParaRPr kumimoji="0"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zh-CN" altLang="en-US" smtClean="0"/>
              <a:t>单击此处编辑母版标题样式</a:t>
            </a:r>
            <a:endParaRPr kumimoji="0" lang="en-US"/>
          </a:p>
        </p:txBody>
      </p:sp>
      <p:sp>
        <p:nvSpPr>
          <p:cNvPr id="3" name="文本占位符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zh-CN" altLang="en-US" smtClean="0"/>
              <a:t>单击此处编辑母版文本样式</a:t>
            </a:r>
          </a:p>
        </p:txBody>
      </p:sp>
      <p:sp>
        <p:nvSpPr>
          <p:cNvPr id="4" name="内容占位符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47C9B81F-C347-4BEF-BFDF-29C42F48304A}" type="datetimeFigureOut">
              <a:rPr lang="en-US" smtClean="0"/>
              <a:pPr/>
              <a:t>6/10/2014</a:t>
            </a:fld>
            <a:endParaRPr lang="en-US"/>
          </a:p>
        </p:txBody>
      </p:sp>
      <p:sp>
        <p:nvSpPr>
          <p:cNvPr id="6" name="页脚占位符 5"/>
          <p:cNvSpPr>
            <a:spLocks noGrp="1"/>
          </p:cNvSpPr>
          <p:nvPr>
            <p:ph type="ftr" sz="quarter" idx="11"/>
          </p:nvPr>
        </p:nvSpPr>
        <p:spPr/>
        <p:txBody>
          <a:bodyPr/>
          <a:lstStyle/>
          <a:p>
            <a:endParaRPr kumimoji="0" lang="en-US"/>
          </a:p>
        </p:txBody>
      </p:sp>
      <p:sp>
        <p:nvSpPr>
          <p:cNvPr id="7" name="灯片编号占位符 6"/>
          <p:cNvSpPr>
            <a:spLocks noGrp="1"/>
          </p:cNvSpPr>
          <p:nvPr>
            <p:ph type="sldNum" sz="quarter" idx="12"/>
          </p:nvPr>
        </p:nvSpPr>
        <p:spPr/>
        <p:txBody>
          <a:bodyPr/>
          <a:lstStyle/>
          <a:p>
            <a:fld id="{042AED99-7FB4-404E-8A97-64753DCE42EC}" type="slidenum">
              <a:rPr kumimoji="0" lang="en-US" smtClean="0"/>
              <a:pPr/>
              <a:t>‹#›</a:t>
            </a:fld>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9" name="单圆角矩形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直角三角形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标题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zh-CN" altLang="en-US" smtClean="0"/>
              <a:t>单击此处编辑母版标题样式</a:t>
            </a:r>
            <a:endParaRPr kumimoji="0" lang="en-US"/>
          </a:p>
        </p:txBody>
      </p:sp>
      <p:sp>
        <p:nvSpPr>
          <p:cNvPr id="4" name="文本占位符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zh-CN" altLang="en-US" smtClean="0"/>
              <a:t>单击此处编辑母版文本样式</a:t>
            </a:r>
          </a:p>
        </p:txBody>
      </p:sp>
      <p:sp>
        <p:nvSpPr>
          <p:cNvPr id="5" name="日期占位符 4"/>
          <p:cNvSpPr>
            <a:spLocks noGrp="1"/>
          </p:cNvSpPr>
          <p:nvPr>
            <p:ph type="dt" sz="half" idx="10"/>
          </p:nvPr>
        </p:nvSpPr>
        <p:spPr/>
        <p:txBody>
          <a:bodyPr/>
          <a:lstStyle/>
          <a:p>
            <a:fld id="{47C9B81F-C347-4BEF-BFDF-29C42F48304A}" type="datetimeFigureOut">
              <a:rPr lang="en-US" smtClean="0"/>
              <a:pPr/>
              <a:t>6/10/2014</a:t>
            </a:fld>
            <a:endParaRPr lang="en-US"/>
          </a:p>
        </p:txBody>
      </p:sp>
      <p:sp>
        <p:nvSpPr>
          <p:cNvPr id="6" name="页脚占位符 5"/>
          <p:cNvSpPr>
            <a:spLocks noGrp="1"/>
          </p:cNvSpPr>
          <p:nvPr>
            <p:ph type="ftr" sz="quarter" idx="11"/>
          </p:nvPr>
        </p:nvSpPr>
        <p:spPr/>
        <p:txBody>
          <a:bodyPr/>
          <a:lstStyle/>
          <a:p>
            <a:endParaRPr kumimoji="0" lang="en-US"/>
          </a:p>
        </p:txBody>
      </p:sp>
      <p:sp>
        <p:nvSpPr>
          <p:cNvPr id="7" name="灯片编号占位符 6"/>
          <p:cNvSpPr>
            <a:spLocks noGrp="1"/>
          </p:cNvSpPr>
          <p:nvPr>
            <p:ph type="sldNum" sz="quarter" idx="12"/>
          </p:nvPr>
        </p:nvSpPr>
        <p:spPr>
          <a:xfrm>
            <a:off x="8077200" y="6356350"/>
            <a:ext cx="609600" cy="365125"/>
          </a:xfrm>
        </p:spPr>
        <p:txBody>
          <a:bodyPr/>
          <a:lstStyle/>
          <a:p>
            <a:fld id="{042AED99-7FB4-404E-8A97-64753DCE42EC}" type="slidenum">
              <a:rPr kumimoji="0" lang="en-US" smtClean="0"/>
              <a:pPr/>
              <a:t>‹#›</a:t>
            </a:fld>
            <a:endParaRPr kumimoji="0" lang="en-US"/>
          </a:p>
        </p:txBody>
      </p:sp>
      <p:sp>
        <p:nvSpPr>
          <p:cNvPr id="3" name="图片占位符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zh-CN" altLang="en-US" smtClean="0"/>
              <a:t>单击图标添加图片</a:t>
            </a:r>
            <a:endParaRPr kumimoji="0" lang="en-US" dirty="0"/>
          </a:p>
        </p:txBody>
      </p:sp>
      <p:sp>
        <p:nvSpPr>
          <p:cNvPr id="10" name="任意多边形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任意多边形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任意多边形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任意多边形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标题占位符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zh-CN" altLang="en-US" smtClean="0"/>
              <a:t>单击此处编辑母版标题样式</a:t>
            </a:r>
            <a:endParaRPr kumimoji="0" lang="en-US"/>
          </a:p>
        </p:txBody>
      </p:sp>
      <p:sp>
        <p:nvSpPr>
          <p:cNvPr id="30" name="文本占位符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zh-CN" altLang="en-US" smtClean="0"/>
              <a:t>单击此处编辑母版文本样式</a:t>
            </a:r>
          </a:p>
          <a:p>
            <a:pPr lvl="1" eaLnBrk="1" latinLnBrk="0" hangingPunct="1"/>
            <a:r>
              <a:rPr kumimoji="0" lang="zh-CN" altLang="en-US" smtClean="0"/>
              <a:t>第二级</a:t>
            </a:r>
          </a:p>
          <a:p>
            <a:pPr lvl="2" eaLnBrk="1" latinLnBrk="0" hangingPunct="1"/>
            <a:r>
              <a:rPr kumimoji="0" lang="zh-CN" altLang="en-US" smtClean="0"/>
              <a:t>第三级</a:t>
            </a:r>
          </a:p>
          <a:p>
            <a:pPr lvl="3" eaLnBrk="1" latinLnBrk="0" hangingPunct="1"/>
            <a:r>
              <a:rPr kumimoji="0" lang="zh-CN" altLang="en-US" smtClean="0"/>
              <a:t>第四级</a:t>
            </a:r>
          </a:p>
          <a:p>
            <a:pPr lvl="4" eaLnBrk="1" latinLnBrk="0" hangingPunct="1"/>
            <a:r>
              <a:rPr kumimoji="0" lang="zh-CN" altLang="en-US" smtClean="0"/>
              <a:t>第五级</a:t>
            </a:r>
            <a:endParaRPr kumimoji="0" lang="en-US"/>
          </a:p>
        </p:txBody>
      </p:sp>
      <p:sp>
        <p:nvSpPr>
          <p:cNvPr id="10" name="日期占位符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47C9B81F-C347-4BEF-BFDF-29C42F48304A}" type="datetimeFigureOut">
              <a:rPr lang="en-US" smtClean="0"/>
              <a:pPr/>
              <a:t>6/10/2014</a:t>
            </a:fld>
            <a:endParaRPr lang="en-US" dirty="0">
              <a:solidFill>
                <a:schemeClr val="tx2">
                  <a:shade val="90000"/>
                </a:schemeClr>
              </a:solidFill>
            </a:endParaRPr>
          </a:p>
        </p:txBody>
      </p:sp>
      <p:sp>
        <p:nvSpPr>
          <p:cNvPr id="22" name="页脚占位符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pPr algn="l" eaLnBrk="1" latinLnBrk="0" hangingPunct="1"/>
            <a:endParaRPr kumimoji="0" lang="en-US" dirty="0">
              <a:solidFill>
                <a:schemeClr val="tx2">
                  <a:shade val="90000"/>
                </a:schemeClr>
              </a:solidFill>
            </a:endParaRPr>
          </a:p>
        </p:txBody>
      </p:sp>
      <p:sp>
        <p:nvSpPr>
          <p:cNvPr id="18" name="灯片编号占位符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042AED99-7FB4-404E-8A97-64753DCE42EC}" type="slidenum">
              <a:rPr kumimoji="0" lang="en-US" smtClean="0"/>
              <a:pPr/>
              <a:t>‹#›</a:t>
            </a:fld>
            <a:endParaRPr kumimoji="0" lang="en-US" dirty="0">
              <a:solidFill>
                <a:schemeClr val="tx2">
                  <a:shade val="90000"/>
                </a:schemeClr>
              </a:solidFill>
            </a:endParaRPr>
          </a:p>
        </p:txBody>
      </p:sp>
      <p:grpSp>
        <p:nvGrpSpPr>
          <p:cNvPr id="2" name="组合 1"/>
          <p:cNvGrpSpPr/>
          <p:nvPr/>
        </p:nvGrpSpPr>
        <p:grpSpPr>
          <a:xfrm>
            <a:off x="-19017" y="202408"/>
            <a:ext cx="9180548" cy="649224"/>
            <a:chOff x="-19045" y="216550"/>
            <a:chExt cx="9180548" cy="649224"/>
          </a:xfrm>
        </p:grpSpPr>
        <p:sp>
          <p:nvSpPr>
            <p:cNvPr id="12" name="任意多边形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任意多边形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8.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xml"/><Relationship Id="rId5" Type="http://schemas.openxmlformats.org/officeDocument/2006/relationships/image" Target="../media/image21.png"/><Relationship Id="rId4" Type="http://schemas.openxmlformats.org/officeDocument/2006/relationships/image" Target="../media/image20.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27.png"/></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5.xml"/><Relationship Id="rId1" Type="http://schemas.openxmlformats.org/officeDocument/2006/relationships/slideLayout" Target="../slideLayouts/slideLayout2.xml"/><Relationship Id="rId5" Type="http://schemas.openxmlformats.org/officeDocument/2006/relationships/image" Target="../media/image30.png"/><Relationship Id="rId4" Type="http://schemas.openxmlformats.org/officeDocument/2006/relationships/image" Target="../media/image29.png"/></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a:xfrm>
            <a:off x="1500166" y="1785926"/>
            <a:ext cx="6357982" cy="2000264"/>
          </a:xfrm>
          <a:prstGeom prst="rect">
            <a:avLst/>
          </a:prstGeom>
          <a:ln>
            <a:noFill/>
          </a:ln>
          <a:effectLst>
            <a:outerShdw blurRad="50800" dist="38100" dir="5400000" algn="t" rotWithShape="0">
              <a:prstClr val="black">
                <a:alpha val="40000"/>
              </a:prstClr>
            </a:outerShdw>
          </a:effectLst>
        </p:spPr>
        <p:txBody>
          <a:bodyPr vert="horz" lIns="0" tIns="0" rIns="18288" bIns="0" anchor="b">
            <a:noAutofit/>
            <a:scene3d>
              <a:camera prst="orthographicFront"/>
              <a:lightRig rig="freezing" dir="t">
                <a:rot lat="0" lon="0" rev="5640000"/>
              </a:lightRig>
            </a:scene3d>
            <a:sp3d prstMaterial="flat">
              <a:bevelT w="38100" h="38100"/>
              <a:contourClr>
                <a:schemeClr val="tx2"/>
              </a:contourClr>
            </a:sp3d>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5400" b="1" i="0" u="none" strike="noStrike" kern="1200" cap="none" spc="0" normalizeH="0" baseline="0" noProof="0" dirty="0" smtClean="0">
                <a:ln>
                  <a:noFill/>
                </a:ln>
                <a:solidFill>
                  <a:schemeClr val="tx1">
                    <a:lumMod val="95000"/>
                    <a:lumOff val="5000"/>
                  </a:schemeClr>
                </a:solidFill>
                <a:effectLst>
                  <a:outerShdw blurRad="50800" dist="50800" dir="5400000" sx="2000" sy="2000" algn="ctr" rotWithShape="0">
                    <a:srgbClr val="000000">
                      <a:alpha val="43137"/>
                    </a:srgbClr>
                  </a:outerShdw>
                </a:effectLst>
                <a:uLnTx/>
                <a:uFillTx/>
                <a:latin typeface="微软雅黑" pitchFamily="34" charset="-122"/>
                <a:ea typeface="微软雅黑" pitchFamily="34" charset="-122"/>
                <a:cs typeface="+mj-cs"/>
              </a:rPr>
              <a:t>中国职工保险互助会</a:t>
            </a:r>
            <a:r>
              <a:rPr kumimoji="0" lang="en-US" altLang="zh-CN" sz="5400" b="1" i="0" u="none" strike="noStrike" kern="1200" cap="none" spc="0" normalizeH="0" baseline="0" noProof="0" dirty="0" smtClean="0">
                <a:ln>
                  <a:noFill/>
                </a:ln>
                <a:solidFill>
                  <a:schemeClr val="tx1">
                    <a:lumMod val="95000"/>
                    <a:lumOff val="5000"/>
                  </a:schemeClr>
                </a:solidFill>
                <a:effectLst>
                  <a:outerShdw blurRad="50800" dist="50800" dir="5400000" sx="2000" sy="2000" algn="ctr" rotWithShape="0">
                    <a:srgbClr val="000000">
                      <a:alpha val="43137"/>
                    </a:srgbClr>
                  </a:outerShdw>
                </a:effectLst>
                <a:uLnTx/>
                <a:uFillTx/>
                <a:latin typeface="微软雅黑" pitchFamily="34" charset="-122"/>
                <a:ea typeface="微软雅黑" pitchFamily="34" charset="-122"/>
                <a:cs typeface="+mj-cs"/>
              </a:rPr>
              <a:t/>
            </a:r>
            <a:br>
              <a:rPr kumimoji="0" lang="en-US" altLang="zh-CN" sz="5400" b="1" i="0" u="none" strike="noStrike" kern="1200" cap="none" spc="0" normalizeH="0" baseline="0" noProof="0" dirty="0" smtClean="0">
                <a:ln>
                  <a:noFill/>
                </a:ln>
                <a:solidFill>
                  <a:schemeClr val="tx1">
                    <a:lumMod val="95000"/>
                    <a:lumOff val="5000"/>
                  </a:schemeClr>
                </a:solidFill>
                <a:effectLst>
                  <a:outerShdw blurRad="50800" dist="50800" dir="5400000" sx="2000" sy="2000" algn="ctr" rotWithShape="0">
                    <a:srgbClr val="000000">
                      <a:alpha val="43137"/>
                    </a:srgbClr>
                  </a:outerShdw>
                </a:effectLst>
                <a:uLnTx/>
                <a:uFillTx/>
                <a:latin typeface="微软雅黑" pitchFamily="34" charset="-122"/>
                <a:ea typeface="微软雅黑" pitchFamily="34" charset="-122"/>
                <a:cs typeface="+mj-cs"/>
              </a:rPr>
            </a:br>
            <a:r>
              <a:rPr kumimoji="0" lang="en-US" altLang="zh-CN" sz="5400" b="1" i="0" u="none" strike="noStrike" kern="1200" cap="none" spc="0" normalizeH="0" baseline="0" noProof="0" dirty="0" smtClean="0">
                <a:ln>
                  <a:noFill/>
                </a:ln>
                <a:solidFill>
                  <a:schemeClr val="tx1">
                    <a:lumMod val="95000"/>
                    <a:lumOff val="5000"/>
                  </a:schemeClr>
                </a:solidFill>
                <a:effectLst>
                  <a:outerShdw blurRad="50800" dist="50800" dir="5400000" sx="2000" sy="2000" algn="ctr" rotWithShape="0">
                    <a:srgbClr val="000000">
                      <a:alpha val="43137"/>
                    </a:srgbClr>
                  </a:outerShdw>
                </a:effectLst>
                <a:uLnTx/>
                <a:uFillTx/>
                <a:latin typeface="微软雅黑" pitchFamily="34" charset="-122"/>
                <a:ea typeface="微软雅黑" pitchFamily="34" charset="-122"/>
                <a:cs typeface="+mj-cs"/>
              </a:rPr>
              <a:t>       </a:t>
            </a:r>
            <a:r>
              <a:rPr kumimoji="0" lang="zh-CN" altLang="en-US" sz="5400" b="1" i="0" u="none" strike="noStrike" kern="1200" cap="none" spc="0" normalizeH="0" baseline="0" noProof="0" dirty="0" smtClean="0">
                <a:ln>
                  <a:noFill/>
                </a:ln>
                <a:solidFill>
                  <a:schemeClr val="tx1">
                    <a:lumMod val="95000"/>
                    <a:lumOff val="5000"/>
                  </a:schemeClr>
                </a:solidFill>
                <a:effectLst>
                  <a:outerShdw blurRad="50800" dist="50800" dir="5400000" sx="2000" sy="2000" algn="ctr" rotWithShape="0">
                    <a:srgbClr val="000000">
                      <a:alpha val="43137"/>
                    </a:srgbClr>
                  </a:outerShdw>
                </a:effectLst>
                <a:uLnTx/>
                <a:uFillTx/>
                <a:latin typeface="微软雅黑" pitchFamily="34" charset="-122"/>
                <a:ea typeface="微软雅黑" pitchFamily="34" charset="-122"/>
                <a:cs typeface="+mj-cs"/>
              </a:rPr>
              <a:t>北京办事处</a:t>
            </a:r>
            <a:endParaRPr kumimoji="0" lang="zh-CN" altLang="en-US" sz="5400" b="1" i="0" u="none" strike="noStrike" kern="1200" cap="none" spc="0" normalizeH="0" baseline="0" noProof="0" dirty="0">
              <a:ln>
                <a:noFill/>
              </a:ln>
              <a:solidFill>
                <a:schemeClr val="tx1">
                  <a:lumMod val="95000"/>
                  <a:lumOff val="5000"/>
                </a:schemeClr>
              </a:solidFill>
              <a:effectLst>
                <a:outerShdw blurRad="50800" dist="50800" dir="5400000" sx="2000" sy="2000" algn="ctr" rotWithShape="0">
                  <a:srgbClr val="000000">
                    <a:alpha val="43137"/>
                  </a:srgbClr>
                </a:outerShdw>
              </a:effectLst>
              <a:uLnTx/>
              <a:uFillTx/>
              <a:latin typeface="微软雅黑" pitchFamily="34" charset="-122"/>
              <a:ea typeface="微软雅黑" pitchFamily="34" charset="-122"/>
              <a:cs typeface="+mj-cs"/>
            </a:endParaRPr>
          </a:p>
        </p:txBody>
      </p:sp>
      <p:sp>
        <p:nvSpPr>
          <p:cNvPr id="5" name="Rectangle 3"/>
          <p:cNvSpPr txBox="1">
            <a:spLocks noChangeArrowheads="1"/>
          </p:cNvSpPr>
          <p:nvPr/>
        </p:nvSpPr>
        <p:spPr>
          <a:xfrm>
            <a:off x="3643306" y="3929066"/>
            <a:ext cx="5143536" cy="457200"/>
          </a:xfrm>
          <a:prstGeom prst="rect">
            <a:avLst/>
          </a:prstGeom>
          <a:effectLst>
            <a:outerShdw blurRad="50800" dist="38100" dir="5400000" algn="t" rotWithShape="0">
              <a:prstClr val="black">
                <a:alpha val="40000"/>
              </a:prstClr>
            </a:outerShdw>
          </a:effectLst>
        </p:spPr>
        <p:txBody>
          <a:bodyPr vert="horz" lIns="0" rIns="18288">
            <a:noAutofit/>
          </a:bodyPr>
          <a:lstStyle/>
          <a:p>
            <a:pPr marL="0" marR="45720" lvl="0" indent="0" algn="r" defTabSz="914400" rtl="0" eaLnBrk="1" fontAlgn="auto" latinLnBrk="0" hangingPunct="1">
              <a:lnSpc>
                <a:spcPct val="100000"/>
              </a:lnSpc>
              <a:spcBef>
                <a:spcPct val="20000"/>
              </a:spcBef>
              <a:spcAft>
                <a:spcPts val="0"/>
              </a:spcAft>
              <a:buClr>
                <a:schemeClr val="accent3"/>
              </a:buClr>
              <a:buSzPct val="95000"/>
              <a:buFont typeface="Wingdings 2"/>
              <a:buNone/>
              <a:tabLst/>
              <a:defRPr/>
            </a:pPr>
            <a:r>
              <a:rPr lang="en-US" altLang="zh-CN" sz="3600" b="1" dirty="0" smtClean="0">
                <a:solidFill>
                  <a:srgbClr val="FFC000"/>
                </a:solidFill>
              </a:rPr>
              <a:t>——</a:t>
            </a:r>
            <a:r>
              <a:rPr kumimoji="0" lang="zh-CN" altLang="en-US" sz="3600" b="1" i="0" u="none" strike="noStrike" kern="1200" cap="none" spc="0" normalizeH="0" baseline="0" noProof="0" dirty="0" smtClean="0">
                <a:ln>
                  <a:noFill/>
                </a:ln>
                <a:solidFill>
                  <a:srgbClr val="FFC000"/>
                </a:solidFill>
                <a:effectLst/>
                <a:uLnTx/>
                <a:uFillTx/>
                <a:latin typeface="Microsoft YaHei" pitchFamily="34" charset="-122"/>
                <a:ea typeface="Microsoft YaHei" pitchFamily="34" charset="-122"/>
                <a:cs typeface="+mn-cs"/>
              </a:rPr>
              <a:t>新保障业务系统展示</a:t>
            </a:r>
            <a:endParaRPr kumimoji="0" lang="zh-CN" altLang="en-US" sz="3600" b="1" i="0" u="none" strike="noStrike" kern="1200" cap="none" spc="0" normalizeH="0" baseline="0" noProof="0" dirty="0">
              <a:ln>
                <a:noFill/>
              </a:ln>
              <a:solidFill>
                <a:srgbClr val="FFC000"/>
              </a:solidFill>
              <a:effectLst/>
              <a:uLnTx/>
              <a:uFillTx/>
              <a:latin typeface="Microsoft YaHei" pitchFamily="34" charset="-122"/>
              <a:ea typeface="Microsoft YaHei" pitchFamily="34" charset="-122"/>
              <a:cs typeface="+mn-cs"/>
            </a:endParaRPr>
          </a:p>
        </p:txBody>
      </p:sp>
      <p:pic>
        <p:nvPicPr>
          <p:cNvPr id="6" name="Picture 5" descr="tp"/>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428596" y="1000108"/>
            <a:ext cx="1071570" cy="985131"/>
          </a:xfrm>
          <a:prstGeom prst="rect">
            <a:avLst/>
          </a:prstGeom>
          <a:noFill/>
          <a:ln w="9525">
            <a:noFill/>
            <a:miter lim="800000"/>
            <a:headEnd/>
            <a:tailEnd/>
          </a:ln>
        </p:spPr>
      </p:pic>
    </p:spTree>
  </p:cSld>
  <p:clrMapOvr>
    <a:masterClrMapping/>
  </p:clrMapOvr>
  <p:transition spd="med"/>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5400" dirty="0" smtClean="0">
                <a:solidFill>
                  <a:srgbClr val="000000"/>
                </a:solidFill>
                <a:latin typeface="Microsoft YaHei" pitchFamily="34" charset="-122"/>
                <a:ea typeface="Microsoft YaHei" pitchFamily="34" charset="-122"/>
              </a:rPr>
              <a:t>新保障业务系统概述</a:t>
            </a:r>
            <a:endParaRPr lang="zh-CN" altLang="en-US" dirty="0"/>
          </a:p>
        </p:txBody>
      </p:sp>
      <p:sp>
        <p:nvSpPr>
          <p:cNvPr id="4" name="内容占位符 2"/>
          <p:cNvSpPr>
            <a:spLocks noGrp="1"/>
          </p:cNvSpPr>
          <p:nvPr>
            <p:ph idx="1"/>
          </p:nvPr>
        </p:nvSpPr>
        <p:spPr>
          <a:xfrm>
            <a:off x="428596" y="2071654"/>
            <a:ext cx="8319868" cy="4572056"/>
          </a:xfrm>
        </p:spPr>
        <p:txBody>
          <a:bodyPr>
            <a:noAutofit/>
          </a:bodyPr>
          <a:lstStyle/>
          <a:p>
            <a:pPr lvl="0">
              <a:buClr>
                <a:schemeClr val="tx1"/>
              </a:buClr>
              <a:buFont typeface="Wingdings" pitchFamily="2" charset="2"/>
              <a:buChar char="l"/>
            </a:pPr>
            <a:r>
              <a:rPr lang="zh-CN" altLang="en-US" sz="2000" dirty="0" smtClean="0">
                <a:latin typeface="微软雅黑" pitchFamily="34" charset="-122"/>
                <a:ea typeface="微软雅黑" pitchFamily="34" charset="-122"/>
              </a:rPr>
              <a:t>采用</a:t>
            </a:r>
            <a:r>
              <a:rPr lang="en-US" sz="2000" dirty="0" smtClean="0">
                <a:latin typeface="微软雅黑" pitchFamily="34" charset="-122"/>
                <a:ea typeface="微软雅黑" pitchFamily="34" charset="-122"/>
              </a:rPr>
              <a:t>B/S</a:t>
            </a:r>
            <a:r>
              <a:rPr lang="zh-CN" altLang="en-US" sz="2000" dirty="0" smtClean="0">
                <a:latin typeface="微软雅黑" pitchFamily="34" charset="-122"/>
                <a:ea typeface="微软雅黑" pitchFamily="34" charset="-122"/>
              </a:rPr>
              <a:t>模式（基于浏览器</a:t>
            </a:r>
            <a:r>
              <a:rPr lang="en-US"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服务器的应用模式）开发</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无需安装，通过互联网和</a:t>
            </a:r>
            <a:r>
              <a:rPr lang="en-US" sz="2000" dirty="0" smtClean="0">
                <a:latin typeface="微软雅黑" pitchFamily="34" charset="-122"/>
                <a:ea typeface="微软雅黑" pitchFamily="34" charset="-122"/>
              </a:rPr>
              <a:t>IE</a:t>
            </a:r>
            <a:r>
              <a:rPr lang="zh-CN" altLang="en-US" sz="2000" dirty="0" smtClean="0">
                <a:latin typeface="微软雅黑" pitchFamily="34" charset="-122"/>
                <a:ea typeface="微软雅黑" pitchFamily="34" charset="-122"/>
              </a:rPr>
              <a:t>浏览器使用</a:t>
            </a:r>
            <a:r>
              <a:rPr lang="zh-CN" altLang="en-US" sz="2000" dirty="0" smtClean="0"/>
              <a:t>。</a:t>
            </a:r>
            <a:endParaRPr lang="en-US" altLang="zh-CN" sz="2000" dirty="0" smtClean="0"/>
          </a:p>
          <a:p>
            <a:pPr lvl="0">
              <a:buClr>
                <a:schemeClr val="tx1"/>
              </a:buClr>
              <a:buFont typeface="Wingdings" pitchFamily="2" charset="2"/>
              <a:buChar char="l"/>
            </a:pPr>
            <a:endParaRPr lang="zh-CN" altLang="zh-CN" sz="2000" dirty="0" smtClean="0">
              <a:latin typeface="微软雅黑" pitchFamily="34" charset="-122"/>
              <a:ea typeface="微软雅黑" pitchFamily="34" charset="-122"/>
            </a:endParaRPr>
          </a:p>
          <a:p>
            <a:pPr>
              <a:buClr>
                <a:schemeClr val="tx1"/>
              </a:buClr>
              <a:buFont typeface="Wingdings" pitchFamily="2" charset="2"/>
              <a:buChar char="l"/>
            </a:pPr>
            <a:r>
              <a:rPr lang="zh-CN" altLang="en-US" sz="2000" dirty="0" smtClean="0">
                <a:solidFill>
                  <a:srgbClr val="000000"/>
                </a:solidFill>
                <a:latin typeface="微软雅黑" pitchFamily="34" charset="-122"/>
                <a:ea typeface="微软雅黑" pitchFamily="34" charset="-122"/>
              </a:rPr>
              <a:t>在尽量保持原有操作习惯和界面风格的前提下，对现有保障业务重新进行了梳理，优化了业务办理流程，完善了业务处理功能，全面提高了系统能力。</a:t>
            </a:r>
            <a:endParaRPr lang="en-US" altLang="zh-CN" sz="2000" dirty="0" smtClean="0">
              <a:solidFill>
                <a:srgbClr val="000000"/>
              </a:solidFill>
              <a:latin typeface="微软雅黑" pitchFamily="34" charset="-122"/>
              <a:ea typeface="微软雅黑" pitchFamily="34" charset="-122"/>
            </a:endParaRPr>
          </a:p>
          <a:p>
            <a:pPr>
              <a:buClr>
                <a:schemeClr val="tx1"/>
              </a:buClr>
              <a:buFont typeface="Wingdings" pitchFamily="2" charset="2"/>
              <a:buChar char="l"/>
            </a:pPr>
            <a:endParaRPr lang="en-US" altLang="zh-CN" sz="2000" dirty="0" smtClean="0">
              <a:latin typeface="微软雅黑" pitchFamily="34" charset="-122"/>
              <a:ea typeface="微软雅黑" pitchFamily="34" charset="-122"/>
            </a:endParaRPr>
          </a:p>
          <a:p>
            <a:pPr>
              <a:buClr>
                <a:schemeClr val="tx1"/>
              </a:buClr>
              <a:buFont typeface="Wingdings" pitchFamily="2" charset="2"/>
              <a:buChar char="l"/>
            </a:pPr>
            <a:r>
              <a:rPr lang="zh-CN" altLang="en-US" sz="2000" dirty="0" smtClean="0">
                <a:latin typeface="微软雅黑" pitchFamily="34" charset="-122"/>
                <a:ea typeface="微软雅黑" pitchFamily="34" charset="-122"/>
              </a:rPr>
              <a:t>硬件上采用服务器集群运行架构，提升了系统的处理能力、提高了用户响应性能，增强了系统运行的安全性、可靠性。（</a:t>
            </a:r>
            <a:r>
              <a:rPr lang="en-US" altLang="zh-CN" sz="2000" dirty="0" smtClean="0">
                <a:latin typeface="微软雅黑" pitchFamily="34" charset="-122"/>
                <a:ea typeface="微软雅黑" pitchFamily="34" charset="-122"/>
              </a:rPr>
              <a:t>4</a:t>
            </a:r>
            <a:r>
              <a:rPr lang="zh-CN" altLang="en-US" sz="2000" dirty="0" smtClean="0">
                <a:latin typeface="微软雅黑" pitchFamily="34" charset="-122"/>
                <a:ea typeface="微软雅黑" pitchFamily="34" charset="-122"/>
              </a:rPr>
              <a:t>台应用</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集群</a:t>
            </a:r>
            <a:r>
              <a:rPr lang="en-US" altLang="zh-CN" sz="2000" dirty="0" smtClean="0">
                <a:latin typeface="微软雅黑" pitchFamily="34" charset="-122"/>
                <a:ea typeface="微软雅黑" pitchFamily="34" charset="-122"/>
              </a:rPr>
              <a:t>】+2</a:t>
            </a:r>
            <a:r>
              <a:rPr lang="zh-CN" altLang="en-US" sz="2000" dirty="0" smtClean="0">
                <a:latin typeface="微软雅黑" pitchFamily="34" charset="-122"/>
                <a:ea typeface="微软雅黑" pitchFamily="34" charset="-122"/>
              </a:rPr>
              <a:t>台数据库</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集群</a:t>
            </a:r>
            <a:r>
              <a:rPr lang="en-US" altLang="zh-CN" sz="2000" dirty="0" smtClean="0">
                <a:latin typeface="微软雅黑" pitchFamily="34" charset="-122"/>
                <a:ea typeface="微软雅黑" pitchFamily="34" charset="-122"/>
              </a:rPr>
              <a:t>】+1</a:t>
            </a:r>
            <a:r>
              <a:rPr lang="zh-CN" altLang="en-US" sz="2000" dirty="0" smtClean="0">
                <a:latin typeface="微软雅黑" pitchFamily="34" charset="-122"/>
                <a:ea typeface="微软雅黑" pitchFamily="34" charset="-122"/>
              </a:rPr>
              <a:t>台数据阵列存储）</a:t>
            </a:r>
            <a:endParaRPr lang="en-US" altLang="zh-CN" sz="2000" dirty="0" smtClean="0">
              <a:latin typeface="微软雅黑" pitchFamily="34" charset="-122"/>
              <a:ea typeface="微软雅黑" pitchFamily="34" charset="-122"/>
            </a:endParaRPr>
          </a:p>
          <a:p>
            <a:pPr>
              <a:buClr>
                <a:schemeClr val="tx1"/>
              </a:buClr>
              <a:buFont typeface="Wingdings" pitchFamily="2" charset="2"/>
              <a:buChar char="l"/>
            </a:pPr>
            <a:endParaRPr lang="en-US" altLang="zh-CN" sz="2000" dirty="0" smtClean="0">
              <a:latin typeface="微软雅黑" pitchFamily="34" charset="-122"/>
              <a:ea typeface="微软雅黑" pitchFamily="34" charset="-122"/>
            </a:endParaRPr>
          </a:p>
          <a:p>
            <a:pPr>
              <a:buClr>
                <a:schemeClr val="tx1"/>
              </a:buClr>
              <a:buFont typeface="Wingdings" pitchFamily="2" charset="2"/>
              <a:buChar char="l"/>
            </a:pPr>
            <a:r>
              <a:rPr lang="zh-CN" altLang="en-US" sz="2000" dirty="0" smtClean="0">
                <a:latin typeface="微软雅黑" pitchFamily="34" charset="-122"/>
                <a:ea typeface="微软雅黑" pitchFamily="34" charset="-122"/>
              </a:rPr>
              <a:t>实现了与京卡信息系统、北京市医保信息系统、北京市卫生局信息系统、北京银行的多元数据交换处理能力。</a:t>
            </a:r>
            <a:endParaRPr lang="zh-CN" altLang="en-US" sz="2000" dirty="0">
              <a:latin typeface="微软雅黑" pitchFamily="34" charset="-122"/>
              <a:ea typeface="微软雅黑" pitchFamily="34" charset="-122"/>
            </a:endParaRPr>
          </a:p>
        </p:txBody>
      </p:sp>
    </p:spTree>
  </p:cSld>
  <p:clrMapOvr>
    <a:masterClrMapping/>
  </p:clrMapOvr>
  <p:transition spd="med">
    <p:zoom/>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71472" y="2428868"/>
            <a:ext cx="8256490" cy="1362456"/>
          </a:xfrm>
        </p:spPr>
        <p:txBody>
          <a:bodyPr/>
          <a:lstStyle/>
          <a:p>
            <a:pPr algn="ctr"/>
            <a:r>
              <a:rPr lang="zh-CN" altLang="en-US" dirty="0" smtClean="0">
                <a:latin typeface="微软雅黑" pitchFamily="34" charset="-122"/>
                <a:ea typeface="微软雅黑" pitchFamily="34" charset="-122"/>
              </a:rPr>
              <a:t>新保障业务系统</a:t>
            </a:r>
            <a:r>
              <a:rPr altLang="zh-CN" dirty="0" smtClean="0">
                <a:latin typeface="微软雅黑" pitchFamily="34" charset="-122"/>
                <a:ea typeface="微软雅黑" pitchFamily="34" charset="-122"/>
              </a:rPr>
              <a:t/>
            </a:r>
            <a:br>
              <a:rPr altLang="zh-CN" dirty="0" smtClean="0">
                <a:latin typeface="微软雅黑" pitchFamily="34" charset="-122"/>
                <a:ea typeface="微软雅黑" pitchFamily="34" charset="-122"/>
              </a:rPr>
            </a:br>
            <a:r>
              <a:rPr altLang="zh-CN" dirty="0" smtClean="0">
                <a:latin typeface="微软雅黑" pitchFamily="34" charset="-122"/>
                <a:ea typeface="微软雅黑" pitchFamily="34" charset="-122"/>
              </a:rPr>
              <a:t>            ——</a:t>
            </a:r>
            <a:r>
              <a:rPr lang="zh-CN" altLang="en-US" dirty="0" smtClean="0">
                <a:latin typeface="微软雅黑" pitchFamily="34" charset="-122"/>
                <a:ea typeface="微软雅黑" pitchFamily="34" charset="-122"/>
              </a:rPr>
              <a:t>使用环境</a:t>
            </a:r>
            <a:endParaRPr lang="zh-CN" altLang="en-US" dirty="0">
              <a:latin typeface="微软雅黑" pitchFamily="34" charset="-122"/>
              <a:ea typeface="微软雅黑" pitchFamily="34" charset="-122"/>
            </a:endParaRPr>
          </a:p>
        </p:txBody>
      </p:sp>
    </p:spTree>
  </p:cSld>
  <p:clrMapOvr>
    <a:masterClrMapping/>
  </p:clrMapOvr>
  <p:transition spd="med">
    <p:wheel spokes="1"/>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5400" dirty="0" smtClean="0">
                <a:solidFill>
                  <a:srgbClr val="000000"/>
                </a:solidFill>
                <a:latin typeface="Microsoft YaHei" pitchFamily="34" charset="-122"/>
                <a:ea typeface="Microsoft YaHei" pitchFamily="34" charset="-122"/>
              </a:rPr>
              <a:t>新保障业务系统使用环境</a:t>
            </a:r>
            <a:endParaRPr lang="zh-CN" altLang="en-US" dirty="0"/>
          </a:p>
        </p:txBody>
      </p:sp>
      <p:sp>
        <p:nvSpPr>
          <p:cNvPr id="3" name="内容占位符 2"/>
          <p:cNvSpPr>
            <a:spLocks noGrp="1"/>
          </p:cNvSpPr>
          <p:nvPr>
            <p:ph idx="1"/>
          </p:nvPr>
        </p:nvSpPr>
        <p:spPr>
          <a:xfrm>
            <a:off x="457200" y="1935480"/>
            <a:ext cx="8229600" cy="2279338"/>
          </a:xfrm>
        </p:spPr>
        <p:txBody>
          <a:bodyPr>
            <a:normAutofit/>
          </a:bodyPr>
          <a:lstStyle/>
          <a:p>
            <a:pPr>
              <a:buFont typeface="Wingdings" pitchFamily="2" charset="2"/>
              <a:buChar char="u"/>
            </a:pPr>
            <a:r>
              <a:rPr lang="zh-CN" altLang="en-US" dirty="0" smtClean="0">
                <a:effectLst>
                  <a:outerShdw blurRad="38100" dist="38100" dir="2700000" algn="tl">
                    <a:srgbClr val="000000">
                      <a:alpha val="43137"/>
                    </a:srgbClr>
                  </a:outerShdw>
                </a:effectLst>
                <a:latin typeface="微软雅黑" pitchFamily="34" charset="-122"/>
                <a:ea typeface="微软雅黑" pitchFamily="34" charset="-122"/>
              </a:rPr>
              <a:t>操作系统：</a:t>
            </a:r>
            <a:r>
              <a:rPr lang="en-US" dirty="0" smtClean="0">
                <a:latin typeface="微软雅黑" pitchFamily="34" charset="-122"/>
                <a:ea typeface="微软雅黑" pitchFamily="34" charset="-122"/>
              </a:rPr>
              <a:t>Windows XP</a:t>
            </a:r>
            <a:r>
              <a:rPr lang="zh-CN" altLang="en-US" dirty="0" smtClean="0">
                <a:latin typeface="微软雅黑" pitchFamily="34" charset="-122"/>
                <a:ea typeface="微软雅黑" pitchFamily="34" charset="-122"/>
              </a:rPr>
              <a:t>、</a:t>
            </a:r>
            <a:r>
              <a:rPr lang="en-US" b="1" dirty="0" smtClean="0">
                <a:solidFill>
                  <a:srgbClr val="C00000"/>
                </a:solidFill>
                <a:effectLst>
                  <a:outerShdw blurRad="38100" dist="38100" dir="2700000" algn="tl">
                    <a:srgbClr val="000000">
                      <a:alpha val="43137"/>
                    </a:srgbClr>
                  </a:outerShdw>
                </a:effectLst>
                <a:latin typeface="微软雅黑" pitchFamily="34" charset="-122"/>
                <a:ea typeface="微软雅黑" pitchFamily="34" charset="-122"/>
              </a:rPr>
              <a:t>Windows 7</a:t>
            </a:r>
            <a:r>
              <a:rPr lang="zh-CN" altLang="en-US" b="1" dirty="0" smtClean="0">
                <a:solidFill>
                  <a:srgbClr val="C00000"/>
                </a:solidFill>
                <a:effectLst>
                  <a:outerShdw blurRad="38100" dist="38100" dir="2700000" algn="tl">
                    <a:srgbClr val="000000">
                      <a:alpha val="43137"/>
                    </a:srgbClr>
                  </a:outerShdw>
                </a:effectLst>
                <a:latin typeface="微软雅黑" pitchFamily="34" charset="-122"/>
                <a:ea typeface="微软雅黑" pitchFamily="34" charset="-122"/>
              </a:rPr>
              <a:t>（推荐）</a:t>
            </a:r>
            <a:r>
              <a:rPr lang="zh-CN" altLang="en-US" dirty="0" smtClean="0">
                <a:latin typeface="微软雅黑" pitchFamily="34" charset="-122"/>
                <a:ea typeface="微软雅黑" pitchFamily="34" charset="-122"/>
              </a:rPr>
              <a:t>、</a:t>
            </a:r>
            <a:r>
              <a:rPr lang="en-US" altLang="zh-CN" dirty="0" smtClean="0">
                <a:latin typeface="微软雅黑" pitchFamily="34" charset="-122"/>
                <a:ea typeface="微软雅黑" pitchFamily="34" charset="-122"/>
              </a:rPr>
              <a:t>			  Windows 8</a:t>
            </a:r>
          </a:p>
          <a:p>
            <a:pPr>
              <a:buFont typeface="Wingdings" pitchFamily="2" charset="2"/>
              <a:buChar char="u"/>
            </a:pPr>
            <a:r>
              <a:rPr lang="zh-CN" altLang="en-US" dirty="0" smtClean="0">
                <a:effectLst>
                  <a:outerShdw blurRad="38100" dist="38100" dir="2700000" algn="tl">
                    <a:srgbClr val="000000">
                      <a:alpha val="43137"/>
                    </a:srgbClr>
                  </a:outerShdw>
                </a:effectLst>
                <a:latin typeface="微软雅黑" pitchFamily="34" charset="-122"/>
                <a:ea typeface="微软雅黑" pitchFamily="34" charset="-122"/>
              </a:rPr>
              <a:t>浏览器：</a:t>
            </a:r>
            <a:r>
              <a:rPr lang="en-US" altLang="zh-CN" b="1" dirty="0" smtClean="0">
                <a:solidFill>
                  <a:srgbClr val="C00000"/>
                </a:solidFill>
                <a:effectLst>
                  <a:outerShdw blurRad="38100" dist="38100" dir="2700000" algn="tl">
                    <a:srgbClr val="000000">
                      <a:alpha val="43137"/>
                    </a:srgbClr>
                  </a:outerShdw>
                </a:effectLst>
                <a:latin typeface="微软雅黑" pitchFamily="34" charset="-122"/>
                <a:ea typeface="微软雅黑" pitchFamily="34" charset="-122"/>
              </a:rPr>
              <a:t>IE 10</a:t>
            </a:r>
            <a:r>
              <a:rPr lang="zh-CN" altLang="en-US" dirty="0" smtClean="0">
                <a:latin typeface="微软雅黑" pitchFamily="34" charset="-122"/>
                <a:ea typeface="微软雅黑" pitchFamily="34" charset="-122"/>
              </a:rPr>
              <a:t>或更高版</a:t>
            </a:r>
            <a:endParaRPr lang="en-US" altLang="zh-CN" dirty="0" smtClean="0">
              <a:latin typeface="微软雅黑" pitchFamily="34" charset="-122"/>
              <a:ea typeface="微软雅黑" pitchFamily="34" charset="-122"/>
            </a:endParaRPr>
          </a:p>
          <a:p>
            <a:pPr>
              <a:buFont typeface="Wingdings" pitchFamily="2" charset="2"/>
              <a:buChar char="u"/>
            </a:pPr>
            <a:r>
              <a:rPr lang="zh-CN" altLang="en-US" dirty="0" smtClean="0">
                <a:effectLst>
                  <a:outerShdw blurRad="38100" dist="38100" dir="2700000" algn="tl">
                    <a:srgbClr val="000000">
                      <a:alpha val="43137"/>
                    </a:srgbClr>
                  </a:outerShdw>
                </a:effectLst>
                <a:latin typeface="微软雅黑" pitchFamily="34" charset="-122"/>
                <a:ea typeface="微软雅黑" pitchFamily="34" charset="-122"/>
              </a:rPr>
              <a:t>办公软件：</a:t>
            </a:r>
            <a:r>
              <a:rPr lang="zh-CN" altLang="en-US" dirty="0" smtClean="0">
                <a:latin typeface="微软雅黑" pitchFamily="34" charset="-122"/>
                <a:ea typeface="微软雅黑" pitchFamily="34" charset="-122"/>
              </a:rPr>
              <a:t>微软</a:t>
            </a:r>
            <a:r>
              <a:rPr lang="en-US" altLang="zh-CN" dirty="0" smtClean="0">
                <a:latin typeface="微软雅黑" pitchFamily="34" charset="-122"/>
                <a:ea typeface="微软雅黑" pitchFamily="34" charset="-122"/>
              </a:rPr>
              <a:t> </a:t>
            </a:r>
            <a:r>
              <a:rPr lang="en-US" altLang="zh-CN" b="1" dirty="0" smtClean="0">
                <a:solidFill>
                  <a:srgbClr val="C00000"/>
                </a:solidFill>
                <a:effectLst>
                  <a:outerShdw blurRad="38100" dist="38100" dir="2700000" algn="tl">
                    <a:srgbClr val="000000">
                      <a:alpha val="43137"/>
                    </a:srgbClr>
                  </a:outerShdw>
                </a:effectLst>
                <a:latin typeface="微软雅黑" pitchFamily="34" charset="-122"/>
                <a:ea typeface="微软雅黑" pitchFamily="34" charset="-122"/>
              </a:rPr>
              <a:t>Office 2003</a:t>
            </a:r>
          </a:p>
          <a:p>
            <a:pPr>
              <a:buNone/>
            </a:pPr>
            <a:endParaRPr lang="en-US" altLang="zh-CN" dirty="0" smtClean="0">
              <a:latin typeface="微软雅黑" pitchFamily="34" charset="-122"/>
              <a:ea typeface="微软雅黑" pitchFamily="34" charset="-122"/>
            </a:endParaRPr>
          </a:p>
          <a:p>
            <a:pPr>
              <a:buNone/>
            </a:pPr>
            <a:endParaRPr lang="zh-CN" altLang="en-US" dirty="0"/>
          </a:p>
        </p:txBody>
      </p:sp>
      <p:sp>
        <p:nvSpPr>
          <p:cNvPr id="4" name="横卷形 3"/>
          <p:cNvSpPr/>
          <p:nvPr/>
        </p:nvSpPr>
        <p:spPr>
          <a:xfrm>
            <a:off x="357158" y="3929066"/>
            <a:ext cx="8358246" cy="2786082"/>
          </a:xfrm>
          <a:prstGeom prst="horizontalScroll">
            <a:avLst/>
          </a:prstGeom>
        </p:spPr>
        <p:style>
          <a:lnRef idx="1">
            <a:schemeClr val="accent1"/>
          </a:lnRef>
          <a:fillRef idx="2">
            <a:schemeClr val="accent1"/>
          </a:fillRef>
          <a:effectRef idx="1">
            <a:schemeClr val="accent1"/>
          </a:effectRef>
          <a:fontRef idx="minor">
            <a:schemeClr val="dk1"/>
          </a:fontRef>
        </p:style>
        <p:txBody>
          <a:bodyPr rtlCol="0" anchor="ctr"/>
          <a:lstStyle/>
          <a:p>
            <a:pPr latinLnBrk="1">
              <a:buNone/>
            </a:pPr>
            <a:r>
              <a:rPr lang="zh-CN" altLang="en-US" sz="2000" b="1" dirty="0" smtClean="0">
                <a:solidFill>
                  <a:srgbClr val="C00000"/>
                </a:solidFill>
                <a:effectLst>
                  <a:outerShdw blurRad="38100" dist="38100" dir="2700000" algn="tl">
                    <a:srgbClr val="000000">
                      <a:alpha val="43137"/>
                    </a:srgbClr>
                  </a:outerShdw>
                </a:effectLst>
                <a:latin typeface="微软雅黑" pitchFamily="34" charset="-122"/>
                <a:ea typeface="微软雅黑" pitchFamily="34" charset="-122"/>
              </a:rPr>
              <a:t>特别说明：</a:t>
            </a:r>
            <a:endParaRPr lang="en-US" altLang="zh-CN" sz="2000" b="1" dirty="0" smtClean="0">
              <a:solidFill>
                <a:srgbClr val="C00000"/>
              </a:solidFill>
              <a:effectLst>
                <a:outerShdw blurRad="38100" dist="38100" dir="2700000" algn="tl">
                  <a:srgbClr val="000000">
                    <a:alpha val="43137"/>
                  </a:srgbClr>
                </a:outerShdw>
              </a:effectLst>
              <a:latin typeface="微软雅黑" pitchFamily="34" charset="-122"/>
              <a:ea typeface="微软雅黑" pitchFamily="34" charset="-122"/>
            </a:endParaRPr>
          </a:p>
          <a:p>
            <a:pPr latinLnBrk="1">
              <a:buNone/>
            </a:pPr>
            <a:r>
              <a:rPr lang="en-US" altLang="zh-CN" sz="2000" dirty="0" smtClean="0">
                <a:latin typeface="微软雅黑" pitchFamily="34" charset="-122"/>
                <a:ea typeface="微软雅黑" pitchFamily="34" charset="-122"/>
              </a:rPr>
              <a:t>		    1</a:t>
            </a:r>
            <a:r>
              <a:rPr lang="zh-CN" altLang="en-US" sz="2000" dirty="0" smtClean="0">
                <a:latin typeface="微软雅黑" pitchFamily="34" charset="-122"/>
                <a:ea typeface="微软雅黑" pitchFamily="34" charset="-122"/>
              </a:rPr>
              <a:t>）</a:t>
            </a:r>
            <a:r>
              <a:rPr lang="en-US" altLang="zh-CN" sz="2000" dirty="0" smtClean="0">
                <a:latin typeface="微软雅黑" pitchFamily="34" charset="-122"/>
                <a:ea typeface="微软雅黑" pitchFamily="34" charset="-122"/>
              </a:rPr>
              <a:t>Windows XP</a:t>
            </a:r>
            <a:r>
              <a:rPr lang="zh-CN" altLang="en-US" sz="2000" dirty="0" smtClean="0">
                <a:latin typeface="微软雅黑" pitchFamily="34" charset="-122"/>
                <a:ea typeface="微软雅黑" pitchFamily="34" charset="-122"/>
              </a:rPr>
              <a:t>因无法安装</a:t>
            </a:r>
            <a:r>
              <a:rPr lang="en-US" altLang="zh-CN" sz="2000" dirty="0" smtClean="0">
                <a:latin typeface="微软雅黑" pitchFamily="34" charset="-122"/>
                <a:ea typeface="微软雅黑" pitchFamily="34" charset="-122"/>
              </a:rPr>
              <a:t>IE10</a:t>
            </a:r>
            <a:r>
              <a:rPr lang="zh-CN" altLang="en-US" sz="2000" dirty="0" smtClean="0">
                <a:latin typeface="微软雅黑" pitchFamily="34" charset="-122"/>
                <a:ea typeface="微软雅黑" pitchFamily="34" charset="-122"/>
              </a:rPr>
              <a:t>或更高版本，所以请安装最新版谷歌浏览器（</a:t>
            </a:r>
            <a:r>
              <a:rPr lang="en-US" sz="2000" dirty="0" smtClean="0">
                <a:latin typeface="微软雅黑" pitchFamily="34" charset="-122"/>
                <a:ea typeface="微软雅黑" pitchFamily="34" charset="-122"/>
              </a:rPr>
              <a:t>Google Chrome</a:t>
            </a:r>
            <a:r>
              <a:rPr lang="zh-CN" altLang="en-US" sz="2000" dirty="0" smtClean="0">
                <a:latin typeface="微软雅黑" pitchFamily="34" charset="-122"/>
                <a:ea typeface="微软雅黑" pitchFamily="34" charset="-122"/>
              </a:rPr>
              <a:t>），其他浏览器不能保证兼容性。</a:t>
            </a:r>
            <a:endParaRPr lang="en-US" altLang="zh-CN" sz="2000" dirty="0" smtClean="0">
              <a:latin typeface="微软雅黑" pitchFamily="34" charset="-122"/>
              <a:ea typeface="微软雅黑" pitchFamily="34" charset="-122"/>
            </a:endParaRPr>
          </a:p>
          <a:p>
            <a:pPr>
              <a:buNone/>
            </a:pPr>
            <a:r>
              <a:rPr lang="en-US" altLang="zh-CN" sz="2000" dirty="0" smtClean="0">
                <a:latin typeface="微软雅黑" pitchFamily="34" charset="-122"/>
                <a:ea typeface="微软雅黑" pitchFamily="34" charset="-122"/>
              </a:rPr>
              <a:t>		    2</a:t>
            </a:r>
            <a:r>
              <a:rPr lang="zh-CN" altLang="en-US" sz="2000" dirty="0" smtClean="0">
                <a:latin typeface="微软雅黑" pitchFamily="34" charset="-122"/>
                <a:ea typeface="微软雅黑" pitchFamily="34" charset="-122"/>
              </a:rPr>
              <a:t>）保障业务系统使用的各种模板和表格，不支持金山</a:t>
            </a:r>
            <a:r>
              <a:rPr lang="en-US" altLang="zh-CN" sz="2000" dirty="0" smtClean="0">
                <a:latin typeface="微软雅黑" pitchFamily="34" charset="-122"/>
                <a:ea typeface="微软雅黑" pitchFamily="34" charset="-122"/>
              </a:rPr>
              <a:t>WPS</a:t>
            </a:r>
            <a:r>
              <a:rPr lang="zh-CN" altLang="en-US" sz="2000" dirty="0" smtClean="0">
                <a:latin typeface="微软雅黑" pitchFamily="34" charset="-122"/>
                <a:ea typeface="微软雅黑" pitchFamily="34" charset="-122"/>
              </a:rPr>
              <a:t>办公软件。</a:t>
            </a:r>
          </a:p>
        </p:txBody>
      </p:sp>
    </p:spTree>
  </p:cSld>
  <p:clrMapOvr>
    <a:masterClrMapping/>
  </p:clrMapOvr>
  <p:transition spd="med">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28596" y="2500306"/>
            <a:ext cx="8256490" cy="1643074"/>
          </a:xfrm>
        </p:spPr>
        <p:txBody>
          <a:bodyPr/>
          <a:lstStyle/>
          <a:p>
            <a:pPr algn="ctr"/>
            <a:r>
              <a:rPr lang="zh-CN" altLang="en-US" dirty="0" smtClean="0">
                <a:latin typeface="微软雅黑" pitchFamily="34" charset="-122"/>
                <a:ea typeface="微软雅黑" pitchFamily="34" charset="-122"/>
              </a:rPr>
              <a:t>新保障业务系统</a:t>
            </a:r>
            <a:r>
              <a:rPr altLang="zh-CN" dirty="0" smtClean="0">
                <a:latin typeface="微软雅黑" pitchFamily="34" charset="-122"/>
                <a:ea typeface="微软雅黑" pitchFamily="34" charset="-122"/>
              </a:rPr>
              <a:t/>
            </a:r>
            <a:br>
              <a:rPr altLang="zh-CN" dirty="0" smtClean="0">
                <a:latin typeface="微软雅黑" pitchFamily="34" charset="-122"/>
                <a:ea typeface="微软雅黑" pitchFamily="34" charset="-122"/>
              </a:rPr>
            </a:br>
            <a:r>
              <a:rPr altLang="zh-CN" dirty="0" smtClean="0">
                <a:latin typeface="微软雅黑" pitchFamily="34" charset="-122"/>
                <a:ea typeface="微软雅黑" pitchFamily="34" charset="-122"/>
              </a:rPr>
              <a:t>            ——</a:t>
            </a:r>
            <a:r>
              <a:rPr lang="zh-CN" altLang="en-US" dirty="0" smtClean="0">
                <a:latin typeface="微软雅黑" pitchFamily="34" charset="-122"/>
                <a:ea typeface="微软雅黑" pitchFamily="34" charset="-122"/>
              </a:rPr>
              <a:t>主要模块</a:t>
            </a:r>
            <a:endParaRPr lang="zh-CN" altLang="en-US" dirty="0">
              <a:latin typeface="微软雅黑" pitchFamily="34" charset="-122"/>
              <a:ea typeface="微软雅黑" pitchFamily="34" charset="-122"/>
            </a:endParaRPr>
          </a:p>
        </p:txBody>
      </p:sp>
    </p:spTree>
  </p:cSld>
  <p:clrMapOvr>
    <a:masterClrMapping/>
  </p:clrMapOvr>
  <p:transition spd="med">
    <p:wheel spokes="1"/>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5400" dirty="0" smtClean="0">
                <a:solidFill>
                  <a:srgbClr val="000000"/>
                </a:solidFill>
                <a:latin typeface="Microsoft YaHei" pitchFamily="34" charset="-122"/>
                <a:ea typeface="Microsoft YaHei" pitchFamily="34" charset="-122"/>
              </a:rPr>
              <a:t>新保障业务系统主要模块</a:t>
            </a:r>
            <a:endParaRPr lang="zh-CN" altLang="en-US" dirty="0"/>
          </a:p>
        </p:txBody>
      </p:sp>
      <p:sp>
        <p:nvSpPr>
          <p:cNvPr id="5" name="圆角矩形 4"/>
          <p:cNvSpPr/>
          <p:nvPr/>
        </p:nvSpPr>
        <p:spPr>
          <a:xfrm>
            <a:off x="714348" y="2071678"/>
            <a:ext cx="2357454" cy="1000132"/>
          </a:xfrm>
          <a:prstGeom prst="roundRect">
            <a:avLst/>
          </a:prstGeom>
          <a:gradFill flip="none" rotWithShape="1">
            <a:gsLst>
              <a:gs pos="0">
                <a:schemeClr val="accent2">
                  <a:tint val="98000"/>
                  <a:shade val="25000"/>
                  <a:satMod val="250000"/>
                </a:schemeClr>
              </a:gs>
              <a:gs pos="68000">
                <a:schemeClr val="accent2">
                  <a:tint val="86000"/>
                  <a:satMod val="115000"/>
                </a:schemeClr>
              </a:gs>
              <a:gs pos="100000">
                <a:schemeClr val="accent2">
                  <a:tint val="50000"/>
                  <a:satMod val="150000"/>
                </a:schemeClr>
              </a:gs>
            </a:gsLst>
            <a:lin ang="5400000" scaled="1"/>
            <a:tileRect/>
          </a:gradFill>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3600" dirty="0" smtClean="0"/>
              <a:t>入会</a:t>
            </a:r>
            <a:endParaRPr lang="zh-CN" altLang="en-US" sz="3600" dirty="0"/>
          </a:p>
        </p:txBody>
      </p:sp>
      <p:sp>
        <p:nvSpPr>
          <p:cNvPr id="6" name="内容占位符 5"/>
          <p:cNvSpPr>
            <a:spLocks noGrp="1"/>
          </p:cNvSpPr>
          <p:nvPr>
            <p:ph idx="1"/>
          </p:nvPr>
        </p:nvSpPr>
        <p:spPr>
          <a:xfrm>
            <a:off x="3214678" y="2071678"/>
            <a:ext cx="2428892" cy="1000132"/>
          </a:xfrm>
          <a:prstGeom prst="roundRect">
            <a:avLst/>
          </a:prstGeom>
          <a:gradFill flip="none" rotWithShape="1">
            <a:gsLst>
              <a:gs pos="0">
                <a:schemeClr val="accent2">
                  <a:tint val="98000"/>
                  <a:shade val="25000"/>
                  <a:satMod val="250000"/>
                </a:schemeClr>
              </a:gs>
              <a:gs pos="68000">
                <a:schemeClr val="accent2">
                  <a:tint val="86000"/>
                  <a:satMod val="115000"/>
                </a:schemeClr>
              </a:gs>
              <a:gs pos="100000">
                <a:schemeClr val="accent2">
                  <a:tint val="50000"/>
                  <a:satMod val="150000"/>
                </a:schemeClr>
              </a:gs>
            </a:gsLst>
            <a:lin ang="5400000" scaled="1"/>
            <a:tileRect/>
          </a:gradFill>
        </p:spPr>
        <p:style>
          <a:lnRef idx="1">
            <a:schemeClr val="accent2"/>
          </a:lnRef>
          <a:fillRef idx="3">
            <a:schemeClr val="accent2"/>
          </a:fillRef>
          <a:effectRef idx="2">
            <a:schemeClr val="accent2"/>
          </a:effectRef>
          <a:fontRef idx="minor">
            <a:schemeClr val="lt1"/>
          </a:fontRef>
        </p:style>
        <p:txBody>
          <a:bodyPr rtlCol="0" anchor="ctr"/>
          <a:lstStyle/>
          <a:p>
            <a:pPr algn="ctr">
              <a:buNone/>
            </a:pPr>
            <a:r>
              <a:rPr lang="zh-CN" altLang="en-US" sz="3600" dirty="0" smtClean="0"/>
              <a:t>投保</a:t>
            </a:r>
            <a:endParaRPr lang="zh-CN" altLang="en-US" sz="3600" dirty="0"/>
          </a:p>
        </p:txBody>
      </p:sp>
      <p:sp>
        <p:nvSpPr>
          <p:cNvPr id="7" name="圆角矩形 6"/>
          <p:cNvSpPr/>
          <p:nvPr/>
        </p:nvSpPr>
        <p:spPr>
          <a:xfrm>
            <a:off x="5786446" y="2071678"/>
            <a:ext cx="2500330" cy="1000132"/>
          </a:xfrm>
          <a:prstGeom prst="roundRect">
            <a:avLst/>
          </a:prstGeom>
          <a:gradFill flip="none" rotWithShape="1">
            <a:gsLst>
              <a:gs pos="0">
                <a:schemeClr val="accent2">
                  <a:tint val="98000"/>
                  <a:shade val="25000"/>
                  <a:satMod val="250000"/>
                </a:schemeClr>
              </a:gs>
              <a:gs pos="68000">
                <a:schemeClr val="accent2">
                  <a:tint val="86000"/>
                  <a:satMod val="115000"/>
                </a:schemeClr>
              </a:gs>
              <a:gs pos="100000">
                <a:schemeClr val="accent2">
                  <a:tint val="50000"/>
                  <a:satMod val="150000"/>
                </a:schemeClr>
              </a:gs>
            </a:gsLst>
            <a:lin ang="5400000" scaled="1"/>
            <a:tileRect/>
          </a:gradFill>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3600" dirty="0" smtClean="0"/>
              <a:t>理赔</a:t>
            </a:r>
            <a:endParaRPr lang="zh-CN" altLang="en-US" sz="3600" dirty="0"/>
          </a:p>
        </p:txBody>
      </p:sp>
      <p:sp>
        <p:nvSpPr>
          <p:cNvPr id="8" name="圆角矩形 7"/>
          <p:cNvSpPr/>
          <p:nvPr/>
        </p:nvSpPr>
        <p:spPr>
          <a:xfrm>
            <a:off x="714348" y="3214686"/>
            <a:ext cx="4429156" cy="1000132"/>
          </a:xfrm>
          <a:prstGeom prst="roundRect">
            <a:avLst/>
          </a:prstGeom>
          <a:gradFill flip="none" rotWithShape="1">
            <a:gsLst>
              <a:gs pos="0">
                <a:schemeClr val="accent2">
                  <a:tint val="98000"/>
                  <a:shade val="25000"/>
                  <a:satMod val="250000"/>
                </a:schemeClr>
              </a:gs>
              <a:gs pos="68000">
                <a:schemeClr val="accent2">
                  <a:tint val="86000"/>
                  <a:satMod val="115000"/>
                </a:schemeClr>
              </a:gs>
              <a:gs pos="100000">
                <a:schemeClr val="accent2">
                  <a:tint val="50000"/>
                  <a:satMod val="150000"/>
                </a:schemeClr>
              </a:gs>
            </a:gsLst>
            <a:lin ang="5400000" scaled="1"/>
            <a:tileRect/>
          </a:gradFill>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3600" dirty="0" smtClean="0"/>
              <a:t>京卡暖互助</a:t>
            </a:r>
            <a:endParaRPr lang="zh-CN" altLang="en-US" sz="3600" dirty="0"/>
          </a:p>
        </p:txBody>
      </p:sp>
      <p:sp>
        <p:nvSpPr>
          <p:cNvPr id="9" name="圆角矩形 8"/>
          <p:cNvSpPr/>
          <p:nvPr/>
        </p:nvSpPr>
        <p:spPr>
          <a:xfrm>
            <a:off x="714348" y="4357694"/>
            <a:ext cx="3571900" cy="1000132"/>
          </a:xfrm>
          <a:prstGeom prst="roundRect">
            <a:avLst/>
          </a:prstGeom>
          <a:gradFill flip="none" rotWithShape="1">
            <a:gsLst>
              <a:gs pos="0">
                <a:schemeClr val="accent2">
                  <a:tint val="98000"/>
                  <a:shade val="25000"/>
                  <a:satMod val="250000"/>
                </a:schemeClr>
              </a:gs>
              <a:gs pos="68000">
                <a:schemeClr val="accent2">
                  <a:tint val="86000"/>
                  <a:satMod val="115000"/>
                </a:schemeClr>
              </a:gs>
              <a:gs pos="100000">
                <a:schemeClr val="accent2">
                  <a:tint val="50000"/>
                  <a:satMod val="150000"/>
                </a:schemeClr>
              </a:gs>
            </a:gsLst>
            <a:lin ang="5400000" scaled="1"/>
            <a:tileRect/>
          </a:gradFill>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3600" dirty="0" smtClean="0"/>
              <a:t>组织机构管理</a:t>
            </a:r>
            <a:endParaRPr lang="zh-CN" altLang="en-US" sz="3600" dirty="0"/>
          </a:p>
        </p:txBody>
      </p:sp>
      <p:sp>
        <p:nvSpPr>
          <p:cNvPr id="10" name="圆角矩形 9"/>
          <p:cNvSpPr/>
          <p:nvPr/>
        </p:nvSpPr>
        <p:spPr>
          <a:xfrm>
            <a:off x="5286380" y="3214686"/>
            <a:ext cx="3000396" cy="1000132"/>
          </a:xfrm>
          <a:prstGeom prst="roundRect">
            <a:avLst/>
          </a:prstGeom>
          <a:gradFill flip="none" rotWithShape="1">
            <a:gsLst>
              <a:gs pos="0">
                <a:schemeClr val="accent2">
                  <a:tint val="98000"/>
                  <a:shade val="25000"/>
                  <a:satMod val="250000"/>
                </a:schemeClr>
              </a:gs>
              <a:gs pos="68000">
                <a:schemeClr val="accent2">
                  <a:tint val="86000"/>
                  <a:satMod val="115000"/>
                </a:schemeClr>
              </a:gs>
              <a:gs pos="100000">
                <a:schemeClr val="accent2">
                  <a:tint val="50000"/>
                  <a:satMod val="150000"/>
                </a:schemeClr>
              </a:gs>
            </a:gsLst>
            <a:lin ang="5400000" scaled="1"/>
            <a:tileRect/>
          </a:gradFill>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3600" dirty="0" smtClean="0"/>
              <a:t>批量业务</a:t>
            </a:r>
            <a:endParaRPr lang="zh-CN" altLang="en-US" sz="3600" dirty="0"/>
          </a:p>
        </p:txBody>
      </p:sp>
      <p:sp>
        <p:nvSpPr>
          <p:cNvPr id="11" name="圆角矩形 10"/>
          <p:cNvSpPr/>
          <p:nvPr/>
        </p:nvSpPr>
        <p:spPr>
          <a:xfrm>
            <a:off x="714348" y="5500702"/>
            <a:ext cx="7572428" cy="1000132"/>
          </a:xfrm>
          <a:prstGeom prst="roundRect">
            <a:avLst/>
          </a:prstGeom>
          <a:gradFill flip="none" rotWithShape="1">
            <a:gsLst>
              <a:gs pos="0">
                <a:schemeClr val="accent2">
                  <a:tint val="98000"/>
                  <a:shade val="25000"/>
                  <a:satMod val="250000"/>
                </a:schemeClr>
              </a:gs>
              <a:gs pos="68000">
                <a:schemeClr val="accent2">
                  <a:tint val="86000"/>
                  <a:satMod val="115000"/>
                </a:schemeClr>
              </a:gs>
              <a:gs pos="100000">
                <a:schemeClr val="accent2">
                  <a:tint val="50000"/>
                  <a:satMod val="150000"/>
                </a:schemeClr>
              </a:gs>
            </a:gsLst>
            <a:lin ang="5400000" scaled="1"/>
            <a:tileRect/>
          </a:gradFill>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3600" dirty="0" smtClean="0"/>
              <a:t>统计分析</a:t>
            </a:r>
            <a:endParaRPr lang="zh-CN" altLang="en-US" sz="3600" dirty="0"/>
          </a:p>
        </p:txBody>
      </p:sp>
      <p:sp>
        <p:nvSpPr>
          <p:cNvPr id="12" name="圆角矩形 11"/>
          <p:cNvSpPr/>
          <p:nvPr/>
        </p:nvSpPr>
        <p:spPr>
          <a:xfrm>
            <a:off x="4429124" y="4357694"/>
            <a:ext cx="3857652" cy="1000132"/>
          </a:xfrm>
          <a:prstGeom prst="roundRect">
            <a:avLst/>
          </a:prstGeom>
          <a:gradFill flip="none" rotWithShape="1">
            <a:gsLst>
              <a:gs pos="0">
                <a:schemeClr val="accent2">
                  <a:tint val="98000"/>
                  <a:shade val="25000"/>
                  <a:satMod val="250000"/>
                </a:schemeClr>
              </a:gs>
              <a:gs pos="68000">
                <a:schemeClr val="accent2">
                  <a:tint val="86000"/>
                  <a:satMod val="115000"/>
                </a:schemeClr>
              </a:gs>
              <a:gs pos="100000">
                <a:schemeClr val="accent2">
                  <a:tint val="50000"/>
                  <a:satMod val="150000"/>
                </a:schemeClr>
              </a:gs>
            </a:gsLst>
            <a:lin ang="5400000" scaled="1"/>
            <a:tileRect/>
          </a:gradFill>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3600" dirty="0" smtClean="0"/>
              <a:t>业务信息变更</a:t>
            </a:r>
            <a:endParaRPr lang="zh-CN" altLang="en-US" sz="3600" dirty="0"/>
          </a:p>
        </p:txBody>
      </p:sp>
    </p:spTree>
  </p:cSld>
  <p:clrMapOvr>
    <a:masterClrMapping/>
  </p:clrMapOvr>
  <p:transition spd="med">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bg/>
                                          </p:spTgt>
                                        </p:tgtEl>
                                        <p:attrNameLst>
                                          <p:attrName>style.visibility</p:attrName>
                                        </p:attrNameLst>
                                      </p:cBhvr>
                                      <p:to>
                                        <p:strVal val="visible"/>
                                      </p:to>
                                    </p:set>
                                    <p:animEffect transition="in" filter="fade">
                                      <p:cBhvr>
                                        <p:cTn id="11" dur="500"/>
                                        <p:tgtEl>
                                          <p:spTgt spid="6">
                                            <p:bg/>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500"/>
                                        <p:tgtEl>
                                          <p:spTgt spid="10"/>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500"/>
                                        <p:tgtEl>
                                          <p:spTgt spid="9"/>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500"/>
                                        <p:tgtEl>
                                          <p:spTgt spid="12"/>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fade">
                                      <p:cBhvr>
                                        <p:cTn id="3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uiExpand="1" build="p" animBg="1"/>
      <p:bldP spid="7" grpId="0" animBg="1"/>
      <p:bldP spid="8" grpId="0" animBg="1"/>
      <p:bldP spid="9" grpId="0" animBg="1"/>
      <p:bldP spid="10" grpId="0" animBg="1"/>
      <p:bldP spid="11" grpId="0" animBg="1"/>
      <p:bldP spid="12"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28596" y="2428868"/>
            <a:ext cx="8256490" cy="1785950"/>
          </a:xfrm>
        </p:spPr>
        <p:txBody>
          <a:bodyPr/>
          <a:lstStyle/>
          <a:p>
            <a:pPr algn="ctr"/>
            <a:r>
              <a:rPr lang="zh-CN" altLang="en-US" dirty="0" smtClean="0">
                <a:latin typeface="微软雅黑" pitchFamily="34" charset="-122"/>
                <a:ea typeface="微软雅黑" pitchFamily="34" charset="-122"/>
              </a:rPr>
              <a:t>新保障业务系统</a:t>
            </a:r>
            <a:r>
              <a:rPr altLang="zh-CN" dirty="0" smtClean="0">
                <a:latin typeface="微软雅黑" pitchFamily="34" charset="-122"/>
                <a:ea typeface="微软雅黑" pitchFamily="34" charset="-122"/>
              </a:rPr>
              <a:t/>
            </a:r>
            <a:br>
              <a:rPr altLang="zh-CN" dirty="0" smtClean="0">
                <a:latin typeface="微软雅黑" pitchFamily="34" charset="-122"/>
                <a:ea typeface="微软雅黑" pitchFamily="34" charset="-122"/>
              </a:rPr>
            </a:br>
            <a:r>
              <a:rPr altLang="zh-CN" dirty="0" smtClean="0">
                <a:latin typeface="微软雅黑" pitchFamily="34" charset="-122"/>
                <a:ea typeface="微软雅黑" pitchFamily="34" charset="-122"/>
              </a:rPr>
              <a:t>          ——</a:t>
            </a:r>
            <a:r>
              <a:rPr lang="zh-CN" altLang="en-US" dirty="0" smtClean="0">
                <a:latin typeface="微软雅黑" pitchFamily="34" charset="-122"/>
                <a:ea typeface="微软雅黑" pitchFamily="34" charset="-122"/>
              </a:rPr>
              <a:t>新特性</a:t>
            </a:r>
            <a:endParaRPr lang="zh-CN" altLang="en-US" dirty="0">
              <a:latin typeface="微软雅黑" pitchFamily="34" charset="-122"/>
              <a:ea typeface="微软雅黑" pitchFamily="34" charset="-122"/>
            </a:endParaRPr>
          </a:p>
        </p:txBody>
      </p:sp>
    </p:spTree>
  </p:cSld>
  <p:clrMapOvr>
    <a:masterClrMapping/>
  </p:clrMapOvr>
  <p:transition spd="med">
    <p:wheel spokes="1"/>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4800" dirty="0" smtClean="0">
                <a:solidFill>
                  <a:srgbClr val="000000"/>
                </a:solidFill>
                <a:latin typeface="Microsoft YaHei" pitchFamily="34" charset="-122"/>
                <a:ea typeface="Microsoft YaHei" pitchFamily="34" charset="-122"/>
              </a:rPr>
              <a:t>新保障业务系统新特性</a:t>
            </a:r>
            <a:endParaRPr lang="zh-CN" altLang="en-US" dirty="0"/>
          </a:p>
        </p:txBody>
      </p:sp>
      <p:grpSp>
        <p:nvGrpSpPr>
          <p:cNvPr id="12" name="Group 8"/>
          <p:cNvGrpSpPr>
            <a:grpSpLocks/>
          </p:cNvGrpSpPr>
          <p:nvPr/>
        </p:nvGrpSpPr>
        <p:grpSpPr bwMode="auto">
          <a:xfrm>
            <a:off x="1572180" y="2928938"/>
            <a:ext cx="5428674" cy="1000126"/>
            <a:chOff x="1131" y="1851"/>
            <a:chExt cx="3141" cy="378"/>
          </a:xfrm>
          <a:effectLst>
            <a:outerShdw blurRad="50800" dist="38100" dir="2700000" algn="tl" rotWithShape="0">
              <a:prstClr val="black">
                <a:alpha val="40000"/>
              </a:prstClr>
            </a:outerShdw>
          </a:effectLst>
        </p:grpSpPr>
        <p:sp>
          <p:nvSpPr>
            <p:cNvPr id="13" name="AutoShape 9"/>
            <p:cNvSpPr>
              <a:spLocks noChangeArrowheads="1"/>
            </p:cNvSpPr>
            <p:nvPr/>
          </p:nvSpPr>
          <p:spPr bwMode="gray">
            <a:xfrm>
              <a:off x="1536" y="1899"/>
              <a:ext cx="2736" cy="288"/>
            </a:xfrm>
            <a:prstGeom prst="roundRect">
              <a:avLst>
                <a:gd name="adj" fmla="val 16667"/>
              </a:avLst>
            </a:prstGeom>
            <a:gradFill rotWithShape="1">
              <a:gsLst>
                <a:gs pos="0">
                  <a:schemeClr val="accent1"/>
                </a:gs>
                <a:gs pos="50000">
                  <a:schemeClr val="accent1">
                    <a:gamma/>
                    <a:tint val="21176"/>
                    <a:invGamma/>
                  </a:schemeClr>
                </a:gs>
                <a:gs pos="100000">
                  <a:schemeClr val="accent1"/>
                </a:gs>
              </a:gsLst>
              <a:lin ang="5400000" scaled="1"/>
            </a:gradFill>
            <a:ln w="12700" algn="ctr">
              <a:solidFill>
                <a:schemeClr val="bg1"/>
              </a:solidFill>
              <a:round/>
              <a:headEnd/>
              <a:tailEnd/>
            </a:ln>
            <a:effectLst/>
          </p:spPr>
          <p:txBody>
            <a:bodyPr wrap="none" anchor="ctr"/>
            <a:lstStyle/>
            <a:p>
              <a:pPr fontAlgn="auto">
                <a:spcBef>
                  <a:spcPts val="0"/>
                </a:spcBef>
                <a:spcAft>
                  <a:spcPts val="0"/>
                </a:spcAft>
                <a:defRPr/>
              </a:pPr>
              <a:endParaRPr lang="zh-CN" altLang="en-US">
                <a:latin typeface="+mn-lt"/>
                <a:ea typeface="+mn-ea"/>
              </a:endParaRPr>
            </a:p>
          </p:txBody>
        </p:sp>
        <p:sp>
          <p:nvSpPr>
            <p:cNvPr id="14" name="AutoShape 10"/>
            <p:cNvSpPr>
              <a:spLocks noChangeArrowheads="1"/>
            </p:cNvSpPr>
            <p:nvPr/>
          </p:nvSpPr>
          <p:spPr bwMode="gray">
            <a:xfrm>
              <a:off x="1131" y="1851"/>
              <a:ext cx="579" cy="378"/>
            </a:xfrm>
            <a:prstGeom prst="diamond">
              <a:avLst/>
            </a:prstGeom>
            <a:solidFill>
              <a:schemeClr val="accent1"/>
            </a:solidFill>
            <a:ln w="25400" algn="ctr">
              <a:solidFill>
                <a:schemeClr val="bg1"/>
              </a:solidFill>
              <a:miter lim="800000"/>
              <a:headEnd/>
              <a:tailEnd/>
            </a:ln>
          </p:spPr>
          <p:txBody>
            <a:bodyPr wrap="none" anchor="ctr"/>
            <a:lstStyle/>
            <a:p>
              <a:r>
                <a:rPr lang="en-US" altLang="zh-CN" dirty="0" smtClean="0">
                  <a:latin typeface="Calibri" pitchFamily="34" charset="0"/>
                </a:rPr>
                <a:t>  1</a:t>
              </a:r>
              <a:endParaRPr lang="zh-CN" altLang="en-US" dirty="0">
                <a:latin typeface="Calibri" pitchFamily="34" charset="0"/>
              </a:endParaRPr>
            </a:p>
          </p:txBody>
        </p:sp>
        <p:sp>
          <p:nvSpPr>
            <p:cNvPr id="15" name="Text Box 11"/>
            <p:cNvSpPr txBox="1">
              <a:spLocks noChangeArrowheads="1"/>
            </p:cNvSpPr>
            <p:nvPr/>
          </p:nvSpPr>
          <p:spPr bwMode="gray">
            <a:xfrm>
              <a:off x="1680" y="1959"/>
              <a:ext cx="2137" cy="174"/>
            </a:xfrm>
            <a:prstGeom prst="rect">
              <a:avLst/>
            </a:prstGeom>
            <a:noFill/>
            <a:ln w="9525" algn="ctr">
              <a:noFill/>
              <a:miter lim="800000"/>
              <a:headEnd/>
              <a:tailEnd/>
            </a:ln>
          </p:spPr>
          <p:txBody>
            <a:bodyPr>
              <a:spAutoFit/>
            </a:bodyPr>
            <a:lstStyle/>
            <a:p>
              <a:pPr eaLnBrk="0" hangingPunct="0"/>
              <a:r>
                <a:rPr lang="zh-CN" altLang="en-US" sz="2400" b="1" dirty="0" smtClean="0">
                  <a:solidFill>
                    <a:srgbClr val="000000"/>
                  </a:solidFill>
                  <a:latin typeface="Calibri" pitchFamily="34" charset="0"/>
                </a:rPr>
                <a:t>更加安全的认证登录方式</a:t>
              </a:r>
              <a:endParaRPr lang="en-US" altLang="zh-CN" sz="2400" b="1" dirty="0">
                <a:solidFill>
                  <a:srgbClr val="000000"/>
                </a:solidFill>
                <a:latin typeface="Calibri" pitchFamily="34" charset="0"/>
              </a:endParaRPr>
            </a:p>
          </p:txBody>
        </p:sp>
        <p:sp>
          <p:nvSpPr>
            <p:cNvPr id="16" name="Text Box 12"/>
            <p:cNvSpPr txBox="1">
              <a:spLocks noChangeArrowheads="1"/>
            </p:cNvSpPr>
            <p:nvPr/>
          </p:nvSpPr>
          <p:spPr bwMode="gray">
            <a:xfrm>
              <a:off x="1296" y="1959"/>
              <a:ext cx="331" cy="174"/>
            </a:xfrm>
            <a:prstGeom prst="rect">
              <a:avLst/>
            </a:prstGeom>
            <a:noFill/>
            <a:ln w="9525" algn="ctr">
              <a:noFill/>
              <a:miter lim="800000"/>
              <a:headEnd/>
              <a:tailEnd/>
            </a:ln>
          </p:spPr>
          <p:txBody>
            <a:bodyPr>
              <a:spAutoFit/>
            </a:bodyPr>
            <a:lstStyle/>
            <a:p>
              <a:pPr algn="ctr" eaLnBrk="0" hangingPunct="0"/>
              <a:endParaRPr lang="en-US" altLang="zh-CN" sz="2400" dirty="0">
                <a:solidFill>
                  <a:schemeClr val="bg1"/>
                </a:solidFill>
                <a:latin typeface="Calibri" pitchFamily="34" charset="0"/>
              </a:endParaRPr>
            </a:p>
          </p:txBody>
        </p:sp>
      </p:grpSp>
    </p:spTree>
  </p:cSld>
  <p:clrMapOvr>
    <a:masterClrMapping/>
  </p:clrMapOvr>
  <p:transition spd="med">
    <p:strips dir="rd"/>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4800" dirty="0" smtClean="0">
                <a:solidFill>
                  <a:srgbClr val="000000"/>
                </a:solidFill>
                <a:latin typeface="Microsoft YaHei" pitchFamily="34" charset="-122"/>
                <a:ea typeface="Microsoft YaHei" pitchFamily="34" charset="-122"/>
              </a:rPr>
              <a:t>新保障业务系统新特性</a:t>
            </a:r>
            <a:endParaRPr lang="zh-CN" altLang="en-US" dirty="0"/>
          </a:p>
        </p:txBody>
      </p:sp>
      <p:sp>
        <p:nvSpPr>
          <p:cNvPr id="7" name="TextBox 6"/>
          <p:cNvSpPr txBox="1"/>
          <p:nvPr/>
        </p:nvSpPr>
        <p:spPr>
          <a:xfrm>
            <a:off x="500034" y="2071678"/>
            <a:ext cx="7929618" cy="3371136"/>
          </a:xfrm>
          <a:prstGeom prst="roundRect">
            <a:avLst/>
          </a:prstGeom>
          <a:noFill/>
          <a:ln>
            <a:noFill/>
          </a:ln>
        </p:spPr>
        <p:style>
          <a:lnRef idx="2">
            <a:schemeClr val="accent2">
              <a:shade val="50000"/>
            </a:schemeClr>
          </a:lnRef>
          <a:fillRef idx="1">
            <a:schemeClr val="accent2"/>
          </a:fillRef>
          <a:effectRef idx="0">
            <a:schemeClr val="accent2"/>
          </a:effectRef>
          <a:fontRef idx="minor">
            <a:schemeClr val="lt1"/>
          </a:fontRef>
        </p:style>
        <p:txBody>
          <a:bodyPr wrap="square" rtlCol="0">
            <a:spAutoFit/>
          </a:bodyPr>
          <a:lstStyle/>
          <a:p>
            <a:r>
              <a:rPr lang="zh-CN" altLang="en-US" sz="2400" dirty="0" smtClean="0">
                <a:solidFill>
                  <a:schemeClr val="tx1"/>
                </a:solidFill>
                <a:latin typeface="微软雅黑" pitchFamily="34" charset="-122"/>
                <a:ea typeface="微软雅黑" pitchFamily="34" charset="-122"/>
              </a:rPr>
              <a:t>新保障业务系统采用了：</a:t>
            </a:r>
            <a:endParaRPr lang="en-US" altLang="zh-CN" sz="2400" dirty="0" smtClean="0">
              <a:solidFill>
                <a:schemeClr val="tx1"/>
              </a:solidFill>
              <a:latin typeface="微软雅黑" pitchFamily="34" charset="-122"/>
              <a:ea typeface="微软雅黑" pitchFamily="34" charset="-122"/>
            </a:endParaRPr>
          </a:p>
          <a:p>
            <a:endParaRPr lang="en-US" altLang="zh-CN" sz="2400" dirty="0" smtClean="0">
              <a:solidFill>
                <a:schemeClr val="tx1"/>
              </a:solidFill>
              <a:latin typeface="微软雅黑" pitchFamily="34" charset="-122"/>
              <a:ea typeface="微软雅黑" pitchFamily="34" charset="-122"/>
            </a:endParaRPr>
          </a:p>
          <a:p>
            <a:pPr>
              <a:buFont typeface="Wingdings" pitchFamily="2" charset="2"/>
              <a:buChar char="l"/>
            </a:pPr>
            <a:r>
              <a:rPr lang="zh-CN" altLang="en-US" sz="2400" dirty="0" smtClean="0">
                <a:solidFill>
                  <a:schemeClr val="tx1"/>
                </a:solidFill>
                <a:latin typeface="微软雅黑" pitchFamily="34" charset="-122"/>
                <a:ea typeface="微软雅黑" pitchFamily="34" charset="-122"/>
              </a:rPr>
              <a:t>一名一人、一名两码的认证方式登录：</a:t>
            </a:r>
            <a:r>
              <a:rPr lang="en-US" altLang="zh-CN" sz="2400" dirty="0" smtClean="0">
                <a:solidFill>
                  <a:schemeClr val="tx1"/>
                </a:solidFill>
                <a:latin typeface="微软雅黑" pitchFamily="34" charset="-122"/>
                <a:ea typeface="微软雅黑" pitchFamily="34" charset="-122"/>
              </a:rPr>
              <a:t>	</a:t>
            </a:r>
            <a:r>
              <a:rPr lang="zh-CN" altLang="en-US" sz="2400" dirty="0" smtClean="0">
                <a:solidFill>
                  <a:schemeClr val="tx1"/>
                </a:solidFill>
                <a:latin typeface="微软雅黑" pitchFamily="34" charset="-122"/>
                <a:ea typeface="微软雅黑" pitchFamily="34" charset="-122"/>
              </a:rPr>
              <a:t>一个登录用户名只能绑定一名操作人员的手机号码，登录时需要输入正确的登录用户名、密码和操作员手机上接收到的验证码。</a:t>
            </a:r>
            <a:endParaRPr lang="en-US" altLang="zh-CN" sz="2400" dirty="0" smtClean="0">
              <a:solidFill>
                <a:schemeClr val="tx1"/>
              </a:solidFill>
              <a:latin typeface="微软雅黑" pitchFamily="34" charset="-122"/>
              <a:ea typeface="微软雅黑" pitchFamily="34" charset="-122"/>
            </a:endParaRPr>
          </a:p>
          <a:p>
            <a:endParaRPr lang="en-US" altLang="zh-CN" sz="2400" dirty="0" smtClean="0">
              <a:solidFill>
                <a:schemeClr val="tx1"/>
              </a:solidFill>
              <a:latin typeface="微软雅黑" pitchFamily="34" charset="-122"/>
              <a:ea typeface="微软雅黑" pitchFamily="34" charset="-122"/>
            </a:endParaRPr>
          </a:p>
          <a:p>
            <a:pPr>
              <a:buFont typeface="Wingdings" pitchFamily="2" charset="2"/>
              <a:buChar char="l"/>
            </a:pPr>
            <a:r>
              <a:rPr lang="zh-CN" altLang="en-US" sz="2400" dirty="0" smtClean="0">
                <a:solidFill>
                  <a:schemeClr val="tx1"/>
                </a:solidFill>
                <a:latin typeface="微软雅黑" pitchFamily="34" charset="-122"/>
                <a:ea typeface="微软雅黑" pitchFamily="34" charset="-122"/>
              </a:rPr>
              <a:t>登录用户名可以使用中文字符。</a:t>
            </a:r>
            <a:endParaRPr lang="en-US" altLang="zh-CN" sz="2400" dirty="0" smtClean="0">
              <a:solidFill>
                <a:schemeClr val="tx1"/>
              </a:solidFill>
              <a:latin typeface="微软雅黑" pitchFamily="34" charset="-122"/>
              <a:ea typeface="微软雅黑" pitchFamily="34" charset="-122"/>
            </a:endParaRPr>
          </a:p>
        </p:txBody>
      </p:sp>
    </p:spTree>
  </p:cSld>
  <p:clrMapOvr>
    <a:masterClrMapping/>
  </p:clrMapOvr>
  <p:transition spd="med">
    <p:zoom/>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4800" dirty="0" smtClean="0">
                <a:solidFill>
                  <a:srgbClr val="000000"/>
                </a:solidFill>
                <a:latin typeface="Microsoft YaHei" pitchFamily="34" charset="-122"/>
                <a:ea typeface="Microsoft YaHei" pitchFamily="34" charset="-122"/>
              </a:rPr>
              <a:t>新保障业务系统新特性</a:t>
            </a:r>
            <a:endParaRPr lang="zh-CN" altLang="en-US" dirty="0"/>
          </a:p>
        </p:txBody>
      </p:sp>
      <p:pic>
        <p:nvPicPr>
          <p:cNvPr id="1027" name="Picture 3"/>
          <p:cNvPicPr>
            <a:picLocks noGrp="1" noChangeAspect="1" noChangeArrowheads="1"/>
          </p:cNvPicPr>
          <p:nvPr>
            <p:ph idx="1"/>
          </p:nvPr>
        </p:nvPicPr>
        <p:blipFill>
          <a:blip r:embed="rId2" cstate="print"/>
          <a:srcRect/>
          <a:stretch>
            <a:fillRect/>
          </a:stretch>
        </p:blipFill>
        <p:spPr bwMode="auto">
          <a:xfrm>
            <a:off x="428596" y="2857496"/>
            <a:ext cx="5008642" cy="3571900"/>
          </a:xfrm>
          <a:prstGeom prst="rect">
            <a:avLst/>
          </a:prstGeom>
          <a:noFill/>
          <a:ln w="9525">
            <a:solidFill>
              <a:schemeClr val="accent1">
                <a:lumMod val="50000"/>
              </a:schemeClr>
            </a:solidFill>
            <a:miter lim="800000"/>
            <a:headEnd/>
            <a:tailEnd/>
          </a:ln>
          <a:effectLst>
            <a:outerShdw blurRad="50800" dist="38100" dir="5400000" algn="t" rotWithShape="0">
              <a:prstClr val="black">
                <a:alpha val="40000"/>
              </a:prstClr>
            </a:outerShdw>
          </a:effectLst>
        </p:spPr>
      </p:pic>
      <p:pic>
        <p:nvPicPr>
          <p:cNvPr id="9" name="图片 8" descr="IMG_1346副本.jpg"/>
          <p:cNvPicPr>
            <a:picLocks noChangeAspect="1"/>
          </p:cNvPicPr>
          <p:nvPr/>
        </p:nvPicPr>
        <p:blipFill>
          <a:blip r:embed="rId3" cstate="print"/>
          <a:stretch>
            <a:fillRect/>
          </a:stretch>
        </p:blipFill>
        <p:spPr>
          <a:xfrm>
            <a:off x="6357949" y="2500305"/>
            <a:ext cx="2286017" cy="4057678"/>
          </a:xfrm>
          <a:prstGeom prst="rect">
            <a:avLst/>
          </a:prstGeom>
          <a:ln>
            <a:solidFill>
              <a:schemeClr val="bg1">
                <a:lumMod val="65000"/>
              </a:schemeClr>
            </a:solidFill>
          </a:ln>
          <a:effectLst>
            <a:outerShdw blurRad="50800" dist="38100" dir="5400000" algn="t" rotWithShape="0">
              <a:prstClr val="black">
                <a:alpha val="40000"/>
              </a:prstClr>
            </a:outerShdw>
          </a:effectLst>
        </p:spPr>
      </p:pic>
      <p:sp>
        <p:nvSpPr>
          <p:cNvPr id="13" name="TextBox 12"/>
          <p:cNvSpPr txBox="1"/>
          <p:nvPr/>
        </p:nvSpPr>
        <p:spPr>
          <a:xfrm>
            <a:off x="428596" y="2143116"/>
            <a:ext cx="5715040" cy="510778"/>
          </a:xfrm>
          <a:prstGeom prst="roundRect">
            <a:avLst/>
          </a:prstGeom>
          <a:solidFill>
            <a:schemeClr val="bg2">
              <a:lumMod val="75000"/>
            </a:schemeClr>
          </a:solidFill>
          <a:ln>
            <a:noFill/>
          </a:ln>
        </p:spPr>
        <p:style>
          <a:lnRef idx="3">
            <a:schemeClr val="lt1"/>
          </a:lnRef>
          <a:fillRef idx="1">
            <a:schemeClr val="accent3"/>
          </a:fillRef>
          <a:effectRef idx="1">
            <a:schemeClr val="accent3"/>
          </a:effectRef>
          <a:fontRef idx="minor">
            <a:schemeClr val="lt1"/>
          </a:fontRef>
        </p:style>
        <p:txBody>
          <a:bodyPr wrap="square" rtlCol="0">
            <a:spAutoFit/>
          </a:bodyPr>
          <a:lstStyle/>
          <a:p>
            <a:r>
              <a:rPr lang="zh-CN" altLang="en-US" sz="2400" dirty="0" smtClean="0">
                <a:solidFill>
                  <a:schemeClr val="tx1">
                    <a:lumMod val="85000"/>
                    <a:lumOff val="15000"/>
                  </a:schemeClr>
                </a:solidFill>
                <a:latin typeface="微软雅黑" pitchFamily="34" charset="-122"/>
                <a:ea typeface="微软雅黑" pitchFamily="34" charset="-122"/>
              </a:rPr>
              <a:t>手机验证码</a:t>
            </a:r>
            <a:r>
              <a:rPr lang="en-US" altLang="zh-CN" sz="2400" dirty="0" smtClean="0">
                <a:solidFill>
                  <a:schemeClr val="tx1">
                    <a:lumMod val="85000"/>
                    <a:lumOff val="15000"/>
                  </a:schemeClr>
                </a:solidFill>
                <a:latin typeface="微软雅黑" pitchFamily="34" charset="-122"/>
                <a:ea typeface="微软雅黑" pitchFamily="34" charset="-122"/>
              </a:rPr>
              <a:t>3</a:t>
            </a:r>
            <a:r>
              <a:rPr lang="zh-CN" altLang="en-US" sz="2400" dirty="0" smtClean="0">
                <a:solidFill>
                  <a:schemeClr val="tx1">
                    <a:lumMod val="85000"/>
                    <a:lumOff val="15000"/>
                  </a:schemeClr>
                </a:solidFill>
                <a:latin typeface="微软雅黑" pitchFamily="34" charset="-122"/>
                <a:ea typeface="微软雅黑" pitchFamily="34" charset="-122"/>
              </a:rPr>
              <a:t>分钟内有效，一次性使用</a:t>
            </a:r>
            <a:endParaRPr lang="zh-CN" altLang="en-US" sz="2400" dirty="0">
              <a:solidFill>
                <a:schemeClr val="tx1">
                  <a:lumMod val="85000"/>
                  <a:lumOff val="15000"/>
                </a:schemeClr>
              </a:solidFill>
              <a:latin typeface="微软雅黑" pitchFamily="34" charset="-122"/>
              <a:ea typeface="微软雅黑" pitchFamily="34" charset="-122"/>
            </a:endParaRPr>
          </a:p>
        </p:txBody>
      </p:sp>
      <p:sp>
        <p:nvSpPr>
          <p:cNvPr id="12" name="虚尾箭头 11"/>
          <p:cNvSpPr/>
          <p:nvPr/>
        </p:nvSpPr>
        <p:spPr>
          <a:xfrm>
            <a:off x="5000628" y="3071810"/>
            <a:ext cx="1500198" cy="928694"/>
          </a:xfrm>
          <a:prstGeom prst="stripedRightArrow">
            <a:avLst/>
          </a:prstGeom>
        </p:spPr>
        <p:style>
          <a:lnRef idx="0">
            <a:schemeClr val="accent4"/>
          </a:lnRef>
          <a:fillRef idx="3">
            <a:schemeClr val="accent4"/>
          </a:fillRef>
          <a:effectRef idx="3">
            <a:schemeClr val="accent4"/>
          </a:effectRef>
          <a:fontRef idx="minor">
            <a:schemeClr val="lt1"/>
          </a:fontRef>
        </p:style>
        <p:txBody>
          <a:bodyPr rtlCol="0" anchor="ctr"/>
          <a:lstStyle/>
          <a:p>
            <a:pPr algn="ctr"/>
            <a:r>
              <a:rPr lang="zh-CN" altLang="en-US" b="1" dirty="0" smtClean="0">
                <a:solidFill>
                  <a:schemeClr val="bg1"/>
                </a:solidFill>
              </a:rPr>
              <a:t>发送</a:t>
            </a:r>
            <a:endParaRPr lang="zh-CN" altLang="en-US" b="1" dirty="0">
              <a:solidFill>
                <a:schemeClr val="bg1"/>
              </a:solidFill>
            </a:endParaRPr>
          </a:p>
        </p:txBody>
      </p:sp>
    </p:spTree>
  </p:cSld>
  <p:clrMapOvr>
    <a:masterClrMapping/>
  </p:clrMapOvr>
  <p:transition spd="med">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027"/>
                                        </p:tgtEl>
                                        <p:attrNameLst>
                                          <p:attrName>style.visibility</p:attrName>
                                        </p:attrNameLst>
                                      </p:cBhvr>
                                      <p:to>
                                        <p:strVal val="visible"/>
                                      </p:to>
                                    </p:set>
                                    <p:animEffect transition="in" filter="fade">
                                      <p:cBhvr>
                                        <p:cTn id="7" dur="500"/>
                                        <p:tgtEl>
                                          <p:spTgt spid="1027"/>
                                        </p:tgtEl>
                                      </p:cBhvr>
                                    </p:animEffect>
                                  </p:childTnLst>
                                </p:cTn>
                              </p:par>
                            </p:childTnLst>
                          </p:cTn>
                        </p:par>
                        <p:par>
                          <p:cTn id="8" fill="hold">
                            <p:stCondLst>
                              <p:cond delay="500"/>
                            </p:stCondLst>
                            <p:childTnLst>
                              <p:par>
                                <p:cTn id="9" presetID="40" presetClass="entr" presetSubtype="0" fill="hold" grpId="0" nodeType="afterEffect">
                                  <p:stCondLst>
                                    <p:cond delay="0"/>
                                  </p:stCondLst>
                                  <p:iterate type="lt">
                                    <p:tmPct val="10000"/>
                                  </p:iterate>
                                  <p:childTnLst>
                                    <p:set>
                                      <p:cBhvr>
                                        <p:cTn id="10" dur="1" fill="hold">
                                          <p:stCondLst>
                                            <p:cond delay="0"/>
                                          </p:stCondLst>
                                        </p:cTn>
                                        <p:tgtEl>
                                          <p:spTgt spid="12"/>
                                        </p:tgtEl>
                                        <p:attrNameLst>
                                          <p:attrName>style.visibility</p:attrName>
                                        </p:attrNameLst>
                                      </p:cBhvr>
                                      <p:to>
                                        <p:strVal val="visible"/>
                                      </p:to>
                                    </p:set>
                                    <p:animEffect transition="in" filter="fade">
                                      <p:cBhvr>
                                        <p:cTn id="11" dur="500"/>
                                        <p:tgtEl>
                                          <p:spTgt spid="12"/>
                                        </p:tgtEl>
                                      </p:cBhvr>
                                    </p:animEffect>
                                    <p:anim calcmode="lin" valueType="num">
                                      <p:cBhvr>
                                        <p:cTn id="12" dur="500" fill="hold"/>
                                        <p:tgtEl>
                                          <p:spTgt spid="12"/>
                                        </p:tgtEl>
                                        <p:attrNameLst>
                                          <p:attrName>ppt_x</p:attrName>
                                        </p:attrNameLst>
                                      </p:cBhvr>
                                      <p:tavLst>
                                        <p:tav tm="0">
                                          <p:val>
                                            <p:strVal val="#ppt_x-.1"/>
                                          </p:val>
                                        </p:tav>
                                        <p:tav tm="100000">
                                          <p:val>
                                            <p:strVal val="#ppt_x"/>
                                          </p:val>
                                        </p:tav>
                                      </p:tavLst>
                                    </p:anim>
                                    <p:anim calcmode="lin" valueType="num">
                                      <p:cBhvr>
                                        <p:cTn id="13" dur="500" fill="hold"/>
                                        <p:tgtEl>
                                          <p:spTgt spid="12"/>
                                        </p:tgtEl>
                                        <p:attrNameLst>
                                          <p:attrName>ppt_y</p:attrName>
                                        </p:attrNameLst>
                                      </p:cBhvr>
                                      <p:tavLst>
                                        <p:tav tm="0">
                                          <p:val>
                                            <p:strVal val="#ppt_y"/>
                                          </p:val>
                                        </p:tav>
                                        <p:tav tm="100000">
                                          <p:val>
                                            <p:strVal val="#ppt_y"/>
                                          </p:val>
                                        </p:tav>
                                      </p:tavLst>
                                    </p:anim>
                                  </p:childTnLst>
                                </p:cTn>
                              </p:par>
                            </p:childTnLst>
                          </p:cTn>
                        </p:par>
                        <p:par>
                          <p:cTn id="14" fill="hold">
                            <p:stCondLst>
                              <p:cond delay="1050"/>
                            </p:stCondLst>
                            <p:childTnLst>
                              <p:par>
                                <p:cTn id="15" presetID="54" presetClass="entr" presetSubtype="0" accel="100000" fill="hold" nodeType="after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ppt_w</p:attrName>
                                        </p:attrNameLst>
                                      </p:cBhvr>
                                      <p:tavLst>
                                        <p:tav tm="0">
                                          <p:val>
                                            <p:strVal val="#ppt_w*0.05"/>
                                          </p:val>
                                        </p:tav>
                                        <p:tav tm="100000">
                                          <p:val>
                                            <p:strVal val="#ppt_w"/>
                                          </p:val>
                                        </p:tav>
                                      </p:tavLst>
                                    </p:anim>
                                    <p:anim calcmode="lin" valueType="num">
                                      <p:cBhvr>
                                        <p:cTn id="18" dur="500" fill="hold"/>
                                        <p:tgtEl>
                                          <p:spTgt spid="9"/>
                                        </p:tgtEl>
                                        <p:attrNameLst>
                                          <p:attrName>ppt_h</p:attrName>
                                        </p:attrNameLst>
                                      </p:cBhvr>
                                      <p:tavLst>
                                        <p:tav tm="0">
                                          <p:val>
                                            <p:strVal val="#ppt_h"/>
                                          </p:val>
                                        </p:tav>
                                        <p:tav tm="100000">
                                          <p:val>
                                            <p:strVal val="#ppt_h"/>
                                          </p:val>
                                        </p:tav>
                                      </p:tavLst>
                                    </p:anim>
                                    <p:anim calcmode="lin" valueType="num">
                                      <p:cBhvr>
                                        <p:cTn id="19" dur="500" fill="hold"/>
                                        <p:tgtEl>
                                          <p:spTgt spid="9"/>
                                        </p:tgtEl>
                                        <p:attrNameLst>
                                          <p:attrName>ppt_x</p:attrName>
                                        </p:attrNameLst>
                                      </p:cBhvr>
                                      <p:tavLst>
                                        <p:tav tm="0">
                                          <p:val>
                                            <p:strVal val="#ppt_x-.2"/>
                                          </p:val>
                                        </p:tav>
                                        <p:tav tm="100000">
                                          <p:val>
                                            <p:strVal val="#ppt_x"/>
                                          </p:val>
                                        </p:tav>
                                      </p:tavLst>
                                    </p:anim>
                                    <p:anim calcmode="lin" valueType="num">
                                      <p:cBhvr>
                                        <p:cTn id="20" dur="500" fill="hold"/>
                                        <p:tgtEl>
                                          <p:spTgt spid="9"/>
                                        </p:tgtEl>
                                        <p:attrNameLst>
                                          <p:attrName>ppt_y</p:attrName>
                                        </p:attrNameLst>
                                      </p:cBhvr>
                                      <p:tavLst>
                                        <p:tav tm="0">
                                          <p:val>
                                            <p:strVal val="#ppt_y"/>
                                          </p:val>
                                        </p:tav>
                                        <p:tav tm="100000">
                                          <p:val>
                                            <p:strVal val="#ppt_y"/>
                                          </p:val>
                                        </p:tav>
                                      </p:tavLst>
                                    </p:anim>
                                    <p:animEffect transition="in" filter="fade">
                                      <p:cBhvr>
                                        <p:cTn id="21" dur="500"/>
                                        <p:tgtEl>
                                          <p:spTgt spid="9"/>
                                        </p:tgtEl>
                                      </p:cBhvr>
                                    </p:animEffect>
                                  </p:childTnLst>
                                </p:cTn>
                              </p:par>
                            </p:childTnLst>
                          </p:cTn>
                        </p:par>
                        <p:par>
                          <p:cTn id="22" fill="hold">
                            <p:stCondLst>
                              <p:cond delay="1550"/>
                            </p:stCondLst>
                            <p:childTnLst>
                              <p:par>
                                <p:cTn id="23" presetID="4" presetClass="entr" presetSubtype="32" fill="hold" grpId="0" nodeType="after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box(out)">
                                      <p:cBhvr>
                                        <p:cTn id="25"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2"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4800" dirty="0" smtClean="0">
                <a:solidFill>
                  <a:srgbClr val="000000"/>
                </a:solidFill>
                <a:latin typeface="Microsoft YaHei" pitchFamily="34" charset="-122"/>
                <a:ea typeface="Microsoft YaHei" pitchFamily="34" charset="-122"/>
              </a:rPr>
              <a:t>新保障业务系统新特性</a:t>
            </a:r>
            <a:endParaRPr lang="zh-CN" altLang="en-US" dirty="0"/>
          </a:p>
        </p:txBody>
      </p:sp>
      <p:grpSp>
        <p:nvGrpSpPr>
          <p:cNvPr id="3" name="Group 8"/>
          <p:cNvGrpSpPr>
            <a:grpSpLocks/>
          </p:cNvGrpSpPr>
          <p:nvPr/>
        </p:nvGrpSpPr>
        <p:grpSpPr bwMode="auto">
          <a:xfrm>
            <a:off x="1572180" y="2928938"/>
            <a:ext cx="5428674" cy="1000126"/>
            <a:chOff x="1131" y="1851"/>
            <a:chExt cx="3141" cy="378"/>
          </a:xfrm>
          <a:effectLst>
            <a:outerShdw blurRad="50800" dist="38100" dir="2700000" algn="tl" rotWithShape="0">
              <a:prstClr val="black">
                <a:alpha val="40000"/>
              </a:prstClr>
            </a:outerShdw>
          </a:effectLst>
        </p:grpSpPr>
        <p:sp>
          <p:nvSpPr>
            <p:cNvPr id="13" name="AutoShape 9"/>
            <p:cNvSpPr>
              <a:spLocks noChangeArrowheads="1"/>
            </p:cNvSpPr>
            <p:nvPr/>
          </p:nvSpPr>
          <p:spPr bwMode="gray">
            <a:xfrm>
              <a:off x="1536" y="1899"/>
              <a:ext cx="2736" cy="288"/>
            </a:xfrm>
            <a:prstGeom prst="roundRect">
              <a:avLst>
                <a:gd name="adj" fmla="val 16667"/>
              </a:avLst>
            </a:prstGeom>
            <a:gradFill rotWithShape="1">
              <a:gsLst>
                <a:gs pos="0">
                  <a:schemeClr val="accent1"/>
                </a:gs>
                <a:gs pos="50000">
                  <a:schemeClr val="accent1">
                    <a:gamma/>
                    <a:tint val="21176"/>
                    <a:invGamma/>
                  </a:schemeClr>
                </a:gs>
                <a:gs pos="100000">
                  <a:schemeClr val="accent1"/>
                </a:gs>
              </a:gsLst>
              <a:lin ang="5400000" scaled="1"/>
            </a:gradFill>
            <a:ln w="12700" algn="ctr">
              <a:solidFill>
                <a:schemeClr val="bg1"/>
              </a:solidFill>
              <a:round/>
              <a:headEnd/>
              <a:tailEnd/>
            </a:ln>
            <a:effectLst/>
          </p:spPr>
          <p:txBody>
            <a:bodyPr wrap="none" anchor="ctr"/>
            <a:lstStyle/>
            <a:p>
              <a:pPr fontAlgn="auto">
                <a:spcBef>
                  <a:spcPts val="0"/>
                </a:spcBef>
                <a:spcAft>
                  <a:spcPts val="0"/>
                </a:spcAft>
                <a:defRPr/>
              </a:pPr>
              <a:endParaRPr lang="zh-CN" altLang="en-US">
                <a:latin typeface="+mn-lt"/>
                <a:ea typeface="+mn-ea"/>
              </a:endParaRPr>
            </a:p>
          </p:txBody>
        </p:sp>
        <p:sp>
          <p:nvSpPr>
            <p:cNvPr id="14" name="AutoShape 10"/>
            <p:cNvSpPr>
              <a:spLocks noChangeArrowheads="1"/>
            </p:cNvSpPr>
            <p:nvPr/>
          </p:nvSpPr>
          <p:spPr bwMode="gray">
            <a:xfrm>
              <a:off x="1131" y="1851"/>
              <a:ext cx="579" cy="378"/>
            </a:xfrm>
            <a:prstGeom prst="diamond">
              <a:avLst/>
            </a:prstGeom>
            <a:solidFill>
              <a:schemeClr val="accent1"/>
            </a:solidFill>
            <a:ln w="25400" algn="ctr">
              <a:solidFill>
                <a:schemeClr val="bg1"/>
              </a:solidFill>
              <a:miter lim="800000"/>
              <a:headEnd/>
              <a:tailEnd/>
            </a:ln>
          </p:spPr>
          <p:txBody>
            <a:bodyPr wrap="none" anchor="ctr"/>
            <a:lstStyle/>
            <a:p>
              <a:r>
                <a:rPr lang="en-US" altLang="zh-CN" dirty="0" smtClean="0">
                  <a:latin typeface="Calibri" pitchFamily="34" charset="0"/>
                </a:rPr>
                <a:t>  2</a:t>
              </a:r>
              <a:endParaRPr lang="zh-CN" altLang="en-US" dirty="0">
                <a:latin typeface="Calibri" pitchFamily="34" charset="0"/>
              </a:endParaRPr>
            </a:p>
          </p:txBody>
        </p:sp>
        <p:sp>
          <p:nvSpPr>
            <p:cNvPr id="15" name="Text Box 11"/>
            <p:cNvSpPr txBox="1">
              <a:spLocks noChangeArrowheads="1"/>
            </p:cNvSpPr>
            <p:nvPr/>
          </p:nvSpPr>
          <p:spPr bwMode="gray">
            <a:xfrm>
              <a:off x="1680" y="1959"/>
              <a:ext cx="2592" cy="174"/>
            </a:xfrm>
            <a:prstGeom prst="rect">
              <a:avLst/>
            </a:prstGeom>
            <a:noFill/>
            <a:ln w="9525" algn="ctr">
              <a:noFill/>
              <a:miter lim="800000"/>
              <a:headEnd/>
              <a:tailEnd/>
            </a:ln>
          </p:spPr>
          <p:txBody>
            <a:bodyPr wrap="square">
              <a:spAutoFit/>
            </a:bodyPr>
            <a:lstStyle/>
            <a:p>
              <a:pPr eaLnBrk="0" hangingPunct="0"/>
              <a:r>
                <a:rPr lang="zh-CN" altLang="en-US" sz="2400" b="1" dirty="0" smtClean="0">
                  <a:solidFill>
                    <a:srgbClr val="000000"/>
                  </a:solidFill>
                  <a:latin typeface="Calibri" pitchFamily="34" charset="0"/>
                </a:rPr>
                <a:t>快捷的用户切换操作</a:t>
              </a:r>
              <a:endParaRPr lang="en-US" altLang="zh-CN" sz="2400" b="1" dirty="0">
                <a:solidFill>
                  <a:srgbClr val="000000"/>
                </a:solidFill>
                <a:latin typeface="Calibri" pitchFamily="34" charset="0"/>
              </a:endParaRPr>
            </a:p>
          </p:txBody>
        </p:sp>
        <p:sp>
          <p:nvSpPr>
            <p:cNvPr id="16" name="Text Box 12"/>
            <p:cNvSpPr txBox="1">
              <a:spLocks noChangeArrowheads="1"/>
            </p:cNvSpPr>
            <p:nvPr/>
          </p:nvSpPr>
          <p:spPr bwMode="gray">
            <a:xfrm>
              <a:off x="1296" y="1959"/>
              <a:ext cx="331" cy="174"/>
            </a:xfrm>
            <a:prstGeom prst="rect">
              <a:avLst/>
            </a:prstGeom>
            <a:noFill/>
            <a:ln w="9525" algn="ctr">
              <a:noFill/>
              <a:miter lim="800000"/>
              <a:headEnd/>
              <a:tailEnd/>
            </a:ln>
          </p:spPr>
          <p:txBody>
            <a:bodyPr>
              <a:spAutoFit/>
            </a:bodyPr>
            <a:lstStyle/>
            <a:p>
              <a:pPr algn="ctr" eaLnBrk="0" hangingPunct="0"/>
              <a:endParaRPr lang="en-US" altLang="zh-CN" sz="2400" dirty="0">
                <a:solidFill>
                  <a:schemeClr val="bg1"/>
                </a:solidFill>
                <a:latin typeface="Calibri" pitchFamily="34" charset="0"/>
              </a:endParaRPr>
            </a:p>
          </p:txBody>
        </p:sp>
      </p:grpSp>
    </p:spTree>
  </p:cSld>
  <p:clrMapOvr>
    <a:masterClrMapping/>
  </p:clrMapOvr>
  <p:transition spd="med">
    <p:strips dir="rd"/>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39552" y="2636912"/>
            <a:ext cx="8256490" cy="1362456"/>
          </a:xfrm>
        </p:spPr>
        <p:txBody>
          <a:bodyPr/>
          <a:lstStyle/>
          <a:p>
            <a:r>
              <a:rPr lang="zh-CN" altLang="en-US" dirty="0" smtClean="0">
                <a:latin typeface="微软雅黑" pitchFamily="34" charset="-122"/>
                <a:ea typeface="微软雅黑" pitchFamily="34" charset="-122"/>
              </a:rPr>
              <a:t>引言</a:t>
            </a:r>
            <a:r>
              <a:rPr lang="en-US" altLang="zh-CN" dirty="0" smtClean="0">
                <a:latin typeface="微软雅黑" pitchFamily="34" charset="-122"/>
                <a:ea typeface="微软雅黑" pitchFamily="34" charset="-122"/>
              </a:rPr>
              <a:t/>
            </a:r>
            <a:br>
              <a:rPr lang="en-US" altLang="zh-CN" dirty="0" smtClean="0">
                <a:latin typeface="微软雅黑" pitchFamily="34" charset="-122"/>
                <a:ea typeface="微软雅黑" pitchFamily="34" charset="-122"/>
              </a:rPr>
            </a:br>
            <a:r>
              <a:rPr lang="en-US" altLang="zh-CN" dirty="0" smtClean="0">
                <a:latin typeface="微软雅黑" pitchFamily="34" charset="-122"/>
                <a:ea typeface="微软雅黑" pitchFamily="34" charset="-122"/>
              </a:rPr>
              <a:t/>
            </a:r>
            <a:br>
              <a:rPr lang="en-US" altLang="zh-CN" dirty="0" smtClean="0">
                <a:latin typeface="微软雅黑" pitchFamily="34" charset="-122"/>
                <a:ea typeface="微软雅黑" pitchFamily="34" charset="-122"/>
              </a:rPr>
            </a:br>
            <a:r>
              <a:rPr lang="en-US" altLang="zh-CN" dirty="0" smtClean="0">
                <a:latin typeface="微软雅黑" pitchFamily="34" charset="-122"/>
                <a:ea typeface="微软雅黑" pitchFamily="34" charset="-122"/>
              </a:rPr>
              <a:t>    </a:t>
            </a:r>
            <a:r>
              <a:rPr lang="zh-CN" altLang="en-US" dirty="0" smtClean="0">
                <a:latin typeface="微软雅黑" pitchFamily="34" charset="-122"/>
                <a:ea typeface="微软雅黑" pitchFamily="34" charset="-122"/>
              </a:rPr>
              <a:t>一、信息化发展现状</a:t>
            </a:r>
            <a:endParaRPr lang="zh-CN" altLang="en-US" dirty="0">
              <a:latin typeface="微软雅黑" pitchFamily="34" charset="-122"/>
              <a:ea typeface="微软雅黑" pitchFamily="34" charset="-122"/>
            </a:endParaRPr>
          </a:p>
        </p:txBody>
      </p:sp>
    </p:spTree>
  </p:cSld>
  <p:clrMapOvr>
    <a:masterClrMapping/>
  </p:clrMapOvr>
  <p:transition spd="med">
    <p:split orient="vert"/>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4800" dirty="0" smtClean="0">
                <a:solidFill>
                  <a:srgbClr val="000000"/>
                </a:solidFill>
                <a:latin typeface="Microsoft YaHei" pitchFamily="34" charset="-122"/>
                <a:ea typeface="Microsoft YaHei" pitchFamily="34" charset="-122"/>
              </a:rPr>
              <a:t>新保障业务系统新特性</a:t>
            </a:r>
            <a:endParaRPr lang="zh-CN" altLang="en-US" dirty="0"/>
          </a:p>
        </p:txBody>
      </p:sp>
      <p:sp>
        <p:nvSpPr>
          <p:cNvPr id="7" name="TextBox 6"/>
          <p:cNvSpPr txBox="1"/>
          <p:nvPr/>
        </p:nvSpPr>
        <p:spPr>
          <a:xfrm>
            <a:off x="500034" y="2071678"/>
            <a:ext cx="7929618" cy="4188381"/>
          </a:xfrm>
          <a:prstGeom prst="roundRect">
            <a:avLst/>
          </a:prstGeom>
          <a:noFill/>
          <a:ln>
            <a:noFill/>
          </a:ln>
        </p:spPr>
        <p:style>
          <a:lnRef idx="2">
            <a:schemeClr val="accent2">
              <a:shade val="50000"/>
            </a:schemeClr>
          </a:lnRef>
          <a:fillRef idx="1">
            <a:schemeClr val="accent2"/>
          </a:fillRef>
          <a:effectRef idx="0">
            <a:schemeClr val="accent2"/>
          </a:effectRef>
          <a:fontRef idx="minor">
            <a:schemeClr val="lt1"/>
          </a:fontRef>
        </p:style>
        <p:txBody>
          <a:bodyPr wrap="square" rtlCol="0">
            <a:spAutoFit/>
          </a:bodyPr>
          <a:lstStyle/>
          <a:p>
            <a:r>
              <a:rPr lang="zh-CN" altLang="en-US" sz="2400" dirty="0" smtClean="0">
                <a:solidFill>
                  <a:schemeClr val="tx1"/>
                </a:solidFill>
                <a:latin typeface="微软雅黑" pitchFamily="34" charset="-122"/>
                <a:ea typeface="微软雅黑" pitchFamily="34" charset="-122"/>
              </a:rPr>
              <a:t>新保障业务系统允许：</a:t>
            </a:r>
            <a:endParaRPr lang="en-US" altLang="zh-CN" sz="2400" dirty="0" smtClean="0">
              <a:solidFill>
                <a:schemeClr val="tx1"/>
              </a:solidFill>
              <a:latin typeface="微软雅黑" pitchFamily="34" charset="-122"/>
              <a:ea typeface="微软雅黑" pitchFamily="34" charset="-122"/>
            </a:endParaRPr>
          </a:p>
          <a:p>
            <a:endParaRPr lang="en-US" altLang="zh-CN" sz="2400" dirty="0" smtClean="0">
              <a:solidFill>
                <a:schemeClr val="tx1"/>
              </a:solidFill>
              <a:latin typeface="微软雅黑" pitchFamily="34" charset="-122"/>
              <a:ea typeface="微软雅黑" pitchFamily="34" charset="-122"/>
            </a:endParaRPr>
          </a:p>
          <a:p>
            <a:pPr>
              <a:buFont typeface="Wingdings" pitchFamily="2" charset="2"/>
              <a:buChar char="l"/>
            </a:pPr>
            <a:r>
              <a:rPr lang="zh-CN" altLang="en-US" sz="2400" dirty="0" smtClean="0">
                <a:solidFill>
                  <a:schemeClr val="tx1"/>
                </a:solidFill>
                <a:latin typeface="微软雅黑" pitchFamily="34" charset="-122"/>
                <a:ea typeface="微软雅黑" pitchFamily="34" charset="-122"/>
              </a:rPr>
              <a:t>上级单位无需知道所属基层用户名和密码，直接切换到所属基层，替基层完成相关业务操作。（操作痕迹保留上级操作人员信息）</a:t>
            </a:r>
            <a:endParaRPr lang="en-US" altLang="zh-CN" sz="2400" dirty="0" smtClean="0">
              <a:solidFill>
                <a:schemeClr val="tx1"/>
              </a:solidFill>
              <a:latin typeface="微软雅黑" pitchFamily="34" charset="-122"/>
              <a:ea typeface="微软雅黑" pitchFamily="34" charset="-122"/>
            </a:endParaRPr>
          </a:p>
          <a:p>
            <a:endParaRPr lang="en-US" altLang="zh-CN" sz="2400" dirty="0" smtClean="0">
              <a:solidFill>
                <a:schemeClr val="tx1"/>
              </a:solidFill>
              <a:latin typeface="微软雅黑" pitchFamily="34" charset="-122"/>
              <a:ea typeface="微软雅黑" pitchFamily="34" charset="-122"/>
            </a:endParaRPr>
          </a:p>
          <a:p>
            <a:pPr>
              <a:buFont typeface="Wingdings" pitchFamily="2" charset="2"/>
              <a:buChar char="l"/>
            </a:pPr>
            <a:r>
              <a:rPr lang="zh-CN" altLang="en-US" sz="2400" dirty="0" smtClean="0">
                <a:solidFill>
                  <a:schemeClr val="tx1"/>
                </a:solidFill>
                <a:latin typeface="微软雅黑" pitchFamily="34" charset="-122"/>
                <a:ea typeface="微软雅黑" pitchFamily="34" charset="-122"/>
              </a:rPr>
              <a:t>上级单位可以连续切换所属基层，无需返回本级后再切换。</a:t>
            </a:r>
            <a:endParaRPr lang="en-US" altLang="zh-CN" sz="2400" dirty="0" smtClean="0">
              <a:solidFill>
                <a:schemeClr val="tx1"/>
              </a:solidFill>
              <a:latin typeface="微软雅黑" pitchFamily="34" charset="-122"/>
              <a:ea typeface="微软雅黑" pitchFamily="34" charset="-122"/>
            </a:endParaRPr>
          </a:p>
          <a:p>
            <a:pPr>
              <a:buFont typeface="Wingdings" pitchFamily="2" charset="2"/>
              <a:buChar char="l"/>
            </a:pPr>
            <a:endParaRPr lang="en-US" altLang="zh-CN" sz="2400" dirty="0" smtClean="0">
              <a:solidFill>
                <a:schemeClr val="tx1"/>
              </a:solidFill>
              <a:latin typeface="微软雅黑" pitchFamily="34" charset="-122"/>
              <a:ea typeface="微软雅黑" pitchFamily="34" charset="-122"/>
            </a:endParaRPr>
          </a:p>
          <a:p>
            <a:pPr>
              <a:buFont typeface="Wingdings" pitchFamily="2" charset="2"/>
              <a:buChar char="l"/>
            </a:pPr>
            <a:r>
              <a:rPr lang="zh-CN" altLang="en-US" sz="2400" dirty="0" smtClean="0">
                <a:solidFill>
                  <a:schemeClr val="tx1"/>
                </a:solidFill>
                <a:latin typeface="微软雅黑" pitchFamily="34" charset="-122"/>
                <a:ea typeface="微软雅黑" pitchFamily="34" charset="-122"/>
              </a:rPr>
              <a:t>切换后可以一键返回本级单位。</a:t>
            </a:r>
            <a:endParaRPr lang="en-US" altLang="zh-CN" sz="2400" dirty="0" smtClean="0">
              <a:solidFill>
                <a:schemeClr val="tx1"/>
              </a:solidFill>
              <a:latin typeface="微软雅黑" pitchFamily="34" charset="-122"/>
              <a:ea typeface="微软雅黑" pitchFamily="34" charset="-122"/>
            </a:endParaRPr>
          </a:p>
        </p:txBody>
      </p:sp>
    </p:spTree>
  </p:cSld>
  <p:clrMapOvr>
    <a:masterClrMapping/>
  </p:clrMapOvr>
  <p:transition spd="med">
    <p:zoom/>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3"/>
          <p:cNvPicPr>
            <a:picLocks noChangeAspect="1" noChangeArrowheads="1"/>
          </p:cNvPicPr>
          <p:nvPr/>
        </p:nvPicPr>
        <p:blipFill>
          <a:blip r:embed="rId3" cstate="print"/>
          <a:srcRect/>
          <a:stretch>
            <a:fillRect/>
          </a:stretch>
        </p:blipFill>
        <p:spPr bwMode="auto">
          <a:xfrm>
            <a:off x="214282" y="2000239"/>
            <a:ext cx="7388967" cy="2643207"/>
          </a:xfrm>
          <a:prstGeom prst="rect">
            <a:avLst/>
          </a:prstGeom>
          <a:ln>
            <a:headEnd/>
            <a:tailEnd/>
          </a:ln>
        </p:spPr>
        <p:style>
          <a:lnRef idx="1">
            <a:schemeClr val="accent1"/>
          </a:lnRef>
          <a:fillRef idx="3">
            <a:schemeClr val="accent1"/>
          </a:fillRef>
          <a:effectRef idx="2">
            <a:schemeClr val="accent1"/>
          </a:effectRef>
          <a:fontRef idx="minor">
            <a:schemeClr val="lt1"/>
          </a:fontRef>
        </p:style>
      </p:pic>
      <p:sp>
        <p:nvSpPr>
          <p:cNvPr id="2" name="标题 1"/>
          <p:cNvSpPr>
            <a:spLocks noGrp="1"/>
          </p:cNvSpPr>
          <p:nvPr>
            <p:ph type="title"/>
          </p:nvPr>
        </p:nvSpPr>
        <p:spPr/>
        <p:txBody>
          <a:bodyPr/>
          <a:lstStyle/>
          <a:p>
            <a:r>
              <a:rPr lang="zh-CN" altLang="en-US" sz="4800" dirty="0" smtClean="0">
                <a:solidFill>
                  <a:srgbClr val="000000"/>
                </a:solidFill>
                <a:latin typeface="Microsoft YaHei" pitchFamily="34" charset="-122"/>
                <a:ea typeface="Microsoft YaHei" pitchFamily="34" charset="-122"/>
              </a:rPr>
              <a:t>新保障业务系统新特性</a:t>
            </a:r>
            <a:endParaRPr lang="zh-CN" altLang="en-US" dirty="0"/>
          </a:p>
        </p:txBody>
      </p:sp>
      <p:sp>
        <p:nvSpPr>
          <p:cNvPr id="14" name="矩形标注 13"/>
          <p:cNvSpPr/>
          <p:nvPr/>
        </p:nvSpPr>
        <p:spPr>
          <a:xfrm>
            <a:off x="3643306" y="3857628"/>
            <a:ext cx="3500462" cy="2000264"/>
          </a:xfrm>
          <a:prstGeom prst="wedgeRectCallout">
            <a:avLst>
              <a:gd name="adj1" fmla="val 52356"/>
              <a:gd name="adj2" fmla="val -122456"/>
            </a:avLst>
          </a:prstGeom>
          <a:solidFill>
            <a:schemeClr val="bg1">
              <a:lumMod val="95000"/>
            </a:schemeClr>
          </a:solidFill>
          <a:ln>
            <a:solidFill>
              <a:schemeClr val="tx1">
                <a:lumMod val="95000"/>
                <a:lumOff val="5000"/>
              </a:schemeClr>
            </a:solidFill>
          </a:ln>
          <a:effectLst>
            <a:outerShdw blurRad="50800" dist="38100" dir="5400000" algn="t"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rtlCol="0" anchor="ctr"/>
          <a:lstStyle/>
          <a:p>
            <a:endParaRPr lang="zh-CN" altLang="en-US" sz="3200" dirty="0"/>
          </a:p>
        </p:txBody>
      </p:sp>
      <p:pic>
        <p:nvPicPr>
          <p:cNvPr id="2051" name="Picture 3"/>
          <p:cNvPicPr>
            <a:picLocks noChangeAspect="1" noChangeArrowheads="1"/>
          </p:cNvPicPr>
          <p:nvPr/>
        </p:nvPicPr>
        <p:blipFill>
          <a:blip r:embed="rId4" cstate="print"/>
          <a:srcRect/>
          <a:stretch>
            <a:fillRect/>
          </a:stretch>
        </p:blipFill>
        <p:spPr bwMode="auto">
          <a:xfrm>
            <a:off x="3428992" y="3429000"/>
            <a:ext cx="4429156" cy="2964053"/>
          </a:xfrm>
          <a:prstGeom prst="rect">
            <a:avLst/>
          </a:prstGeom>
          <a:noFill/>
          <a:ln w="9525">
            <a:noFill/>
            <a:miter lim="800000"/>
            <a:headEnd/>
            <a:tailEnd/>
          </a:ln>
          <a:effectLst>
            <a:outerShdw blurRad="50800" dist="38100" dir="5400000" algn="t" rotWithShape="0">
              <a:prstClr val="black">
                <a:alpha val="40000"/>
              </a:prstClr>
            </a:outerShdw>
          </a:effectLst>
        </p:spPr>
      </p:pic>
      <p:sp>
        <p:nvSpPr>
          <p:cNvPr id="9" name="TextBox 8"/>
          <p:cNvSpPr txBox="1"/>
          <p:nvPr/>
        </p:nvSpPr>
        <p:spPr>
          <a:xfrm>
            <a:off x="214282" y="5072074"/>
            <a:ext cx="3071834" cy="1328023"/>
          </a:xfrm>
          <a:prstGeom prst="roundRect">
            <a:avLst/>
          </a:prstGeom>
          <a:solidFill>
            <a:schemeClr val="bg2">
              <a:lumMod val="75000"/>
            </a:schemeClr>
          </a:solidFill>
          <a:ln>
            <a:noFill/>
          </a:ln>
        </p:spPr>
        <p:style>
          <a:lnRef idx="3">
            <a:schemeClr val="lt1"/>
          </a:lnRef>
          <a:fillRef idx="1">
            <a:schemeClr val="accent3"/>
          </a:fillRef>
          <a:effectRef idx="1">
            <a:schemeClr val="accent3"/>
          </a:effectRef>
          <a:fontRef idx="minor">
            <a:schemeClr val="lt1"/>
          </a:fontRef>
        </p:style>
        <p:txBody>
          <a:bodyPr wrap="square" rtlCol="0">
            <a:spAutoFit/>
          </a:bodyPr>
          <a:lstStyle/>
          <a:p>
            <a:r>
              <a:rPr lang="zh-CN" altLang="en-US" sz="2400" dirty="0" smtClean="0">
                <a:solidFill>
                  <a:schemeClr val="tx1">
                    <a:lumMod val="85000"/>
                    <a:lumOff val="15000"/>
                  </a:schemeClr>
                </a:solidFill>
                <a:latin typeface="微软雅黑" pitchFamily="34" charset="-122"/>
                <a:ea typeface="微软雅黑" pitchFamily="34" charset="-122"/>
              </a:rPr>
              <a:t>权限说明：只可以上切下，不允许下切上和平行切。</a:t>
            </a:r>
            <a:endParaRPr lang="zh-CN" altLang="en-US" sz="2400" dirty="0">
              <a:solidFill>
                <a:schemeClr val="tx1">
                  <a:lumMod val="85000"/>
                  <a:lumOff val="15000"/>
                </a:schemeClr>
              </a:solidFill>
              <a:latin typeface="微软雅黑" pitchFamily="34" charset="-122"/>
              <a:ea typeface="微软雅黑" pitchFamily="34" charset="-122"/>
            </a:endParaRPr>
          </a:p>
        </p:txBody>
      </p:sp>
    </p:spTree>
  </p:cSld>
  <p:clrMapOvr>
    <a:masterClrMapping/>
  </p:clrMapOvr>
  <p:transition spd="med">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051"/>
                                        </p:tgtEl>
                                        <p:attrNameLst>
                                          <p:attrName>style.visibility</p:attrName>
                                        </p:attrNameLst>
                                      </p:cBhvr>
                                      <p:to>
                                        <p:strVal val="visible"/>
                                      </p:to>
                                    </p:set>
                                    <p:animEffect transition="in" filter="fade">
                                      <p:cBhvr>
                                        <p:cTn id="11" dur="500"/>
                                        <p:tgtEl>
                                          <p:spTgt spid="2051"/>
                                        </p:tgtEl>
                                      </p:cBhvr>
                                    </p:animEffect>
                                  </p:childTnLst>
                                </p:cTn>
                              </p:par>
                            </p:childTnLst>
                          </p:cTn>
                        </p:par>
                        <p:par>
                          <p:cTn id="12" fill="hold">
                            <p:stCondLst>
                              <p:cond delay="1000"/>
                            </p:stCondLst>
                            <p:childTnLst>
                              <p:par>
                                <p:cTn id="13" presetID="1" presetClass="entr" presetSubtype="0"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childTnLst>
                          </p:cTn>
                        </p:par>
                        <p:par>
                          <p:cTn id="15" fill="hold">
                            <p:stCondLst>
                              <p:cond delay="1000"/>
                            </p:stCondLst>
                            <p:childTnLst>
                              <p:par>
                                <p:cTn id="16" presetID="23" presetClass="entr" presetSubtype="16" fill="hold" grpId="0" nodeType="afterEffect">
                                  <p:stCondLst>
                                    <p:cond delay="0"/>
                                  </p:stCondLst>
                                  <p:childTnLst>
                                    <p:set>
                                      <p:cBhvr>
                                        <p:cTn id="17" dur="1" fill="hold">
                                          <p:stCondLst>
                                            <p:cond delay="0"/>
                                          </p:stCondLst>
                                        </p:cTn>
                                        <p:tgtEl>
                                          <p:spTgt spid="9"/>
                                        </p:tgtEl>
                                        <p:attrNameLst>
                                          <p:attrName>style.visibility</p:attrName>
                                        </p:attrNameLst>
                                      </p:cBhvr>
                                      <p:to>
                                        <p:strVal val="visible"/>
                                      </p:to>
                                    </p:set>
                                    <p:anim calcmode="lin" valueType="num">
                                      <p:cBhvr>
                                        <p:cTn id="18" dur="500" fill="hold"/>
                                        <p:tgtEl>
                                          <p:spTgt spid="9"/>
                                        </p:tgtEl>
                                        <p:attrNameLst>
                                          <p:attrName>ppt_w</p:attrName>
                                        </p:attrNameLst>
                                      </p:cBhvr>
                                      <p:tavLst>
                                        <p:tav tm="0">
                                          <p:val>
                                            <p:fltVal val="0"/>
                                          </p:val>
                                        </p:tav>
                                        <p:tav tm="100000">
                                          <p:val>
                                            <p:strVal val="#ppt_w"/>
                                          </p:val>
                                        </p:tav>
                                      </p:tavLst>
                                    </p:anim>
                                    <p:anim calcmode="lin" valueType="num">
                                      <p:cBhvr>
                                        <p:cTn id="19" dur="500" fill="hold"/>
                                        <p:tgtEl>
                                          <p:spTgt spid="9"/>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9"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4800" dirty="0" smtClean="0">
                <a:solidFill>
                  <a:srgbClr val="000000"/>
                </a:solidFill>
                <a:latin typeface="Microsoft YaHei" pitchFamily="34" charset="-122"/>
                <a:ea typeface="Microsoft YaHei" pitchFamily="34" charset="-122"/>
              </a:rPr>
              <a:t>新保障业务系统新特性</a:t>
            </a:r>
            <a:endParaRPr lang="zh-CN" altLang="en-US" dirty="0"/>
          </a:p>
        </p:txBody>
      </p:sp>
      <p:grpSp>
        <p:nvGrpSpPr>
          <p:cNvPr id="3" name="Group 8"/>
          <p:cNvGrpSpPr>
            <a:grpSpLocks/>
          </p:cNvGrpSpPr>
          <p:nvPr/>
        </p:nvGrpSpPr>
        <p:grpSpPr bwMode="auto">
          <a:xfrm>
            <a:off x="1572180" y="2928938"/>
            <a:ext cx="5428674" cy="1000126"/>
            <a:chOff x="1131" y="1851"/>
            <a:chExt cx="3141" cy="378"/>
          </a:xfrm>
          <a:effectLst>
            <a:outerShdw blurRad="50800" dist="38100" dir="2700000" algn="tl" rotWithShape="0">
              <a:prstClr val="black">
                <a:alpha val="40000"/>
              </a:prstClr>
            </a:outerShdw>
          </a:effectLst>
        </p:grpSpPr>
        <p:sp>
          <p:nvSpPr>
            <p:cNvPr id="13" name="AutoShape 9"/>
            <p:cNvSpPr>
              <a:spLocks noChangeArrowheads="1"/>
            </p:cNvSpPr>
            <p:nvPr/>
          </p:nvSpPr>
          <p:spPr bwMode="gray">
            <a:xfrm>
              <a:off x="1536" y="1899"/>
              <a:ext cx="2736" cy="288"/>
            </a:xfrm>
            <a:prstGeom prst="roundRect">
              <a:avLst>
                <a:gd name="adj" fmla="val 16667"/>
              </a:avLst>
            </a:prstGeom>
            <a:gradFill rotWithShape="1">
              <a:gsLst>
                <a:gs pos="0">
                  <a:schemeClr val="accent1"/>
                </a:gs>
                <a:gs pos="50000">
                  <a:schemeClr val="accent1">
                    <a:gamma/>
                    <a:tint val="21176"/>
                    <a:invGamma/>
                  </a:schemeClr>
                </a:gs>
                <a:gs pos="100000">
                  <a:schemeClr val="accent1"/>
                </a:gs>
              </a:gsLst>
              <a:lin ang="5400000" scaled="1"/>
            </a:gradFill>
            <a:ln w="12700" algn="ctr">
              <a:solidFill>
                <a:schemeClr val="bg1"/>
              </a:solidFill>
              <a:round/>
              <a:headEnd/>
              <a:tailEnd/>
            </a:ln>
            <a:effectLst/>
          </p:spPr>
          <p:txBody>
            <a:bodyPr wrap="none" anchor="ctr"/>
            <a:lstStyle/>
            <a:p>
              <a:pPr fontAlgn="auto">
                <a:spcBef>
                  <a:spcPts val="0"/>
                </a:spcBef>
                <a:spcAft>
                  <a:spcPts val="0"/>
                </a:spcAft>
                <a:defRPr/>
              </a:pPr>
              <a:endParaRPr lang="zh-CN" altLang="en-US">
                <a:latin typeface="+mn-lt"/>
                <a:ea typeface="+mn-ea"/>
              </a:endParaRPr>
            </a:p>
          </p:txBody>
        </p:sp>
        <p:sp>
          <p:nvSpPr>
            <p:cNvPr id="14" name="AutoShape 10"/>
            <p:cNvSpPr>
              <a:spLocks noChangeArrowheads="1"/>
            </p:cNvSpPr>
            <p:nvPr/>
          </p:nvSpPr>
          <p:spPr bwMode="gray">
            <a:xfrm>
              <a:off x="1131" y="1851"/>
              <a:ext cx="579" cy="378"/>
            </a:xfrm>
            <a:prstGeom prst="diamond">
              <a:avLst/>
            </a:prstGeom>
            <a:solidFill>
              <a:schemeClr val="accent1"/>
            </a:solidFill>
            <a:ln w="25400" algn="ctr">
              <a:solidFill>
                <a:schemeClr val="bg1"/>
              </a:solidFill>
              <a:miter lim="800000"/>
              <a:headEnd/>
              <a:tailEnd/>
            </a:ln>
          </p:spPr>
          <p:txBody>
            <a:bodyPr wrap="none" anchor="ctr"/>
            <a:lstStyle/>
            <a:p>
              <a:r>
                <a:rPr lang="en-US" altLang="zh-CN" dirty="0" smtClean="0">
                  <a:latin typeface="Calibri" pitchFamily="34" charset="0"/>
                </a:rPr>
                <a:t>  3</a:t>
              </a:r>
              <a:endParaRPr lang="zh-CN" altLang="en-US" dirty="0">
                <a:latin typeface="Calibri" pitchFamily="34" charset="0"/>
              </a:endParaRPr>
            </a:p>
          </p:txBody>
        </p:sp>
        <p:sp>
          <p:nvSpPr>
            <p:cNvPr id="15" name="Text Box 11"/>
            <p:cNvSpPr txBox="1">
              <a:spLocks noChangeArrowheads="1"/>
            </p:cNvSpPr>
            <p:nvPr/>
          </p:nvSpPr>
          <p:spPr bwMode="gray">
            <a:xfrm>
              <a:off x="1680" y="1959"/>
              <a:ext cx="2592" cy="174"/>
            </a:xfrm>
            <a:prstGeom prst="rect">
              <a:avLst/>
            </a:prstGeom>
            <a:noFill/>
            <a:ln w="9525" algn="ctr">
              <a:noFill/>
              <a:miter lim="800000"/>
              <a:headEnd/>
              <a:tailEnd/>
            </a:ln>
          </p:spPr>
          <p:txBody>
            <a:bodyPr wrap="square">
              <a:spAutoFit/>
            </a:bodyPr>
            <a:lstStyle/>
            <a:p>
              <a:pPr eaLnBrk="0" hangingPunct="0"/>
              <a:r>
                <a:rPr lang="zh-CN" altLang="en-US" sz="2400" b="1" dirty="0" smtClean="0">
                  <a:solidFill>
                    <a:srgbClr val="000000"/>
                  </a:solidFill>
                  <a:latin typeface="Calibri" pitchFamily="34" charset="0"/>
                </a:rPr>
                <a:t>醒目的通知通告和待办业务提醒</a:t>
              </a:r>
              <a:endParaRPr lang="en-US" altLang="zh-CN" sz="2400" b="1" dirty="0">
                <a:solidFill>
                  <a:srgbClr val="000000"/>
                </a:solidFill>
                <a:latin typeface="Calibri" pitchFamily="34" charset="0"/>
              </a:endParaRPr>
            </a:p>
          </p:txBody>
        </p:sp>
        <p:sp>
          <p:nvSpPr>
            <p:cNvPr id="16" name="Text Box 12"/>
            <p:cNvSpPr txBox="1">
              <a:spLocks noChangeArrowheads="1"/>
            </p:cNvSpPr>
            <p:nvPr/>
          </p:nvSpPr>
          <p:spPr bwMode="gray">
            <a:xfrm>
              <a:off x="1296" y="1959"/>
              <a:ext cx="331" cy="174"/>
            </a:xfrm>
            <a:prstGeom prst="rect">
              <a:avLst/>
            </a:prstGeom>
            <a:noFill/>
            <a:ln w="9525" algn="ctr">
              <a:noFill/>
              <a:miter lim="800000"/>
              <a:headEnd/>
              <a:tailEnd/>
            </a:ln>
          </p:spPr>
          <p:txBody>
            <a:bodyPr>
              <a:spAutoFit/>
            </a:bodyPr>
            <a:lstStyle/>
            <a:p>
              <a:pPr algn="ctr" eaLnBrk="0" hangingPunct="0"/>
              <a:endParaRPr lang="en-US" altLang="zh-CN" sz="2400" dirty="0">
                <a:solidFill>
                  <a:schemeClr val="bg1"/>
                </a:solidFill>
                <a:latin typeface="Calibri" pitchFamily="34" charset="0"/>
              </a:endParaRPr>
            </a:p>
          </p:txBody>
        </p:sp>
      </p:grpSp>
    </p:spTree>
  </p:cSld>
  <p:clrMapOvr>
    <a:masterClrMapping/>
  </p:clrMapOvr>
  <p:transition spd="med">
    <p:strips dir="rd"/>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4800" dirty="0" smtClean="0">
                <a:solidFill>
                  <a:srgbClr val="000000"/>
                </a:solidFill>
                <a:latin typeface="Microsoft YaHei" pitchFamily="34" charset="-122"/>
                <a:ea typeface="Microsoft YaHei" pitchFamily="34" charset="-122"/>
              </a:rPr>
              <a:t>新保障业务系统新特性</a:t>
            </a:r>
            <a:endParaRPr lang="zh-CN" altLang="en-US" dirty="0"/>
          </a:p>
        </p:txBody>
      </p:sp>
      <p:sp>
        <p:nvSpPr>
          <p:cNvPr id="7" name="TextBox 6"/>
          <p:cNvSpPr txBox="1"/>
          <p:nvPr/>
        </p:nvSpPr>
        <p:spPr>
          <a:xfrm>
            <a:off x="500034" y="2071678"/>
            <a:ext cx="7929618" cy="2145268"/>
          </a:xfrm>
          <a:prstGeom prst="roundRect">
            <a:avLst/>
          </a:prstGeom>
          <a:noFill/>
          <a:ln>
            <a:noFill/>
          </a:ln>
        </p:spPr>
        <p:style>
          <a:lnRef idx="2">
            <a:schemeClr val="accent2">
              <a:shade val="50000"/>
            </a:schemeClr>
          </a:lnRef>
          <a:fillRef idx="1">
            <a:schemeClr val="accent2"/>
          </a:fillRef>
          <a:effectRef idx="0">
            <a:schemeClr val="accent2"/>
          </a:effectRef>
          <a:fontRef idx="minor">
            <a:schemeClr val="lt1"/>
          </a:fontRef>
        </p:style>
        <p:txBody>
          <a:bodyPr wrap="square" rtlCol="0">
            <a:spAutoFit/>
          </a:bodyPr>
          <a:lstStyle/>
          <a:p>
            <a:r>
              <a:rPr lang="zh-CN" altLang="en-US" sz="2400" dirty="0" smtClean="0">
                <a:solidFill>
                  <a:schemeClr val="tx1"/>
                </a:solidFill>
                <a:latin typeface="微软雅黑" pitchFamily="34" charset="-122"/>
                <a:ea typeface="微软雅黑" pitchFamily="34" charset="-122"/>
              </a:rPr>
              <a:t>新保障业务系统具备了：</a:t>
            </a:r>
            <a:endParaRPr lang="en-US" altLang="zh-CN" sz="2400" dirty="0" smtClean="0">
              <a:solidFill>
                <a:schemeClr val="tx1"/>
              </a:solidFill>
              <a:latin typeface="微软雅黑" pitchFamily="34" charset="-122"/>
              <a:ea typeface="微软雅黑" pitchFamily="34" charset="-122"/>
            </a:endParaRPr>
          </a:p>
          <a:p>
            <a:endParaRPr lang="en-US" altLang="zh-CN" sz="2400" dirty="0" smtClean="0">
              <a:solidFill>
                <a:schemeClr val="tx1"/>
              </a:solidFill>
              <a:latin typeface="微软雅黑" pitchFamily="34" charset="-122"/>
              <a:ea typeface="微软雅黑" pitchFamily="34" charset="-122"/>
            </a:endParaRPr>
          </a:p>
          <a:p>
            <a:pPr>
              <a:buFont typeface="Wingdings" pitchFamily="2" charset="2"/>
              <a:buChar char="l"/>
            </a:pPr>
            <a:r>
              <a:rPr lang="zh-CN" altLang="en-US" sz="2400" dirty="0" smtClean="0">
                <a:solidFill>
                  <a:schemeClr val="tx1"/>
                </a:solidFill>
                <a:latin typeface="微软雅黑" pitchFamily="34" charset="-122"/>
                <a:ea typeface="微软雅黑" pitchFamily="34" charset="-122"/>
              </a:rPr>
              <a:t>在业务系统内进行通知通告信息发布的功能。</a:t>
            </a:r>
            <a:endParaRPr lang="en-US" altLang="zh-CN" sz="2400" dirty="0" smtClean="0">
              <a:solidFill>
                <a:schemeClr val="tx1"/>
              </a:solidFill>
              <a:latin typeface="微软雅黑" pitchFamily="34" charset="-122"/>
              <a:ea typeface="微软雅黑" pitchFamily="34" charset="-122"/>
            </a:endParaRPr>
          </a:p>
          <a:p>
            <a:endParaRPr lang="en-US" altLang="zh-CN" sz="2400" dirty="0" smtClean="0">
              <a:solidFill>
                <a:schemeClr val="tx1"/>
              </a:solidFill>
              <a:latin typeface="微软雅黑" pitchFamily="34" charset="-122"/>
              <a:ea typeface="微软雅黑" pitchFamily="34" charset="-122"/>
            </a:endParaRPr>
          </a:p>
          <a:p>
            <a:pPr>
              <a:buFont typeface="Wingdings" pitchFamily="2" charset="2"/>
              <a:buChar char="l"/>
            </a:pPr>
            <a:r>
              <a:rPr lang="zh-CN" altLang="en-US" sz="2400" dirty="0" smtClean="0">
                <a:solidFill>
                  <a:schemeClr val="tx1"/>
                </a:solidFill>
                <a:latin typeface="微软雅黑" pitchFamily="34" charset="-122"/>
                <a:ea typeface="微软雅黑" pitchFamily="34" charset="-122"/>
              </a:rPr>
              <a:t>对本级各种待办保障业务实时提醒功能。</a:t>
            </a:r>
            <a:endParaRPr lang="en-US" altLang="zh-CN" sz="2400" dirty="0" smtClean="0">
              <a:solidFill>
                <a:schemeClr val="tx1"/>
              </a:solidFill>
              <a:latin typeface="微软雅黑" pitchFamily="34" charset="-122"/>
              <a:ea typeface="微软雅黑" pitchFamily="34" charset="-122"/>
            </a:endParaRPr>
          </a:p>
        </p:txBody>
      </p:sp>
    </p:spTree>
  </p:cSld>
  <p:clrMapOvr>
    <a:masterClrMapping/>
  </p:clrMapOvr>
  <p:transition spd="med">
    <p:zoom/>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4800" dirty="0" smtClean="0">
                <a:solidFill>
                  <a:srgbClr val="000000"/>
                </a:solidFill>
                <a:latin typeface="Microsoft YaHei" pitchFamily="34" charset="-122"/>
                <a:ea typeface="Microsoft YaHei" pitchFamily="34" charset="-122"/>
              </a:rPr>
              <a:t>新保障业务系统新特性</a:t>
            </a:r>
            <a:endParaRPr lang="zh-CN" altLang="en-US" dirty="0"/>
          </a:p>
        </p:txBody>
      </p:sp>
      <p:pic>
        <p:nvPicPr>
          <p:cNvPr id="6" name="Picture 3"/>
          <p:cNvPicPr>
            <a:picLocks noChangeAspect="1" noChangeArrowheads="1"/>
          </p:cNvPicPr>
          <p:nvPr/>
        </p:nvPicPr>
        <p:blipFill>
          <a:blip r:embed="rId3" cstate="print"/>
          <a:srcRect/>
          <a:stretch>
            <a:fillRect/>
          </a:stretch>
        </p:blipFill>
        <p:spPr bwMode="auto">
          <a:xfrm>
            <a:off x="142844" y="2571744"/>
            <a:ext cx="8858312" cy="3168827"/>
          </a:xfrm>
          <a:prstGeom prst="rect">
            <a:avLst/>
          </a:prstGeom>
          <a:ln>
            <a:headEnd/>
            <a:tailEnd/>
          </a:ln>
        </p:spPr>
        <p:style>
          <a:lnRef idx="1">
            <a:schemeClr val="accent1"/>
          </a:lnRef>
          <a:fillRef idx="3">
            <a:schemeClr val="accent1"/>
          </a:fillRef>
          <a:effectRef idx="2">
            <a:schemeClr val="accent1"/>
          </a:effectRef>
          <a:fontRef idx="minor">
            <a:schemeClr val="lt1"/>
          </a:fontRef>
        </p:style>
      </p:pic>
      <p:sp>
        <p:nvSpPr>
          <p:cNvPr id="13" name="圆角矩形标注 12"/>
          <p:cNvSpPr/>
          <p:nvPr/>
        </p:nvSpPr>
        <p:spPr>
          <a:xfrm>
            <a:off x="571472" y="5072074"/>
            <a:ext cx="2786082" cy="1571636"/>
          </a:xfrm>
          <a:prstGeom prst="wedgeRoundRectCallout">
            <a:avLst>
              <a:gd name="adj1" fmla="val -5624"/>
              <a:gd name="adj2" fmla="val -95725"/>
              <a:gd name="adj3" fmla="val 16667"/>
            </a:avLst>
          </a:prstGeom>
        </p:spPr>
        <p:style>
          <a:lnRef idx="3">
            <a:schemeClr val="lt1"/>
          </a:lnRef>
          <a:fillRef idx="1">
            <a:schemeClr val="accent2"/>
          </a:fillRef>
          <a:effectRef idx="1">
            <a:schemeClr val="accent2"/>
          </a:effectRef>
          <a:fontRef idx="minor">
            <a:schemeClr val="lt1"/>
          </a:fontRef>
        </p:style>
        <p:txBody>
          <a:bodyPr rtlCol="0" anchor="ctr"/>
          <a:lstStyle/>
          <a:p>
            <a:r>
              <a:rPr lang="zh-CN" altLang="en-US" sz="3200" dirty="0" smtClean="0">
                <a:latin typeface="微软雅黑" pitchFamily="34" charset="-122"/>
                <a:ea typeface="微软雅黑" pitchFamily="34" charset="-122"/>
              </a:rPr>
              <a:t>内部通知通告的信息发布</a:t>
            </a:r>
            <a:endParaRPr lang="zh-CN" altLang="en-US" sz="3200" dirty="0"/>
          </a:p>
        </p:txBody>
      </p:sp>
      <p:sp>
        <p:nvSpPr>
          <p:cNvPr id="14" name="圆角矩形标注 13"/>
          <p:cNvSpPr/>
          <p:nvPr/>
        </p:nvSpPr>
        <p:spPr>
          <a:xfrm>
            <a:off x="5643570" y="1928802"/>
            <a:ext cx="2786082" cy="1000132"/>
          </a:xfrm>
          <a:prstGeom prst="wedgeRoundRectCallout">
            <a:avLst>
              <a:gd name="adj1" fmla="val -421"/>
              <a:gd name="adj2" fmla="val 142879"/>
              <a:gd name="adj3" fmla="val 16667"/>
            </a:avLst>
          </a:prstGeom>
        </p:spPr>
        <p:style>
          <a:lnRef idx="3">
            <a:schemeClr val="lt1"/>
          </a:lnRef>
          <a:fillRef idx="1">
            <a:schemeClr val="accent2"/>
          </a:fillRef>
          <a:effectRef idx="1">
            <a:schemeClr val="accent2"/>
          </a:effectRef>
          <a:fontRef idx="minor">
            <a:schemeClr val="lt1"/>
          </a:fontRef>
        </p:style>
        <p:txBody>
          <a:bodyPr rtlCol="0" anchor="ctr"/>
          <a:lstStyle/>
          <a:p>
            <a:r>
              <a:rPr lang="zh-CN" altLang="en-US" sz="3200" dirty="0" smtClean="0">
                <a:latin typeface="微软雅黑" pitchFamily="34" charset="-122"/>
                <a:ea typeface="微软雅黑" pitchFamily="34" charset="-122"/>
              </a:rPr>
              <a:t>待办业务提醒</a:t>
            </a:r>
            <a:endParaRPr lang="zh-CN" altLang="en-US" sz="3200" dirty="0"/>
          </a:p>
        </p:txBody>
      </p:sp>
      <p:sp>
        <p:nvSpPr>
          <p:cNvPr id="7" name="TextBox 6"/>
          <p:cNvSpPr txBox="1"/>
          <p:nvPr/>
        </p:nvSpPr>
        <p:spPr>
          <a:xfrm>
            <a:off x="4283968" y="6021288"/>
            <a:ext cx="4536504" cy="510778"/>
          </a:xfrm>
          <a:prstGeom prst="roundRect">
            <a:avLst/>
          </a:prstGeom>
          <a:solidFill>
            <a:schemeClr val="bg2">
              <a:lumMod val="75000"/>
            </a:schemeClr>
          </a:solidFill>
          <a:ln>
            <a:noFill/>
          </a:ln>
        </p:spPr>
        <p:style>
          <a:lnRef idx="3">
            <a:schemeClr val="lt1"/>
          </a:lnRef>
          <a:fillRef idx="1">
            <a:schemeClr val="accent3"/>
          </a:fillRef>
          <a:effectRef idx="1">
            <a:schemeClr val="accent3"/>
          </a:effectRef>
          <a:fontRef idx="minor">
            <a:schemeClr val="lt1"/>
          </a:fontRef>
        </p:style>
        <p:txBody>
          <a:bodyPr wrap="square" rtlCol="0">
            <a:spAutoFit/>
          </a:bodyPr>
          <a:lstStyle/>
          <a:p>
            <a:r>
              <a:rPr lang="zh-CN" altLang="en-US" sz="2400" dirty="0" smtClean="0">
                <a:solidFill>
                  <a:schemeClr val="tx1">
                    <a:lumMod val="85000"/>
                    <a:lumOff val="15000"/>
                  </a:schemeClr>
                </a:solidFill>
                <a:latin typeface="微软雅黑" pitchFamily="34" charset="-122"/>
                <a:ea typeface="微软雅黑" pitchFamily="34" charset="-122"/>
              </a:rPr>
              <a:t>不断完善细化首页显示信息功能</a:t>
            </a:r>
            <a:endParaRPr lang="zh-CN" altLang="en-US" sz="2400" dirty="0">
              <a:solidFill>
                <a:schemeClr val="tx1">
                  <a:lumMod val="85000"/>
                  <a:lumOff val="15000"/>
                </a:schemeClr>
              </a:solidFill>
              <a:latin typeface="微软雅黑" pitchFamily="34" charset="-122"/>
              <a:ea typeface="微软雅黑" pitchFamily="34" charset="-122"/>
            </a:endParaRPr>
          </a:p>
        </p:txBody>
      </p:sp>
    </p:spTree>
  </p:cSld>
  <p:clrMapOvr>
    <a:masterClrMapping/>
  </p:clrMapOvr>
  <p:transition spd="med">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500"/>
                                        <p:tgtEl>
                                          <p:spTgt spid="13"/>
                                        </p:tgtEl>
                                      </p:cBhvr>
                                    </p:animEffect>
                                  </p:childTnLst>
                                </p:cTn>
                              </p:par>
                            </p:childTnLst>
                          </p:cTn>
                        </p:par>
                        <p:par>
                          <p:cTn id="12" fill="hold">
                            <p:stCondLst>
                              <p:cond delay="1500"/>
                            </p:stCondLst>
                            <p:childTnLst>
                              <p:par>
                                <p:cTn id="13" presetID="10" presetClass="entr" presetSubtype="0"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500"/>
                                        <p:tgtEl>
                                          <p:spTgt spid="14"/>
                                        </p:tgtEl>
                                      </p:cBhvr>
                                    </p:animEffect>
                                  </p:childTnLst>
                                </p:cTn>
                              </p:par>
                            </p:childTnLst>
                          </p:cTn>
                        </p:par>
                        <p:par>
                          <p:cTn id="16" fill="hold">
                            <p:stCondLst>
                              <p:cond delay="2000"/>
                            </p:stCondLst>
                            <p:childTnLst>
                              <p:par>
                                <p:cTn id="17" presetID="17" presetClass="entr" presetSubtype="10"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p:cTn id="19" dur="500" fill="hold"/>
                                        <p:tgtEl>
                                          <p:spTgt spid="7"/>
                                        </p:tgtEl>
                                        <p:attrNameLst>
                                          <p:attrName>ppt_w</p:attrName>
                                        </p:attrNameLst>
                                      </p:cBhvr>
                                      <p:tavLst>
                                        <p:tav tm="0">
                                          <p:val>
                                            <p:fltVal val="0"/>
                                          </p:val>
                                        </p:tav>
                                        <p:tav tm="100000">
                                          <p:val>
                                            <p:strVal val="#ppt_w"/>
                                          </p:val>
                                        </p:tav>
                                      </p:tavLst>
                                    </p:anim>
                                    <p:anim calcmode="lin" valueType="num">
                                      <p:cBhvr>
                                        <p:cTn id="20" dur="500" fill="hold"/>
                                        <p:tgtEl>
                                          <p:spTgt spid="7"/>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7"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4800" dirty="0" smtClean="0">
                <a:solidFill>
                  <a:srgbClr val="000000"/>
                </a:solidFill>
                <a:latin typeface="Microsoft YaHei" pitchFamily="34" charset="-122"/>
                <a:ea typeface="Microsoft YaHei" pitchFamily="34" charset="-122"/>
              </a:rPr>
              <a:t>新保障业务系统新特性</a:t>
            </a:r>
            <a:endParaRPr lang="zh-CN" altLang="en-US" dirty="0"/>
          </a:p>
        </p:txBody>
      </p:sp>
      <p:grpSp>
        <p:nvGrpSpPr>
          <p:cNvPr id="3" name="Group 8"/>
          <p:cNvGrpSpPr>
            <a:grpSpLocks/>
          </p:cNvGrpSpPr>
          <p:nvPr/>
        </p:nvGrpSpPr>
        <p:grpSpPr bwMode="auto">
          <a:xfrm>
            <a:off x="1572180" y="2928938"/>
            <a:ext cx="5428674" cy="1000126"/>
            <a:chOff x="1131" y="1851"/>
            <a:chExt cx="3141" cy="378"/>
          </a:xfrm>
          <a:effectLst>
            <a:outerShdw blurRad="50800" dist="38100" dir="2700000" algn="tl" rotWithShape="0">
              <a:prstClr val="black">
                <a:alpha val="40000"/>
              </a:prstClr>
            </a:outerShdw>
          </a:effectLst>
        </p:grpSpPr>
        <p:sp>
          <p:nvSpPr>
            <p:cNvPr id="13" name="AutoShape 9"/>
            <p:cNvSpPr>
              <a:spLocks noChangeArrowheads="1"/>
            </p:cNvSpPr>
            <p:nvPr/>
          </p:nvSpPr>
          <p:spPr bwMode="gray">
            <a:xfrm>
              <a:off x="1536" y="1899"/>
              <a:ext cx="2736" cy="288"/>
            </a:xfrm>
            <a:prstGeom prst="roundRect">
              <a:avLst>
                <a:gd name="adj" fmla="val 16667"/>
              </a:avLst>
            </a:prstGeom>
            <a:gradFill rotWithShape="1">
              <a:gsLst>
                <a:gs pos="0">
                  <a:schemeClr val="accent1"/>
                </a:gs>
                <a:gs pos="50000">
                  <a:schemeClr val="accent1">
                    <a:gamma/>
                    <a:tint val="21176"/>
                    <a:invGamma/>
                  </a:schemeClr>
                </a:gs>
                <a:gs pos="100000">
                  <a:schemeClr val="accent1"/>
                </a:gs>
              </a:gsLst>
              <a:lin ang="5400000" scaled="1"/>
            </a:gradFill>
            <a:ln w="12700" algn="ctr">
              <a:solidFill>
                <a:schemeClr val="bg1"/>
              </a:solidFill>
              <a:round/>
              <a:headEnd/>
              <a:tailEnd/>
            </a:ln>
            <a:effectLst/>
          </p:spPr>
          <p:txBody>
            <a:bodyPr wrap="none" anchor="ctr"/>
            <a:lstStyle/>
            <a:p>
              <a:pPr fontAlgn="auto">
                <a:spcBef>
                  <a:spcPts val="0"/>
                </a:spcBef>
                <a:spcAft>
                  <a:spcPts val="0"/>
                </a:spcAft>
                <a:defRPr/>
              </a:pPr>
              <a:endParaRPr lang="zh-CN" altLang="en-US">
                <a:latin typeface="+mn-lt"/>
                <a:ea typeface="+mn-ea"/>
              </a:endParaRPr>
            </a:p>
          </p:txBody>
        </p:sp>
        <p:sp>
          <p:nvSpPr>
            <p:cNvPr id="14" name="AutoShape 10"/>
            <p:cNvSpPr>
              <a:spLocks noChangeArrowheads="1"/>
            </p:cNvSpPr>
            <p:nvPr/>
          </p:nvSpPr>
          <p:spPr bwMode="gray">
            <a:xfrm>
              <a:off x="1131" y="1851"/>
              <a:ext cx="579" cy="378"/>
            </a:xfrm>
            <a:prstGeom prst="diamond">
              <a:avLst/>
            </a:prstGeom>
            <a:solidFill>
              <a:schemeClr val="accent1"/>
            </a:solidFill>
            <a:ln w="25400" algn="ctr">
              <a:solidFill>
                <a:schemeClr val="bg1"/>
              </a:solidFill>
              <a:miter lim="800000"/>
              <a:headEnd/>
              <a:tailEnd/>
            </a:ln>
          </p:spPr>
          <p:txBody>
            <a:bodyPr wrap="none" anchor="ctr"/>
            <a:lstStyle/>
            <a:p>
              <a:r>
                <a:rPr lang="en-US" altLang="zh-CN" dirty="0" smtClean="0">
                  <a:latin typeface="Calibri" pitchFamily="34" charset="0"/>
                </a:rPr>
                <a:t>  4</a:t>
              </a:r>
              <a:endParaRPr lang="zh-CN" altLang="en-US" dirty="0">
                <a:latin typeface="Calibri" pitchFamily="34" charset="0"/>
              </a:endParaRPr>
            </a:p>
          </p:txBody>
        </p:sp>
        <p:sp>
          <p:nvSpPr>
            <p:cNvPr id="15" name="Text Box 11"/>
            <p:cNvSpPr txBox="1">
              <a:spLocks noChangeArrowheads="1"/>
            </p:cNvSpPr>
            <p:nvPr/>
          </p:nvSpPr>
          <p:spPr bwMode="gray">
            <a:xfrm>
              <a:off x="1680" y="1959"/>
              <a:ext cx="2592" cy="174"/>
            </a:xfrm>
            <a:prstGeom prst="rect">
              <a:avLst/>
            </a:prstGeom>
            <a:noFill/>
            <a:ln w="9525" algn="ctr">
              <a:noFill/>
              <a:miter lim="800000"/>
              <a:headEnd/>
              <a:tailEnd/>
            </a:ln>
          </p:spPr>
          <p:txBody>
            <a:bodyPr wrap="square">
              <a:spAutoFit/>
            </a:bodyPr>
            <a:lstStyle/>
            <a:p>
              <a:pPr eaLnBrk="0" hangingPunct="0"/>
              <a:r>
                <a:rPr lang="zh-CN" altLang="en-US" sz="2400" b="1" dirty="0" smtClean="0">
                  <a:solidFill>
                    <a:srgbClr val="000000"/>
                  </a:solidFill>
                  <a:latin typeface="Calibri" pitchFamily="34" charset="0"/>
                </a:rPr>
                <a:t>入会业务</a:t>
              </a:r>
              <a:r>
                <a:rPr lang="en-US" altLang="zh-CN" sz="2400" b="1" dirty="0" smtClean="0">
                  <a:solidFill>
                    <a:srgbClr val="000000"/>
                  </a:solidFill>
                  <a:latin typeface="Calibri" pitchFamily="34" charset="0"/>
                </a:rPr>
                <a:t>——</a:t>
              </a:r>
              <a:r>
                <a:rPr lang="zh-CN" altLang="en-US" sz="2400" b="1" dirty="0" smtClean="0">
                  <a:solidFill>
                    <a:srgbClr val="000000"/>
                  </a:solidFill>
                  <a:latin typeface="Calibri" pitchFamily="34" charset="0"/>
                </a:rPr>
                <a:t>简化了申报流程</a:t>
              </a:r>
              <a:endParaRPr lang="en-US" altLang="zh-CN" sz="2400" b="1" dirty="0">
                <a:solidFill>
                  <a:srgbClr val="000000"/>
                </a:solidFill>
                <a:latin typeface="Calibri" pitchFamily="34" charset="0"/>
              </a:endParaRPr>
            </a:p>
          </p:txBody>
        </p:sp>
        <p:sp>
          <p:nvSpPr>
            <p:cNvPr id="16" name="Text Box 12"/>
            <p:cNvSpPr txBox="1">
              <a:spLocks noChangeArrowheads="1"/>
            </p:cNvSpPr>
            <p:nvPr/>
          </p:nvSpPr>
          <p:spPr bwMode="gray">
            <a:xfrm>
              <a:off x="1296" y="1959"/>
              <a:ext cx="331" cy="174"/>
            </a:xfrm>
            <a:prstGeom prst="rect">
              <a:avLst/>
            </a:prstGeom>
            <a:noFill/>
            <a:ln w="9525" algn="ctr">
              <a:noFill/>
              <a:miter lim="800000"/>
              <a:headEnd/>
              <a:tailEnd/>
            </a:ln>
          </p:spPr>
          <p:txBody>
            <a:bodyPr>
              <a:spAutoFit/>
            </a:bodyPr>
            <a:lstStyle/>
            <a:p>
              <a:pPr algn="ctr" eaLnBrk="0" hangingPunct="0"/>
              <a:endParaRPr lang="en-US" altLang="zh-CN" sz="2400" dirty="0">
                <a:solidFill>
                  <a:schemeClr val="bg1"/>
                </a:solidFill>
                <a:latin typeface="Calibri" pitchFamily="34" charset="0"/>
              </a:endParaRPr>
            </a:p>
          </p:txBody>
        </p:sp>
      </p:grpSp>
    </p:spTree>
  </p:cSld>
  <p:clrMapOvr>
    <a:masterClrMapping/>
  </p:clrMapOvr>
  <p:transition spd="med">
    <p:strips dir="rd"/>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4800" dirty="0" smtClean="0">
                <a:solidFill>
                  <a:srgbClr val="000000"/>
                </a:solidFill>
                <a:latin typeface="Microsoft YaHei" pitchFamily="34" charset="-122"/>
                <a:ea typeface="Microsoft YaHei" pitchFamily="34" charset="-122"/>
              </a:rPr>
              <a:t>新保障业务系统新特性</a:t>
            </a:r>
            <a:endParaRPr lang="zh-CN" altLang="en-US" dirty="0"/>
          </a:p>
        </p:txBody>
      </p:sp>
      <p:sp>
        <p:nvSpPr>
          <p:cNvPr id="7" name="TextBox 6"/>
          <p:cNvSpPr txBox="1"/>
          <p:nvPr/>
        </p:nvSpPr>
        <p:spPr>
          <a:xfrm>
            <a:off x="539552" y="1916832"/>
            <a:ext cx="7929618" cy="919401"/>
          </a:xfrm>
          <a:prstGeom prst="roundRect">
            <a:avLst/>
          </a:prstGeom>
          <a:noFill/>
          <a:ln>
            <a:noFill/>
          </a:ln>
        </p:spPr>
        <p:style>
          <a:lnRef idx="2">
            <a:schemeClr val="accent2">
              <a:shade val="50000"/>
            </a:schemeClr>
          </a:lnRef>
          <a:fillRef idx="1">
            <a:schemeClr val="accent2"/>
          </a:fillRef>
          <a:effectRef idx="0">
            <a:schemeClr val="accent2"/>
          </a:effectRef>
          <a:fontRef idx="minor">
            <a:schemeClr val="lt1"/>
          </a:fontRef>
        </p:style>
        <p:txBody>
          <a:bodyPr wrap="square" rtlCol="0">
            <a:spAutoFit/>
          </a:bodyPr>
          <a:lstStyle/>
          <a:p>
            <a:r>
              <a:rPr lang="en-US" altLang="zh-CN" sz="2400" dirty="0" smtClean="0">
                <a:solidFill>
                  <a:schemeClr val="tx1"/>
                </a:solidFill>
                <a:latin typeface="微软雅黑" pitchFamily="34" charset="-122"/>
                <a:ea typeface="微软雅黑" pitchFamily="34" charset="-122"/>
              </a:rPr>
              <a:t>       </a:t>
            </a:r>
            <a:r>
              <a:rPr lang="zh-CN" altLang="en-US" sz="2400" dirty="0" smtClean="0">
                <a:solidFill>
                  <a:schemeClr val="tx1"/>
                </a:solidFill>
                <a:latin typeface="微软雅黑" pitchFamily="34" charset="-122"/>
                <a:ea typeface="微软雅黑" pitchFamily="34" charset="-122"/>
              </a:rPr>
              <a:t>由于</a:t>
            </a:r>
            <a:r>
              <a:rPr lang="en-US" altLang="zh-CN" sz="2400" dirty="0" smtClean="0">
                <a:solidFill>
                  <a:schemeClr val="tx1"/>
                </a:solidFill>
                <a:latin typeface="微软雅黑" pitchFamily="34" charset="-122"/>
                <a:ea typeface="微软雅黑" pitchFamily="34" charset="-122"/>
              </a:rPr>
              <a:t>2014</a:t>
            </a:r>
            <a:r>
              <a:rPr lang="zh-CN" altLang="en-US" sz="2400" dirty="0" smtClean="0">
                <a:solidFill>
                  <a:schemeClr val="tx1"/>
                </a:solidFill>
                <a:latin typeface="微软雅黑" pitchFamily="34" charset="-122"/>
                <a:ea typeface="微软雅黑" pitchFamily="34" charset="-122"/>
              </a:rPr>
              <a:t>年</a:t>
            </a:r>
            <a:r>
              <a:rPr lang="en-US" altLang="zh-CN" sz="2400" dirty="0" smtClean="0">
                <a:solidFill>
                  <a:schemeClr val="tx1"/>
                </a:solidFill>
                <a:latin typeface="微软雅黑" pitchFamily="34" charset="-122"/>
                <a:ea typeface="微软雅黑" pitchFamily="34" charset="-122"/>
              </a:rPr>
              <a:t>7</a:t>
            </a:r>
            <a:r>
              <a:rPr lang="zh-CN" altLang="en-US" sz="2400" dirty="0" smtClean="0">
                <a:solidFill>
                  <a:schemeClr val="tx1"/>
                </a:solidFill>
                <a:latin typeface="微软雅黑" pitchFamily="34" charset="-122"/>
                <a:ea typeface="微软雅黑" pitchFamily="34" charset="-122"/>
              </a:rPr>
              <a:t>月</a:t>
            </a:r>
            <a:r>
              <a:rPr lang="en-US" altLang="zh-CN" sz="2400" dirty="0" smtClean="0">
                <a:solidFill>
                  <a:schemeClr val="tx1"/>
                </a:solidFill>
                <a:latin typeface="微软雅黑" pitchFamily="34" charset="-122"/>
                <a:ea typeface="微软雅黑" pitchFamily="34" charset="-122"/>
              </a:rPr>
              <a:t>1</a:t>
            </a:r>
            <a:r>
              <a:rPr lang="zh-CN" altLang="en-US" sz="2400" dirty="0" smtClean="0">
                <a:solidFill>
                  <a:schemeClr val="tx1"/>
                </a:solidFill>
                <a:latin typeface="微软雅黑" pitchFamily="34" charset="-122"/>
                <a:ea typeface="微软雅黑" pitchFamily="34" charset="-122"/>
              </a:rPr>
              <a:t>日起开始不再收取会费，所以新保障业务系统简化了入会申报流程：</a:t>
            </a:r>
            <a:endParaRPr lang="en-US" altLang="zh-CN" sz="2400" dirty="0" smtClean="0">
              <a:solidFill>
                <a:schemeClr val="tx1"/>
              </a:solidFill>
              <a:latin typeface="微软雅黑" pitchFamily="34" charset="-122"/>
              <a:ea typeface="微软雅黑" pitchFamily="34" charset="-122"/>
            </a:endParaRPr>
          </a:p>
        </p:txBody>
      </p:sp>
      <p:graphicFrame>
        <p:nvGraphicFramePr>
          <p:cNvPr id="4" name="图示 3"/>
          <p:cNvGraphicFramePr/>
          <p:nvPr/>
        </p:nvGraphicFramePr>
        <p:xfrm>
          <a:off x="2019230" y="2986121"/>
          <a:ext cx="5452088" cy="273402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TextBox 4"/>
          <p:cNvSpPr txBox="1"/>
          <p:nvPr/>
        </p:nvSpPr>
        <p:spPr>
          <a:xfrm>
            <a:off x="723086" y="5938449"/>
            <a:ext cx="7920880" cy="510778"/>
          </a:xfrm>
          <a:prstGeom prst="roundRect">
            <a:avLst/>
          </a:prstGeom>
          <a:solidFill>
            <a:schemeClr val="bg2">
              <a:lumMod val="75000"/>
            </a:schemeClr>
          </a:solidFill>
          <a:ln>
            <a:noFill/>
          </a:ln>
        </p:spPr>
        <p:style>
          <a:lnRef idx="3">
            <a:schemeClr val="lt1"/>
          </a:lnRef>
          <a:fillRef idx="1">
            <a:schemeClr val="accent3"/>
          </a:fillRef>
          <a:effectRef idx="1">
            <a:schemeClr val="accent3"/>
          </a:effectRef>
          <a:fontRef idx="minor">
            <a:schemeClr val="lt1"/>
          </a:fontRef>
        </p:style>
        <p:txBody>
          <a:bodyPr wrap="square" rtlCol="0">
            <a:spAutoFit/>
          </a:bodyPr>
          <a:lstStyle/>
          <a:p>
            <a:r>
              <a:rPr lang="zh-CN" altLang="en-US" sz="2400" dirty="0" smtClean="0">
                <a:solidFill>
                  <a:schemeClr val="tx1">
                    <a:lumMod val="85000"/>
                    <a:lumOff val="15000"/>
                  </a:schemeClr>
                </a:solidFill>
                <a:latin typeface="微软雅黑" pitchFamily="34" charset="-122"/>
                <a:ea typeface="微软雅黑" pitchFamily="34" charset="-122"/>
              </a:rPr>
              <a:t>去除掉了上报、初审、复审状态，缩短了审批步骤和时间</a:t>
            </a:r>
            <a:endParaRPr lang="zh-CN" altLang="en-US" sz="2400" dirty="0">
              <a:solidFill>
                <a:schemeClr val="tx1">
                  <a:lumMod val="85000"/>
                  <a:lumOff val="15000"/>
                </a:schemeClr>
              </a:solidFill>
              <a:latin typeface="微软雅黑" pitchFamily="34" charset="-122"/>
              <a:ea typeface="微软雅黑" pitchFamily="34" charset="-122"/>
            </a:endParaRPr>
          </a:p>
        </p:txBody>
      </p:sp>
    </p:spTree>
  </p:cSld>
  <p:clrMapOvr>
    <a:masterClrMapping/>
  </p:clrMapOvr>
  <p:transition spd="med">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graphicEl>
                                              <a:dgm id="{A40A8CB0-D049-4DE0-A4DB-9C45E9B1C739}"/>
                                            </p:graphicEl>
                                          </p:spTgt>
                                        </p:tgtEl>
                                        <p:attrNameLst>
                                          <p:attrName>style.visibility</p:attrName>
                                        </p:attrNameLst>
                                      </p:cBhvr>
                                      <p:to>
                                        <p:strVal val="visible"/>
                                      </p:to>
                                    </p:set>
                                    <p:animEffect transition="in" filter="fade">
                                      <p:cBhvr>
                                        <p:cTn id="7" dur="500"/>
                                        <p:tgtEl>
                                          <p:spTgt spid="4">
                                            <p:graphicEl>
                                              <a:dgm id="{A40A8CB0-D049-4DE0-A4DB-9C45E9B1C739}"/>
                                            </p:graphic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
                                            <p:graphicEl>
                                              <a:dgm id="{1A12C458-986C-4CA4-A095-95AACA38E06A}"/>
                                            </p:graphicEl>
                                          </p:spTgt>
                                        </p:tgtEl>
                                        <p:attrNameLst>
                                          <p:attrName>style.visibility</p:attrName>
                                        </p:attrNameLst>
                                      </p:cBhvr>
                                      <p:to>
                                        <p:strVal val="visible"/>
                                      </p:to>
                                    </p:set>
                                    <p:animEffect transition="in" filter="fade">
                                      <p:cBhvr>
                                        <p:cTn id="11" dur="500"/>
                                        <p:tgtEl>
                                          <p:spTgt spid="4">
                                            <p:graphicEl>
                                              <a:dgm id="{1A12C458-986C-4CA4-A095-95AACA38E06A}"/>
                                            </p:graphic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4">
                                            <p:graphicEl>
                                              <a:dgm id="{334FBF77-5FFB-4FCC-8B97-AF008194CE22}"/>
                                            </p:graphicEl>
                                          </p:spTgt>
                                        </p:tgtEl>
                                        <p:attrNameLst>
                                          <p:attrName>style.visibility</p:attrName>
                                        </p:attrNameLst>
                                      </p:cBhvr>
                                      <p:to>
                                        <p:strVal val="visible"/>
                                      </p:to>
                                    </p:set>
                                    <p:animEffect transition="in" filter="fade">
                                      <p:cBhvr>
                                        <p:cTn id="15" dur="500"/>
                                        <p:tgtEl>
                                          <p:spTgt spid="4">
                                            <p:graphicEl>
                                              <a:dgm id="{334FBF77-5FFB-4FCC-8B97-AF008194CE22}"/>
                                            </p:graphicEl>
                                          </p:spTgt>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4">
                                            <p:graphicEl>
                                              <a:dgm id="{12B643C0-3FE3-416D-B99A-FD99363FCE31}"/>
                                            </p:graphicEl>
                                          </p:spTgt>
                                        </p:tgtEl>
                                        <p:attrNameLst>
                                          <p:attrName>style.visibility</p:attrName>
                                        </p:attrNameLst>
                                      </p:cBhvr>
                                      <p:to>
                                        <p:strVal val="visible"/>
                                      </p:to>
                                    </p:set>
                                    <p:animEffect transition="in" filter="fade">
                                      <p:cBhvr>
                                        <p:cTn id="19" dur="500"/>
                                        <p:tgtEl>
                                          <p:spTgt spid="4">
                                            <p:graphicEl>
                                              <a:dgm id="{12B643C0-3FE3-416D-B99A-FD99363FCE31}"/>
                                            </p:graphicEl>
                                          </p:spTgt>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4">
                                            <p:graphicEl>
                                              <a:dgm id="{CA43A090-89C2-487E-92C7-11DE3DEF3066}"/>
                                            </p:graphicEl>
                                          </p:spTgt>
                                        </p:tgtEl>
                                        <p:attrNameLst>
                                          <p:attrName>style.visibility</p:attrName>
                                        </p:attrNameLst>
                                      </p:cBhvr>
                                      <p:to>
                                        <p:strVal val="visible"/>
                                      </p:to>
                                    </p:set>
                                    <p:animEffect transition="in" filter="fade">
                                      <p:cBhvr>
                                        <p:cTn id="23" dur="500"/>
                                        <p:tgtEl>
                                          <p:spTgt spid="4">
                                            <p:graphicEl>
                                              <a:dgm id="{CA43A090-89C2-487E-92C7-11DE3DEF3066}"/>
                                            </p:graphicEl>
                                          </p:spTgt>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4">
                                            <p:graphicEl>
                                              <a:dgm id="{94129DA0-7595-43DF-BDA2-2CA5A8974EC6}"/>
                                            </p:graphicEl>
                                          </p:spTgt>
                                        </p:tgtEl>
                                        <p:attrNameLst>
                                          <p:attrName>style.visibility</p:attrName>
                                        </p:attrNameLst>
                                      </p:cBhvr>
                                      <p:to>
                                        <p:strVal val="visible"/>
                                      </p:to>
                                    </p:set>
                                    <p:animEffect transition="in" filter="fade">
                                      <p:cBhvr>
                                        <p:cTn id="27" dur="500"/>
                                        <p:tgtEl>
                                          <p:spTgt spid="4">
                                            <p:graphicEl>
                                              <a:dgm id="{94129DA0-7595-43DF-BDA2-2CA5A8974EC6}"/>
                                            </p:graphicEl>
                                          </p:spTgt>
                                        </p:tgtEl>
                                      </p:cBhvr>
                                    </p:animEffect>
                                  </p:childTnLst>
                                </p:cTn>
                              </p:par>
                            </p:childTnLst>
                          </p:cTn>
                        </p:par>
                        <p:par>
                          <p:cTn id="28" fill="hold">
                            <p:stCondLst>
                              <p:cond delay="3000"/>
                            </p:stCondLst>
                            <p:childTnLst>
                              <p:par>
                                <p:cTn id="29" presetID="55" presetClass="entr" presetSubtype="0" fill="hold" grpId="0" nodeType="after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p:cTn id="31" dur="500" fill="hold"/>
                                        <p:tgtEl>
                                          <p:spTgt spid="5"/>
                                        </p:tgtEl>
                                        <p:attrNameLst>
                                          <p:attrName>ppt_w</p:attrName>
                                        </p:attrNameLst>
                                      </p:cBhvr>
                                      <p:tavLst>
                                        <p:tav tm="0">
                                          <p:val>
                                            <p:strVal val="#ppt_w*0.70"/>
                                          </p:val>
                                        </p:tav>
                                        <p:tav tm="100000">
                                          <p:val>
                                            <p:strVal val="#ppt_w"/>
                                          </p:val>
                                        </p:tav>
                                      </p:tavLst>
                                    </p:anim>
                                    <p:anim calcmode="lin" valueType="num">
                                      <p:cBhvr>
                                        <p:cTn id="32" dur="500" fill="hold"/>
                                        <p:tgtEl>
                                          <p:spTgt spid="5"/>
                                        </p:tgtEl>
                                        <p:attrNameLst>
                                          <p:attrName>ppt_h</p:attrName>
                                        </p:attrNameLst>
                                      </p:cBhvr>
                                      <p:tavLst>
                                        <p:tav tm="0">
                                          <p:val>
                                            <p:strVal val="#ppt_h"/>
                                          </p:val>
                                        </p:tav>
                                        <p:tav tm="100000">
                                          <p:val>
                                            <p:strVal val="#ppt_h"/>
                                          </p:val>
                                        </p:tav>
                                      </p:tavLst>
                                    </p:anim>
                                    <p:animEffect transition="in" filter="fade">
                                      <p:cBhvr>
                                        <p:cTn id="3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uiExpand="1">
        <p:bldSub>
          <a:bldDgm bld="one"/>
        </p:bldSub>
      </p:bldGraphic>
      <p:bldP spid="5"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4800" dirty="0" smtClean="0">
                <a:solidFill>
                  <a:srgbClr val="000000"/>
                </a:solidFill>
                <a:latin typeface="Microsoft YaHei" pitchFamily="34" charset="-122"/>
                <a:ea typeface="Microsoft YaHei" pitchFamily="34" charset="-122"/>
              </a:rPr>
              <a:t>新保障业务系统新特性</a:t>
            </a:r>
            <a:endParaRPr lang="zh-CN" altLang="en-US" dirty="0"/>
          </a:p>
        </p:txBody>
      </p:sp>
      <p:pic>
        <p:nvPicPr>
          <p:cNvPr id="1026" name="Picture 2"/>
          <p:cNvPicPr>
            <a:picLocks noChangeAspect="1" noChangeArrowheads="1"/>
          </p:cNvPicPr>
          <p:nvPr/>
        </p:nvPicPr>
        <p:blipFill>
          <a:blip r:embed="rId3" cstate="print"/>
          <a:srcRect/>
          <a:stretch>
            <a:fillRect/>
          </a:stretch>
        </p:blipFill>
        <p:spPr bwMode="auto">
          <a:xfrm>
            <a:off x="539552" y="2132856"/>
            <a:ext cx="8208912" cy="1890514"/>
          </a:xfrm>
          <a:prstGeom prst="rect">
            <a:avLst/>
          </a:prstGeom>
          <a:noFill/>
          <a:ln w="9525">
            <a:solidFill>
              <a:schemeClr val="tx2">
                <a:lumMod val="75000"/>
              </a:schemeClr>
            </a:solidFill>
            <a:miter lim="800000"/>
            <a:headEnd/>
            <a:tailEnd/>
          </a:ln>
          <a:effectLst>
            <a:outerShdw blurRad="50800" dist="38100" dir="5400000" algn="t" rotWithShape="0">
              <a:prstClr val="black">
                <a:alpha val="40000"/>
              </a:prstClr>
            </a:outerShdw>
          </a:effectLst>
        </p:spPr>
      </p:pic>
      <p:pic>
        <p:nvPicPr>
          <p:cNvPr id="1027" name="Picture 3"/>
          <p:cNvPicPr>
            <a:picLocks noChangeAspect="1" noChangeArrowheads="1"/>
          </p:cNvPicPr>
          <p:nvPr/>
        </p:nvPicPr>
        <p:blipFill>
          <a:blip r:embed="rId4" cstate="print"/>
          <a:srcRect/>
          <a:stretch>
            <a:fillRect/>
          </a:stretch>
        </p:blipFill>
        <p:spPr bwMode="auto">
          <a:xfrm>
            <a:off x="539552" y="2060848"/>
            <a:ext cx="8217572" cy="3096344"/>
          </a:xfrm>
          <a:prstGeom prst="rect">
            <a:avLst/>
          </a:prstGeom>
          <a:noFill/>
          <a:ln w="9525">
            <a:solidFill>
              <a:schemeClr val="accent1">
                <a:lumMod val="50000"/>
              </a:schemeClr>
            </a:solidFill>
            <a:miter lim="800000"/>
            <a:headEnd/>
            <a:tailEnd/>
          </a:ln>
          <a:effectLst>
            <a:outerShdw blurRad="50800" dist="38100" dir="5400000" algn="t" rotWithShape="0">
              <a:prstClr val="black">
                <a:alpha val="40000"/>
              </a:prstClr>
            </a:outerShdw>
          </a:effectLst>
        </p:spPr>
      </p:pic>
      <p:pic>
        <p:nvPicPr>
          <p:cNvPr id="1028" name="Picture 4"/>
          <p:cNvPicPr>
            <a:picLocks noChangeAspect="1" noChangeArrowheads="1"/>
          </p:cNvPicPr>
          <p:nvPr/>
        </p:nvPicPr>
        <p:blipFill>
          <a:blip r:embed="rId5" cstate="print"/>
          <a:srcRect/>
          <a:stretch>
            <a:fillRect/>
          </a:stretch>
        </p:blipFill>
        <p:spPr bwMode="auto">
          <a:xfrm>
            <a:off x="467544" y="2060848"/>
            <a:ext cx="8332004" cy="3744416"/>
          </a:xfrm>
          <a:prstGeom prst="rect">
            <a:avLst/>
          </a:prstGeom>
          <a:noFill/>
          <a:ln w="9525">
            <a:solidFill>
              <a:schemeClr val="accent1">
                <a:lumMod val="50000"/>
              </a:schemeClr>
            </a:solidFill>
            <a:miter lim="800000"/>
            <a:headEnd/>
            <a:tailEnd/>
          </a:ln>
          <a:effectLst>
            <a:outerShdw blurRad="50800" dist="38100" dir="5400000" algn="t" rotWithShape="0">
              <a:prstClr val="black">
                <a:alpha val="40000"/>
              </a:prstClr>
            </a:outerShdw>
          </a:effectLst>
        </p:spPr>
      </p:pic>
      <p:sp>
        <p:nvSpPr>
          <p:cNvPr id="6" name="TextBox 5"/>
          <p:cNvSpPr txBox="1"/>
          <p:nvPr/>
        </p:nvSpPr>
        <p:spPr>
          <a:xfrm>
            <a:off x="6300192" y="4357694"/>
            <a:ext cx="2415212" cy="510778"/>
          </a:xfrm>
          <a:prstGeom prst="wedgeRoundRectCallout">
            <a:avLst>
              <a:gd name="adj1" fmla="val -41183"/>
              <a:gd name="adj2" fmla="val -131398"/>
              <a:gd name="adj3" fmla="val 16667"/>
            </a:avLst>
          </a:prstGeom>
        </p:spPr>
        <p:style>
          <a:lnRef idx="3">
            <a:schemeClr val="lt1"/>
          </a:lnRef>
          <a:fillRef idx="1">
            <a:schemeClr val="accent1"/>
          </a:fillRef>
          <a:effectRef idx="1">
            <a:schemeClr val="accent1"/>
          </a:effectRef>
          <a:fontRef idx="minor">
            <a:schemeClr val="lt1"/>
          </a:fontRef>
        </p:style>
        <p:txBody>
          <a:bodyPr wrap="square" rtlCol="0">
            <a:spAutoFit/>
          </a:bodyPr>
          <a:lstStyle/>
          <a:p>
            <a:pPr algn="ctr"/>
            <a:r>
              <a:rPr lang="zh-CN" altLang="en-US" sz="2400" b="1" dirty="0" smtClean="0">
                <a:effectLst>
                  <a:outerShdw blurRad="38100" dist="38100" dir="2700000" algn="tl">
                    <a:srgbClr val="000000">
                      <a:alpha val="43137"/>
                    </a:srgbClr>
                  </a:outerShdw>
                </a:effectLst>
                <a:latin typeface="微软雅黑" pitchFamily="34" charset="-122"/>
                <a:ea typeface="微软雅黑" pitchFamily="34" charset="-122"/>
              </a:rPr>
              <a:t>入会业务主界面</a:t>
            </a:r>
            <a:endParaRPr lang="zh-CN" altLang="en-US" sz="2400" b="1" dirty="0">
              <a:effectLst>
                <a:outerShdw blurRad="38100" dist="38100" dir="2700000" algn="tl">
                  <a:srgbClr val="000000">
                    <a:alpha val="43137"/>
                  </a:srgbClr>
                </a:outerShdw>
              </a:effectLst>
              <a:latin typeface="微软雅黑" pitchFamily="34" charset="-122"/>
              <a:ea typeface="微软雅黑" pitchFamily="34" charset="-122"/>
            </a:endParaRPr>
          </a:p>
        </p:txBody>
      </p:sp>
      <p:sp>
        <p:nvSpPr>
          <p:cNvPr id="7" name="TextBox 6"/>
          <p:cNvSpPr txBox="1"/>
          <p:nvPr/>
        </p:nvSpPr>
        <p:spPr>
          <a:xfrm>
            <a:off x="1763688" y="5373216"/>
            <a:ext cx="2808312" cy="510778"/>
          </a:xfrm>
          <a:prstGeom prst="wedgeRoundRectCallout">
            <a:avLst>
              <a:gd name="adj1" fmla="val -241"/>
              <a:gd name="adj2" fmla="val -127853"/>
              <a:gd name="adj3" fmla="val 16667"/>
            </a:avLst>
          </a:prstGeom>
        </p:spPr>
        <p:style>
          <a:lnRef idx="3">
            <a:schemeClr val="lt1"/>
          </a:lnRef>
          <a:fillRef idx="1">
            <a:schemeClr val="accent1"/>
          </a:fillRef>
          <a:effectRef idx="1">
            <a:schemeClr val="accent1"/>
          </a:effectRef>
          <a:fontRef idx="minor">
            <a:schemeClr val="lt1"/>
          </a:fontRef>
        </p:style>
        <p:txBody>
          <a:bodyPr wrap="square" rtlCol="0">
            <a:spAutoFit/>
          </a:bodyPr>
          <a:lstStyle/>
          <a:p>
            <a:pPr algn="ctr"/>
            <a:r>
              <a:rPr lang="zh-CN" altLang="en-US" sz="2400" b="1" dirty="0" smtClean="0">
                <a:effectLst>
                  <a:outerShdw blurRad="38100" dist="38100" dir="2700000" algn="tl">
                    <a:srgbClr val="000000">
                      <a:alpha val="43137"/>
                    </a:srgbClr>
                  </a:outerShdw>
                </a:effectLst>
                <a:latin typeface="微软雅黑" pitchFamily="34" charset="-122"/>
                <a:ea typeface="微软雅黑" pitchFamily="34" charset="-122"/>
              </a:rPr>
              <a:t>会员信息录入界面</a:t>
            </a:r>
            <a:endParaRPr lang="zh-CN" altLang="en-US" sz="2400" b="1" dirty="0">
              <a:effectLst>
                <a:outerShdw blurRad="38100" dist="38100" dir="2700000" algn="tl">
                  <a:srgbClr val="000000">
                    <a:alpha val="43137"/>
                  </a:srgbClr>
                </a:outerShdw>
              </a:effectLst>
              <a:latin typeface="微软雅黑" pitchFamily="34" charset="-122"/>
              <a:ea typeface="微软雅黑" pitchFamily="34" charset="-122"/>
            </a:endParaRPr>
          </a:p>
        </p:txBody>
      </p:sp>
      <p:sp>
        <p:nvSpPr>
          <p:cNvPr id="8" name="TextBox 7"/>
          <p:cNvSpPr txBox="1"/>
          <p:nvPr/>
        </p:nvSpPr>
        <p:spPr>
          <a:xfrm>
            <a:off x="5436096" y="6021288"/>
            <a:ext cx="3456384" cy="510778"/>
          </a:xfrm>
          <a:prstGeom prst="wedgeRoundRectCallout">
            <a:avLst>
              <a:gd name="adj1" fmla="val -45053"/>
              <a:gd name="adj2" fmla="val -147351"/>
              <a:gd name="adj3" fmla="val 16667"/>
            </a:avLst>
          </a:prstGeom>
        </p:spPr>
        <p:style>
          <a:lnRef idx="3">
            <a:schemeClr val="lt1"/>
          </a:lnRef>
          <a:fillRef idx="1">
            <a:schemeClr val="accent1"/>
          </a:fillRef>
          <a:effectRef idx="1">
            <a:schemeClr val="accent1"/>
          </a:effectRef>
          <a:fontRef idx="minor">
            <a:schemeClr val="lt1"/>
          </a:fontRef>
        </p:style>
        <p:txBody>
          <a:bodyPr wrap="square" rtlCol="0">
            <a:spAutoFit/>
          </a:bodyPr>
          <a:lstStyle/>
          <a:p>
            <a:pPr algn="ctr"/>
            <a:r>
              <a:rPr lang="zh-CN" altLang="en-US" sz="2400" b="1" dirty="0" smtClean="0">
                <a:effectLst>
                  <a:outerShdw blurRad="38100" dist="38100" dir="2700000" algn="tl">
                    <a:srgbClr val="000000">
                      <a:alpha val="43137"/>
                    </a:srgbClr>
                  </a:outerShdw>
                </a:effectLst>
                <a:latin typeface="微软雅黑" pitchFamily="34" charset="-122"/>
                <a:ea typeface="微软雅黑" pitchFamily="34" charset="-122"/>
              </a:rPr>
              <a:t>新录入会员信息列出</a:t>
            </a:r>
            <a:endParaRPr lang="zh-CN" altLang="en-US" sz="2400" b="1" dirty="0">
              <a:effectLst>
                <a:outerShdw blurRad="38100" dist="38100" dir="2700000" algn="tl">
                  <a:srgbClr val="000000">
                    <a:alpha val="43137"/>
                  </a:srgbClr>
                </a:outerShdw>
              </a:effectLst>
              <a:latin typeface="微软雅黑" pitchFamily="34" charset="-122"/>
              <a:ea typeface="微软雅黑" pitchFamily="34" charset="-122"/>
            </a:endParaRPr>
          </a:p>
        </p:txBody>
      </p:sp>
    </p:spTree>
  </p:cSld>
  <p:clrMapOvr>
    <a:masterClrMapping/>
  </p:clrMapOvr>
  <p:transition spd="med">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fade">
                                      <p:cBhvr>
                                        <p:cTn id="7" dur="500"/>
                                        <p:tgtEl>
                                          <p:spTgt spid="102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xit" presetSubtype="0" fill="hold" nodeType="clickEffect">
                                  <p:stCondLst>
                                    <p:cond delay="0"/>
                                  </p:stCondLst>
                                  <p:childTnLst>
                                    <p:animEffect transition="out" filter="fade">
                                      <p:cBhvr>
                                        <p:cTn id="15" dur="500"/>
                                        <p:tgtEl>
                                          <p:spTgt spid="1026"/>
                                        </p:tgtEl>
                                      </p:cBhvr>
                                    </p:animEffect>
                                    <p:set>
                                      <p:cBhvr>
                                        <p:cTn id="16" dur="1" fill="hold">
                                          <p:stCondLst>
                                            <p:cond delay="499"/>
                                          </p:stCondLst>
                                        </p:cTn>
                                        <p:tgtEl>
                                          <p:spTgt spid="1026"/>
                                        </p:tgtEl>
                                        <p:attrNameLst>
                                          <p:attrName>style.visibility</p:attrName>
                                        </p:attrNameLst>
                                      </p:cBhvr>
                                      <p:to>
                                        <p:strVal val="hidden"/>
                                      </p:to>
                                    </p:set>
                                  </p:childTnLst>
                                </p:cTn>
                              </p:par>
                              <p:par>
                                <p:cTn id="17" presetID="10" presetClass="exit" presetSubtype="0" fill="hold" grpId="1" nodeType="withEffect">
                                  <p:stCondLst>
                                    <p:cond delay="0"/>
                                  </p:stCondLst>
                                  <p:childTnLst>
                                    <p:animEffect transition="out" filter="fade">
                                      <p:cBhvr>
                                        <p:cTn id="18" dur="500"/>
                                        <p:tgtEl>
                                          <p:spTgt spid="6"/>
                                        </p:tgtEl>
                                      </p:cBhvr>
                                    </p:animEffect>
                                    <p:set>
                                      <p:cBhvr>
                                        <p:cTn id="19" dur="1" fill="hold">
                                          <p:stCondLst>
                                            <p:cond delay="499"/>
                                          </p:stCondLst>
                                        </p:cTn>
                                        <p:tgtEl>
                                          <p:spTgt spid="6"/>
                                        </p:tgtEl>
                                        <p:attrNameLst>
                                          <p:attrName>style.visibility</p:attrName>
                                        </p:attrNameLst>
                                      </p:cBhvr>
                                      <p:to>
                                        <p:strVal val="hidden"/>
                                      </p:to>
                                    </p:set>
                                  </p:childTnLst>
                                </p:cTn>
                              </p:par>
                            </p:childTnLst>
                          </p:cTn>
                        </p:par>
                        <p:par>
                          <p:cTn id="20" fill="hold">
                            <p:stCondLst>
                              <p:cond delay="500"/>
                            </p:stCondLst>
                            <p:childTnLst>
                              <p:par>
                                <p:cTn id="21" presetID="10" presetClass="entr" presetSubtype="0" fill="hold" nodeType="afterEffect">
                                  <p:stCondLst>
                                    <p:cond delay="0"/>
                                  </p:stCondLst>
                                  <p:childTnLst>
                                    <p:set>
                                      <p:cBhvr>
                                        <p:cTn id="22" dur="1" fill="hold">
                                          <p:stCondLst>
                                            <p:cond delay="0"/>
                                          </p:stCondLst>
                                        </p:cTn>
                                        <p:tgtEl>
                                          <p:spTgt spid="1027"/>
                                        </p:tgtEl>
                                        <p:attrNameLst>
                                          <p:attrName>style.visibility</p:attrName>
                                        </p:attrNameLst>
                                      </p:cBhvr>
                                      <p:to>
                                        <p:strVal val="visible"/>
                                      </p:to>
                                    </p:set>
                                    <p:animEffect transition="in" filter="fade">
                                      <p:cBhvr>
                                        <p:cTn id="23" dur="500"/>
                                        <p:tgtEl>
                                          <p:spTgt spid="1027"/>
                                        </p:tgtEl>
                                      </p:cBhvr>
                                    </p:animEffect>
                                  </p:childTnLst>
                                </p:cTn>
                              </p:par>
                            </p:childTnLst>
                          </p:cTn>
                        </p:par>
                        <p:par>
                          <p:cTn id="24" fill="hold">
                            <p:stCondLst>
                              <p:cond delay="1000"/>
                            </p:stCondLst>
                            <p:childTnLst>
                              <p:par>
                                <p:cTn id="25" presetID="10" presetClass="entr" presetSubtype="0"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xit" presetSubtype="0" fill="hold" nodeType="clickEffect">
                                  <p:stCondLst>
                                    <p:cond delay="0"/>
                                  </p:stCondLst>
                                  <p:childTnLst>
                                    <p:animEffect transition="out" filter="fade">
                                      <p:cBhvr>
                                        <p:cTn id="31" dur="500"/>
                                        <p:tgtEl>
                                          <p:spTgt spid="1027"/>
                                        </p:tgtEl>
                                      </p:cBhvr>
                                    </p:animEffect>
                                    <p:set>
                                      <p:cBhvr>
                                        <p:cTn id="32" dur="1" fill="hold">
                                          <p:stCondLst>
                                            <p:cond delay="499"/>
                                          </p:stCondLst>
                                        </p:cTn>
                                        <p:tgtEl>
                                          <p:spTgt spid="1027"/>
                                        </p:tgtEl>
                                        <p:attrNameLst>
                                          <p:attrName>style.visibility</p:attrName>
                                        </p:attrNameLst>
                                      </p:cBhvr>
                                      <p:to>
                                        <p:strVal val="hidden"/>
                                      </p:to>
                                    </p:set>
                                  </p:childTnLst>
                                </p:cTn>
                              </p:par>
                              <p:par>
                                <p:cTn id="33" presetID="10" presetClass="exit" presetSubtype="0" fill="hold" grpId="1" nodeType="withEffect">
                                  <p:stCondLst>
                                    <p:cond delay="0"/>
                                  </p:stCondLst>
                                  <p:childTnLst>
                                    <p:animEffect transition="out" filter="fade">
                                      <p:cBhvr>
                                        <p:cTn id="34" dur="500"/>
                                        <p:tgtEl>
                                          <p:spTgt spid="7"/>
                                        </p:tgtEl>
                                      </p:cBhvr>
                                    </p:animEffect>
                                    <p:set>
                                      <p:cBhvr>
                                        <p:cTn id="35" dur="1" fill="hold">
                                          <p:stCondLst>
                                            <p:cond delay="499"/>
                                          </p:stCondLst>
                                        </p:cTn>
                                        <p:tgtEl>
                                          <p:spTgt spid="7"/>
                                        </p:tgtEl>
                                        <p:attrNameLst>
                                          <p:attrName>style.visibility</p:attrName>
                                        </p:attrNameLst>
                                      </p:cBhvr>
                                      <p:to>
                                        <p:strVal val="hidden"/>
                                      </p:to>
                                    </p:set>
                                  </p:childTnLst>
                                </p:cTn>
                              </p:par>
                            </p:childTnLst>
                          </p:cTn>
                        </p:par>
                        <p:par>
                          <p:cTn id="36" fill="hold">
                            <p:stCondLst>
                              <p:cond delay="500"/>
                            </p:stCondLst>
                            <p:childTnLst>
                              <p:par>
                                <p:cTn id="37" presetID="10" presetClass="entr" presetSubtype="0" fill="hold" nodeType="afterEffect">
                                  <p:stCondLst>
                                    <p:cond delay="0"/>
                                  </p:stCondLst>
                                  <p:childTnLst>
                                    <p:set>
                                      <p:cBhvr>
                                        <p:cTn id="38" dur="1" fill="hold">
                                          <p:stCondLst>
                                            <p:cond delay="0"/>
                                          </p:stCondLst>
                                        </p:cTn>
                                        <p:tgtEl>
                                          <p:spTgt spid="1028"/>
                                        </p:tgtEl>
                                        <p:attrNameLst>
                                          <p:attrName>style.visibility</p:attrName>
                                        </p:attrNameLst>
                                      </p:cBhvr>
                                      <p:to>
                                        <p:strVal val="visible"/>
                                      </p:to>
                                    </p:set>
                                    <p:animEffect transition="in" filter="fade">
                                      <p:cBhvr>
                                        <p:cTn id="39" dur="500"/>
                                        <p:tgtEl>
                                          <p:spTgt spid="1028"/>
                                        </p:tgtEl>
                                      </p:cBhvr>
                                    </p:animEffect>
                                  </p:childTnLst>
                                </p:cTn>
                              </p:par>
                            </p:childTnLst>
                          </p:cTn>
                        </p:par>
                        <p:par>
                          <p:cTn id="40" fill="hold">
                            <p:stCondLst>
                              <p:cond delay="1000"/>
                            </p:stCondLst>
                            <p:childTnLst>
                              <p:par>
                                <p:cTn id="41" presetID="10" presetClass="entr" presetSubtype="0" fill="hold" grpId="0" nodeType="afterEffect">
                                  <p:stCondLst>
                                    <p:cond delay="0"/>
                                  </p:stCondLst>
                                  <p:childTnLst>
                                    <p:set>
                                      <p:cBhvr>
                                        <p:cTn id="42" dur="1" fill="hold">
                                          <p:stCondLst>
                                            <p:cond delay="0"/>
                                          </p:stCondLst>
                                        </p:cTn>
                                        <p:tgtEl>
                                          <p:spTgt spid="8"/>
                                        </p:tgtEl>
                                        <p:attrNameLst>
                                          <p:attrName>style.visibility</p:attrName>
                                        </p:attrNameLst>
                                      </p:cBhvr>
                                      <p:to>
                                        <p:strVal val="visible"/>
                                      </p:to>
                                    </p:set>
                                    <p:animEffect transition="in" filter="fade">
                                      <p:cBhvr>
                                        <p:cTn id="4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6" grpId="1" animBg="1"/>
      <p:bldP spid="7" grpId="0" animBg="1"/>
      <p:bldP spid="7" grpId="1" animBg="1"/>
      <p:bldP spid="8"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4800" dirty="0" smtClean="0">
                <a:solidFill>
                  <a:srgbClr val="000000"/>
                </a:solidFill>
                <a:latin typeface="Microsoft YaHei" pitchFamily="34" charset="-122"/>
                <a:ea typeface="Microsoft YaHei" pitchFamily="34" charset="-122"/>
              </a:rPr>
              <a:t>新保障业务系统新特性</a:t>
            </a:r>
            <a:endParaRPr lang="zh-CN" altLang="en-US" dirty="0"/>
          </a:p>
        </p:txBody>
      </p:sp>
      <p:grpSp>
        <p:nvGrpSpPr>
          <p:cNvPr id="3" name="Group 8"/>
          <p:cNvGrpSpPr>
            <a:grpSpLocks/>
          </p:cNvGrpSpPr>
          <p:nvPr/>
        </p:nvGrpSpPr>
        <p:grpSpPr bwMode="auto">
          <a:xfrm>
            <a:off x="1475656" y="2924944"/>
            <a:ext cx="6049458" cy="1116543"/>
            <a:chOff x="1227" y="1851"/>
            <a:chExt cx="3045" cy="422"/>
          </a:xfrm>
          <a:effectLst>
            <a:outerShdw blurRad="50800" dist="38100" dir="2700000" algn="tl" rotWithShape="0">
              <a:prstClr val="black">
                <a:alpha val="40000"/>
              </a:prstClr>
            </a:outerShdw>
          </a:effectLst>
        </p:grpSpPr>
        <p:sp>
          <p:nvSpPr>
            <p:cNvPr id="13" name="AutoShape 9"/>
            <p:cNvSpPr>
              <a:spLocks noChangeArrowheads="1"/>
            </p:cNvSpPr>
            <p:nvPr/>
          </p:nvSpPr>
          <p:spPr bwMode="gray">
            <a:xfrm>
              <a:off x="1536" y="1899"/>
              <a:ext cx="2736" cy="288"/>
            </a:xfrm>
            <a:prstGeom prst="roundRect">
              <a:avLst>
                <a:gd name="adj" fmla="val 16667"/>
              </a:avLst>
            </a:prstGeom>
            <a:gradFill rotWithShape="1">
              <a:gsLst>
                <a:gs pos="0">
                  <a:schemeClr val="accent1"/>
                </a:gs>
                <a:gs pos="50000">
                  <a:schemeClr val="accent1">
                    <a:gamma/>
                    <a:tint val="21176"/>
                    <a:invGamma/>
                  </a:schemeClr>
                </a:gs>
                <a:gs pos="100000">
                  <a:schemeClr val="accent1"/>
                </a:gs>
              </a:gsLst>
              <a:lin ang="5400000" scaled="1"/>
            </a:gradFill>
            <a:ln w="12700" algn="ctr">
              <a:solidFill>
                <a:schemeClr val="bg1"/>
              </a:solidFill>
              <a:round/>
              <a:headEnd/>
              <a:tailEnd/>
            </a:ln>
            <a:effectLst/>
          </p:spPr>
          <p:txBody>
            <a:bodyPr wrap="none" anchor="ctr"/>
            <a:lstStyle/>
            <a:p>
              <a:pPr fontAlgn="auto">
                <a:spcBef>
                  <a:spcPts val="0"/>
                </a:spcBef>
                <a:spcAft>
                  <a:spcPts val="0"/>
                </a:spcAft>
                <a:defRPr/>
              </a:pPr>
              <a:endParaRPr lang="zh-CN" altLang="en-US">
                <a:latin typeface="+mn-lt"/>
                <a:ea typeface="+mn-ea"/>
              </a:endParaRPr>
            </a:p>
          </p:txBody>
        </p:sp>
        <p:sp>
          <p:nvSpPr>
            <p:cNvPr id="14" name="AutoShape 10"/>
            <p:cNvSpPr>
              <a:spLocks noChangeArrowheads="1"/>
            </p:cNvSpPr>
            <p:nvPr/>
          </p:nvSpPr>
          <p:spPr bwMode="gray">
            <a:xfrm>
              <a:off x="1227" y="1851"/>
              <a:ext cx="483" cy="378"/>
            </a:xfrm>
            <a:prstGeom prst="diamond">
              <a:avLst/>
            </a:prstGeom>
            <a:solidFill>
              <a:schemeClr val="accent1"/>
            </a:solidFill>
            <a:ln w="25400" algn="ctr">
              <a:solidFill>
                <a:schemeClr val="bg1"/>
              </a:solidFill>
              <a:miter lim="800000"/>
              <a:headEnd/>
              <a:tailEnd/>
            </a:ln>
          </p:spPr>
          <p:txBody>
            <a:bodyPr wrap="none" anchor="ctr"/>
            <a:lstStyle/>
            <a:p>
              <a:r>
                <a:rPr lang="en-US" altLang="zh-CN" dirty="0" smtClean="0">
                  <a:latin typeface="Calibri" pitchFamily="34" charset="0"/>
                </a:rPr>
                <a:t>  5</a:t>
              </a:r>
              <a:endParaRPr lang="zh-CN" altLang="en-US" dirty="0">
                <a:latin typeface="Calibri" pitchFamily="34" charset="0"/>
              </a:endParaRPr>
            </a:p>
          </p:txBody>
        </p:sp>
        <p:sp>
          <p:nvSpPr>
            <p:cNvPr id="15" name="Text Box 11"/>
            <p:cNvSpPr txBox="1">
              <a:spLocks noChangeArrowheads="1"/>
            </p:cNvSpPr>
            <p:nvPr/>
          </p:nvSpPr>
          <p:spPr bwMode="gray">
            <a:xfrm>
              <a:off x="1680" y="1959"/>
              <a:ext cx="2592" cy="314"/>
            </a:xfrm>
            <a:prstGeom prst="rect">
              <a:avLst/>
            </a:prstGeom>
            <a:noFill/>
            <a:ln w="9525" algn="ctr">
              <a:noFill/>
              <a:miter lim="800000"/>
              <a:headEnd/>
              <a:tailEnd/>
            </a:ln>
          </p:spPr>
          <p:txBody>
            <a:bodyPr wrap="square">
              <a:spAutoFit/>
            </a:bodyPr>
            <a:lstStyle/>
            <a:p>
              <a:pPr eaLnBrk="0" hangingPunct="0"/>
              <a:r>
                <a:rPr lang="zh-CN" altLang="en-US" sz="2400" b="1" dirty="0" smtClean="0">
                  <a:solidFill>
                    <a:srgbClr val="000000"/>
                  </a:solidFill>
                  <a:latin typeface="Calibri" pitchFamily="34" charset="0"/>
                </a:rPr>
                <a:t>入会业务</a:t>
              </a:r>
              <a:r>
                <a:rPr lang="en-US" altLang="zh-CN" sz="2400" b="1" dirty="0" smtClean="0">
                  <a:solidFill>
                    <a:srgbClr val="000000"/>
                  </a:solidFill>
                  <a:latin typeface="Calibri" pitchFamily="34" charset="0"/>
                </a:rPr>
                <a:t>——</a:t>
              </a:r>
              <a:r>
                <a:rPr lang="zh-CN" altLang="en-US" sz="2400" b="1" dirty="0" smtClean="0">
                  <a:solidFill>
                    <a:srgbClr val="000000"/>
                  </a:solidFill>
                  <a:latin typeface="Calibri" pitchFamily="34" charset="0"/>
                </a:rPr>
                <a:t>会员信息直接生成保单</a:t>
              </a:r>
              <a:endParaRPr lang="en-US" altLang="zh-CN" sz="2400" b="1" dirty="0">
                <a:solidFill>
                  <a:srgbClr val="000000"/>
                </a:solidFill>
                <a:latin typeface="Calibri" pitchFamily="34" charset="0"/>
              </a:endParaRPr>
            </a:p>
          </p:txBody>
        </p:sp>
        <p:sp>
          <p:nvSpPr>
            <p:cNvPr id="16" name="Text Box 12"/>
            <p:cNvSpPr txBox="1">
              <a:spLocks noChangeArrowheads="1"/>
            </p:cNvSpPr>
            <p:nvPr/>
          </p:nvSpPr>
          <p:spPr bwMode="gray">
            <a:xfrm>
              <a:off x="1296" y="1959"/>
              <a:ext cx="331" cy="174"/>
            </a:xfrm>
            <a:prstGeom prst="rect">
              <a:avLst/>
            </a:prstGeom>
            <a:noFill/>
            <a:ln w="9525" algn="ctr">
              <a:noFill/>
              <a:miter lim="800000"/>
              <a:headEnd/>
              <a:tailEnd/>
            </a:ln>
          </p:spPr>
          <p:txBody>
            <a:bodyPr>
              <a:spAutoFit/>
            </a:bodyPr>
            <a:lstStyle/>
            <a:p>
              <a:pPr algn="ctr" eaLnBrk="0" hangingPunct="0"/>
              <a:endParaRPr lang="en-US" altLang="zh-CN" sz="2400" dirty="0">
                <a:solidFill>
                  <a:schemeClr val="bg1"/>
                </a:solidFill>
                <a:latin typeface="Calibri" pitchFamily="34" charset="0"/>
              </a:endParaRPr>
            </a:p>
          </p:txBody>
        </p:sp>
      </p:grpSp>
    </p:spTree>
  </p:cSld>
  <p:clrMapOvr>
    <a:masterClrMapping/>
  </p:clrMapOvr>
  <p:transition spd="med">
    <p:strips dir="rd"/>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4800" dirty="0" smtClean="0">
                <a:solidFill>
                  <a:srgbClr val="000000"/>
                </a:solidFill>
                <a:latin typeface="Microsoft YaHei" pitchFamily="34" charset="-122"/>
                <a:ea typeface="Microsoft YaHei" pitchFamily="34" charset="-122"/>
              </a:rPr>
              <a:t>新保障业务系统新特性</a:t>
            </a:r>
            <a:endParaRPr lang="zh-CN" altLang="en-US" dirty="0"/>
          </a:p>
        </p:txBody>
      </p:sp>
      <p:sp>
        <p:nvSpPr>
          <p:cNvPr id="7" name="TextBox 6"/>
          <p:cNvSpPr txBox="1"/>
          <p:nvPr/>
        </p:nvSpPr>
        <p:spPr>
          <a:xfrm>
            <a:off x="500034" y="2071678"/>
            <a:ext cx="7929618" cy="2145268"/>
          </a:xfrm>
          <a:prstGeom prst="roundRect">
            <a:avLst/>
          </a:prstGeom>
          <a:noFill/>
          <a:ln>
            <a:noFill/>
          </a:ln>
        </p:spPr>
        <p:style>
          <a:lnRef idx="2">
            <a:schemeClr val="accent2">
              <a:shade val="50000"/>
            </a:schemeClr>
          </a:lnRef>
          <a:fillRef idx="1">
            <a:schemeClr val="accent2"/>
          </a:fillRef>
          <a:effectRef idx="0">
            <a:schemeClr val="accent2"/>
          </a:effectRef>
          <a:fontRef idx="minor">
            <a:schemeClr val="lt1"/>
          </a:fontRef>
        </p:style>
        <p:txBody>
          <a:bodyPr wrap="square" rtlCol="0">
            <a:spAutoFit/>
          </a:bodyPr>
          <a:lstStyle/>
          <a:p>
            <a:r>
              <a:rPr lang="zh-CN" altLang="en-US" sz="2400" dirty="0" smtClean="0">
                <a:solidFill>
                  <a:schemeClr val="tx1"/>
                </a:solidFill>
                <a:latin typeface="微软雅黑" pitchFamily="34" charset="-122"/>
                <a:ea typeface="微软雅黑" pitchFamily="34" charset="-122"/>
              </a:rPr>
              <a:t>新保障业务系统具备了：</a:t>
            </a:r>
            <a:endParaRPr lang="en-US" altLang="zh-CN" sz="2400" dirty="0" smtClean="0">
              <a:solidFill>
                <a:schemeClr val="tx1"/>
              </a:solidFill>
              <a:latin typeface="微软雅黑" pitchFamily="34" charset="-122"/>
              <a:ea typeface="微软雅黑" pitchFamily="34" charset="-122"/>
            </a:endParaRPr>
          </a:p>
          <a:p>
            <a:endParaRPr lang="en-US" altLang="zh-CN" sz="2400" dirty="0" smtClean="0">
              <a:solidFill>
                <a:schemeClr val="tx1"/>
              </a:solidFill>
              <a:latin typeface="微软雅黑" pitchFamily="34" charset="-122"/>
              <a:ea typeface="微软雅黑" pitchFamily="34" charset="-122"/>
            </a:endParaRPr>
          </a:p>
          <a:p>
            <a:r>
              <a:rPr lang="en-US" altLang="zh-CN" sz="2400" dirty="0" smtClean="0">
                <a:solidFill>
                  <a:schemeClr val="tx1"/>
                </a:solidFill>
                <a:latin typeface="微软雅黑" pitchFamily="34" charset="-122"/>
                <a:ea typeface="微软雅黑" pitchFamily="34" charset="-122"/>
              </a:rPr>
              <a:t>	</a:t>
            </a:r>
            <a:r>
              <a:rPr lang="zh-CN" altLang="en-US" sz="2400" dirty="0" smtClean="0">
                <a:solidFill>
                  <a:schemeClr val="tx1"/>
                </a:solidFill>
                <a:latin typeface="微软雅黑" pitchFamily="34" charset="-122"/>
                <a:ea typeface="微软雅黑" pitchFamily="34" charset="-122"/>
              </a:rPr>
              <a:t>将查询出的会员直接生成任意一种保障计划投保单的能力。</a:t>
            </a:r>
            <a:endParaRPr lang="en-US" altLang="zh-CN" sz="2400" dirty="0" smtClean="0">
              <a:solidFill>
                <a:schemeClr val="tx1"/>
              </a:solidFill>
              <a:latin typeface="微软雅黑" pitchFamily="34" charset="-122"/>
              <a:ea typeface="微软雅黑" pitchFamily="34" charset="-122"/>
            </a:endParaRPr>
          </a:p>
          <a:p>
            <a:endParaRPr lang="en-US" altLang="zh-CN" sz="2400" dirty="0" smtClean="0">
              <a:solidFill>
                <a:schemeClr val="tx1"/>
              </a:solidFill>
              <a:latin typeface="微软雅黑" pitchFamily="34" charset="-122"/>
              <a:ea typeface="微软雅黑" pitchFamily="34" charset="-122"/>
            </a:endParaRPr>
          </a:p>
        </p:txBody>
      </p:sp>
      <p:sp>
        <p:nvSpPr>
          <p:cNvPr id="4" name="TextBox 3"/>
          <p:cNvSpPr txBox="1"/>
          <p:nvPr/>
        </p:nvSpPr>
        <p:spPr>
          <a:xfrm>
            <a:off x="683568" y="4293096"/>
            <a:ext cx="8208912" cy="1569660"/>
          </a:xfrm>
          <a:prstGeom prst="rect">
            <a:avLst/>
          </a:prstGeom>
          <a:noFill/>
        </p:spPr>
        <p:txBody>
          <a:bodyPr wrap="square" rtlCol="0">
            <a:spAutoFit/>
          </a:bodyPr>
          <a:lstStyle/>
          <a:p>
            <a:r>
              <a:rPr lang="zh-CN" altLang="en-US" sz="2400" dirty="0" smtClean="0">
                <a:solidFill>
                  <a:schemeClr val="accent1">
                    <a:lumMod val="75000"/>
                  </a:schemeClr>
                </a:solidFill>
                <a:latin typeface="微软雅黑" pitchFamily="34" charset="-122"/>
                <a:ea typeface="微软雅黑" pitchFamily="34" charset="-122"/>
              </a:rPr>
              <a:t>约束条件：</a:t>
            </a:r>
            <a:endParaRPr lang="en-US" altLang="zh-CN" sz="2400" dirty="0" smtClean="0">
              <a:solidFill>
                <a:schemeClr val="accent1">
                  <a:lumMod val="75000"/>
                </a:schemeClr>
              </a:solidFill>
              <a:latin typeface="微软雅黑" pitchFamily="34" charset="-122"/>
              <a:ea typeface="微软雅黑" pitchFamily="34" charset="-122"/>
            </a:endParaRPr>
          </a:p>
          <a:p>
            <a:r>
              <a:rPr lang="en-US" altLang="zh-CN" sz="2400" dirty="0" smtClean="0">
                <a:solidFill>
                  <a:schemeClr val="accent1">
                    <a:lumMod val="75000"/>
                  </a:schemeClr>
                </a:solidFill>
                <a:latin typeface="微软雅黑" pitchFamily="34" charset="-122"/>
                <a:ea typeface="微软雅黑" pitchFamily="34" charset="-122"/>
              </a:rPr>
              <a:t>	     1.</a:t>
            </a:r>
            <a:r>
              <a:rPr lang="zh-CN" altLang="en-US" sz="2400" dirty="0" smtClean="0">
                <a:solidFill>
                  <a:schemeClr val="accent1">
                    <a:lumMod val="75000"/>
                  </a:schemeClr>
                </a:solidFill>
                <a:latin typeface="微软雅黑" pitchFamily="34" charset="-122"/>
                <a:ea typeface="微软雅黑" pitchFamily="34" charset="-122"/>
              </a:rPr>
              <a:t>会员状态必须是财务确认或打印生效的。</a:t>
            </a:r>
            <a:endParaRPr lang="en-US" altLang="zh-CN" sz="2400" dirty="0" smtClean="0">
              <a:solidFill>
                <a:schemeClr val="accent1">
                  <a:lumMod val="75000"/>
                </a:schemeClr>
              </a:solidFill>
              <a:latin typeface="微软雅黑" pitchFamily="34" charset="-122"/>
              <a:ea typeface="微软雅黑" pitchFamily="34" charset="-122"/>
            </a:endParaRPr>
          </a:p>
          <a:p>
            <a:r>
              <a:rPr lang="en-US" altLang="zh-CN" sz="2400" dirty="0" smtClean="0">
                <a:solidFill>
                  <a:schemeClr val="accent1">
                    <a:lumMod val="75000"/>
                  </a:schemeClr>
                </a:solidFill>
                <a:latin typeface="微软雅黑" pitchFamily="34" charset="-122"/>
                <a:ea typeface="微软雅黑" pitchFamily="34" charset="-122"/>
              </a:rPr>
              <a:t>	      2.</a:t>
            </a:r>
            <a:r>
              <a:rPr lang="zh-CN" altLang="en-US" sz="2400" dirty="0" smtClean="0">
                <a:solidFill>
                  <a:schemeClr val="accent1">
                    <a:lumMod val="75000"/>
                  </a:schemeClr>
                </a:solidFill>
                <a:latin typeface="微软雅黑" pitchFamily="34" charset="-122"/>
                <a:ea typeface="微软雅黑" pitchFamily="34" charset="-122"/>
              </a:rPr>
              <a:t>会员要符合将要投保的保障计划各项条款要求。</a:t>
            </a:r>
            <a:endParaRPr lang="en-US" altLang="zh-CN" sz="2400" dirty="0" smtClean="0">
              <a:solidFill>
                <a:schemeClr val="accent1">
                  <a:lumMod val="75000"/>
                </a:schemeClr>
              </a:solidFill>
              <a:latin typeface="微软雅黑" pitchFamily="34" charset="-122"/>
              <a:ea typeface="微软雅黑" pitchFamily="34" charset="-122"/>
            </a:endParaRPr>
          </a:p>
          <a:p>
            <a:endParaRPr lang="zh-CN" altLang="en-US" sz="2400" dirty="0"/>
          </a:p>
        </p:txBody>
      </p:sp>
    </p:spTree>
  </p:cSld>
  <p:clrMapOvr>
    <a:masterClrMapping/>
  </p:clrMapOvr>
  <p:transition spd="med">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1000" fill="hold"/>
                                        <p:tgtEl>
                                          <p:spTgt spid="4">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4">
                                            <p:txEl>
                                              <p:pRg st="0" end="0"/>
                                            </p:txEl>
                                          </p:spTgt>
                                        </p:tgtEl>
                                        <p:attrNameLst>
                                          <p:attrName>ppt_h</p:attrName>
                                        </p:attrNameLst>
                                      </p:cBhvr>
                                      <p:tavLst>
                                        <p:tav tm="0">
                                          <p:val>
                                            <p:fltVal val="0"/>
                                          </p:val>
                                        </p:tav>
                                        <p:tav tm="100000">
                                          <p:val>
                                            <p:strVal val="#ppt_h"/>
                                          </p:val>
                                        </p:tav>
                                      </p:tavLst>
                                    </p:anim>
                                    <p:animEffect transition="in" filter="fade">
                                      <p:cBhvr>
                                        <p:cTn id="9" dur="1000"/>
                                        <p:tgtEl>
                                          <p:spTgt spid="4">
                                            <p:txEl>
                                              <p:pRg st="0" end="0"/>
                                            </p:txEl>
                                          </p:spTgt>
                                        </p:tgtEl>
                                      </p:cBhvr>
                                    </p:animEffect>
                                  </p:childTnLst>
                                </p:cTn>
                              </p:par>
                              <p:par>
                                <p:cTn id="10" presetID="53" presetClass="entr" presetSubtype="0" fill="hold" nodeType="with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 calcmode="lin" valueType="num">
                                      <p:cBhvr>
                                        <p:cTn id="12" dur="1000" fill="hold"/>
                                        <p:tgtEl>
                                          <p:spTgt spid="4">
                                            <p:txEl>
                                              <p:pRg st="1" end="1"/>
                                            </p:txEl>
                                          </p:spTgt>
                                        </p:tgtEl>
                                        <p:attrNameLst>
                                          <p:attrName>ppt_w</p:attrName>
                                        </p:attrNameLst>
                                      </p:cBhvr>
                                      <p:tavLst>
                                        <p:tav tm="0">
                                          <p:val>
                                            <p:fltVal val="0"/>
                                          </p:val>
                                        </p:tav>
                                        <p:tav tm="100000">
                                          <p:val>
                                            <p:strVal val="#ppt_w"/>
                                          </p:val>
                                        </p:tav>
                                      </p:tavLst>
                                    </p:anim>
                                    <p:anim calcmode="lin" valueType="num">
                                      <p:cBhvr>
                                        <p:cTn id="13" dur="1000" fill="hold"/>
                                        <p:tgtEl>
                                          <p:spTgt spid="4">
                                            <p:txEl>
                                              <p:pRg st="1" end="1"/>
                                            </p:txEl>
                                          </p:spTgt>
                                        </p:tgtEl>
                                        <p:attrNameLst>
                                          <p:attrName>ppt_h</p:attrName>
                                        </p:attrNameLst>
                                      </p:cBhvr>
                                      <p:tavLst>
                                        <p:tav tm="0">
                                          <p:val>
                                            <p:fltVal val="0"/>
                                          </p:val>
                                        </p:tav>
                                        <p:tav tm="100000">
                                          <p:val>
                                            <p:strVal val="#ppt_h"/>
                                          </p:val>
                                        </p:tav>
                                      </p:tavLst>
                                    </p:anim>
                                    <p:animEffect transition="in" filter="fade">
                                      <p:cBhvr>
                                        <p:cTn id="14" dur="1000"/>
                                        <p:tgtEl>
                                          <p:spTgt spid="4">
                                            <p:txEl>
                                              <p:pRg st="1" end="1"/>
                                            </p:txEl>
                                          </p:spTgt>
                                        </p:tgtEl>
                                      </p:cBhvr>
                                    </p:animEffect>
                                  </p:childTnLst>
                                </p:cTn>
                              </p:par>
                              <p:par>
                                <p:cTn id="15" presetID="53" presetClass="entr" presetSubtype="0" fill="hold" nodeType="with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 calcmode="lin" valueType="num">
                                      <p:cBhvr>
                                        <p:cTn id="17" dur="1000" fill="hold"/>
                                        <p:tgtEl>
                                          <p:spTgt spid="4">
                                            <p:txEl>
                                              <p:pRg st="2" end="2"/>
                                            </p:txEl>
                                          </p:spTgt>
                                        </p:tgtEl>
                                        <p:attrNameLst>
                                          <p:attrName>ppt_w</p:attrName>
                                        </p:attrNameLst>
                                      </p:cBhvr>
                                      <p:tavLst>
                                        <p:tav tm="0">
                                          <p:val>
                                            <p:fltVal val="0"/>
                                          </p:val>
                                        </p:tav>
                                        <p:tav tm="100000">
                                          <p:val>
                                            <p:strVal val="#ppt_w"/>
                                          </p:val>
                                        </p:tav>
                                      </p:tavLst>
                                    </p:anim>
                                    <p:anim calcmode="lin" valueType="num">
                                      <p:cBhvr>
                                        <p:cTn id="18" dur="1000" fill="hold"/>
                                        <p:tgtEl>
                                          <p:spTgt spid="4">
                                            <p:txEl>
                                              <p:pRg st="2" end="2"/>
                                            </p:txEl>
                                          </p:spTgt>
                                        </p:tgtEl>
                                        <p:attrNameLst>
                                          <p:attrName>ppt_h</p:attrName>
                                        </p:attrNameLst>
                                      </p:cBhvr>
                                      <p:tavLst>
                                        <p:tav tm="0">
                                          <p:val>
                                            <p:fltVal val="0"/>
                                          </p:val>
                                        </p:tav>
                                        <p:tav tm="100000">
                                          <p:val>
                                            <p:strVal val="#ppt_h"/>
                                          </p:val>
                                        </p:tav>
                                      </p:tavLst>
                                    </p:anim>
                                    <p:animEffect transition="in" filter="fade">
                                      <p:cBhvr>
                                        <p:cTn id="19" dur="10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23528" y="2060848"/>
            <a:ext cx="8064896" cy="1008112"/>
          </a:xfrm>
        </p:spPr>
        <p:txBody>
          <a:bodyPr>
            <a:noAutofit/>
          </a:bodyPr>
          <a:lstStyle/>
          <a:p>
            <a:pPr marL="347472" indent="-347472" latinLnBrk="1">
              <a:spcBef>
                <a:spcPts val="576"/>
              </a:spcBef>
              <a:buClr>
                <a:srgbClr val="000000"/>
              </a:buClr>
              <a:buNone/>
            </a:pPr>
            <a:r>
              <a:rPr lang="en-US" altLang="zh-CN" dirty="0" smtClean="0">
                <a:solidFill>
                  <a:srgbClr val="000000"/>
                </a:solidFill>
                <a:latin typeface="微软雅黑" pitchFamily="34" charset="-122"/>
                <a:ea typeface="微软雅黑" pitchFamily="34" charset="-122"/>
              </a:rPr>
              <a:t>	       </a:t>
            </a:r>
            <a:r>
              <a:rPr lang="zh-CN" altLang="en-US" dirty="0" smtClean="0">
                <a:solidFill>
                  <a:srgbClr val="000000"/>
                </a:solidFill>
                <a:latin typeface="微软雅黑" pitchFamily="34" charset="-122"/>
                <a:ea typeface="微软雅黑" pitchFamily="34" charset="-122"/>
              </a:rPr>
              <a:t>北京职工保障互助事业经过</a:t>
            </a:r>
            <a:r>
              <a:rPr lang="en-US" altLang="zh-CN" dirty="0" smtClean="0">
                <a:solidFill>
                  <a:srgbClr val="000000"/>
                </a:solidFill>
                <a:latin typeface="微软雅黑" pitchFamily="34" charset="-122"/>
                <a:ea typeface="微软雅黑" pitchFamily="34" charset="-122"/>
              </a:rPr>
              <a:t>18</a:t>
            </a:r>
            <a:r>
              <a:rPr lang="zh-CN" altLang="en-US" dirty="0" smtClean="0">
                <a:solidFill>
                  <a:srgbClr val="000000"/>
                </a:solidFill>
                <a:latin typeface="微软雅黑" pitchFamily="34" charset="-122"/>
                <a:ea typeface="微软雅黑" pitchFamily="34" charset="-122"/>
              </a:rPr>
              <a:t>年的不断发展，各项业务数据不断积累增加。</a:t>
            </a:r>
            <a:endParaRPr lang="zh-CN" altLang="en-US" dirty="0"/>
          </a:p>
        </p:txBody>
      </p:sp>
      <p:sp>
        <p:nvSpPr>
          <p:cNvPr id="5" name="圆角矩形 4"/>
          <p:cNvSpPr/>
          <p:nvPr/>
        </p:nvSpPr>
        <p:spPr>
          <a:xfrm>
            <a:off x="971600" y="3717032"/>
            <a:ext cx="2304256" cy="720080"/>
          </a:xfrm>
          <a:prstGeom prst="roundRect">
            <a:avLst/>
          </a:prstGeom>
        </p:spPr>
        <p:style>
          <a:lnRef idx="1">
            <a:schemeClr val="accent3"/>
          </a:lnRef>
          <a:fillRef idx="3">
            <a:schemeClr val="accent3"/>
          </a:fillRef>
          <a:effectRef idx="2">
            <a:schemeClr val="accent3"/>
          </a:effectRef>
          <a:fontRef idx="minor">
            <a:schemeClr val="lt1"/>
          </a:fontRef>
        </p:style>
        <p:txBody>
          <a:bodyPr rtlCol="0" anchor="ctr"/>
          <a:lstStyle/>
          <a:p>
            <a:pPr algn="ctr"/>
            <a:r>
              <a:rPr lang="zh-CN" altLang="en-US" dirty="0" smtClean="0">
                <a:solidFill>
                  <a:schemeClr val="bg1">
                    <a:lumMod val="95000"/>
                  </a:schemeClr>
                </a:solidFill>
                <a:latin typeface="微软雅黑" pitchFamily="34" charset="-122"/>
                <a:ea typeface="微软雅黑" pitchFamily="34" charset="-122"/>
              </a:rPr>
              <a:t>单位信息</a:t>
            </a:r>
            <a:r>
              <a:rPr lang="en-US" altLang="zh-CN" dirty="0" smtClean="0">
                <a:solidFill>
                  <a:schemeClr val="bg1">
                    <a:lumMod val="95000"/>
                  </a:schemeClr>
                </a:solidFill>
                <a:latin typeface="微软雅黑" pitchFamily="34" charset="-122"/>
                <a:ea typeface="微软雅黑" pitchFamily="34" charset="-122"/>
              </a:rPr>
              <a:t>1</a:t>
            </a:r>
            <a:r>
              <a:rPr lang="zh-CN" altLang="en-US" dirty="0" smtClean="0">
                <a:solidFill>
                  <a:schemeClr val="bg1">
                    <a:lumMod val="95000"/>
                  </a:schemeClr>
                </a:solidFill>
                <a:latin typeface="微软雅黑" pitchFamily="34" charset="-122"/>
                <a:ea typeface="微软雅黑" pitchFamily="34" charset="-122"/>
              </a:rPr>
              <a:t>万条</a:t>
            </a:r>
            <a:endParaRPr lang="zh-CN" altLang="en-US" dirty="0">
              <a:solidFill>
                <a:schemeClr val="bg1">
                  <a:lumMod val="95000"/>
                </a:schemeClr>
              </a:solidFill>
            </a:endParaRPr>
          </a:p>
        </p:txBody>
      </p:sp>
      <p:sp>
        <p:nvSpPr>
          <p:cNvPr id="6" name="圆角矩形 5"/>
          <p:cNvSpPr/>
          <p:nvPr/>
        </p:nvSpPr>
        <p:spPr>
          <a:xfrm>
            <a:off x="3419872" y="3717032"/>
            <a:ext cx="3384376" cy="72008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zh-CN" altLang="en-US" dirty="0" smtClean="0">
                <a:solidFill>
                  <a:schemeClr val="bg1">
                    <a:lumMod val="95000"/>
                  </a:schemeClr>
                </a:solidFill>
                <a:latin typeface="微软雅黑" pitchFamily="34" charset="-122"/>
                <a:ea typeface="微软雅黑" pitchFamily="34" charset="-122"/>
              </a:rPr>
              <a:t>会员信息</a:t>
            </a:r>
            <a:r>
              <a:rPr lang="en-US" altLang="zh-CN" dirty="0" smtClean="0">
                <a:solidFill>
                  <a:schemeClr val="bg1">
                    <a:lumMod val="95000"/>
                  </a:schemeClr>
                </a:solidFill>
                <a:latin typeface="微软雅黑" pitchFamily="34" charset="-122"/>
                <a:ea typeface="微软雅黑" pitchFamily="34" charset="-122"/>
              </a:rPr>
              <a:t>290</a:t>
            </a:r>
            <a:r>
              <a:rPr lang="zh-CN" altLang="en-US" dirty="0" smtClean="0">
                <a:solidFill>
                  <a:schemeClr val="bg1">
                    <a:lumMod val="95000"/>
                  </a:schemeClr>
                </a:solidFill>
                <a:latin typeface="微软雅黑" pitchFamily="34" charset="-122"/>
                <a:ea typeface="微软雅黑" pitchFamily="34" charset="-122"/>
              </a:rPr>
              <a:t>万条</a:t>
            </a:r>
            <a:endParaRPr lang="zh-CN" altLang="en-US" dirty="0">
              <a:solidFill>
                <a:schemeClr val="bg1">
                  <a:lumMod val="95000"/>
                </a:schemeClr>
              </a:solidFill>
            </a:endParaRPr>
          </a:p>
        </p:txBody>
      </p:sp>
      <p:sp>
        <p:nvSpPr>
          <p:cNvPr id="7" name="圆角矩形 6"/>
          <p:cNvSpPr/>
          <p:nvPr/>
        </p:nvSpPr>
        <p:spPr>
          <a:xfrm>
            <a:off x="971600" y="4581128"/>
            <a:ext cx="3384376" cy="720080"/>
          </a:xfrm>
          <a:prstGeom prst="roundRect">
            <a:avLst/>
          </a:prstGeom>
        </p:spPr>
        <p:style>
          <a:lnRef idx="1">
            <a:schemeClr val="accent4"/>
          </a:lnRef>
          <a:fillRef idx="3">
            <a:schemeClr val="accent4"/>
          </a:fillRef>
          <a:effectRef idx="2">
            <a:schemeClr val="accent4"/>
          </a:effectRef>
          <a:fontRef idx="minor">
            <a:schemeClr val="lt1"/>
          </a:fontRef>
        </p:style>
        <p:txBody>
          <a:bodyPr rtlCol="0" anchor="ctr"/>
          <a:lstStyle/>
          <a:p>
            <a:pPr algn="ctr"/>
            <a:r>
              <a:rPr lang="zh-CN" altLang="en-US" dirty="0" smtClean="0">
                <a:solidFill>
                  <a:schemeClr val="bg1">
                    <a:lumMod val="95000"/>
                  </a:schemeClr>
                </a:solidFill>
                <a:latin typeface="微软雅黑" pitchFamily="34" charset="-122"/>
                <a:ea typeface="微软雅黑" pitchFamily="34" charset="-122"/>
              </a:rPr>
              <a:t>保单信息</a:t>
            </a:r>
            <a:r>
              <a:rPr lang="en-US" altLang="zh-CN" dirty="0" smtClean="0">
                <a:solidFill>
                  <a:schemeClr val="bg1">
                    <a:lumMod val="95000"/>
                  </a:schemeClr>
                </a:solidFill>
                <a:latin typeface="微软雅黑" pitchFamily="34" charset="-122"/>
                <a:ea typeface="微软雅黑" pitchFamily="34" charset="-122"/>
              </a:rPr>
              <a:t>951</a:t>
            </a:r>
            <a:r>
              <a:rPr lang="zh-CN" altLang="en-US" dirty="0" smtClean="0">
                <a:solidFill>
                  <a:schemeClr val="bg1">
                    <a:lumMod val="95000"/>
                  </a:schemeClr>
                </a:solidFill>
                <a:latin typeface="微软雅黑" pitchFamily="34" charset="-122"/>
                <a:ea typeface="微软雅黑" pitchFamily="34" charset="-122"/>
              </a:rPr>
              <a:t>万条</a:t>
            </a:r>
            <a:endParaRPr lang="zh-CN" altLang="en-US" dirty="0">
              <a:solidFill>
                <a:schemeClr val="bg1">
                  <a:lumMod val="95000"/>
                </a:schemeClr>
              </a:solidFill>
            </a:endParaRPr>
          </a:p>
        </p:txBody>
      </p:sp>
      <p:sp>
        <p:nvSpPr>
          <p:cNvPr id="8" name="圆角矩形 7"/>
          <p:cNvSpPr/>
          <p:nvPr/>
        </p:nvSpPr>
        <p:spPr>
          <a:xfrm>
            <a:off x="4427984" y="4581128"/>
            <a:ext cx="2376264" cy="720080"/>
          </a:xfrm>
          <a:prstGeom prst="roundRect">
            <a:avLst/>
          </a:prstGeom>
        </p:spPr>
        <p:style>
          <a:lnRef idx="1">
            <a:schemeClr val="dk1"/>
          </a:lnRef>
          <a:fillRef idx="3">
            <a:schemeClr val="dk1"/>
          </a:fillRef>
          <a:effectRef idx="2">
            <a:schemeClr val="dk1"/>
          </a:effectRef>
          <a:fontRef idx="minor">
            <a:schemeClr val="lt1"/>
          </a:fontRef>
        </p:style>
        <p:txBody>
          <a:bodyPr rtlCol="0" anchor="ctr"/>
          <a:lstStyle/>
          <a:p>
            <a:pPr algn="ctr"/>
            <a:r>
              <a:rPr lang="zh-CN" altLang="en-US" dirty="0" smtClean="0">
                <a:solidFill>
                  <a:schemeClr val="bg1">
                    <a:lumMod val="95000"/>
                  </a:schemeClr>
                </a:solidFill>
                <a:latin typeface="微软雅黑" pitchFamily="34" charset="-122"/>
                <a:ea typeface="微软雅黑" pitchFamily="34" charset="-122"/>
              </a:rPr>
              <a:t>赔付信息</a:t>
            </a:r>
            <a:r>
              <a:rPr lang="en-US" altLang="zh-CN" dirty="0" smtClean="0">
                <a:solidFill>
                  <a:schemeClr val="bg1">
                    <a:lumMod val="95000"/>
                  </a:schemeClr>
                </a:solidFill>
                <a:latin typeface="微软雅黑" pitchFamily="34" charset="-122"/>
                <a:ea typeface="微软雅黑" pitchFamily="34" charset="-122"/>
              </a:rPr>
              <a:t>177</a:t>
            </a:r>
            <a:r>
              <a:rPr lang="zh-CN" altLang="en-US" dirty="0" smtClean="0">
                <a:solidFill>
                  <a:schemeClr val="bg1">
                    <a:lumMod val="95000"/>
                  </a:schemeClr>
                </a:solidFill>
                <a:latin typeface="微软雅黑" pitchFamily="34" charset="-122"/>
                <a:ea typeface="微软雅黑" pitchFamily="34" charset="-122"/>
              </a:rPr>
              <a:t>万条</a:t>
            </a:r>
            <a:endParaRPr lang="zh-CN" altLang="en-US" dirty="0">
              <a:solidFill>
                <a:schemeClr val="bg1">
                  <a:lumMod val="95000"/>
                </a:schemeClr>
              </a:solidFill>
            </a:endParaRPr>
          </a:p>
        </p:txBody>
      </p:sp>
      <p:sp>
        <p:nvSpPr>
          <p:cNvPr id="9" name="圆角矩形 8"/>
          <p:cNvSpPr/>
          <p:nvPr/>
        </p:nvSpPr>
        <p:spPr>
          <a:xfrm>
            <a:off x="971600" y="5445224"/>
            <a:ext cx="5832648" cy="720080"/>
          </a:xfrm>
          <a:prstGeom prst="roundRect">
            <a:avLst/>
          </a:prstGeom>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dirty="0" smtClean="0">
                <a:solidFill>
                  <a:schemeClr val="bg1">
                    <a:lumMod val="95000"/>
                  </a:schemeClr>
                </a:solidFill>
                <a:latin typeface="微软雅黑" pitchFamily="34" charset="-122"/>
                <a:ea typeface="微软雅黑" pitchFamily="34" charset="-122"/>
              </a:rPr>
              <a:t>医保信息</a:t>
            </a:r>
            <a:r>
              <a:rPr lang="en-US" altLang="zh-CN" dirty="0" smtClean="0">
                <a:solidFill>
                  <a:schemeClr val="bg1">
                    <a:lumMod val="95000"/>
                  </a:schemeClr>
                </a:solidFill>
                <a:latin typeface="微软雅黑" pitchFamily="34" charset="-122"/>
                <a:ea typeface="微软雅黑" pitchFamily="34" charset="-122"/>
              </a:rPr>
              <a:t>2000</a:t>
            </a:r>
            <a:r>
              <a:rPr lang="zh-CN" altLang="en-US" dirty="0" smtClean="0">
                <a:solidFill>
                  <a:schemeClr val="bg1">
                    <a:lumMod val="95000"/>
                  </a:schemeClr>
                </a:solidFill>
                <a:latin typeface="微软雅黑" pitchFamily="34" charset="-122"/>
                <a:ea typeface="微软雅黑" pitchFamily="34" charset="-122"/>
              </a:rPr>
              <a:t>万条</a:t>
            </a:r>
            <a:endParaRPr lang="zh-CN" altLang="en-US" dirty="0">
              <a:solidFill>
                <a:schemeClr val="bg1">
                  <a:lumMod val="95000"/>
                </a:schemeClr>
              </a:solidFill>
              <a:latin typeface="微软雅黑" pitchFamily="34" charset="-122"/>
              <a:ea typeface="微软雅黑" pitchFamily="34" charset="-122"/>
            </a:endParaRPr>
          </a:p>
        </p:txBody>
      </p:sp>
      <p:sp>
        <p:nvSpPr>
          <p:cNvPr id="11" name="圆角矩形标注 10"/>
          <p:cNvSpPr/>
          <p:nvPr/>
        </p:nvSpPr>
        <p:spPr>
          <a:xfrm>
            <a:off x="755576" y="3356992"/>
            <a:ext cx="6264696" cy="3096344"/>
          </a:xfrm>
          <a:prstGeom prst="wedgeRoundRectCallout">
            <a:avLst>
              <a:gd name="adj1" fmla="val 56194"/>
              <a:gd name="adj2" fmla="val -38668"/>
              <a:gd name="adj3" fmla="val 16667"/>
            </a:avLst>
          </a:prstGeom>
          <a:noFill/>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流程图: 磁盘 11"/>
          <p:cNvSpPr/>
          <p:nvPr/>
        </p:nvSpPr>
        <p:spPr>
          <a:xfrm>
            <a:off x="7524328" y="2924944"/>
            <a:ext cx="1224136" cy="1584176"/>
          </a:xfrm>
          <a:prstGeom prst="flowChartMagneticDisk">
            <a:avLst/>
          </a:prstGeom>
          <a:ln>
            <a:solidFill>
              <a:schemeClr val="bg1">
                <a:lumMod val="50000"/>
              </a:schemeClr>
            </a:solidFill>
          </a:ln>
          <a:effectLst>
            <a:outerShdw blurRad="44450" dist="27940" dir="5400000" algn="ctr">
              <a:srgbClr val="000000">
                <a:alpha val="32000"/>
              </a:srgbClr>
            </a:outerShdw>
            <a:reflection blurRad="6350" stA="52000" endA="300" endPos="35000" dir="5400000" sy="-100000" algn="bl" rotWithShape="0"/>
          </a:effectLst>
          <a:scene3d>
            <a:camera prst="orthographicFront">
              <a:rot lat="0" lon="0" rev="0"/>
            </a:camera>
            <a:lightRig rig="balanced" dir="t">
              <a:rot lat="0" lon="0" rev="8700000"/>
            </a:lightRig>
          </a:scene3d>
          <a:sp3d>
            <a:bevelT w="190500" h="38100"/>
          </a:sp3d>
        </p:spPr>
        <p:style>
          <a:lnRef idx="1">
            <a:schemeClr val="accent3"/>
          </a:lnRef>
          <a:fillRef idx="2">
            <a:schemeClr val="accent3"/>
          </a:fillRef>
          <a:effectRef idx="1">
            <a:schemeClr val="accent3"/>
          </a:effectRef>
          <a:fontRef idx="minor">
            <a:schemeClr val="dk1"/>
          </a:fontRef>
        </p:style>
        <p:txBody>
          <a:bodyPr rtlCol="0" anchor="ctr"/>
          <a:lstStyle/>
          <a:p>
            <a:pPr algn="ctr"/>
            <a:r>
              <a:rPr lang="zh-CN" altLang="en-US" dirty="0" smtClean="0">
                <a:latin typeface="微软雅黑" pitchFamily="34" charset="-122"/>
                <a:ea typeface="微软雅黑" pitchFamily="34" charset="-122"/>
              </a:rPr>
              <a:t>累计存储达到</a:t>
            </a:r>
            <a:r>
              <a:rPr lang="en-US" altLang="zh-CN" dirty="0" smtClean="0">
                <a:latin typeface="微软雅黑" pitchFamily="34" charset="-122"/>
                <a:ea typeface="微软雅黑" pitchFamily="34" charset="-122"/>
              </a:rPr>
              <a:t>45G</a:t>
            </a:r>
            <a:endParaRPr lang="zh-CN" altLang="en-US" dirty="0">
              <a:latin typeface="微软雅黑" pitchFamily="34" charset="-122"/>
              <a:ea typeface="微软雅黑" pitchFamily="34" charset="-122"/>
            </a:endParaRPr>
          </a:p>
        </p:txBody>
      </p:sp>
      <p:sp>
        <p:nvSpPr>
          <p:cNvPr id="18" name="标题 1"/>
          <p:cNvSpPr>
            <a:spLocks noGrp="1"/>
          </p:cNvSpPr>
          <p:nvPr>
            <p:ph type="title"/>
          </p:nvPr>
        </p:nvSpPr>
        <p:spPr>
          <a:xfrm>
            <a:off x="457200" y="704088"/>
            <a:ext cx="8229600" cy="1143000"/>
          </a:xfrm>
        </p:spPr>
        <p:txBody>
          <a:bodyPr/>
          <a:lstStyle/>
          <a:p>
            <a:r>
              <a:rPr lang="zh-CN" altLang="en-US" dirty="0" smtClean="0">
                <a:latin typeface="微软雅黑" pitchFamily="34" charset="-122"/>
                <a:ea typeface="微软雅黑" pitchFamily="34" charset="-122"/>
              </a:rPr>
              <a:t>数据篇</a:t>
            </a:r>
            <a:endParaRPr lang="zh-CN" altLang="en-US" dirty="0">
              <a:latin typeface="微软雅黑" pitchFamily="34" charset="-122"/>
              <a:ea typeface="微软雅黑" pitchFamily="34" charset="-122"/>
            </a:endParaRPr>
          </a:p>
        </p:txBody>
      </p:sp>
    </p:spTree>
  </p:cSld>
  <p:clrMapOvr>
    <a:masterClrMapping/>
  </p:clrMapOvr>
  <p:transition spd="med">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grpId="1" nodeType="clickEffect">
                                  <p:stCondLst>
                                    <p:cond delay="0"/>
                                  </p:stCondLst>
                                  <p:iterate type="lt">
                                    <p:tmPct val="0"/>
                                  </p:iterate>
                                  <p:childTnLst>
                                    <p:set>
                                      <p:cBhvr>
                                        <p:cTn id="6" dur="1" fill="hold">
                                          <p:stCondLst>
                                            <p:cond delay="0"/>
                                          </p:stCondLst>
                                        </p:cTn>
                                        <p:tgtEl>
                                          <p:spTgt spid="5"/>
                                        </p:tgtEl>
                                        <p:attrNameLst>
                                          <p:attrName>style.visibility</p:attrName>
                                        </p:attrNameLst>
                                      </p:cBhvr>
                                      <p:to>
                                        <p:strVal val="visible"/>
                                      </p:to>
                                    </p:set>
                                    <p:animEffect transition="in" filter="box(out)">
                                      <p:cBhvr>
                                        <p:cTn id="7" dur="500"/>
                                        <p:tgtEl>
                                          <p:spTgt spid="5"/>
                                        </p:tgtEl>
                                      </p:cBhvr>
                                    </p:animEffect>
                                  </p:childTnLst>
                                </p:cTn>
                              </p:par>
                            </p:childTnLst>
                          </p:cTn>
                        </p:par>
                        <p:par>
                          <p:cTn id="8" fill="hold">
                            <p:stCondLst>
                              <p:cond delay="500"/>
                            </p:stCondLst>
                            <p:childTnLst>
                              <p:par>
                                <p:cTn id="9" presetID="4" presetClass="entr" presetSubtype="32"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box(out)">
                                      <p:cBhvr>
                                        <p:cTn id="11" dur="500"/>
                                        <p:tgtEl>
                                          <p:spTgt spid="6"/>
                                        </p:tgtEl>
                                      </p:cBhvr>
                                    </p:animEffect>
                                  </p:childTnLst>
                                </p:cTn>
                              </p:par>
                            </p:childTnLst>
                          </p:cTn>
                        </p:par>
                        <p:par>
                          <p:cTn id="12" fill="hold">
                            <p:stCondLst>
                              <p:cond delay="1000"/>
                            </p:stCondLst>
                            <p:childTnLst>
                              <p:par>
                                <p:cTn id="13" presetID="4" presetClass="entr" presetSubtype="32"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box(out)">
                                      <p:cBhvr>
                                        <p:cTn id="15" dur="500"/>
                                        <p:tgtEl>
                                          <p:spTgt spid="7"/>
                                        </p:tgtEl>
                                      </p:cBhvr>
                                    </p:animEffect>
                                  </p:childTnLst>
                                </p:cTn>
                              </p:par>
                            </p:childTnLst>
                          </p:cTn>
                        </p:par>
                        <p:par>
                          <p:cTn id="16" fill="hold">
                            <p:stCondLst>
                              <p:cond delay="1500"/>
                            </p:stCondLst>
                            <p:childTnLst>
                              <p:par>
                                <p:cTn id="17" presetID="4" presetClass="entr" presetSubtype="32"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box(out)">
                                      <p:cBhvr>
                                        <p:cTn id="19" dur="500"/>
                                        <p:tgtEl>
                                          <p:spTgt spid="8"/>
                                        </p:tgtEl>
                                      </p:cBhvr>
                                    </p:animEffect>
                                  </p:childTnLst>
                                </p:cTn>
                              </p:par>
                            </p:childTnLst>
                          </p:cTn>
                        </p:par>
                        <p:par>
                          <p:cTn id="20" fill="hold">
                            <p:stCondLst>
                              <p:cond delay="2000"/>
                            </p:stCondLst>
                            <p:childTnLst>
                              <p:par>
                                <p:cTn id="21" presetID="4" presetClass="entr" presetSubtype="32"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box(out)">
                                      <p:cBhvr>
                                        <p:cTn id="23" dur="500"/>
                                        <p:tgtEl>
                                          <p:spTgt spid="9"/>
                                        </p:tgtEl>
                                      </p:cBhvr>
                                    </p:animEffect>
                                  </p:childTnLst>
                                </p:cTn>
                              </p:par>
                            </p:childTnLst>
                          </p:cTn>
                        </p:par>
                        <p:par>
                          <p:cTn id="24" fill="hold">
                            <p:stCondLst>
                              <p:cond delay="2500"/>
                            </p:stCondLst>
                            <p:childTnLst>
                              <p:par>
                                <p:cTn id="25" presetID="4" presetClass="entr" presetSubtype="32" fill="hold" grpId="0" nodeType="after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box(out)">
                                      <p:cBhvr>
                                        <p:cTn id="27" dur="500"/>
                                        <p:tgtEl>
                                          <p:spTgt spid="11"/>
                                        </p:tgtEl>
                                      </p:cBhvr>
                                    </p:animEffect>
                                  </p:childTnLst>
                                </p:cTn>
                              </p:par>
                            </p:childTnLst>
                          </p:cTn>
                        </p:par>
                        <p:par>
                          <p:cTn id="28" fill="hold">
                            <p:stCondLst>
                              <p:cond delay="3000"/>
                            </p:stCondLst>
                            <p:childTnLst>
                              <p:par>
                                <p:cTn id="29" presetID="9" presetClass="entr" presetSubtype="0" fill="hold" grpId="1" nodeType="afterEffect">
                                  <p:stCondLst>
                                    <p:cond delay="0"/>
                                  </p:stCondLst>
                                  <p:iterate type="lt">
                                    <p:tmPct val="0"/>
                                  </p:iterate>
                                  <p:childTnLst>
                                    <p:set>
                                      <p:cBhvr>
                                        <p:cTn id="30" dur="1" fill="hold">
                                          <p:stCondLst>
                                            <p:cond delay="0"/>
                                          </p:stCondLst>
                                        </p:cTn>
                                        <p:tgtEl>
                                          <p:spTgt spid="12"/>
                                        </p:tgtEl>
                                        <p:attrNameLst>
                                          <p:attrName>style.visibility</p:attrName>
                                        </p:attrNameLst>
                                      </p:cBhvr>
                                      <p:to>
                                        <p:strVal val="visible"/>
                                      </p:to>
                                    </p:set>
                                    <p:animEffect transition="in" filter="dissolve">
                                      <p:cBhvr>
                                        <p:cTn id="3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1" animBg="1"/>
      <p:bldP spid="6" grpId="0" animBg="1"/>
      <p:bldP spid="7" grpId="0" animBg="1"/>
      <p:bldP spid="8" grpId="0" animBg="1"/>
      <p:bldP spid="9" grpId="0" animBg="1"/>
      <p:bldP spid="11" grpId="0" animBg="1"/>
      <p:bldP spid="12" grpId="1"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4800" dirty="0" smtClean="0">
                <a:solidFill>
                  <a:srgbClr val="000000"/>
                </a:solidFill>
                <a:latin typeface="Microsoft YaHei" pitchFamily="34" charset="-122"/>
                <a:ea typeface="Microsoft YaHei" pitchFamily="34" charset="-122"/>
              </a:rPr>
              <a:t>新保障业务系统新特性</a:t>
            </a:r>
            <a:endParaRPr lang="zh-CN" altLang="en-US" dirty="0"/>
          </a:p>
        </p:txBody>
      </p:sp>
      <p:pic>
        <p:nvPicPr>
          <p:cNvPr id="3" name="Picture 2"/>
          <p:cNvPicPr>
            <a:picLocks noChangeAspect="1" noChangeArrowheads="1"/>
          </p:cNvPicPr>
          <p:nvPr/>
        </p:nvPicPr>
        <p:blipFill>
          <a:blip r:embed="rId3" cstate="print"/>
          <a:srcRect/>
          <a:stretch>
            <a:fillRect/>
          </a:stretch>
        </p:blipFill>
        <p:spPr bwMode="auto">
          <a:xfrm>
            <a:off x="395535" y="2060848"/>
            <a:ext cx="8376443" cy="3600400"/>
          </a:xfrm>
          <a:prstGeom prst="rect">
            <a:avLst/>
          </a:prstGeom>
          <a:noFill/>
          <a:ln w="9525">
            <a:solidFill>
              <a:schemeClr val="accent1">
                <a:lumMod val="50000"/>
              </a:schemeClr>
            </a:solidFill>
            <a:miter lim="800000"/>
            <a:headEnd/>
            <a:tailEnd/>
          </a:ln>
          <a:effectLst>
            <a:outerShdw blurRad="50800" dist="38100" dir="5400000" algn="t" rotWithShape="0">
              <a:prstClr val="black">
                <a:alpha val="40000"/>
              </a:prstClr>
            </a:outerShdw>
          </a:effectLst>
        </p:spPr>
      </p:pic>
      <p:sp>
        <p:nvSpPr>
          <p:cNvPr id="8" name="矩形标注 7"/>
          <p:cNvSpPr/>
          <p:nvPr/>
        </p:nvSpPr>
        <p:spPr>
          <a:xfrm>
            <a:off x="4139952" y="4005064"/>
            <a:ext cx="3384376" cy="1656184"/>
          </a:xfrm>
          <a:prstGeom prst="wedgeRectCallout">
            <a:avLst>
              <a:gd name="adj1" fmla="val -53412"/>
              <a:gd name="adj2" fmla="val -124589"/>
            </a:avLst>
          </a:prstGeom>
          <a:solidFill>
            <a:schemeClr val="bg1">
              <a:lumMod val="95000"/>
            </a:schemeClr>
          </a:solidFill>
          <a:ln>
            <a:solidFill>
              <a:schemeClr val="accent1">
                <a:lumMod val="50000"/>
              </a:schemeClr>
            </a:solidFill>
          </a:ln>
          <a:effectLst>
            <a:outerShdw blurRad="50800" dist="38100" dir="5400000" algn="t"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rtlCol="0" anchor="ctr"/>
          <a:lstStyle/>
          <a:p>
            <a:endParaRPr lang="zh-CN" altLang="en-US" sz="3200" dirty="0"/>
          </a:p>
        </p:txBody>
      </p:sp>
      <p:pic>
        <p:nvPicPr>
          <p:cNvPr id="4" name="Picture 3"/>
          <p:cNvPicPr>
            <a:picLocks noChangeAspect="1" noChangeArrowheads="1"/>
          </p:cNvPicPr>
          <p:nvPr/>
        </p:nvPicPr>
        <p:blipFill>
          <a:blip r:embed="rId4" cstate="print"/>
          <a:srcRect/>
          <a:stretch>
            <a:fillRect/>
          </a:stretch>
        </p:blipFill>
        <p:spPr bwMode="auto">
          <a:xfrm>
            <a:off x="2051720" y="3573016"/>
            <a:ext cx="6048672" cy="2376264"/>
          </a:xfrm>
          <a:prstGeom prst="rect">
            <a:avLst/>
          </a:prstGeom>
          <a:noFill/>
          <a:ln w="9525">
            <a:solidFill>
              <a:schemeClr val="accent2">
                <a:lumMod val="50000"/>
              </a:schemeClr>
            </a:solidFill>
            <a:miter lim="800000"/>
            <a:headEnd/>
            <a:tailEnd/>
          </a:ln>
          <a:effectLst>
            <a:outerShdw blurRad="50800" dist="38100" dir="5400000" algn="t" rotWithShape="0">
              <a:prstClr val="black">
                <a:alpha val="40000"/>
              </a:prstClr>
            </a:outerShdw>
          </a:effectLst>
        </p:spPr>
      </p:pic>
      <p:sp>
        <p:nvSpPr>
          <p:cNvPr id="6" name="TextBox 5"/>
          <p:cNvSpPr txBox="1"/>
          <p:nvPr/>
        </p:nvSpPr>
        <p:spPr>
          <a:xfrm>
            <a:off x="539552" y="5805264"/>
            <a:ext cx="3888432" cy="919401"/>
          </a:xfrm>
          <a:prstGeom prst="wedgeRoundRectCallout">
            <a:avLst>
              <a:gd name="adj1" fmla="val 38145"/>
              <a:gd name="adj2" fmla="val -110128"/>
              <a:gd name="adj3" fmla="val 16667"/>
            </a:avLst>
          </a:prstGeom>
        </p:spPr>
        <p:style>
          <a:lnRef idx="3">
            <a:schemeClr val="lt1"/>
          </a:lnRef>
          <a:fillRef idx="1">
            <a:schemeClr val="accent1"/>
          </a:fillRef>
          <a:effectRef idx="1">
            <a:schemeClr val="accent1"/>
          </a:effectRef>
          <a:fontRef idx="minor">
            <a:schemeClr val="lt1"/>
          </a:fontRef>
        </p:style>
        <p:txBody>
          <a:bodyPr wrap="square" rtlCol="0">
            <a:spAutoFit/>
          </a:bodyPr>
          <a:lstStyle/>
          <a:p>
            <a:r>
              <a:rPr lang="zh-CN" altLang="en-US" sz="2400" b="1" dirty="0" smtClean="0">
                <a:effectLst>
                  <a:outerShdw blurRad="38100" dist="38100" dir="2700000" algn="tl">
                    <a:srgbClr val="000000">
                      <a:alpha val="43137"/>
                    </a:srgbClr>
                  </a:outerShdw>
                </a:effectLst>
                <a:latin typeface="微软雅黑" pitchFamily="34" charset="-122"/>
                <a:ea typeface="微软雅黑" pitchFamily="34" charset="-122"/>
              </a:rPr>
              <a:t>入会业务主界面中查询出将要投保的会员信息</a:t>
            </a:r>
            <a:endParaRPr lang="zh-CN" altLang="en-US" sz="2400" b="1" dirty="0">
              <a:effectLst>
                <a:outerShdw blurRad="38100" dist="38100" dir="2700000" algn="tl">
                  <a:srgbClr val="000000">
                    <a:alpha val="43137"/>
                  </a:srgbClr>
                </a:outerShdw>
              </a:effectLst>
              <a:latin typeface="微软雅黑" pitchFamily="34" charset="-122"/>
              <a:ea typeface="微软雅黑" pitchFamily="34" charset="-122"/>
            </a:endParaRPr>
          </a:p>
        </p:txBody>
      </p:sp>
      <p:sp>
        <p:nvSpPr>
          <p:cNvPr id="7" name="TextBox 6"/>
          <p:cNvSpPr txBox="1"/>
          <p:nvPr/>
        </p:nvSpPr>
        <p:spPr>
          <a:xfrm>
            <a:off x="5148064" y="2348880"/>
            <a:ext cx="2952328" cy="919401"/>
          </a:xfrm>
          <a:prstGeom prst="wedgeRoundRectCallout">
            <a:avLst>
              <a:gd name="adj1" fmla="val 1823"/>
              <a:gd name="adj2" fmla="val 126204"/>
              <a:gd name="adj3" fmla="val 16667"/>
            </a:avLst>
          </a:prstGeom>
        </p:spPr>
        <p:style>
          <a:lnRef idx="3">
            <a:schemeClr val="lt1"/>
          </a:lnRef>
          <a:fillRef idx="1">
            <a:schemeClr val="accent1"/>
          </a:fillRef>
          <a:effectRef idx="1">
            <a:schemeClr val="accent1"/>
          </a:effectRef>
          <a:fontRef idx="minor">
            <a:schemeClr val="lt1"/>
          </a:fontRef>
        </p:style>
        <p:txBody>
          <a:bodyPr wrap="square" rtlCol="0">
            <a:spAutoFit/>
          </a:bodyPr>
          <a:lstStyle/>
          <a:p>
            <a:r>
              <a:rPr lang="zh-CN" altLang="en-US" sz="2400" b="1" dirty="0" smtClean="0">
                <a:effectLst>
                  <a:outerShdw blurRad="38100" dist="38100" dir="2700000" algn="tl">
                    <a:srgbClr val="000000">
                      <a:alpha val="43137"/>
                    </a:srgbClr>
                  </a:outerShdw>
                </a:effectLst>
                <a:latin typeface="微软雅黑" pitchFamily="34" charset="-122"/>
                <a:ea typeface="微软雅黑" pitchFamily="34" charset="-122"/>
              </a:rPr>
              <a:t>选择和录入将要投保的各项信息</a:t>
            </a:r>
            <a:endParaRPr lang="zh-CN" altLang="en-US" sz="2400" b="1" dirty="0">
              <a:effectLst>
                <a:outerShdw blurRad="38100" dist="38100" dir="2700000" algn="tl">
                  <a:srgbClr val="000000">
                    <a:alpha val="43137"/>
                  </a:srgbClr>
                </a:outerShdw>
              </a:effectLst>
              <a:latin typeface="微软雅黑" pitchFamily="34" charset="-122"/>
              <a:ea typeface="微软雅黑" pitchFamily="34" charset="-122"/>
            </a:endParaRPr>
          </a:p>
        </p:txBody>
      </p:sp>
    </p:spTree>
  </p:cSld>
  <p:clrMapOvr>
    <a:masterClrMapping/>
  </p:clrMapOvr>
  <p:transition spd="med">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xit" presetSubtype="0" fill="hold" grpId="1" nodeType="clickEffect">
                                  <p:stCondLst>
                                    <p:cond delay="0"/>
                                  </p:stCondLst>
                                  <p:childTnLst>
                                    <p:animEffect transition="out" filter="fade">
                                      <p:cBhvr>
                                        <p:cTn id="15" dur="500"/>
                                        <p:tgtEl>
                                          <p:spTgt spid="6"/>
                                        </p:tgtEl>
                                      </p:cBhvr>
                                    </p:animEffect>
                                    <p:set>
                                      <p:cBhvr>
                                        <p:cTn id="16" dur="1" fill="hold">
                                          <p:stCondLst>
                                            <p:cond delay="499"/>
                                          </p:stCondLst>
                                        </p:cTn>
                                        <p:tgtEl>
                                          <p:spTgt spid="6"/>
                                        </p:tgtEl>
                                        <p:attrNameLst>
                                          <p:attrName>style.visibility</p:attrName>
                                        </p:attrNameLst>
                                      </p:cBhvr>
                                      <p:to>
                                        <p:strVal val="hidden"/>
                                      </p:to>
                                    </p:set>
                                  </p:childTnLst>
                                </p:cTn>
                              </p:par>
                            </p:childTnLst>
                          </p:cTn>
                        </p:par>
                        <p:par>
                          <p:cTn id="17" fill="hold">
                            <p:stCondLst>
                              <p:cond delay="500"/>
                            </p:stCondLst>
                            <p:childTnLst>
                              <p:par>
                                <p:cTn id="18" presetID="10" presetClass="entr" presetSubtype="0" fill="hold" nodeType="after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500"/>
                                        <p:tgtEl>
                                          <p:spTgt spid="4"/>
                                        </p:tgtEl>
                                      </p:cBhvr>
                                    </p:animEffect>
                                  </p:childTnLst>
                                </p:cTn>
                              </p:par>
                            </p:childTnLst>
                          </p:cTn>
                        </p:par>
                        <p:par>
                          <p:cTn id="21" fill="hold">
                            <p:stCondLst>
                              <p:cond delay="1000"/>
                            </p:stCondLst>
                            <p:childTnLst>
                              <p:par>
                                <p:cTn id="22" presetID="1" presetClass="entr" presetSubtype="0" fill="hold" grpId="0" nodeType="afterEffect">
                                  <p:stCondLst>
                                    <p:cond delay="0"/>
                                  </p:stCondLst>
                                  <p:childTnLst>
                                    <p:set>
                                      <p:cBhvr>
                                        <p:cTn id="23" dur="1" fill="hold">
                                          <p:stCondLst>
                                            <p:cond delay="0"/>
                                          </p:stCondLst>
                                        </p:cTn>
                                        <p:tgtEl>
                                          <p:spTgt spid="8"/>
                                        </p:tgtEl>
                                        <p:attrNameLst>
                                          <p:attrName>style.visibility</p:attrName>
                                        </p:attrNameLst>
                                      </p:cBhvr>
                                      <p:to>
                                        <p:strVal val="visible"/>
                                      </p:to>
                                    </p:set>
                                  </p:childTnLst>
                                </p:cTn>
                              </p:par>
                            </p:childTnLst>
                          </p:cTn>
                        </p:par>
                        <p:par>
                          <p:cTn id="24" fill="hold">
                            <p:stCondLst>
                              <p:cond delay="1000"/>
                            </p:stCondLst>
                            <p:childTnLst>
                              <p:par>
                                <p:cTn id="25" presetID="10" presetClass="entr" presetSubtype="0"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6" grpId="0" animBg="1"/>
      <p:bldP spid="6" grpId="1" animBg="1"/>
      <p:bldP spid="7"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4800" dirty="0" smtClean="0">
                <a:solidFill>
                  <a:srgbClr val="000000"/>
                </a:solidFill>
                <a:latin typeface="Microsoft YaHei" pitchFamily="34" charset="-122"/>
                <a:ea typeface="Microsoft YaHei" pitchFamily="34" charset="-122"/>
              </a:rPr>
              <a:t>新保障业务系统新特性</a:t>
            </a:r>
            <a:endParaRPr lang="zh-CN" altLang="en-US" dirty="0"/>
          </a:p>
        </p:txBody>
      </p:sp>
      <p:grpSp>
        <p:nvGrpSpPr>
          <p:cNvPr id="3" name="Group 8"/>
          <p:cNvGrpSpPr>
            <a:grpSpLocks/>
          </p:cNvGrpSpPr>
          <p:nvPr/>
        </p:nvGrpSpPr>
        <p:grpSpPr bwMode="auto">
          <a:xfrm>
            <a:off x="928441" y="3071810"/>
            <a:ext cx="7097093" cy="1116543"/>
            <a:chOff x="1287" y="1851"/>
            <a:chExt cx="2985" cy="422"/>
          </a:xfrm>
          <a:effectLst>
            <a:outerShdw blurRad="50800" dist="38100" dir="2700000" algn="tl" rotWithShape="0">
              <a:prstClr val="black">
                <a:alpha val="40000"/>
              </a:prstClr>
            </a:outerShdw>
          </a:effectLst>
        </p:grpSpPr>
        <p:sp>
          <p:nvSpPr>
            <p:cNvPr id="13" name="AutoShape 9"/>
            <p:cNvSpPr>
              <a:spLocks noChangeArrowheads="1"/>
            </p:cNvSpPr>
            <p:nvPr/>
          </p:nvSpPr>
          <p:spPr bwMode="gray">
            <a:xfrm>
              <a:off x="1536" y="1899"/>
              <a:ext cx="2736" cy="288"/>
            </a:xfrm>
            <a:prstGeom prst="roundRect">
              <a:avLst>
                <a:gd name="adj" fmla="val 16667"/>
              </a:avLst>
            </a:prstGeom>
            <a:gradFill rotWithShape="1">
              <a:gsLst>
                <a:gs pos="0">
                  <a:schemeClr val="accent1"/>
                </a:gs>
                <a:gs pos="50000">
                  <a:schemeClr val="accent1">
                    <a:gamma/>
                    <a:tint val="21176"/>
                    <a:invGamma/>
                  </a:schemeClr>
                </a:gs>
                <a:gs pos="100000">
                  <a:schemeClr val="accent1"/>
                </a:gs>
              </a:gsLst>
              <a:lin ang="5400000" scaled="1"/>
            </a:gradFill>
            <a:ln w="12700" algn="ctr">
              <a:solidFill>
                <a:schemeClr val="bg1"/>
              </a:solidFill>
              <a:round/>
              <a:headEnd/>
              <a:tailEnd/>
            </a:ln>
            <a:effectLst/>
          </p:spPr>
          <p:txBody>
            <a:bodyPr wrap="none" anchor="ctr"/>
            <a:lstStyle/>
            <a:p>
              <a:pPr fontAlgn="auto">
                <a:spcBef>
                  <a:spcPts val="0"/>
                </a:spcBef>
                <a:spcAft>
                  <a:spcPts val="0"/>
                </a:spcAft>
                <a:defRPr/>
              </a:pPr>
              <a:endParaRPr lang="zh-CN" altLang="en-US">
                <a:latin typeface="+mn-lt"/>
                <a:ea typeface="+mn-ea"/>
              </a:endParaRPr>
            </a:p>
          </p:txBody>
        </p:sp>
        <p:sp>
          <p:nvSpPr>
            <p:cNvPr id="14" name="AutoShape 10"/>
            <p:cNvSpPr>
              <a:spLocks noChangeArrowheads="1"/>
            </p:cNvSpPr>
            <p:nvPr/>
          </p:nvSpPr>
          <p:spPr bwMode="gray">
            <a:xfrm>
              <a:off x="1287" y="1851"/>
              <a:ext cx="423" cy="378"/>
            </a:xfrm>
            <a:prstGeom prst="diamond">
              <a:avLst/>
            </a:prstGeom>
            <a:solidFill>
              <a:schemeClr val="accent1"/>
            </a:solidFill>
            <a:ln w="25400" algn="ctr">
              <a:solidFill>
                <a:schemeClr val="bg1"/>
              </a:solidFill>
              <a:miter lim="800000"/>
              <a:headEnd/>
              <a:tailEnd/>
            </a:ln>
          </p:spPr>
          <p:txBody>
            <a:bodyPr wrap="none" anchor="ctr"/>
            <a:lstStyle/>
            <a:p>
              <a:r>
                <a:rPr lang="en-US" altLang="zh-CN" dirty="0" smtClean="0">
                  <a:latin typeface="Calibri" pitchFamily="34" charset="0"/>
                </a:rPr>
                <a:t>  6</a:t>
              </a:r>
              <a:endParaRPr lang="zh-CN" altLang="en-US" dirty="0">
                <a:latin typeface="Calibri" pitchFamily="34" charset="0"/>
              </a:endParaRPr>
            </a:p>
          </p:txBody>
        </p:sp>
        <p:sp>
          <p:nvSpPr>
            <p:cNvPr id="15" name="Text Box 11"/>
            <p:cNvSpPr txBox="1">
              <a:spLocks noChangeArrowheads="1"/>
            </p:cNvSpPr>
            <p:nvPr/>
          </p:nvSpPr>
          <p:spPr bwMode="gray">
            <a:xfrm>
              <a:off x="1680" y="1959"/>
              <a:ext cx="2592" cy="314"/>
            </a:xfrm>
            <a:prstGeom prst="rect">
              <a:avLst/>
            </a:prstGeom>
            <a:noFill/>
            <a:ln w="9525" algn="ctr">
              <a:noFill/>
              <a:miter lim="800000"/>
              <a:headEnd/>
              <a:tailEnd/>
            </a:ln>
          </p:spPr>
          <p:txBody>
            <a:bodyPr wrap="square">
              <a:spAutoFit/>
            </a:bodyPr>
            <a:lstStyle/>
            <a:p>
              <a:pPr eaLnBrk="0" hangingPunct="0"/>
              <a:r>
                <a:rPr lang="zh-CN" altLang="en-US" sz="2400" b="1" dirty="0" smtClean="0">
                  <a:solidFill>
                    <a:srgbClr val="000000"/>
                  </a:solidFill>
                  <a:latin typeface="Calibri" pitchFamily="34" charset="0"/>
                </a:rPr>
                <a:t>投保业务</a:t>
              </a:r>
              <a:r>
                <a:rPr lang="en-US" altLang="zh-CN" sz="2400" b="1" dirty="0" smtClean="0">
                  <a:solidFill>
                    <a:srgbClr val="000000"/>
                  </a:solidFill>
                  <a:latin typeface="Calibri" pitchFamily="34" charset="0"/>
                </a:rPr>
                <a:t>——</a:t>
              </a:r>
              <a:r>
                <a:rPr lang="zh-CN" altLang="en-US" sz="2400" b="1" dirty="0" smtClean="0">
                  <a:solidFill>
                    <a:srgbClr val="000000"/>
                  </a:solidFill>
                  <a:latin typeface="Calibri" pitchFamily="34" charset="0"/>
                </a:rPr>
                <a:t>按原保单信息直接生成新保单</a:t>
              </a:r>
              <a:endParaRPr lang="en-US" altLang="zh-CN" sz="2400" b="1" dirty="0">
                <a:solidFill>
                  <a:srgbClr val="000000"/>
                </a:solidFill>
                <a:latin typeface="Calibri" pitchFamily="34" charset="0"/>
              </a:endParaRPr>
            </a:p>
          </p:txBody>
        </p:sp>
        <p:sp>
          <p:nvSpPr>
            <p:cNvPr id="16" name="Text Box 12"/>
            <p:cNvSpPr txBox="1">
              <a:spLocks noChangeArrowheads="1"/>
            </p:cNvSpPr>
            <p:nvPr/>
          </p:nvSpPr>
          <p:spPr bwMode="gray">
            <a:xfrm>
              <a:off x="1296" y="1959"/>
              <a:ext cx="331" cy="174"/>
            </a:xfrm>
            <a:prstGeom prst="rect">
              <a:avLst/>
            </a:prstGeom>
            <a:noFill/>
            <a:ln w="9525" algn="ctr">
              <a:noFill/>
              <a:miter lim="800000"/>
              <a:headEnd/>
              <a:tailEnd/>
            </a:ln>
          </p:spPr>
          <p:txBody>
            <a:bodyPr>
              <a:spAutoFit/>
            </a:bodyPr>
            <a:lstStyle/>
            <a:p>
              <a:pPr algn="ctr" eaLnBrk="0" hangingPunct="0"/>
              <a:endParaRPr lang="en-US" altLang="zh-CN" sz="2400" dirty="0">
                <a:solidFill>
                  <a:schemeClr val="bg1"/>
                </a:solidFill>
                <a:latin typeface="Calibri" pitchFamily="34" charset="0"/>
              </a:endParaRPr>
            </a:p>
          </p:txBody>
        </p:sp>
      </p:grpSp>
    </p:spTree>
  </p:cSld>
  <p:clrMapOvr>
    <a:masterClrMapping/>
  </p:clrMapOvr>
  <p:transition spd="med">
    <p:strips dir="rd"/>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4800" dirty="0" smtClean="0">
                <a:solidFill>
                  <a:srgbClr val="000000"/>
                </a:solidFill>
                <a:latin typeface="Microsoft YaHei" pitchFamily="34" charset="-122"/>
                <a:ea typeface="Microsoft YaHei" pitchFamily="34" charset="-122"/>
              </a:rPr>
              <a:t>新保障业务系统新特性</a:t>
            </a:r>
            <a:endParaRPr lang="zh-CN" altLang="en-US" dirty="0"/>
          </a:p>
        </p:txBody>
      </p:sp>
      <p:sp>
        <p:nvSpPr>
          <p:cNvPr id="7" name="TextBox 6"/>
          <p:cNvSpPr txBox="1"/>
          <p:nvPr/>
        </p:nvSpPr>
        <p:spPr>
          <a:xfrm>
            <a:off x="571472" y="2000240"/>
            <a:ext cx="8215370" cy="3371136"/>
          </a:xfrm>
          <a:prstGeom prst="roundRect">
            <a:avLst/>
          </a:prstGeom>
          <a:noFill/>
          <a:ln>
            <a:noFill/>
          </a:ln>
        </p:spPr>
        <p:style>
          <a:lnRef idx="2">
            <a:schemeClr val="accent2">
              <a:shade val="50000"/>
            </a:schemeClr>
          </a:lnRef>
          <a:fillRef idx="1">
            <a:schemeClr val="accent2"/>
          </a:fillRef>
          <a:effectRef idx="0">
            <a:schemeClr val="accent2"/>
          </a:effectRef>
          <a:fontRef idx="minor">
            <a:schemeClr val="lt1"/>
          </a:fontRef>
        </p:style>
        <p:txBody>
          <a:bodyPr wrap="square" rtlCol="0">
            <a:spAutoFit/>
          </a:bodyPr>
          <a:lstStyle/>
          <a:p>
            <a:r>
              <a:rPr lang="zh-CN" altLang="en-US" sz="2400" dirty="0" smtClean="0">
                <a:solidFill>
                  <a:schemeClr val="tx1"/>
                </a:solidFill>
                <a:latin typeface="微软雅黑" pitchFamily="34" charset="-122"/>
                <a:ea typeface="微软雅黑" pitchFamily="34" charset="-122"/>
              </a:rPr>
              <a:t>新保障业务系统具备了：</a:t>
            </a:r>
            <a:endParaRPr lang="en-US" altLang="zh-CN" sz="2400" dirty="0" smtClean="0">
              <a:solidFill>
                <a:schemeClr val="tx1"/>
              </a:solidFill>
              <a:latin typeface="微软雅黑" pitchFamily="34" charset="-122"/>
              <a:ea typeface="微软雅黑" pitchFamily="34" charset="-122"/>
            </a:endParaRPr>
          </a:p>
          <a:p>
            <a:endParaRPr lang="en-US" altLang="zh-CN" sz="2400" dirty="0" smtClean="0">
              <a:solidFill>
                <a:schemeClr val="tx1"/>
              </a:solidFill>
              <a:latin typeface="微软雅黑" pitchFamily="34" charset="-122"/>
              <a:ea typeface="微软雅黑" pitchFamily="34" charset="-122"/>
            </a:endParaRPr>
          </a:p>
          <a:p>
            <a:pPr>
              <a:buFont typeface="Wingdings" pitchFamily="2" charset="2"/>
              <a:buChar char="l"/>
            </a:pPr>
            <a:r>
              <a:rPr lang="zh-CN" altLang="en-US" sz="2400" dirty="0" smtClean="0">
                <a:solidFill>
                  <a:schemeClr val="tx1"/>
                </a:solidFill>
                <a:latin typeface="微软雅黑" pitchFamily="34" charset="-122"/>
                <a:ea typeface="微软雅黑" pitchFamily="34" charset="-122"/>
              </a:rPr>
              <a:t>按照原保单人名单直接生成对应的保障计划续转投保单的能力。</a:t>
            </a:r>
            <a:endParaRPr lang="en-US" altLang="zh-CN" sz="2400" dirty="0" smtClean="0">
              <a:solidFill>
                <a:schemeClr val="tx1"/>
              </a:solidFill>
              <a:latin typeface="微软雅黑" pitchFamily="34" charset="-122"/>
              <a:ea typeface="微软雅黑" pitchFamily="34" charset="-122"/>
            </a:endParaRPr>
          </a:p>
          <a:p>
            <a:pPr>
              <a:buFont typeface="Wingdings" pitchFamily="2" charset="2"/>
              <a:buChar char="l"/>
            </a:pPr>
            <a:endParaRPr lang="en-US" altLang="zh-CN" sz="2400" dirty="0" smtClean="0">
              <a:solidFill>
                <a:schemeClr val="tx1"/>
              </a:solidFill>
              <a:latin typeface="微软雅黑" pitchFamily="34" charset="-122"/>
              <a:ea typeface="微软雅黑" pitchFamily="34" charset="-122"/>
            </a:endParaRPr>
          </a:p>
          <a:p>
            <a:pPr>
              <a:buFont typeface="Wingdings" pitchFamily="2" charset="2"/>
              <a:buChar char="l"/>
            </a:pPr>
            <a:r>
              <a:rPr lang="zh-CN" altLang="en-US" sz="2400" dirty="0" smtClean="0">
                <a:solidFill>
                  <a:schemeClr val="tx1"/>
                </a:solidFill>
                <a:latin typeface="微软雅黑" pitchFamily="34" charset="-122"/>
                <a:ea typeface="微软雅黑" pitchFamily="34" charset="-122"/>
              </a:rPr>
              <a:t>按照查询出的保单人名单（任意状态）直接生成其他保障计划投保单的能力。</a:t>
            </a:r>
            <a:endParaRPr lang="en-US" altLang="zh-CN" sz="2400" dirty="0" smtClean="0">
              <a:solidFill>
                <a:schemeClr val="tx1"/>
              </a:solidFill>
              <a:latin typeface="微软雅黑" pitchFamily="34" charset="-122"/>
              <a:ea typeface="微软雅黑" pitchFamily="34" charset="-122"/>
            </a:endParaRPr>
          </a:p>
          <a:p>
            <a:endParaRPr lang="en-US" altLang="zh-CN" sz="2400" dirty="0" smtClean="0">
              <a:solidFill>
                <a:schemeClr val="tx1"/>
              </a:solidFill>
              <a:latin typeface="微软雅黑" pitchFamily="34" charset="-122"/>
              <a:ea typeface="微软雅黑" pitchFamily="34" charset="-122"/>
            </a:endParaRPr>
          </a:p>
        </p:txBody>
      </p:sp>
      <p:sp>
        <p:nvSpPr>
          <p:cNvPr id="4" name="TextBox 3"/>
          <p:cNvSpPr txBox="1"/>
          <p:nvPr/>
        </p:nvSpPr>
        <p:spPr>
          <a:xfrm>
            <a:off x="571472" y="5072074"/>
            <a:ext cx="8208912" cy="1200329"/>
          </a:xfrm>
          <a:prstGeom prst="rect">
            <a:avLst/>
          </a:prstGeom>
          <a:noFill/>
        </p:spPr>
        <p:txBody>
          <a:bodyPr wrap="square" rtlCol="0">
            <a:spAutoFit/>
          </a:bodyPr>
          <a:lstStyle/>
          <a:p>
            <a:r>
              <a:rPr lang="zh-CN" altLang="en-US" sz="2400" dirty="0" smtClean="0">
                <a:solidFill>
                  <a:schemeClr val="accent1">
                    <a:lumMod val="75000"/>
                  </a:schemeClr>
                </a:solidFill>
                <a:latin typeface="微软雅黑" pitchFamily="34" charset="-122"/>
                <a:ea typeface="微软雅黑" pitchFamily="34" charset="-122"/>
              </a:rPr>
              <a:t>约束条件：</a:t>
            </a:r>
            <a:endParaRPr lang="en-US" altLang="zh-CN" sz="2400" dirty="0" smtClean="0">
              <a:solidFill>
                <a:schemeClr val="accent1">
                  <a:lumMod val="75000"/>
                </a:schemeClr>
              </a:solidFill>
              <a:latin typeface="微软雅黑" pitchFamily="34" charset="-122"/>
              <a:ea typeface="微软雅黑" pitchFamily="34" charset="-122"/>
            </a:endParaRPr>
          </a:p>
          <a:p>
            <a:r>
              <a:rPr lang="en-US" altLang="zh-CN" sz="2400" dirty="0" smtClean="0">
                <a:solidFill>
                  <a:schemeClr val="accent1">
                    <a:lumMod val="75000"/>
                  </a:schemeClr>
                </a:solidFill>
                <a:latin typeface="微软雅黑" pitchFamily="34" charset="-122"/>
                <a:ea typeface="微软雅黑" pitchFamily="34" charset="-122"/>
              </a:rPr>
              <a:t>	     </a:t>
            </a:r>
            <a:r>
              <a:rPr lang="zh-CN" altLang="en-US" sz="2400" dirty="0" smtClean="0">
                <a:solidFill>
                  <a:schemeClr val="accent1">
                    <a:lumMod val="75000"/>
                  </a:schemeClr>
                </a:solidFill>
                <a:latin typeface="微软雅黑" pitchFamily="34" charset="-122"/>
                <a:ea typeface="微软雅黑" pitchFamily="34" charset="-122"/>
              </a:rPr>
              <a:t>会员要符合将要续转或投保的保障计划各项条款要求。</a:t>
            </a:r>
            <a:endParaRPr lang="zh-CN" altLang="en-US" sz="2400" dirty="0"/>
          </a:p>
        </p:txBody>
      </p:sp>
    </p:spTree>
  </p:cSld>
  <p:clrMapOvr>
    <a:masterClrMapping/>
  </p:clrMapOvr>
  <p:transition spd="med">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4800" dirty="0" smtClean="0">
                <a:solidFill>
                  <a:srgbClr val="000000"/>
                </a:solidFill>
                <a:latin typeface="Microsoft YaHei" pitchFamily="34" charset="-122"/>
                <a:ea typeface="Microsoft YaHei" pitchFamily="34" charset="-122"/>
              </a:rPr>
              <a:t>新保障业务系统新特性</a:t>
            </a:r>
            <a:endParaRPr lang="zh-CN" altLang="en-US" dirty="0"/>
          </a:p>
        </p:txBody>
      </p:sp>
      <p:pic>
        <p:nvPicPr>
          <p:cNvPr id="1026" name="Picture 2"/>
          <p:cNvPicPr>
            <a:picLocks noChangeAspect="1" noChangeArrowheads="1"/>
          </p:cNvPicPr>
          <p:nvPr/>
        </p:nvPicPr>
        <p:blipFill>
          <a:blip r:embed="rId2" cstate="print"/>
          <a:srcRect/>
          <a:stretch>
            <a:fillRect/>
          </a:stretch>
        </p:blipFill>
        <p:spPr bwMode="auto">
          <a:xfrm>
            <a:off x="214282" y="2071678"/>
            <a:ext cx="8739897" cy="3563948"/>
          </a:xfrm>
          <a:prstGeom prst="rect">
            <a:avLst/>
          </a:prstGeom>
          <a:noFill/>
          <a:ln w="9525">
            <a:solidFill>
              <a:schemeClr val="accent2">
                <a:lumMod val="50000"/>
              </a:schemeClr>
            </a:solidFill>
            <a:miter lim="800000"/>
            <a:headEnd/>
            <a:tailEnd/>
          </a:ln>
          <a:effectLst>
            <a:outerShdw blurRad="50800" dist="38100" dir="5400000" algn="t" rotWithShape="0">
              <a:prstClr val="black">
                <a:alpha val="40000"/>
              </a:prstClr>
            </a:outerShdw>
          </a:effectLst>
        </p:spPr>
      </p:pic>
      <p:sp>
        <p:nvSpPr>
          <p:cNvPr id="10" name="矩形标注 9"/>
          <p:cNvSpPr/>
          <p:nvPr/>
        </p:nvSpPr>
        <p:spPr>
          <a:xfrm>
            <a:off x="2643174" y="4071942"/>
            <a:ext cx="2571768" cy="1281324"/>
          </a:xfrm>
          <a:prstGeom prst="wedgeRectCallout">
            <a:avLst>
              <a:gd name="adj1" fmla="val 49233"/>
              <a:gd name="adj2" fmla="val -137643"/>
            </a:avLst>
          </a:prstGeom>
          <a:solidFill>
            <a:schemeClr val="bg1">
              <a:lumMod val="95000"/>
            </a:schemeClr>
          </a:solidFill>
          <a:ln>
            <a:solidFill>
              <a:schemeClr val="accent1">
                <a:lumMod val="50000"/>
              </a:schemeClr>
            </a:solidFill>
          </a:ln>
          <a:effectLst>
            <a:outerShdw blurRad="50800" dist="38100" dir="5400000" algn="t"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rtlCol="0" anchor="ctr"/>
          <a:lstStyle/>
          <a:p>
            <a:endParaRPr lang="zh-CN" altLang="en-US" sz="3200" dirty="0"/>
          </a:p>
        </p:txBody>
      </p:sp>
      <p:pic>
        <p:nvPicPr>
          <p:cNvPr id="1027" name="Picture 3"/>
          <p:cNvPicPr>
            <a:picLocks noChangeAspect="1" noChangeArrowheads="1"/>
          </p:cNvPicPr>
          <p:nvPr/>
        </p:nvPicPr>
        <p:blipFill>
          <a:blip r:embed="rId3" cstate="print"/>
          <a:srcRect/>
          <a:stretch>
            <a:fillRect/>
          </a:stretch>
        </p:blipFill>
        <p:spPr bwMode="auto">
          <a:xfrm>
            <a:off x="1214414" y="3857628"/>
            <a:ext cx="7505700" cy="2581275"/>
          </a:xfrm>
          <a:prstGeom prst="rect">
            <a:avLst/>
          </a:prstGeom>
          <a:noFill/>
          <a:ln w="9525">
            <a:solidFill>
              <a:schemeClr val="accent2">
                <a:lumMod val="50000"/>
              </a:schemeClr>
            </a:solidFill>
            <a:miter lim="800000"/>
            <a:headEnd/>
            <a:tailEnd/>
          </a:ln>
          <a:effectLst>
            <a:outerShdw blurRad="50800" dist="38100" dir="5400000" algn="t" rotWithShape="0">
              <a:prstClr val="black">
                <a:alpha val="40000"/>
              </a:prstClr>
            </a:outerShdw>
          </a:effectLst>
        </p:spPr>
      </p:pic>
      <p:sp>
        <p:nvSpPr>
          <p:cNvPr id="6" name="TextBox 5"/>
          <p:cNvSpPr txBox="1"/>
          <p:nvPr/>
        </p:nvSpPr>
        <p:spPr>
          <a:xfrm>
            <a:off x="539552" y="5805264"/>
            <a:ext cx="3888432" cy="919401"/>
          </a:xfrm>
          <a:prstGeom prst="wedgeRoundRectCallout">
            <a:avLst>
              <a:gd name="adj1" fmla="val 38145"/>
              <a:gd name="adj2" fmla="val -110128"/>
              <a:gd name="adj3" fmla="val 16667"/>
            </a:avLst>
          </a:prstGeom>
        </p:spPr>
        <p:style>
          <a:lnRef idx="3">
            <a:schemeClr val="lt1"/>
          </a:lnRef>
          <a:fillRef idx="1">
            <a:schemeClr val="accent1"/>
          </a:fillRef>
          <a:effectRef idx="1">
            <a:schemeClr val="accent1"/>
          </a:effectRef>
          <a:fontRef idx="minor">
            <a:schemeClr val="lt1"/>
          </a:fontRef>
        </p:style>
        <p:txBody>
          <a:bodyPr wrap="square" rtlCol="0">
            <a:spAutoFit/>
          </a:bodyPr>
          <a:lstStyle/>
          <a:p>
            <a:r>
              <a:rPr lang="zh-CN" altLang="en-US" sz="2400" b="1" dirty="0" smtClean="0">
                <a:effectLst>
                  <a:outerShdw blurRad="38100" dist="38100" dir="2700000" algn="tl">
                    <a:srgbClr val="000000">
                      <a:alpha val="43137"/>
                    </a:srgbClr>
                  </a:outerShdw>
                </a:effectLst>
                <a:latin typeface="微软雅黑" pitchFamily="34" charset="-122"/>
                <a:ea typeface="微软雅黑" pitchFamily="34" charset="-122"/>
              </a:rPr>
              <a:t>投保业务主界面中查询出原保单人员信息</a:t>
            </a:r>
            <a:endParaRPr lang="zh-CN" altLang="en-US" sz="2400" b="1" dirty="0">
              <a:effectLst>
                <a:outerShdw blurRad="38100" dist="38100" dir="2700000" algn="tl">
                  <a:srgbClr val="000000">
                    <a:alpha val="43137"/>
                  </a:srgbClr>
                </a:outerShdw>
              </a:effectLst>
              <a:latin typeface="微软雅黑" pitchFamily="34" charset="-122"/>
              <a:ea typeface="微软雅黑" pitchFamily="34" charset="-122"/>
            </a:endParaRPr>
          </a:p>
        </p:txBody>
      </p:sp>
      <p:sp>
        <p:nvSpPr>
          <p:cNvPr id="7" name="TextBox 6"/>
          <p:cNvSpPr txBox="1"/>
          <p:nvPr/>
        </p:nvSpPr>
        <p:spPr>
          <a:xfrm>
            <a:off x="467544" y="2780928"/>
            <a:ext cx="2952328" cy="919401"/>
          </a:xfrm>
          <a:prstGeom prst="wedgeRoundRectCallout">
            <a:avLst>
              <a:gd name="adj1" fmla="val 42608"/>
              <a:gd name="adj2" fmla="val 121280"/>
              <a:gd name="adj3" fmla="val 16667"/>
            </a:avLst>
          </a:prstGeom>
        </p:spPr>
        <p:style>
          <a:lnRef idx="3">
            <a:schemeClr val="lt1"/>
          </a:lnRef>
          <a:fillRef idx="1">
            <a:schemeClr val="accent1"/>
          </a:fillRef>
          <a:effectRef idx="1">
            <a:schemeClr val="accent1"/>
          </a:effectRef>
          <a:fontRef idx="minor">
            <a:schemeClr val="lt1"/>
          </a:fontRef>
        </p:style>
        <p:txBody>
          <a:bodyPr wrap="square" rtlCol="0">
            <a:spAutoFit/>
          </a:bodyPr>
          <a:lstStyle/>
          <a:p>
            <a:r>
              <a:rPr lang="zh-CN" altLang="en-US" sz="2400" b="1" dirty="0" smtClean="0">
                <a:effectLst>
                  <a:outerShdw blurRad="38100" dist="38100" dir="2700000" algn="tl">
                    <a:srgbClr val="000000">
                      <a:alpha val="43137"/>
                    </a:srgbClr>
                  </a:outerShdw>
                </a:effectLst>
                <a:latin typeface="微软雅黑" pitchFamily="34" charset="-122"/>
                <a:ea typeface="微软雅黑" pitchFamily="34" charset="-122"/>
              </a:rPr>
              <a:t>选择和录入将要投保的各项信息</a:t>
            </a:r>
            <a:endParaRPr lang="zh-CN" altLang="en-US" sz="2400" b="1" dirty="0">
              <a:effectLst>
                <a:outerShdw blurRad="38100" dist="38100" dir="2700000" algn="tl">
                  <a:srgbClr val="000000">
                    <a:alpha val="43137"/>
                  </a:srgbClr>
                </a:outerShdw>
              </a:effectLst>
              <a:latin typeface="微软雅黑" pitchFamily="34" charset="-122"/>
              <a:ea typeface="微软雅黑" pitchFamily="34" charset="-122"/>
            </a:endParaRPr>
          </a:p>
        </p:txBody>
      </p:sp>
    </p:spTree>
  </p:cSld>
  <p:clrMapOvr>
    <a:masterClrMapping/>
  </p:clrMapOvr>
  <p:transition spd="med">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fade">
                                      <p:cBhvr>
                                        <p:cTn id="7" dur="500"/>
                                        <p:tgtEl>
                                          <p:spTgt spid="102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xit" presetSubtype="0" fill="hold" grpId="1" nodeType="clickEffect">
                                  <p:stCondLst>
                                    <p:cond delay="0"/>
                                  </p:stCondLst>
                                  <p:childTnLst>
                                    <p:animEffect transition="out" filter="fade">
                                      <p:cBhvr>
                                        <p:cTn id="15" dur="500"/>
                                        <p:tgtEl>
                                          <p:spTgt spid="6"/>
                                        </p:tgtEl>
                                      </p:cBhvr>
                                    </p:animEffect>
                                    <p:set>
                                      <p:cBhvr>
                                        <p:cTn id="16" dur="1" fill="hold">
                                          <p:stCondLst>
                                            <p:cond delay="499"/>
                                          </p:stCondLst>
                                        </p:cTn>
                                        <p:tgtEl>
                                          <p:spTgt spid="6"/>
                                        </p:tgtEl>
                                        <p:attrNameLst>
                                          <p:attrName>style.visibility</p:attrName>
                                        </p:attrNameLst>
                                      </p:cBhvr>
                                      <p:to>
                                        <p:strVal val="hidden"/>
                                      </p:to>
                                    </p:set>
                                  </p:childTnLst>
                                </p:cTn>
                              </p:par>
                            </p:childTnLst>
                          </p:cTn>
                        </p:par>
                        <p:par>
                          <p:cTn id="17" fill="hold">
                            <p:stCondLst>
                              <p:cond delay="500"/>
                            </p:stCondLst>
                            <p:childTnLst>
                              <p:par>
                                <p:cTn id="18" presetID="10" presetClass="entr" presetSubtype="0" fill="hold" nodeType="afterEffect">
                                  <p:stCondLst>
                                    <p:cond delay="0"/>
                                  </p:stCondLst>
                                  <p:childTnLst>
                                    <p:set>
                                      <p:cBhvr>
                                        <p:cTn id="19" dur="1" fill="hold">
                                          <p:stCondLst>
                                            <p:cond delay="0"/>
                                          </p:stCondLst>
                                        </p:cTn>
                                        <p:tgtEl>
                                          <p:spTgt spid="1027"/>
                                        </p:tgtEl>
                                        <p:attrNameLst>
                                          <p:attrName>style.visibility</p:attrName>
                                        </p:attrNameLst>
                                      </p:cBhvr>
                                      <p:to>
                                        <p:strVal val="visible"/>
                                      </p:to>
                                    </p:set>
                                    <p:animEffect transition="in" filter="fade">
                                      <p:cBhvr>
                                        <p:cTn id="20" dur="500"/>
                                        <p:tgtEl>
                                          <p:spTgt spid="1027"/>
                                        </p:tgtEl>
                                      </p:cBhvr>
                                    </p:animEffect>
                                  </p:childTnLst>
                                </p:cTn>
                              </p:par>
                            </p:childTnLst>
                          </p:cTn>
                        </p:par>
                        <p:par>
                          <p:cTn id="21" fill="hold">
                            <p:stCondLst>
                              <p:cond delay="1000"/>
                            </p:stCondLst>
                            <p:childTnLst>
                              <p:par>
                                <p:cTn id="22" presetID="1" presetClass="entr" presetSubtype="0" fill="hold" grpId="0" nodeType="afterEffect">
                                  <p:stCondLst>
                                    <p:cond delay="0"/>
                                  </p:stCondLst>
                                  <p:childTnLst>
                                    <p:set>
                                      <p:cBhvr>
                                        <p:cTn id="23" dur="1" fill="hold">
                                          <p:stCondLst>
                                            <p:cond delay="0"/>
                                          </p:stCondLst>
                                        </p:cTn>
                                        <p:tgtEl>
                                          <p:spTgt spid="10"/>
                                        </p:tgtEl>
                                        <p:attrNameLst>
                                          <p:attrName>style.visibility</p:attrName>
                                        </p:attrNameLst>
                                      </p:cBhvr>
                                      <p:to>
                                        <p:strVal val="visible"/>
                                      </p:to>
                                    </p:set>
                                  </p:childTnLst>
                                </p:cTn>
                              </p:par>
                            </p:childTnLst>
                          </p:cTn>
                        </p:par>
                        <p:par>
                          <p:cTn id="24" fill="hold">
                            <p:stCondLst>
                              <p:cond delay="1000"/>
                            </p:stCondLst>
                            <p:childTnLst>
                              <p:par>
                                <p:cTn id="25" presetID="10" presetClass="entr" presetSubtype="0"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6" grpId="0" animBg="1"/>
      <p:bldP spid="6" grpId="1" animBg="1"/>
      <p:bldP spid="7"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4800" dirty="0" smtClean="0">
                <a:solidFill>
                  <a:srgbClr val="000000"/>
                </a:solidFill>
                <a:latin typeface="Microsoft YaHei" pitchFamily="34" charset="-122"/>
                <a:ea typeface="Microsoft YaHei" pitchFamily="34" charset="-122"/>
              </a:rPr>
              <a:t>新保障业务系统新特性</a:t>
            </a:r>
            <a:endParaRPr lang="zh-CN" altLang="en-US" dirty="0"/>
          </a:p>
        </p:txBody>
      </p:sp>
      <p:grpSp>
        <p:nvGrpSpPr>
          <p:cNvPr id="3" name="Group 8"/>
          <p:cNvGrpSpPr>
            <a:grpSpLocks/>
          </p:cNvGrpSpPr>
          <p:nvPr/>
        </p:nvGrpSpPr>
        <p:grpSpPr bwMode="auto">
          <a:xfrm>
            <a:off x="928441" y="3071809"/>
            <a:ext cx="7097093" cy="1000126"/>
            <a:chOff x="1287" y="1851"/>
            <a:chExt cx="2985" cy="378"/>
          </a:xfrm>
          <a:effectLst>
            <a:outerShdw blurRad="50800" dist="38100" dir="2700000" algn="tl" rotWithShape="0">
              <a:prstClr val="black">
                <a:alpha val="40000"/>
              </a:prstClr>
            </a:outerShdw>
          </a:effectLst>
        </p:grpSpPr>
        <p:sp>
          <p:nvSpPr>
            <p:cNvPr id="13" name="AutoShape 9"/>
            <p:cNvSpPr>
              <a:spLocks noChangeArrowheads="1"/>
            </p:cNvSpPr>
            <p:nvPr/>
          </p:nvSpPr>
          <p:spPr bwMode="gray">
            <a:xfrm>
              <a:off x="1536" y="1899"/>
              <a:ext cx="2736" cy="288"/>
            </a:xfrm>
            <a:prstGeom prst="roundRect">
              <a:avLst>
                <a:gd name="adj" fmla="val 16667"/>
              </a:avLst>
            </a:prstGeom>
            <a:gradFill rotWithShape="1">
              <a:gsLst>
                <a:gs pos="0">
                  <a:schemeClr val="accent1"/>
                </a:gs>
                <a:gs pos="50000">
                  <a:schemeClr val="accent1">
                    <a:gamma/>
                    <a:tint val="21176"/>
                    <a:invGamma/>
                  </a:schemeClr>
                </a:gs>
                <a:gs pos="100000">
                  <a:schemeClr val="accent1"/>
                </a:gs>
              </a:gsLst>
              <a:lin ang="5400000" scaled="1"/>
            </a:gradFill>
            <a:ln w="12700" algn="ctr">
              <a:solidFill>
                <a:schemeClr val="bg1"/>
              </a:solidFill>
              <a:round/>
              <a:headEnd/>
              <a:tailEnd/>
            </a:ln>
            <a:effectLst/>
          </p:spPr>
          <p:txBody>
            <a:bodyPr wrap="none" anchor="ctr"/>
            <a:lstStyle/>
            <a:p>
              <a:pPr fontAlgn="auto">
                <a:spcBef>
                  <a:spcPts val="0"/>
                </a:spcBef>
                <a:spcAft>
                  <a:spcPts val="0"/>
                </a:spcAft>
                <a:defRPr/>
              </a:pPr>
              <a:endParaRPr lang="zh-CN" altLang="en-US">
                <a:latin typeface="+mn-lt"/>
                <a:ea typeface="+mn-ea"/>
              </a:endParaRPr>
            </a:p>
          </p:txBody>
        </p:sp>
        <p:sp>
          <p:nvSpPr>
            <p:cNvPr id="14" name="AutoShape 10"/>
            <p:cNvSpPr>
              <a:spLocks noChangeArrowheads="1"/>
            </p:cNvSpPr>
            <p:nvPr/>
          </p:nvSpPr>
          <p:spPr bwMode="gray">
            <a:xfrm>
              <a:off x="1287" y="1851"/>
              <a:ext cx="423" cy="378"/>
            </a:xfrm>
            <a:prstGeom prst="diamond">
              <a:avLst/>
            </a:prstGeom>
            <a:solidFill>
              <a:schemeClr val="accent1"/>
            </a:solidFill>
            <a:ln w="25400" algn="ctr">
              <a:solidFill>
                <a:schemeClr val="bg1"/>
              </a:solidFill>
              <a:miter lim="800000"/>
              <a:headEnd/>
              <a:tailEnd/>
            </a:ln>
          </p:spPr>
          <p:txBody>
            <a:bodyPr wrap="none" anchor="ctr"/>
            <a:lstStyle/>
            <a:p>
              <a:r>
                <a:rPr lang="en-US" altLang="zh-CN" dirty="0" smtClean="0">
                  <a:latin typeface="Calibri" pitchFamily="34" charset="0"/>
                </a:rPr>
                <a:t>  7</a:t>
              </a:r>
              <a:endParaRPr lang="zh-CN" altLang="en-US" dirty="0">
                <a:latin typeface="Calibri" pitchFamily="34" charset="0"/>
              </a:endParaRPr>
            </a:p>
          </p:txBody>
        </p:sp>
        <p:sp>
          <p:nvSpPr>
            <p:cNvPr id="15" name="Text Box 11"/>
            <p:cNvSpPr txBox="1">
              <a:spLocks noChangeArrowheads="1"/>
            </p:cNvSpPr>
            <p:nvPr/>
          </p:nvSpPr>
          <p:spPr bwMode="gray">
            <a:xfrm>
              <a:off x="1680" y="1959"/>
              <a:ext cx="2592" cy="174"/>
            </a:xfrm>
            <a:prstGeom prst="rect">
              <a:avLst/>
            </a:prstGeom>
            <a:noFill/>
            <a:ln w="9525" algn="ctr">
              <a:noFill/>
              <a:miter lim="800000"/>
              <a:headEnd/>
              <a:tailEnd/>
            </a:ln>
          </p:spPr>
          <p:txBody>
            <a:bodyPr wrap="square">
              <a:spAutoFit/>
            </a:bodyPr>
            <a:lstStyle/>
            <a:p>
              <a:pPr eaLnBrk="0" hangingPunct="0"/>
              <a:r>
                <a:rPr lang="zh-CN" altLang="en-US" sz="2400" b="1" dirty="0" smtClean="0">
                  <a:solidFill>
                    <a:srgbClr val="000000"/>
                  </a:solidFill>
                  <a:latin typeface="Calibri" pitchFamily="34" charset="0"/>
                </a:rPr>
                <a:t>入会投保业务</a:t>
              </a:r>
              <a:r>
                <a:rPr lang="en-US" altLang="zh-CN" sz="2400" b="1" dirty="0" smtClean="0">
                  <a:solidFill>
                    <a:srgbClr val="000000"/>
                  </a:solidFill>
                  <a:latin typeface="Calibri" pitchFamily="34" charset="0"/>
                </a:rPr>
                <a:t>——</a:t>
              </a:r>
              <a:r>
                <a:rPr lang="zh-CN" altLang="en-US" sz="2400" b="1" dirty="0" smtClean="0">
                  <a:solidFill>
                    <a:srgbClr val="000000"/>
                  </a:solidFill>
                  <a:latin typeface="Calibri" pitchFamily="34" charset="0"/>
                </a:rPr>
                <a:t>安全快捷的批量删除</a:t>
              </a:r>
              <a:endParaRPr lang="en-US" altLang="zh-CN" sz="2400" b="1" dirty="0">
                <a:solidFill>
                  <a:srgbClr val="000000"/>
                </a:solidFill>
                <a:latin typeface="Calibri" pitchFamily="34" charset="0"/>
              </a:endParaRPr>
            </a:p>
          </p:txBody>
        </p:sp>
        <p:sp>
          <p:nvSpPr>
            <p:cNvPr id="16" name="Text Box 12"/>
            <p:cNvSpPr txBox="1">
              <a:spLocks noChangeArrowheads="1"/>
            </p:cNvSpPr>
            <p:nvPr/>
          </p:nvSpPr>
          <p:spPr bwMode="gray">
            <a:xfrm>
              <a:off x="1296" y="1959"/>
              <a:ext cx="331" cy="174"/>
            </a:xfrm>
            <a:prstGeom prst="rect">
              <a:avLst/>
            </a:prstGeom>
            <a:noFill/>
            <a:ln w="9525" algn="ctr">
              <a:noFill/>
              <a:miter lim="800000"/>
              <a:headEnd/>
              <a:tailEnd/>
            </a:ln>
          </p:spPr>
          <p:txBody>
            <a:bodyPr>
              <a:spAutoFit/>
            </a:bodyPr>
            <a:lstStyle/>
            <a:p>
              <a:pPr algn="ctr" eaLnBrk="0" hangingPunct="0"/>
              <a:endParaRPr lang="en-US" altLang="zh-CN" sz="2400" dirty="0">
                <a:solidFill>
                  <a:schemeClr val="bg1"/>
                </a:solidFill>
                <a:latin typeface="Calibri" pitchFamily="34" charset="0"/>
              </a:endParaRPr>
            </a:p>
          </p:txBody>
        </p:sp>
      </p:grpSp>
    </p:spTree>
  </p:cSld>
  <p:clrMapOvr>
    <a:masterClrMapping/>
  </p:clrMapOvr>
  <p:transition spd="med">
    <p:strips dir="rd"/>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4800" dirty="0" smtClean="0">
                <a:solidFill>
                  <a:srgbClr val="000000"/>
                </a:solidFill>
                <a:latin typeface="Microsoft YaHei" pitchFamily="34" charset="-122"/>
                <a:ea typeface="Microsoft YaHei" pitchFamily="34" charset="-122"/>
              </a:rPr>
              <a:t>新保障业务系统新特性</a:t>
            </a:r>
            <a:endParaRPr lang="zh-CN" altLang="en-US" dirty="0"/>
          </a:p>
        </p:txBody>
      </p:sp>
      <p:sp>
        <p:nvSpPr>
          <p:cNvPr id="7" name="TextBox 6"/>
          <p:cNvSpPr txBox="1"/>
          <p:nvPr/>
        </p:nvSpPr>
        <p:spPr>
          <a:xfrm>
            <a:off x="500034" y="2071678"/>
            <a:ext cx="7929618" cy="3779758"/>
          </a:xfrm>
          <a:prstGeom prst="roundRect">
            <a:avLst/>
          </a:prstGeom>
          <a:noFill/>
          <a:ln>
            <a:noFill/>
          </a:ln>
        </p:spPr>
        <p:style>
          <a:lnRef idx="2">
            <a:schemeClr val="accent2">
              <a:shade val="50000"/>
            </a:schemeClr>
          </a:lnRef>
          <a:fillRef idx="1">
            <a:schemeClr val="accent2"/>
          </a:fillRef>
          <a:effectRef idx="0">
            <a:schemeClr val="accent2"/>
          </a:effectRef>
          <a:fontRef idx="minor">
            <a:schemeClr val="lt1"/>
          </a:fontRef>
        </p:style>
        <p:txBody>
          <a:bodyPr wrap="square" rtlCol="0">
            <a:spAutoFit/>
          </a:bodyPr>
          <a:lstStyle/>
          <a:p>
            <a:r>
              <a:rPr lang="zh-CN" altLang="en-US" sz="2400" dirty="0" smtClean="0">
                <a:solidFill>
                  <a:schemeClr val="tx1"/>
                </a:solidFill>
                <a:latin typeface="微软雅黑" pitchFamily="34" charset="-122"/>
                <a:ea typeface="微软雅黑" pitchFamily="34" charset="-122"/>
              </a:rPr>
              <a:t>新保障业务系统：</a:t>
            </a:r>
            <a:endParaRPr lang="en-US" altLang="zh-CN" sz="2400" dirty="0" smtClean="0">
              <a:solidFill>
                <a:schemeClr val="tx1"/>
              </a:solidFill>
              <a:latin typeface="微软雅黑" pitchFamily="34" charset="-122"/>
              <a:ea typeface="微软雅黑" pitchFamily="34" charset="-122"/>
            </a:endParaRPr>
          </a:p>
          <a:p>
            <a:endParaRPr lang="en-US" altLang="zh-CN" sz="2400" dirty="0" smtClean="0">
              <a:solidFill>
                <a:schemeClr val="tx1"/>
              </a:solidFill>
              <a:latin typeface="微软雅黑" pitchFamily="34" charset="-122"/>
              <a:ea typeface="微软雅黑" pitchFamily="34" charset="-122"/>
            </a:endParaRPr>
          </a:p>
          <a:p>
            <a:pPr>
              <a:buFont typeface="Wingdings" pitchFamily="2" charset="2"/>
              <a:buChar char="l"/>
            </a:pPr>
            <a:r>
              <a:rPr lang="zh-CN" altLang="en-US" sz="2400" dirty="0" smtClean="0">
                <a:solidFill>
                  <a:schemeClr val="tx1"/>
                </a:solidFill>
                <a:latin typeface="微软雅黑" pitchFamily="34" charset="-122"/>
                <a:ea typeface="微软雅黑" pitchFamily="34" charset="-122"/>
              </a:rPr>
              <a:t>可以对查询出来的新建或打回状态的入会申请电子单进行批量删除操作。</a:t>
            </a:r>
            <a:endParaRPr lang="en-US" altLang="zh-CN" sz="2400" dirty="0" smtClean="0">
              <a:solidFill>
                <a:schemeClr val="tx1"/>
              </a:solidFill>
              <a:latin typeface="微软雅黑" pitchFamily="34" charset="-122"/>
              <a:ea typeface="微软雅黑" pitchFamily="34" charset="-122"/>
            </a:endParaRPr>
          </a:p>
          <a:p>
            <a:pPr>
              <a:buFont typeface="Wingdings" pitchFamily="2" charset="2"/>
              <a:buChar char="l"/>
            </a:pPr>
            <a:endParaRPr lang="en-US" altLang="zh-CN" sz="2400" dirty="0" smtClean="0">
              <a:solidFill>
                <a:schemeClr val="tx1"/>
              </a:solidFill>
              <a:latin typeface="微软雅黑" pitchFamily="34" charset="-122"/>
              <a:ea typeface="微软雅黑" pitchFamily="34" charset="-122"/>
            </a:endParaRPr>
          </a:p>
          <a:p>
            <a:pPr>
              <a:buFont typeface="Wingdings" pitchFamily="2" charset="2"/>
              <a:buChar char="l"/>
            </a:pPr>
            <a:r>
              <a:rPr lang="zh-CN" altLang="en-US" sz="2400" dirty="0" smtClean="0">
                <a:solidFill>
                  <a:schemeClr val="tx1"/>
                </a:solidFill>
                <a:latin typeface="微软雅黑" pitchFamily="34" charset="-122"/>
                <a:ea typeface="微软雅黑" pitchFamily="34" charset="-122"/>
              </a:rPr>
              <a:t>可以对查询出来的新建或打回状态的投保申请电子单进行批量删除操作。</a:t>
            </a:r>
            <a:endParaRPr lang="en-US" altLang="zh-CN" sz="2400" dirty="0" smtClean="0">
              <a:solidFill>
                <a:schemeClr val="tx1"/>
              </a:solidFill>
              <a:latin typeface="微软雅黑" pitchFamily="34" charset="-122"/>
              <a:ea typeface="微软雅黑" pitchFamily="34" charset="-122"/>
            </a:endParaRPr>
          </a:p>
          <a:p>
            <a:pPr>
              <a:buFont typeface="Wingdings" pitchFamily="2" charset="2"/>
              <a:buChar char="l"/>
            </a:pPr>
            <a:endParaRPr lang="en-US" altLang="zh-CN" sz="2400" dirty="0" smtClean="0">
              <a:solidFill>
                <a:schemeClr val="tx1"/>
              </a:solidFill>
              <a:latin typeface="微软雅黑" pitchFamily="34" charset="-122"/>
              <a:ea typeface="微软雅黑" pitchFamily="34" charset="-122"/>
            </a:endParaRPr>
          </a:p>
          <a:p>
            <a:pPr>
              <a:buFont typeface="Wingdings" pitchFamily="2" charset="2"/>
              <a:buChar char="l"/>
            </a:pPr>
            <a:r>
              <a:rPr lang="zh-CN" altLang="en-US" sz="2400" dirty="0" smtClean="0">
                <a:solidFill>
                  <a:schemeClr val="tx1"/>
                </a:solidFill>
                <a:latin typeface="微软雅黑" pitchFamily="34" charset="-122"/>
                <a:ea typeface="微软雅黑" pitchFamily="34" charset="-122"/>
              </a:rPr>
              <a:t>具有安全的防误删文字验证保护。</a:t>
            </a:r>
            <a:endParaRPr lang="en-US" altLang="zh-CN" sz="2400" dirty="0" smtClean="0">
              <a:solidFill>
                <a:schemeClr val="tx1"/>
              </a:solidFill>
              <a:latin typeface="微软雅黑" pitchFamily="34" charset="-122"/>
              <a:ea typeface="微软雅黑" pitchFamily="34" charset="-122"/>
            </a:endParaRPr>
          </a:p>
        </p:txBody>
      </p:sp>
    </p:spTree>
  </p:cSld>
  <p:clrMapOvr>
    <a:masterClrMapping/>
  </p:clrMapOvr>
  <p:transition spd="med">
    <p:zoom/>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srcRect/>
          <a:stretch>
            <a:fillRect/>
          </a:stretch>
        </p:blipFill>
        <p:spPr bwMode="auto">
          <a:xfrm>
            <a:off x="285720" y="2071678"/>
            <a:ext cx="8643998" cy="3359160"/>
          </a:xfrm>
          <a:prstGeom prst="rect">
            <a:avLst/>
          </a:prstGeom>
          <a:noFill/>
          <a:ln w="9525">
            <a:solidFill>
              <a:schemeClr val="accent2">
                <a:lumMod val="50000"/>
              </a:schemeClr>
            </a:solidFill>
            <a:miter lim="800000"/>
            <a:headEnd/>
            <a:tailEnd/>
          </a:ln>
          <a:effectLst>
            <a:outerShdw blurRad="50800" dist="38100" dir="5400000" algn="t" rotWithShape="0">
              <a:prstClr val="black">
                <a:alpha val="40000"/>
              </a:prstClr>
            </a:outerShdw>
          </a:effectLst>
        </p:spPr>
      </p:pic>
      <p:sp>
        <p:nvSpPr>
          <p:cNvPr id="2" name="标题 1"/>
          <p:cNvSpPr>
            <a:spLocks noGrp="1"/>
          </p:cNvSpPr>
          <p:nvPr>
            <p:ph type="title"/>
          </p:nvPr>
        </p:nvSpPr>
        <p:spPr/>
        <p:txBody>
          <a:bodyPr/>
          <a:lstStyle/>
          <a:p>
            <a:r>
              <a:rPr lang="zh-CN" altLang="en-US" sz="4800" dirty="0" smtClean="0">
                <a:solidFill>
                  <a:srgbClr val="000000"/>
                </a:solidFill>
                <a:latin typeface="Microsoft YaHei" pitchFamily="34" charset="-122"/>
                <a:ea typeface="Microsoft YaHei" pitchFamily="34" charset="-122"/>
              </a:rPr>
              <a:t>新保障业务系统新特性</a:t>
            </a:r>
            <a:endParaRPr lang="zh-CN" altLang="en-US" dirty="0"/>
          </a:p>
        </p:txBody>
      </p:sp>
      <p:sp>
        <p:nvSpPr>
          <p:cNvPr id="10" name="矩形标注 9"/>
          <p:cNvSpPr/>
          <p:nvPr/>
        </p:nvSpPr>
        <p:spPr>
          <a:xfrm>
            <a:off x="2500298" y="3929066"/>
            <a:ext cx="2571768" cy="1281324"/>
          </a:xfrm>
          <a:prstGeom prst="wedgeRectCallout">
            <a:avLst>
              <a:gd name="adj1" fmla="val 45765"/>
              <a:gd name="adj2" fmla="val -121978"/>
            </a:avLst>
          </a:prstGeom>
          <a:solidFill>
            <a:schemeClr val="bg1">
              <a:lumMod val="95000"/>
            </a:schemeClr>
          </a:solidFill>
          <a:ln>
            <a:solidFill>
              <a:schemeClr val="accent1">
                <a:lumMod val="50000"/>
              </a:schemeClr>
            </a:solidFill>
          </a:ln>
          <a:effectLst>
            <a:outerShdw blurRad="50800" dist="38100" dir="5400000" algn="t"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rtlCol="0" anchor="ctr"/>
          <a:lstStyle/>
          <a:p>
            <a:endParaRPr lang="zh-CN" altLang="en-US" sz="3200" dirty="0"/>
          </a:p>
        </p:txBody>
      </p:sp>
      <p:pic>
        <p:nvPicPr>
          <p:cNvPr id="2051" name="Picture 3"/>
          <p:cNvPicPr>
            <a:picLocks noChangeAspect="1" noChangeArrowheads="1"/>
          </p:cNvPicPr>
          <p:nvPr/>
        </p:nvPicPr>
        <p:blipFill>
          <a:blip r:embed="rId3" cstate="print"/>
          <a:srcRect/>
          <a:stretch>
            <a:fillRect/>
          </a:stretch>
        </p:blipFill>
        <p:spPr bwMode="auto">
          <a:xfrm>
            <a:off x="2143108" y="3643314"/>
            <a:ext cx="5905541" cy="2286016"/>
          </a:xfrm>
          <a:prstGeom prst="rect">
            <a:avLst/>
          </a:prstGeom>
          <a:noFill/>
          <a:ln w="9525">
            <a:solidFill>
              <a:schemeClr val="accent1">
                <a:lumMod val="50000"/>
              </a:schemeClr>
            </a:solidFill>
            <a:miter lim="800000"/>
            <a:headEnd/>
            <a:tailEnd/>
          </a:ln>
          <a:effectLst>
            <a:outerShdw blurRad="50800" dist="38100" dir="5400000" algn="t" rotWithShape="0">
              <a:prstClr val="black">
                <a:alpha val="40000"/>
              </a:prstClr>
            </a:outerShdw>
          </a:effectLst>
        </p:spPr>
      </p:pic>
      <p:sp>
        <p:nvSpPr>
          <p:cNvPr id="6" name="TextBox 5"/>
          <p:cNvSpPr txBox="1"/>
          <p:nvPr/>
        </p:nvSpPr>
        <p:spPr>
          <a:xfrm>
            <a:off x="395536" y="5661248"/>
            <a:ext cx="4464496" cy="919401"/>
          </a:xfrm>
          <a:prstGeom prst="wedgeRoundRectCallout">
            <a:avLst>
              <a:gd name="adj1" fmla="val -6468"/>
              <a:gd name="adj2" fmla="val -101265"/>
              <a:gd name="adj3" fmla="val 16667"/>
            </a:avLst>
          </a:prstGeom>
        </p:spPr>
        <p:style>
          <a:lnRef idx="3">
            <a:schemeClr val="lt1"/>
          </a:lnRef>
          <a:fillRef idx="1">
            <a:schemeClr val="accent1"/>
          </a:fillRef>
          <a:effectRef idx="1">
            <a:schemeClr val="accent1"/>
          </a:effectRef>
          <a:fontRef idx="minor">
            <a:schemeClr val="lt1"/>
          </a:fontRef>
        </p:style>
        <p:txBody>
          <a:bodyPr wrap="square" rtlCol="0">
            <a:spAutoFit/>
          </a:bodyPr>
          <a:lstStyle/>
          <a:p>
            <a:r>
              <a:rPr lang="zh-CN" altLang="en-US" sz="2400" b="1" dirty="0" smtClean="0">
                <a:effectLst>
                  <a:outerShdw blurRad="38100" dist="38100" dir="2700000" algn="tl">
                    <a:srgbClr val="000000">
                      <a:alpha val="43137"/>
                    </a:srgbClr>
                  </a:outerShdw>
                </a:effectLst>
                <a:latin typeface="微软雅黑" pitchFamily="34" charset="-122"/>
                <a:ea typeface="微软雅黑" pitchFamily="34" charset="-122"/>
              </a:rPr>
              <a:t>查询出将要删除的入会或投保信息（新建或打回状态）</a:t>
            </a:r>
            <a:endParaRPr lang="zh-CN" altLang="en-US" sz="2400" b="1" dirty="0">
              <a:effectLst>
                <a:outerShdw blurRad="38100" dist="38100" dir="2700000" algn="tl">
                  <a:srgbClr val="000000">
                    <a:alpha val="43137"/>
                  </a:srgbClr>
                </a:outerShdw>
              </a:effectLst>
              <a:latin typeface="微软雅黑" pitchFamily="34" charset="-122"/>
              <a:ea typeface="微软雅黑" pitchFamily="34" charset="-122"/>
            </a:endParaRPr>
          </a:p>
        </p:txBody>
      </p:sp>
      <p:sp>
        <p:nvSpPr>
          <p:cNvPr id="7" name="TextBox 6"/>
          <p:cNvSpPr txBox="1"/>
          <p:nvPr/>
        </p:nvSpPr>
        <p:spPr>
          <a:xfrm>
            <a:off x="5652120" y="2924944"/>
            <a:ext cx="3024336" cy="919401"/>
          </a:xfrm>
          <a:prstGeom prst="wedgeRoundRectCallout">
            <a:avLst>
              <a:gd name="adj1" fmla="val -38837"/>
              <a:gd name="adj2" fmla="val 102571"/>
              <a:gd name="adj3" fmla="val 16667"/>
            </a:avLst>
          </a:prstGeom>
        </p:spPr>
        <p:style>
          <a:lnRef idx="3">
            <a:schemeClr val="lt1"/>
          </a:lnRef>
          <a:fillRef idx="1">
            <a:schemeClr val="accent1"/>
          </a:fillRef>
          <a:effectRef idx="1">
            <a:schemeClr val="accent1"/>
          </a:effectRef>
          <a:fontRef idx="minor">
            <a:schemeClr val="lt1"/>
          </a:fontRef>
        </p:style>
        <p:txBody>
          <a:bodyPr wrap="square" rtlCol="0">
            <a:spAutoFit/>
          </a:bodyPr>
          <a:lstStyle/>
          <a:p>
            <a:r>
              <a:rPr lang="zh-CN" altLang="en-US" sz="2400" b="1" dirty="0" smtClean="0">
                <a:effectLst>
                  <a:outerShdw blurRad="38100" dist="38100" dir="2700000" algn="tl">
                    <a:srgbClr val="000000">
                      <a:alpha val="43137"/>
                    </a:srgbClr>
                  </a:outerShdw>
                </a:effectLst>
                <a:latin typeface="微软雅黑" pitchFamily="34" charset="-122"/>
                <a:ea typeface="微软雅黑" pitchFamily="34" charset="-122"/>
              </a:rPr>
              <a:t>人工输入红色文字内容才能执行删除</a:t>
            </a:r>
            <a:endParaRPr lang="zh-CN" altLang="en-US" sz="2400" b="1" dirty="0">
              <a:effectLst>
                <a:outerShdw blurRad="38100" dist="38100" dir="2700000" algn="tl">
                  <a:srgbClr val="000000">
                    <a:alpha val="43137"/>
                  </a:srgbClr>
                </a:outerShdw>
              </a:effectLst>
              <a:latin typeface="微软雅黑" pitchFamily="34" charset="-122"/>
              <a:ea typeface="微软雅黑" pitchFamily="34" charset="-122"/>
            </a:endParaRPr>
          </a:p>
        </p:txBody>
      </p:sp>
    </p:spTree>
  </p:cSld>
  <p:clrMapOvr>
    <a:masterClrMapping/>
  </p:clrMapOvr>
  <p:transition spd="med">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fade">
                                      <p:cBhvr>
                                        <p:cTn id="7" dur="500"/>
                                        <p:tgtEl>
                                          <p:spTgt spid="2050"/>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xit" presetSubtype="0" fill="hold" grpId="1" nodeType="clickEffect">
                                  <p:stCondLst>
                                    <p:cond delay="0"/>
                                  </p:stCondLst>
                                  <p:childTnLst>
                                    <p:animEffect transition="out" filter="fade">
                                      <p:cBhvr>
                                        <p:cTn id="15" dur="500"/>
                                        <p:tgtEl>
                                          <p:spTgt spid="6"/>
                                        </p:tgtEl>
                                      </p:cBhvr>
                                    </p:animEffect>
                                    <p:set>
                                      <p:cBhvr>
                                        <p:cTn id="16" dur="1" fill="hold">
                                          <p:stCondLst>
                                            <p:cond delay="499"/>
                                          </p:stCondLst>
                                        </p:cTn>
                                        <p:tgtEl>
                                          <p:spTgt spid="6"/>
                                        </p:tgtEl>
                                        <p:attrNameLst>
                                          <p:attrName>style.visibility</p:attrName>
                                        </p:attrNameLst>
                                      </p:cBhvr>
                                      <p:to>
                                        <p:strVal val="hidden"/>
                                      </p:to>
                                    </p:set>
                                  </p:childTnLst>
                                </p:cTn>
                              </p:par>
                            </p:childTnLst>
                          </p:cTn>
                        </p:par>
                        <p:par>
                          <p:cTn id="17" fill="hold">
                            <p:stCondLst>
                              <p:cond delay="500"/>
                            </p:stCondLst>
                            <p:childTnLst>
                              <p:par>
                                <p:cTn id="18" presetID="10" presetClass="entr" presetSubtype="0" fill="hold" nodeType="afterEffect">
                                  <p:stCondLst>
                                    <p:cond delay="0"/>
                                  </p:stCondLst>
                                  <p:childTnLst>
                                    <p:set>
                                      <p:cBhvr>
                                        <p:cTn id="19" dur="1" fill="hold">
                                          <p:stCondLst>
                                            <p:cond delay="0"/>
                                          </p:stCondLst>
                                        </p:cTn>
                                        <p:tgtEl>
                                          <p:spTgt spid="2051"/>
                                        </p:tgtEl>
                                        <p:attrNameLst>
                                          <p:attrName>style.visibility</p:attrName>
                                        </p:attrNameLst>
                                      </p:cBhvr>
                                      <p:to>
                                        <p:strVal val="visible"/>
                                      </p:to>
                                    </p:set>
                                    <p:animEffect transition="in" filter="fade">
                                      <p:cBhvr>
                                        <p:cTn id="20" dur="500"/>
                                        <p:tgtEl>
                                          <p:spTgt spid="2051"/>
                                        </p:tgtEl>
                                      </p:cBhvr>
                                    </p:animEffect>
                                  </p:childTnLst>
                                </p:cTn>
                              </p:par>
                            </p:childTnLst>
                          </p:cTn>
                        </p:par>
                        <p:par>
                          <p:cTn id="21" fill="hold">
                            <p:stCondLst>
                              <p:cond delay="1000"/>
                            </p:stCondLst>
                            <p:childTnLst>
                              <p:par>
                                <p:cTn id="22" presetID="1" presetClass="entr" presetSubtype="0" fill="hold" grpId="0" nodeType="afterEffect">
                                  <p:stCondLst>
                                    <p:cond delay="0"/>
                                  </p:stCondLst>
                                  <p:childTnLst>
                                    <p:set>
                                      <p:cBhvr>
                                        <p:cTn id="23" dur="1" fill="hold">
                                          <p:stCondLst>
                                            <p:cond delay="0"/>
                                          </p:stCondLst>
                                        </p:cTn>
                                        <p:tgtEl>
                                          <p:spTgt spid="10"/>
                                        </p:tgtEl>
                                        <p:attrNameLst>
                                          <p:attrName>style.visibility</p:attrName>
                                        </p:attrNameLst>
                                      </p:cBhvr>
                                      <p:to>
                                        <p:strVal val="visible"/>
                                      </p:to>
                                    </p:set>
                                  </p:childTnLst>
                                </p:cTn>
                              </p:par>
                            </p:childTnLst>
                          </p:cTn>
                        </p:par>
                        <p:par>
                          <p:cTn id="24" fill="hold">
                            <p:stCondLst>
                              <p:cond delay="1000"/>
                            </p:stCondLst>
                            <p:childTnLst>
                              <p:par>
                                <p:cTn id="25" presetID="10" presetClass="entr" presetSubtype="0"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6" grpId="0" animBg="1"/>
      <p:bldP spid="6" grpId="1" animBg="1"/>
      <p:bldP spid="7"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4800" dirty="0" smtClean="0">
                <a:solidFill>
                  <a:srgbClr val="000000"/>
                </a:solidFill>
                <a:latin typeface="Microsoft YaHei" pitchFamily="34" charset="-122"/>
                <a:ea typeface="Microsoft YaHei" pitchFamily="34" charset="-122"/>
              </a:rPr>
              <a:t>新保障业务系统新特性</a:t>
            </a:r>
            <a:endParaRPr lang="zh-CN" altLang="en-US" dirty="0"/>
          </a:p>
        </p:txBody>
      </p:sp>
      <p:grpSp>
        <p:nvGrpSpPr>
          <p:cNvPr id="3" name="Group 8"/>
          <p:cNvGrpSpPr>
            <a:grpSpLocks/>
          </p:cNvGrpSpPr>
          <p:nvPr/>
        </p:nvGrpSpPr>
        <p:grpSpPr bwMode="auto">
          <a:xfrm>
            <a:off x="857224" y="3071809"/>
            <a:ext cx="7407372" cy="1000126"/>
            <a:chOff x="1296" y="1851"/>
            <a:chExt cx="2976" cy="378"/>
          </a:xfrm>
          <a:effectLst>
            <a:outerShdw blurRad="50800" dist="38100" dir="2700000" algn="tl" rotWithShape="0">
              <a:prstClr val="black">
                <a:alpha val="40000"/>
              </a:prstClr>
            </a:outerShdw>
          </a:effectLst>
        </p:grpSpPr>
        <p:sp>
          <p:nvSpPr>
            <p:cNvPr id="13" name="AutoShape 9"/>
            <p:cNvSpPr>
              <a:spLocks noChangeArrowheads="1"/>
            </p:cNvSpPr>
            <p:nvPr/>
          </p:nvSpPr>
          <p:spPr bwMode="gray">
            <a:xfrm>
              <a:off x="1536" y="1899"/>
              <a:ext cx="2736" cy="288"/>
            </a:xfrm>
            <a:prstGeom prst="roundRect">
              <a:avLst>
                <a:gd name="adj" fmla="val 16667"/>
              </a:avLst>
            </a:prstGeom>
            <a:gradFill rotWithShape="1">
              <a:gsLst>
                <a:gs pos="0">
                  <a:schemeClr val="accent1"/>
                </a:gs>
                <a:gs pos="50000">
                  <a:schemeClr val="accent1">
                    <a:gamma/>
                    <a:tint val="21176"/>
                    <a:invGamma/>
                  </a:schemeClr>
                </a:gs>
                <a:gs pos="100000">
                  <a:schemeClr val="accent1"/>
                </a:gs>
              </a:gsLst>
              <a:lin ang="5400000" scaled="1"/>
            </a:gradFill>
            <a:ln w="12700" algn="ctr">
              <a:solidFill>
                <a:schemeClr val="bg1"/>
              </a:solidFill>
              <a:round/>
              <a:headEnd/>
              <a:tailEnd/>
            </a:ln>
            <a:effectLst/>
          </p:spPr>
          <p:txBody>
            <a:bodyPr wrap="none" anchor="ctr"/>
            <a:lstStyle/>
            <a:p>
              <a:pPr fontAlgn="auto">
                <a:spcBef>
                  <a:spcPts val="0"/>
                </a:spcBef>
                <a:spcAft>
                  <a:spcPts val="0"/>
                </a:spcAft>
                <a:defRPr/>
              </a:pPr>
              <a:endParaRPr lang="zh-CN" altLang="en-US">
                <a:latin typeface="+mn-lt"/>
                <a:ea typeface="+mn-ea"/>
              </a:endParaRPr>
            </a:p>
          </p:txBody>
        </p:sp>
        <p:sp>
          <p:nvSpPr>
            <p:cNvPr id="14" name="AutoShape 10"/>
            <p:cNvSpPr>
              <a:spLocks noChangeArrowheads="1"/>
            </p:cNvSpPr>
            <p:nvPr/>
          </p:nvSpPr>
          <p:spPr bwMode="gray">
            <a:xfrm>
              <a:off x="1316" y="1851"/>
              <a:ext cx="394" cy="378"/>
            </a:xfrm>
            <a:prstGeom prst="diamond">
              <a:avLst/>
            </a:prstGeom>
            <a:solidFill>
              <a:schemeClr val="accent1"/>
            </a:solidFill>
            <a:ln w="25400" algn="ctr">
              <a:solidFill>
                <a:schemeClr val="bg1"/>
              </a:solidFill>
              <a:miter lim="800000"/>
              <a:headEnd/>
              <a:tailEnd/>
            </a:ln>
          </p:spPr>
          <p:txBody>
            <a:bodyPr wrap="none" anchor="ctr"/>
            <a:lstStyle/>
            <a:p>
              <a:r>
                <a:rPr lang="en-US" altLang="zh-CN" dirty="0" smtClean="0">
                  <a:latin typeface="Calibri" pitchFamily="34" charset="0"/>
                </a:rPr>
                <a:t>  8</a:t>
              </a:r>
              <a:endParaRPr lang="zh-CN" altLang="en-US" dirty="0">
                <a:latin typeface="Calibri" pitchFamily="34" charset="0"/>
              </a:endParaRPr>
            </a:p>
          </p:txBody>
        </p:sp>
        <p:sp>
          <p:nvSpPr>
            <p:cNvPr id="15" name="Text Box 11"/>
            <p:cNvSpPr txBox="1">
              <a:spLocks noChangeArrowheads="1"/>
            </p:cNvSpPr>
            <p:nvPr/>
          </p:nvSpPr>
          <p:spPr bwMode="gray">
            <a:xfrm>
              <a:off x="1680" y="1959"/>
              <a:ext cx="2592" cy="174"/>
            </a:xfrm>
            <a:prstGeom prst="rect">
              <a:avLst/>
            </a:prstGeom>
            <a:noFill/>
            <a:ln w="9525" algn="ctr">
              <a:noFill/>
              <a:miter lim="800000"/>
              <a:headEnd/>
              <a:tailEnd/>
            </a:ln>
          </p:spPr>
          <p:txBody>
            <a:bodyPr wrap="square">
              <a:spAutoFit/>
            </a:bodyPr>
            <a:lstStyle/>
            <a:p>
              <a:pPr eaLnBrk="0" hangingPunct="0"/>
              <a:r>
                <a:rPr lang="zh-CN" altLang="en-US" sz="2400" b="1" dirty="0" smtClean="0">
                  <a:solidFill>
                    <a:srgbClr val="000000"/>
                  </a:solidFill>
                  <a:latin typeface="Calibri" pitchFamily="34" charset="0"/>
                </a:rPr>
                <a:t>更加开放快捷的批量模板使用</a:t>
              </a:r>
              <a:endParaRPr lang="en-US" altLang="zh-CN" sz="2400" b="1" dirty="0">
                <a:solidFill>
                  <a:srgbClr val="000000"/>
                </a:solidFill>
                <a:latin typeface="Calibri" pitchFamily="34" charset="0"/>
              </a:endParaRPr>
            </a:p>
          </p:txBody>
        </p:sp>
        <p:sp>
          <p:nvSpPr>
            <p:cNvPr id="16" name="Text Box 12"/>
            <p:cNvSpPr txBox="1">
              <a:spLocks noChangeArrowheads="1"/>
            </p:cNvSpPr>
            <p:nvPr/>
          </p:nvSpPr>
          <p:spPr bwMode="gray">
            <a:xfrm>
              <a:off x="1296" y="1959"/>
              <a:ext cx="331" cy="174"/>
            </a:xfrm>
            <a:prstGeom prst="rect">
              <a:avLst/>
            </a:prstGeom>
            <a:noFill/>
            <a:ln w="9525" algn="ctr">
              <a:noFill/>
              <a:miter lim="800000"/>
              <a:headEnd/>
              <a:tailEnd/>
            </a:ln>
          </p:spPr>
          <p:txBody>
            <a:bodyPr>
              <a:spAutoFit/>
            </a:bodyPr>
            <a:lstStyle/>
            <a:p>
              <a:pPr algn="ctr" eaLnBrk="0" hangingPunct="0"/>
              <a:endParaRPr lang="en-US" altLang="zh-CN" sz="2400" dirty="0">
                <a:solidFill>
                  <a:schemeClr val="bg1"/>
                </a:solidFill>
                <a:latin typeface="Calibri" pitchFamily="34" charset="0"/>
              </a:endParaRPr>
            </a:p>
          </p:txBody>
        </p:sp>
      </p:grpSp>
    </p:spTree>
  </p:cSld>
  <p:clrMapOvr>
    <a:masterClrMapping/>
  </p:clrMapOvr>
  <p:transition spd="med">
    <p:strips dir="rd"/>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4800" dirty="0" smtClean="0">
                <a:solidFill>
                  <a:srgbClr val="000000"/>
                </a:solidFill>
                <a:latin typeface="Microsoft YaHei" pitchFamily="34" charset="-122"/>
                <a:ea typeface="Microsoft YaHei" pitchFamily="34" charset="-122"/>
              </a:rPr>
              <a:t>新保障业务系统新特性</a:t>
            </a:r>
            <a:endParaRPr lang="zh-CN" altLang="en-US" dirty="0"/>
          </a:p>
        </p:txBody>
      </p:sp>
      <p:sp>
        <p:nvSpPr>
          <p:cNvPr id="7" name="TextBox 6"/>
          <p:cNvSpPr txBox="1"/>
          <p:nvPr/>
        </p:nvSpPr>
        <p:spPr>
          <a:xfrm>
            <a:off x="467544" y="1920478"/>
            <a:ext cx="7929618" cy="4937522"/>
          </a:xfrm>
          <a:prstGeom prst="roundRect">
            <a:avLst/>
          </a:prstGeom>
          <a:noFill/>
          <a:ln>
            <a:noFill/>
          </a:ln>
        </p:spPr>
        <p:style>
          <a:lnRef idx="2">
            <a:schemeClr val="accent2">
              <a:shade val="50000"/>
            </a:schemeClr>
          </a:lnRef>
          <a:fillRef idx="1">
            <a:schemeClr val="accent2"/>
          </a:fillRef>
          <a:effectRef idx="0">
            <a:schemeClr val="accent2"/>
          </a:effectRef>
          <a:fontRef idx="minor">
            <a:schemeClr val="lt1"/>
          </a:fontRef>
        </p:style>
        <p:txBody>
          <a:bodyPr wrap="square" rtlCol="0">
            <a:spAutoFit/>
          </a:bodyPr>
          <a:lstStyle/>
          <a:p>
            <a:r>
              <a:rPr lang="zh-CN" altLang="en-US" sz="2400" dirty="0" smtClean="0">
                <a:solidFill>
                  <a:schemeClr val="tx1"/>
                </a:solidFill>
                <a:latin typeface="微软雅黑" pitchFamily="34" charset="-122"/>
                <a:ea typeface="微软雅黑" pitchFamily="34" charset="-122"/>
              </a:rPr>
              <a:t>新保障业务系统：</a:t>
            </a:r>
            <a:endParaRPr lang="en-US" altLang="zh-CN" sz="2400" dirty="0" smtClean="0">
              <a:solidFill>
                <a:schemeClr val="tx1"/>
              </a:solidFill>
              <a:latin typeface="微软雅黑" pitchFamily="34" charset="-122"/>
              <a:ea typeface="微软雅黑" pitchFamily="34" charset="-122"/>
            </a:endParaRPr>
          </a:p>
          <a:p>
            <a:endParaRPr lang="en-US" altLang="zh-CN" sz="2000" dirty="0" smtClean="0">
              <a:solidFill>
                <a:schemeClr val="tx1"/>
              </a:solidFill>
              <a:latin typeface="微软雅黑" pitchFamily="34" charset="-122"/>
              <a:ea typeface="微软雅黑" pitchFamily="34" charset="-122"/>
            </a:endParaRPr>
          </a:p>
          <a:p>
            <a:pPr>
              <a:buFont typeface="Wingdings" pitchFamily="2" charset="2"/>
              <a:buChar char="l"/>
            </a:pPr>
            <a:r>
              <a:rPr lang="zh-CN" altLang="en-US" sz="2000" dirty="0" smtClean="0">
                <a:solidFill>
                  <a:schemeClr val="tx1"/>
                </a:solidFill>
                <a:latin typeface="微软雅黑" pitchFamily="34" charset="-122"/>
                <a:ea typeface="微软雅黑" pitchFamily="34" charset="-122"/>
              </a:rPr>
              <a:t>入会、投保模板和各种统计报表文件一律取消了宏操作，避免了杀毒软件误杀的可能。</a:t>
            </a:r>
            <a:endParaRPr lang="en-US" altLang="zh-CN" sz="2000" dirty="0" smtClean="0">
              <a:solidFill>
                <a:schemeClr val="tx1"/>
              </a:solidFill>
              <a:latin typeface="微软雅黑" pitchFamily="34" charset="-122"/>
              <a:ea typeface="微软雅黑" pitchFamily="34" charset="-122"/>
            </a:endParaRPr>
          </a:p>
          <a:p>
            <a:pPr>
              <a:buFont typeface="Wingdings" pitchFamily="2" charset="2"/>
              <a:buChar char="l"/>
            </a:pPr>
            <a:endParaRPr lang="en-US" altLang="zh-CN" sz="2000" dirty="0" smtClean="0">
              <a:solidFill>
                <a:schemeClr val="tx1"/>
              </a:solidFill>
              <a:latin typeface="微软雅黑" pitchFamily="34" charset="-122"/>
              <a:ea typeface="微软雅黑" pitchFamily="34" charset="-122"/>
            </a:endParaRPr>
          </a:p>
          <a:p>
            <a:pPr>
              <a:buFont typeface="Wingdings" pitchFamily="2" charset="2"/>
              <a:buChar char="l"/>
            </a:pPr>
            <a:r>
              <a:rPr lang="zh-CN" altLang="en-US" sz="2000" dirty="0" smtClean="0">
                <a:solidFill>
                  <a:schemeClr val="tx1"/>
                </a:solidFill>
                <a:latin typeface="微软雅黑" pitchFamily="34" charset="-122"/>
                <a:ea typeface="微软雅黑" pitchFamily="34" charset="-122"/>
              </a:rPr>
              <a:t>入会、投保模板和各种统计报表文件一律取消了人工拖拽才能显示的模式，变为直接显示全部信息模式。</a:t>
            </a:r>
            <a:endParaRPr lang="en-US" altLang="zh-CN" sz="2000" dirty="0" smtClean="0">
              <a:solidFill>
                <a:schemeClr val="tx1"/>
              </a:solidFill>
              <a:latin typeface="微软雅黑" pitchFamily="34" charset="-122"/>
              <a:ea typeface="微软雅黑" pitchFamily="34" charset="-122"/>
            </a:endParaRPr>
          </a:p>
          <a:p>
            <a:pPr>
              <a:buFont typeface="Wingdings" pitchFamily="2" charset="2"/>
              <a:buChar char="l"/>
            </a:pPr>
            <a:endParaRPr lang="en-US" altLang="zh-CN" sz="2000" dirty="0" smtClean="0">
              <a:solidFill>
                <a:schemeClr val="tx1"/>
              </a:solidFill>
              <a:latin typeface="微软雅黑" pitchFamily="34" charset="-122"/>
              <a:ea typeface="微软雅黑" pitchFamily="34" charset="-122"/>
            </a:endParaRPr>
          </a:p>
          <a:p>
            <a:pPr>
              <a:buFont typeface="Wingdings" pitchFamily="2" charset="2"/>
              <a:buChar char="l"/>
            </a:pPr>
            <a:r>
              <a:rPr lang="zh-CN" altLang="en-US" sz="2000" dirty="0" smtClean="0">
                <a:solidFill>
                  <a:schemeClr val="tx1"/>
                </a:solidFill>
                <a:latin typeface="微软雅黑" pitchFamily="34" charset="-122"/>
                <a:ea typeface="微软雅黑" pitchFamily="34" charset="-122"/>
              </a:rPr>
              <a:t>入会、投保模板允许用户按照约定格式复制粘贴已有信息到模板中或自行创建修改已有信息文件为模板格式后使用。</a:t>
            </a:r>
            <a:endParaRPr lang="en-US" altLang="zh-CN" sz="2000" dirty="0" smtClean="0">
              <a:solidFill>
                <a:schemeClr val="tx1"/>
              </a:solidFill>
              <a:latin typeface="微软雅黑" pitchFamily="34" charset="-122"/>
              <a:ea typeface="微软雅黑" pitchFamily="34" charset="-122"/>
            </a:endParaRPr>
          </a:p>
          <a:p>
            <a:pPr>
              <a:buFont typeface="Wingdings" pitchFamily="2" charset="2"/>
              <a:buChar char="l"/>
            </a:pPr>
            <a:endParaRPr lang="en-US" altLang="zh-CN" sz="2000" dirty="0" smtClean="0">
              <a:solidFill>
                <a:schemeClr val="tx1"/>
              </a:solidFill>
              <a:latin typeface="微软雅黑" pitchFamily="34" charset="-122"/>
              <a:ea typeface="微软雅黑" pitchFamily="34" charset="-122"/>
            </a:endParaRPr>
          </a:p>
          <a:p>
            <a:pPr>
              <a:buFont typeface="Wingdings" pitchFamily="2" charset="2"/>
              <a:buChar char="l"/>
            </a:pPr>
            <a:r>
              <a:rPr lang="zh-CN" altLang="en-US" sz="2000" dirty="0" smtClean="0">
                <a:solidFill>
                  <a:schemeClr val="tx1"/>
                </a:solidFill>
                <a:latin typeface="微软雅黑" pitchFamily="34" charset="-122"/>
                <a:ea typeface="微软雅黑" pitchFamily="34" charset="-122"/>
              </a:rPr>
              <a:t>更加详细的入会、投保申请失败原因反馈文件。</a:t>
            </a:r>
            <a:endParaRPr lang="en-US" altLang="zh-CN" sz="2000" dirty="0" smtClean="0">
              <a:solidFill>
                <a:schemeClr val="tx1"/>
              </a:solidFill>
              <a:latin typeface="微软雅黑" pitchFamily="34" charset="-122"/>
              <a:ea typeface="微软雅黑" pitchFamily="34" charset="-122"/>
            </a:endParaRPr>
          </a:p>
          <a:p>
            <a:pPr>
              <a:buFont typeface="Wingdings" pitchFamily="2" charset="2"/>
              <a:buChar char="l"/>
            </a:pPr>
            <a:endParaRPr lang="en-US" altLang="zh-CN" sz="2000" dirty="0" smtClean="0">
              <a:solidFill>
                <a:schemeClr val="tx1"/>
              </a:solidFill>
              <a:latin typeface="微软雅黑" pitchFamily="34" charset="-122"/>
              <a:ea typeface="微软雅黑" pitchFamily="34" charset="-122"/>
            </a:endParaRPr>
          </a:p>
          <a:p>
            <a:pPr>
              <a:buFont typeface="Wingdings" pitchFamily="2" charset="2"/>
              <a:buChar char="l"/>
            </a:pPr>
            <a:r>
              <a:rPr lang="zh-CN" altLang="en-US" sz="2000" dirty="0" smtClean="0">
                <a:solidFill>
                  <a:schemeClr val="tx1"/>
                </a:solidFill>
                <a:latin typeface="微软雅黑" pitchFamily="34" charset="-122"/>
                <a:ea typeface="微软雅黑" pitchFamily="34" charset="-122"/>
              </a:rPr>
              <a:t>新增批量调动模板，方便大批量会员调动申请。</a:t>
            </a:r>
            <a:endParaRPr lang="en-US" altLang="zh-CN" sz="2000" dirty="0" smtClean="0">
              <a:solidFill>
                <a:schemeClr val="tx1"/>
              </a:solidFill>
              <a:latin typeface="微软雅黑" pitchFamily="34" charset="-122"/>
              <a:ea typeface="微软雅黑" pitchFamily="34" charset="-122"/>
            </a:endParaRPr>
          </a:p>
        </p:txBody>
      </p:sp>
    </p:spTree>
  </p:cSld>
  <p:clrMapOvr>
    <a:masterClrMapping/>
  </p:clrMapOvr>
  <p:transition spd="med">
    <p:zoom/>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4800" dirty="0" smtClean="0">
                <a:solidFill>
                  <a:srgbClr val="000000"/>
                </a:solidFill>
                <a:latin typeface="Microsoft YaHei" pitchFamily="34" charset="-122"/>
                <a:ea typeface="Microsoft YaHei" pitchFamily="34" charset="-122"/>
              </a:rPr>
              <a:t>新保障业务系统新特性</a:t>
            </a:r>
            <a:endParaRPr lang="zh-CN" altLang="en-US" dirty="0"/>
          </a:p>
        </p:txBody>
      </p:sp>
      <p:pic>
        <p:nvPicPr>
          <p:cNvPr id="1026" name="Picture 2"/>
          <p:cNvPicPr>
            <a:picLocks noChangeAspect="1" noChangeArrowheads="1"/>
          </p:cNvPicPr>
          <p:nvPr/>
        </p:nvPicPr>
        <p:blipFill>
          <a:blip r:embed="rId3"/>
          <a:srcRect/>
          <a:stretch>
            <a:fillRect/>
          </a:stretch>
        </p:blipFill>
        <p:spPr bwMode="auto">
          <a:xfrm>
            <a:off x="642910" y="2143116"/>
            <a:ext cx="2336174" cy="4048132"/>
          </a:xfrm>
          <a:prstGeom prst="rect">
            <a:avLst/>
          </a:prstGeom>
          <a:noFill/>
          <a:ln w="9525">
            <a:solidFill>
              <a:schemeClr val="accent1">
                <a:lumMod val="50000"/>
              </a:schemeClr>
            </a:solidFill>
            <a:miter lim="800000"/>
            <a:headEnd/>
            <a:tailEnd/>
          </a:ln>
          <a:effectLst>
            <a:outerShdw blurRad="50800" dist="38100" dir="5400000" algn="t" rotWithShape="0">
              <a:prstClr val="black">
                <a:alpha val="40000"/>
              </a:prstClr>
            </a:outerShdw>
          </a:effectLst>
        </p:spPr>
      </p:pic>
      <p:sp>
        <p:nvSpPr>
          <p:cNvPr id="6" name="TextBox 5"/>
          <p:cNvSpPr txBox="1"/>
          <p:nvPr/>
        </p:nvSpPr>
        <p:spPr>
          <a:xfrm>
            <a:off x="1071538" y="4429132"/>
            <a:ext cx="1785950" cy="510778"/>
          </a:xfrm>
          <a:prstGeom prst="roundRect">
            <a:avLst/>
          </a:prstGeom>
        </p:spPr>
        <p:style>
          <a:lnRef idx="3">
            <a:schemeClr val="lt1"/>
          </a:lnRef>
          <a:fillRef idx="1">
            <a:schemeClr val="accent1"/>
          </a:fillRef>
          <a:effectRef idx="1">
            <a:schemeClr val="accent1"/>
          </a:effectRef>
          <a:fontRef idx="minor">
            <a:schemeClr val="lt1"/>
          </a:fontRef>
        </p:style>
        <p:txBody>
          <a:bodyPr wrap="square" rtlCol="0">
            <a:spAutoFit/>
          </a:bodyPr>
          <a:lstStyle/>
          <a:p>
            <a:pPr algn="ctr"/>
            <a:r>
              <a:rPr lang="zh-CN" altLang="en-US" sz="2400" b="1" dirty="0" smtClean="0">
                <a:effectLst>
                  <a:outerShdw blurRad="38100" dist="38100" dir="2700000" algn="tl">
                    <a:srgbClr val="000000">
                      <a:alpha val="43137"/>
                    </a:srgbClr>
                  </a:outerShdw>
                </a:effectLst>
                <a:latin typeface="微软雅黑" pitchFamily="34" charset="-122"/>
                <a:ea typeface="微软雅黑" pitchFamily="34" charset="-122"/>
              </a:rPr>
              <a:t>入会模板</a:t>
            </a:r>
            <a:endParaRPr lang="zh-CN" altLang="en-US" sz="2400" b="1" dirty="0">
              <a:effectLst>
                <a:outerShdw blurRad="38100" dist="38100" dir="2700000" algn="tl">
                  <a:srgbClr val="000000">
                    <a:alpha val="43137"/>
                  </a:srgbClr>
                </a:outerShdw>
              </a:effectLst>
              <a:latin typeface="微软雅黑" pitchFamily="34" charset="-122"/>
              <a:ea typeface="微软雅黑" pitchFamily="34" charset="-122"/>
            </a:endParaRPr>
          </a:p>
        </p:txBody>
      </p:sp>
      <p:pic>
        <p:nvPicPr>
          <p:cNvPr id="3" name="Picture 2"/>
          <p:cNvPicPr>
            <a:picLocks noChangeAspect="1" noChangeArrowheads="1"/>
          </p:cNvPicPr>
          <p:nvPr/>
        </p:nvPicPr>
        <p:blipFill>
          <a:blip r:embed="rId4"/>
          <a:srcRect/>
          <a:stretch>
            <a:fillRect/>
          </a:stretch>
        </p:blipFill>
        <p:spPr bwMode="auto">
          <a:xfrm>
            <a:off x="3500430" y="2143116"/>
            <a:ext cx="4815704" cy="4071966"/>
          </a:xfrm>
          <a:prstGeom prst="rect">
            <a:avLst/>
          </a:prstGeom>
          <a:noFill/>
          <a:ln w="9525">
            <a:solidFill>
              <a:schemeClr val="accent1">
                <a:lumMod val="50000"/>
              </a:schemeClr>
            </a:solidFill>
            <a:miter lim="800000"/>
            <a:headEnd/>
            <a:tailEnd/>
          </a:ln>
          <a:effectLst>
            <a:outerShdw blurRad="50800" dist="38100" dir="5400000" algn="t" rotWithShape="0">
              <a:prstClr val="black">
                <a:alpha val="40000"/>
              </a:prstClr>
            </a:outerShdw>
          </a:effectLst>
        </p:spPr>
      </p:pic>
      <p:sp>
        <p:nvSpPr>
          <p:cNvPr id="8" name="TextBox 7"/>
          <p:cNvSpPr txBox="1"/>
          <p:nvPr/>
        </p:nvSpPr>
        <p:spPr>
          <a:xfrm>
            <a:off x="5286380" y="4429132"/>
            <a:ext cx="1714512" cy="510778"/>
          </a:xfrm>
          <a:prstGeom prst="roundRect">
            <a:avLst/>
          </a:prstGeom>
        </p:spPr>
        <p:style>
          <a:lnRef idx="3">
            <a:schemeClr val="lt1"/>
          </a:lnRef>
          <a:fillRef idx="1">
            <a:schemeClr val="accent1"/>
          </a:fillRef>
          <a:effectRef idx="1">
            <a:schemeClr val="accent1"/>
          </a:effectRef>
          <a:fontRef idx="minor">
            <a:schemeClr val="lt1"/>
          </a:fontRef>
        </p:style>
        <p:txBody>
          <a:bodyPr wrap="square" rtlCol="0">
            <a:spAutoFit/>
          </a:bodyPr>
          <a:lstStyle/>
          <a:p>
            <a:pPr algn="ctr"/>
            <a:r>
              <a:rPr lang="zh-CN" altLang="en-US" sz="2400" b="1" dirty="0" smtClean="0">
                <a:effectLst>
                  <a:outerShdw blurRad="38100" dist="38100" dir="2700000" algn="tl">
                    <a:srgbClr val="000000">
                      <a:alpha val="43137"/>
                    </a:srgbClr>
                  </a:outerShdw>
                </a:effectLst>
                <a:latin typeface="微软雅黑" pitchFamily="34" charset="-122"/>
                <a:ea typeface="微软雅黑" pitchFamily="34" charset="-122"/>
              </a:rPr>
              <a:t>投保模板</a:t>
            </a:r>
            <a:endParaRPr lang="zh-CN" altLang="en-US" sz="2400" b="1" dirty="0">
              <a:effectLst>
                <a:outerShdw blurRad="38100" dist="38100" dir="2700000" algn="tl">
                  <a:srgbClr val="000000">
                    <a:alpha val="43137"/>
                  </a:srgbClr>
                </a:outerShdw>
              </a:effectLst>
              <a:latin typeface="微软雅黑" pitchFamily="34" charset="-122"/>
              <a:ea typeface="微软雅黑" pitchFamily="34" charset="-122"/>
            </a:endParaRPr>
          </a:p>
        </p:txBody>
      </p:sp>
      <p:sp>
        <p:nvSpPr>
          <p:cNvPr id="9" name="横卷形 8"/>
          <p:cNvSpPr/>
          <p:nvPr/>
        </p:nvSpPr>
        <p:spPr>
          <a:xfrm>
            <a:off x="4214810" y="5143512"/>
            <a:ext cx="4572032" cy="1571636"/>
          </a:xfrm>
          <a:prstGeom prst="horizontalScroll">
            <a:avLst/>
          </a:prstGeom>
        </p:spPr>
        <p:style>
          <a:lnRef idx="1">
            <a:schemeClr val="accent2"/>
          </a:lnRef>
          <a:fillRef idx="3">
            <a:schemeClr val="accent2"/>
          </a:fillRef>
          <a:effectRef idx="2">
            <a:schemeClr val="accent2"/>
          </a:effectRef>
          <a:fontRef idx="minor">
            <a:schemeClr val="lt1"/>
          </a:fontRef>
        </p:style>
        <p:txBody>
          <a:bodyPr rtlCol="0" anchor="ctr"/>
          <a:lstStyle/>
          <a:p>
            <a:r>
              <a:rPr lang="zh-CN" altLang="en-US" dirty="0" smtClean="0">
                <a:effectLst>
                  <a:outerShdw blurRad="38100" dist="38100" dir="2700000" algn="tl">
                    <a:srgbClr val="000000">
                      <a:alpha val="43137"/>
                    </a:srgbClr>
                  </a:outerShdw>
                </a:effectLst>
                <a:latin typeface="微软雅黑" pitchFamily="34" charset="-122"/>
                <a:ea typeface="微软雅黑" pitchFamily="34" charset="-122"/>
              </a:rPr>
              <a:t>温馨提示：</a:t>
            </a:r>
            <a:endParaRPr lang="en-US" altLang="zh-CN" dirty="0" smtClean="0">
              <a:effectLst>
                <a:outerShdw blurRad="38100" dist="38100" dir="2700000" algn="tl">
                  <a:srgbClr val="000000">
                    <a:alpha val="43137"/>
                  </a:srgbClr>
                </a:outerShdw>
              </a:effectLst>
              <a:latin typeface="微软雅黑" pitchFamily="34" charset="-122"/>
              <a:ea typeface="微软雅黑" pitchFamily="34" charset="-122"/>
            </a:endParaRPr>
          </a:p>
          <a:p>
            <a:r>
              <a:rPr lang="zh-CN" altLang="en-US" dirty="0" smtClean="0">
                <a:effectLst>
                  <a:outerShdw blurRad="38100" dist="38100" dir="2700000" algn="tl">
                    <a:srgbClr val="000000">
                      <a:alpha val="43137"/>
                    </a:srgbClr>
                  </a:outerShdw>
                </a:effectLst>
                <a:latin typeface="微软雅黑" pitchFamily="34" charset="-122"/>
                <a:ea typeface="微软雅黑" pitchFamily="34" charset="-122"/>
              </a:rPr>
              <a:t>           模板目前仅支持微软</a:t>
            </a:r>
            <a:r>
              <a:rPr lang="en-US" altLang="zh-CN" dirty="0" smtClean="0">
                <a:effectLst>
                  <a:outerShdw blurRad="38100" dist="38100" dir="2700000" algn="tl">
                    <a:srgbClr val="000000">
                      <a:alpha val="43137"/>
                    </a:srgbClr>
                  </a:outerShdw>
                </a:effectLst>
                <a:latin typeface="微软雅黑" pitchFamily="34" charset="-122"/>
                <a:ea typeface="微软雅黑" pitchFamily="34" charset="-122"/>
              </a:rPr>
              <a:t>Office2003</a:t>
            </a:r>
            <a:r>
              <a:rPr lang="zh-CN" altLang="en-US" dirty="0" smtClean="0">
                <a:effectLst>
                  <a:outerShdw blurRad="38100" dist="38100" dir="2700000" algn="tl">
                    <a:srgbClr val="000000">
                      <a:alpha val="43137"/>
                    </a:srgbClr>
                  </a:outerShdw>
                </a:effectLst>
                <a:latin typeface="微软雅黑" pitchFamily="34" charset="-122"/>
                <a:ea typeface="微软雅黑" pitchFamily="34" charset="-122"/>
              </a:rPr>
              <a:t>格式文件。</a:t>
            </a:r>
            <a:endParaRPr lang="zh-CN" altLang="en-US" dirty="0">
              <a:effectLst>
                <a:outerShdw blurRad="38100" dist="38100" dir="2700000" algn="tl">
                  <a:srgbClr val="000000">
                    <a:alpha val="43137"/>
                  </a:srgbClr>
                </a:outerShdw>
              </a:effectLst>
              <a:latin typeface="微软雅黑" pitchFamily="34" charset="-122"/>
              <a:ea typeface="微软雅黑" pitchFamily="34" charset="-122"/>
            </a:endParaRPr>
          </a:p>
        </p:txBody>
      </p:sp>
    </p:spTree>
  </p:cSld>
  <p:clrMapOvr>
    <a:masterClrMapping/>
  </p:clrMapOvr>
  <p:transition spd="med">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fade">
                                      <p:cBhvr>
                                        <p:cTn id="7" dur="500"/>
                                        <p:tgtEl>
                                          <p:spTgt spid="102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childTnLst>
                          </p:cTn>
                        </p:par>
                        <p:par>
                          <p:cTn id="20" fill="hold">
                            <p:stCondLst>
                              <p:cond delay="2000"/>
                            </p:stCondLst>
                            <p:childTnLst>
                              <p:par>
                                <p:cTn id="21" presetID="55" presetClass="entr" presetSubtype="0"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p:cTn id="23" dur="500" fill="hold"/>
                                        <p:tgtEl>
                                          <p:spTgt spid="9"/>
                                        </p:tgtEl>
                                        <p:attrNameLst>
                                          <p:attrName>ppt_w</p:attrName>
                                        </p:attrNameLst>
                                      </p:cBhvr>
                                      <p:tavLst>
                                        <p:tav tm="0">
                                          <p:val>
                                            <p:strVal val="#ppt_w*0.70"/>
                                          </p:val>
                                        </p:tav>
                                        <p:tav tm="100000">
                                          <p:val>
                                            <p:strVal val="#ppt_w"/>
                                          </p:val>
                                        </p:tav>
                                      </p:tavLst>
                                    </p:anim>
                                    <p:anim calcmode="lin" valueType="num">
                                      <p:cBhvr>
                                        <p:cTn id="24" dur="500" fill="hold"/>
                                        <p:tgtEl>
                                          <p:spTgt spid="9"/>
                                        </p:tgtEl>
                                        <p:attrNameLst>
                                          <p:attrName>ppt_h</p:attrName>
                                        </p:attrNameLst>
                                      </p:cBhvr>
                                      <p:tavLst>
                                        <p:tav tm="0">
                                          <p:val>
                                            <p:strVal val="#ppt_h"/>
                                          </p:val>
                                        </p:tav>
                                        <p:tav tm="100000">
                                          <p:val>
                                            <p:strVal val="#ppt_h"/>
                                          </p:val>
                                        </p:tav>
                                      </p:tavLst>
                                    </p:anim>
                                    <p:animEffect transition="in" filter="fade">
                                      <p:cBhvr>
                                        <p:cTn id="2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P spid="9"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23528" y="2060848"/>
            <a:ext cx="8208912" cy="2520280"/>
          </a:xfrm>
        </p:spPr>
        <p:txBody>
          <a:bodyPr>
            <a:noAutofit/>
          </a:bodyPr>
          <a:lstStyle/>
          <a:p>
            <a:pPr marL="347472" indent="-347472" latinLnBrk="1">
              <a:spcBef>
                <a:spcPts val="576"/>
              </a:spcBef>
              <a:buClr>
                <a:srgbClr val="000000"/>
              </a:buClr>
              <a:buFont typeface="Wingdings" pitchFamily="2" charset="2"/>
              <a:buChar char="l"/>
            </a:pPr>
            <a:r>
              <a:rPr lang="zh-CN" altLang="en-US" dirty="0" smtClean="0">
                <a:solidFill>
                  <a:srgbClr val="000000"/>
                </a:solidFill>
                <a:latin typeface="微软雅黑" pitchFamily="34" charset="-122"/>
                <a:ea typeface="微软雅黑" pitchFamily="34" charset="-122"/>
              </a:rPr>
              <a:t>现保障业务系统已使用八年。</a:t>
            </a:r>
            <a:endParaRPr lang="en-US" altLang="zh-CN" dirty="0" smtClean="0">
              <a:solidFill>
                <a:srgbClr val="000000"/>
              </a:solidFill>
              <a:latin typeface="微软雅黑" pitchFamily="34" charset="-122"/>
              <a:ea typeface="微软雅黑" pitchFamily="34" charset="-122"/>
            </a:endParaRPr>
          </a:p>
          <a:p>
            <a:pPr marL="347472" indent="-347472" latinLnBrk="1">
              <a:spcBef>
                <a:spcPts val="576"/>
              </a:spcBef>
              <a:buClr>
                <a:srgbClr val="000000"/>
              </a:buClr>
              <a:buFont typeface="Wingdings" pitchFamily="2" charset="2"/>
              <a:buChar char="l"/>
            </a:pPr>
            <a:endParaRPr lang="en-US" altLang="zh-CN" dirty="0" smtClean="0">
              <a:solidFill>
                <a:srgbClr val="000000"/>
              </a:solidFill>
              <a:latin typeface="微软雅黑" pitchFamily="34" charset="-122"/>
              <a:ea typeface="微软雅黑" pitchFamily="34" charset="-122"/>
            </a:endParaRPr>
          </a:p>
          <a:p>
            <a:pPr marL="347472" indent="-347472" latinLnBrk="1">
              <a:spcBef>
                <a:spcPts val="576"/>
              </a:spcBef>
              <a:buClr>
                <a:srgbClr val="000000"/>
              </a:buClr>
              <a:buFont typeface="Wingdings" pitchFamily="2" charset="2"/>
              <a:buChar char="l"/>
            </a:pPr>
            <a:r>
              <a:rPr lang="zh-CN" altLang="en-US" dirty="0" smtClean="0">
                <a:solidFill>
                  <a:srgbClr val="000000"/>
                </a:solidFill>
                <a:latin typeface="微软雅黑" pitchFamily="34" charset="-122"/>
                <a:ea typeface="微软雅黑" pitchFamily="34" charset="-122"/>
              </a:rPr>
              <a:t>涵盖了除</a:t>
            </a:r>
            <a:r>
              <a:rPr lang="en-US" altLang="zh-CN" dirty="0" smtClean="0">
                <a:solidFill>
                  <a:srgbClr val="000000"/>
                </a:solidFill>
                <a:latin typeface="微软雅黑" pitchFamily="34" charset="-122"/>
                <a:ea typeface="微软雅黑" pitchFamily="34" charset="-122"/>
              </a:rPr>
              <a:t>《</a:t>
            </a:r>
            <a:r>
              <a:rPr lang="zh-CN" altLang="en-US" dirty="0" smtClean="0">
                <a:solidFill>
                  <a:srgbClr val="000000"/>
                </a:solidFill>
                <a:latin typeface="微软雅黑" pitchFamily="34" charset="-122"/>
                <a:ea typeface="微软雅黑" pitchFamily="34" charset="-122"/>
              </a:rPr>
              <a:t>非工伤意外伤害及家财</a:t>
            </a:r>
            <a:r>
              <a:rPr lang="en-US" altLang="zh-CN" dirty="0" smtClean="0">
                <a:solidFill>
                  <a:srgbClr val="000000"/>
                </a:solidFill>
                <a:latin typeface="微软雅黑" pitchFamily="34" charset="-122"/>
                <a:ea typeface="微软雅黑" pitchFamily="34" charset="-122"/>
              </a:rPr>
              <a:t>(</a:t>
            </a:r>
            <a:r>
              <a:rPr lang="zh-CN" altLang="en-US" dirty="0" smtClean="0">
                <a:solidFill>
                  <a:srgbClr val="000000"/>
                </a:solidFill>
                <a:latin typeface="微软雅黑" pitchFamily="34" charset="-122"/>
                <a:ea typeface="微软雅黑" pitchFamily="34" charset="-122"/>
              </a:rPr>
              <a:t>火灾</a:t>
            </a:r>
            <a:r>
              <a:rPr lang="en-US" altLang="zh-CN" dirty="0" smtClean="0">
                <a:solidFill>
                  <a:srgbClr val="000000"/>
                </a:solidFill>
                <a:latin typeface="微软雅黑" pitchFamily="34" charset="-122"/>
                <a:ea typeface="微软雅黑" pitchFamily="34" charset="-122"/>
              </a:rPr>
              <a:t>)</a:t>
            </a:r>
            <a:r>
              <a:rPr lang="zh-CN" altLang="en-US" dirty="0" smtClean="0">
                <a:solidFill>
                  <a:srgbClr val="000000"/>
                </a:solidFill>
                <a:latin typeface="微软雅黑" pitchFamily="34" charset="-122"/>
                <a:ea typeface="微软雅黑" pitchFamily="34" charset="-122"/>
              </a:rPr>
              <a:t>损失互助保障计划</a:t>
            </a:r>
            <a:r>
              <a:rPr lang="en-US" altLang="zh-CN" dirty="0" smtClean="0">
                <a:solidFill>
                  <a:srgbClr val="000000"/>
                </a:solidFill>
                <a:latin typeface="微软雅黑" pitchFamily="34" charset="-122"/>
                <a:ea typeface="微软雅黑" pitchFamily="34" charset="-122"/>
              </a:rPr>
              <a:t>》</a:t>
            </a:r>
            <a:r>
              <a:rPr lang="zh-CN" altLang="en-US" dirty="0" smtClean="0">
                <a:solidFill>
                  <a:srgbClr val="000000"/>
                </a:solidFill>
                <a:latin typeface="微软雅黑" pitchFamily="34" charset="-122"/>
                <a:ea typeface="微软雅黑" pitchFamily="34" charset="-122"/>
              </a:rPr>
              <a:t>以外的其他所有保障计划网上投保、理赔业务办理功能模块。</a:t>
            </a:r>
            <a:endParaRPr lang="en-US" altLang="zh-CN" dirty="0" smtClean="0">
              <a:solidFill>
                <a:srgbClr val="000000"/>
              </a:solidFill>
              <a:latin typeface="微软雅黑" pitchFamily="34" charset="-122"/>
              <a:ea typeface="微软雅黑" pitchFamily="34" charset="-122"/>
            </a:endParaRPr>
          </a:p>
          <a:p>
            <a:pPr marL="347472" indent="-347472" latinLnBrk="1">
              <a:spcBef>
                <a:spcPts val="576"/>
              </a:spcBef>
              <a:buClr>
                <a:srgbClr val="000000"/>
              </a:buClr>
              <a:buFont typeface="Wingdings" pitchFamily="2" charset="2"/>
              <a:buChar char="l"/>
            </a:pPr>
            <a:endParaRPr lang="en-US" altLang="zh-CN" dirty="0" smtClean="0">
              <a:solidFill>
                <a:srgbClr val="000000"/>
              </a:solidFill>
              <a:latin typeface="微软雅黑" pitchFamily="34" charset="-122"/>
              <a:ea typeface="微软雅黑" pitchFamily="34" charset="-122"/>
            </a:endParaRPr>
          </a:p>
          <a:p>
            <a:pPr marL="347472" indent="-347472" latinLnBrk="1">
              <a:spcBef>
                <a:spcPts val="576"/>
              </a:spcBef>
              <a:buClr>
                <a:srgbClr val="000000"/>
              </a:buClr>
              <a:buFont typeface="Wingdings" pitchFamily="2" charset="2"/>
              <a:buChar char="l"/>
            </a:pPr>
            <a:r>
              <a:rPr lang="zh-CN" altLang="en-US" dirty="0" smtClean="0">
                <a:solidFill>
                  <a:srgbClr val="000000"/>
                </a:solidFill>
                <a:latin typeface="微软雅黑" pitchFamily="34" charset="-122"/>
                <a:ea typeface="微软雅黑" pitchFamily="34" charset="-122"/>
              </a:rPr>
              <a:t>由三台服务器组成的单服务模式架构。（门户</a:t>
            </a:r>
            <a:r>
              <a:rPr lang="en-US" altLang="zh-CN" dirty="0" smtClean="0">
                <a:solidFill>
                  <a:srgbClr val="000000"/>
                </a:solidFill>
                <a:latin typeface="微软雅黑" pitchFamily="34" charset="-122"/>
                <a:ea typeface="微软雅黑" pitchFamily="34" charset="-122"/>
              </a:rPr>
              <a:t>+</a:t>
            </a:r>
            <a:r>
              <a:rPr lang="zh-CN" altLang="en-US" dirty="0" smtClean="0">
                <a:solidFill>
                  <a:srgbClr val="000000"/>
                </a:solidFill>
                <a:latin typeface="微软雅黑" pitchFamily="34" charset="-122"/>
                <a:ea typeface="微软雅黑" pitchFamily="34" charset="-122"/>
              </a:rPr>
              <a:t>应用</a:t>
            </a:r>
            <a:r>
              <a:rPr lang="en-US" altLang="zh-CN" dirty="0" smtClean="0">
                <a:solidFill>
                  <a:srgbClr val="000000"/>
                </a:solidFill>
                <a:latin typeface="微软雅黑" pitchFamily="34" charset="-122"/>
                <a:ea typeface="微软雅黑" pitchFamily="34" charset="-122"/>
              </a:rPr>
              <a:t>+</a:t>
            </a:r>
            <a:r>
              <a:rPr lang="zh-CN" altLang="en-US" dirty="0" smtClean="0">
                <a:solidFill>
                  <a:srgbClr val="000000"/>
                </a:solidFill>
                <a:latin typeface="微软雅黑" pitchFamily="34" charset="-122"/>
                <a:ea typeface="微软雅黑" pitchFamily="34" charset="-122"/>
              </a:rPr>
              <a:t>数据库）</a:t>
            </a:r>
            <a:endParaRPr lang="en-US" altLang="zh-CN" dirty="0" smtClean="0">
              <a:solidFill>
                <a:srgbClr val="000000"/>
              </a:solidFill>
              <a:latin typeface="微软雅黑" pitchFamily="34" charset="-122"/>
              <a:ea typeface="微软雅黑" pitchFamily="34" charset="-122"/>
            </a:endParaRPr>
          </a:p>
          <a:p>
            <a:pPr marL="347472" indent="-347472" latinLnBrk="1">
              <a:spcBef>
                <a:spcPts val="576"/>
              </a:spcBef>
              <a:buClr>
                <a:srgbClr val="000000"/>
              </a:buClr>
              <a:buNone/>
            </a:pPr>
            <a:endParaRPr lang="zh-CN" altLang="en-US" dirty="0"/>
          </a:p>
        </p:txBody>
      </p:sp>
      <p:sp>
        <p:nvSpPr>
          <p:cNvPr id="18" name="标题 1"/>
          <p:cNvSpPr>
            <a:spLocks noGrp="1"/>
          </p:cNvSpPr>
          <p:nvPr>
            <p:ph type="title"/>
          </p:nvPr>
        </p:nvSpPr>
        <p:spPr>
          <a:xfrm>
            <a:off x="457200" y="704088"/>
            <a:ext cx="8229600" cy="1143000"/>
          </a:xfrm>
        </p:spPr>
        <p:txBody>
          <a:bodyPr/>
          <a:lstStyle/>
          <a:p>
            <a:r>
              <a:rPr lang="zh-CN" altLang="en-US" dirty="0" smtClean="0">
                <a:latin typeface="微软雅黑" pitchFamily="34" charset="-122"/>
                <a:ea typeface="微软雅黑" pitchFamily="34" charset="-122"/>
              </a:rPr>
              <a:t>软硬件篇</a:t>
            </a:r>
            <a:endParaRPr lang="zh-CN" altLang="en-US" dirty="0">
              <a:latin typeface="微软雅黑" pitchFamily="34" charset="-122"/>
              <a:ea typeface="微软雅黑" pitchFamily="34" charset="-122"/>
            </a:endParaRPr>
          </a:p>
        </p:txBody>
      </p:sp>
    </p:spTree>
  </p:cSld>
  <p:clrMapOvr>
    <a:masterClrMapping/>
  </p:clrMapOvr>
  <p:transition spd="med">
    <p:zoom/>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4800" dirty="0" smtClean="0">
                <a:solidFill>
                  <a:srgbClr val="000000"/>
                </a:solidFill>
                <a:latin typeface="Microsoft YaHei" pitchFamily="34" charset="-122"/>
                <a:ea typeface="Microsoft YaHei" pitchFamily="34" charset="-122"/>
              </a:rPr>
              <a:t>新保障业务系统新特性</a:t>
            </a:r>
            <a:endParaRPr lang="zh-CN" altLang="en-US" dirty="0"/>
          </a:p>
        </p:txBody>
      </p:sp>
      <p:grpSp>
        <p:nvGrpSpPr>
          <p:cNvPr id="3" name="Group 8"/>
          <p:cNvGrpSpPr>
            <a:grpSpLocks/>
          </p:cNvGrpSpPr>
          <p:nvPr/>
        </p:nvGrpSpPr>
        <p:grpSpPr bwMode="auto">
          <a:xfrm>
            <a:off x="857224" y="3071810"/>
            <a:ext cx="7407372" cy="1116543"/>
            <a:chOff x="1296" y="1851"/>
            <a:chExt cx="2976" cy="422"/>
          </a:xfrm>
          <a:effectLst>
            <a:outerShdw blurRad="50800" dist="38100" dir="2700000" algn="tl" rotWithShape="0">
              <a:prstClr val="black">
                <a:alpha val="40000"/>
              </a:prstClr>
            </a:outerShdw>
          </a:effectLst>
        </p:grpSpPr>
        <p:sp>
          <p:nvSpPr>
            <p:cNvPr id="13" name="AutoShape 9"/>
            <p:cNvSpPr>
              <a:spLocks noChangeArrowheads="1"/>
            </p:cNvSpPr>
            <p:nvPr/>
          </p:nvSpPr>
          <p:spPr bwMode="gray">
            <a:xfrm>
              <a:off x="1536" y="1899"/>
              <a:ext cx="2736" cy="288"/>
            </a:xfrm>
            <a:prstGeom prst="roundRect">
              <a:avLst>
                <a:gd name="adj" fmla="val 16667"/>
              </a:avLst>
            </a:prstGeom>
            <a:gradFill rotWithShape="1">
              <a:gsLst>
                <a:gs pos="0">
                  <a:schemeClr val="accent1"/>
                </a:gs>
                <a:gs pos="50000">
                  <a:schemeClr val="accent1">
                    <a:gamma/>
                    <a:tint val="21176"/>
                    <a:invGamma/>
                  </a:schemeClr>
                </a:gs>
                <a:gs pos="100000">
                  <a:schemeClr val="accent1"/>
                </a:gs>
              </a:gsLst>
              <a:lin ang="5400000" scaled="1"/>
            </a:gradFill>
            <a:ln w="12700" algn="ctr">
              <a:solidFill>
                <a:schemeClr val="bg1"/>
              </a:solidFill>
              <a:round/>
              <a:headEnd/>
              <a:tailEnd/>
            </a:ln>
            <a:effectLst/>
          </p:spPr>
          <p:txBody>
            <a:bodyPr wrap="none" anchor="ctr"/>
            <a:lstStyle/>
            <a:p>
              <a:pPr fontAlgn="auto">
                <a:spcBef>
                  <a:spcPts val="0"/>
                </a:spcBef>
                <a:spcAft>
                  <a:spcPts val="0"/>
                </a:spcAft>
                <a:defRPr/>
              </a:pPr>
              <a:endParaRPr lang="zh-CN" altLang="en-US">
                <a:latin typeface="+mn-lt"/>
                <a:ea typeface="+mn-ea"/>
              </a:endParaRPr>
            </a:p>
          </p:txBody>
        </p:sp>
        <p:sp>
          <p:nvSpPr>
            <p:cNvPr id="14" name="AutoShape 10"/>
            <p:cNvSpPr>
              <a:spLocks noChangeArrowheads="1"/>
            </p:cNvSpPr>
            <p:nvPr/>
          </p:nvSpPr>
          <p:spPr bwMode="gray">
            <a:xfrm>
              <a:off x="1316" y="1851"/>
              <a:ext cx="394" cy="378"/>
            </a:xfrm>
            <a:prstGeom prst="diamond">
              <a:avLst/>
            </a:prstGeom>
            <a:solidFill>
              <a:schemeClr val="accent1"/>
            </a:solidFill>
            <a:ln w="25400" algn="ctr">
              <a:solidFill>
                <a:schemeClr val="bg1"/>
              </a:solidFill>
              <a:miter lim="800000"/>
              <a:headEnd/>
              <a:tailEnd/>
            </a:ln>
          </p:spPr>
          <p:txBody>
            <a:bodyPr wrap="none" anchor="ctr"/>
            <a:lstStyle/>
            <a:p>
              <a:r>
                <a:rPr lang="en-US" altLang="zh-CN" dirty="0" smtClean="0">
                  <a:latin typeface="Calibri" pitchFamily="34" charset="0"/>
                </a:rPr>
                <a:t>  9</a:t>
              </a:r>
              <a:endParaRPr lang="zh-CN" altLang="en-US" dirty="0">
                <a:latin typeface="Calibri" pitchFamily="34" charset="0"/>
              </a:endParaRPr>
            </a:p>
          </p:txBody>
        </p:sp>
        <p:sp>
          <p:nvSpPr>
            <p:cNvPr id="15" name="Text Box 11"/>
            <p:cNvSpPr txBox="1">
              <a:spLocks noChangeArrowheads="1"/>
            </p:cNvSpPr>
            <p:nvPr/>
          </p:nvSpPr>
          <p:spPr bwMode="gray">
            <a:xfrm>
              <a:off x="1680" y="1959"/>
              <a:ext cx="2592" cy="314"/>
            </a:xfrm>
            <a:prstGeom prst="rect">
              <a:avLst/>
            </a:prstGeom>
            <a:noFill/>
            <a:ln w="9525" algn="ctr">
              <a:noFill/>
              <a:miter lim="800000"/>
              <a:headEnd/>
              <a:tailEnd/>
            </a:ln>
          </p:spPr>
          <p:txBody>
            <a:bodyPr wrap="square">
              <a:spAutoFit/>
            </a:bodyPr>
            <a:lstStyle/>
            <a:p>
              <a:pPr eaLnBrk="0" hangingPunct="0"/>
              <a:r>
                <a:rPr lang="zh-CN" altLang="en-US" sz="2400" b="1" dirty="0" smtClean="0">
                  <a:solidFill>
                    <a:srgbClr val="000000"/>
                  </a:solidFill>
                  <a:latin typeface="Calibri" pitchFamily="34" charset="0"/>
                </a:rPr>
                <a:t>住院、津贴理赔</a:t>
              </a:r>
              <a:r>
                <a:rPr lang="en-US" altLang="zh-CN" sz="2400" b="1" dirty="0" smtClean="0">
                  <a:solidFill>
                    <a:srgbClr val="000000"/>
                  </a:solidFill>
                  <a:latin typeface="Calibri" pitchFamily="34" charset="0"/>
                </a:rPr>
                <a:t>——</a:t>
              </a:r>
              <a:r>
                <a:rPr lang="zh-CN" altLang="en-US" sz="2400" b="1" dirty="0" smtClean="0">
                  <a:solidFill>
                    <a:srgbClr val="000000"/>
                  </a:solidFill>
                  <a:latin typeface="Calibri" pitchFamily="34" charset="0"/>
                </a:rPr>
                <a:t>使用医保信息减少录入量</a:t>
              </a:r>
              <a:endParaRPr lang="en-US" altLang="zh-CN" sz="2400" b="1" dirty="0">
                <a:solidFill>
                  <a:srgbClr val="000000"/>
                </a:solidFill>
                <a:latin typeface="Calibri" pitchFamily="34" charset="0"/>
              </a:endParaRPr>
            </a:p>
          </p:txBody>
        </p:sp>
        <p:sp>
          <p:nvSpPr>
            <p:cNvPr id="16" name="Text Box 12"/>
            <p:cNvSpPr txBox="1">
              <a:spLocks noChangeArrowheads="1"/>
            </p:cNvSpPr>
            <p:nvPr/>
          </p:nvSpPr>
          <p:spPr bwMode="gray">
            <a:xfrm>
              <a:off x="1296" y="1959"/>
              <a:ext cx="331" cy="174"/>
            </a:xfrm>
            <a:prstGeom prst="rect">
              <a:avLst/>
            </a:prstGeom>
            <a:noFill/>
            <a:ln w="9525" algn="ctr">
              <a:noFill/>
              <a:miter lim="800000"/>
              <a:headEnd/>
              <a:tailEnd/>
            </a:ln>
          </p:spPr>
          <p:txBody>
            <a:bodyPr>
              <a:spAutoFit/>
            </a:bodyPr>
            <a:lstStyle/>
            <a:p>
              <a:pPr algn="ctr" eaLnBrk="0" hangingPunct="0"/>
              <a:endParaRPr lang="en-US" altLang="zh-CN" sz="2400" dirty="0">
                <a:solidFill>
                  <a:schemeClr val="bg1"/>
                </a:solidFill>
                <a:latin typeface="Calibri" pitchFamily="34" charset="0"/>
              </a:endParaRPr>
            </a:p>
          </p:txBody>
        </p:sp>
      </p:grpSp>
    </p:spTree>
  </p:cSld>
  <p:clrMapOvr>
    <a:masterClrMapping/>
  </p:clrMapOvr>
  <p:transition spd="med">
    <p:strips dir="rd"/>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4800" dirty="0" smtClean="0">
                <a:solidFill>
                  <a:srgbClr val="000000"/>
                </a:solidFill>
                <a:latin typeface="Microsoft YaHei" pitchFamily="34" charset="-122"/>
                <a:ea typeface="Microsoft YaHei" pitchFamily="34" charset="-122"/>
              </a:rPr>
              <a:t>新保障业务系统新特性</a:t>
            </a:r>
            <a:endParaRPr lang="zh-CN" altLang="en-US" dirty="0"/>
          </a:p>
        </p:txBody>
      </p:sp>
      <p:sp>
        <p:nvSpPr>
          <p:cNvPr id="7" name="TextBox 6"/>
          <p:cNvSpPr txBox="1"/>
          <p:nvPr/>
        </p:nvSpPr>
        <p:spPr>
          <a:xfrm>
            <a:off x="500034" y="2071678"/>
            <a:ext cx="7929618" cy="2962513"/>
          </a:xfrm>
          <a:prstGeom prst="roundRect">
            <a:avLst/>
          </a:prstGeom>
          <a:noFill/>
          <a:ln>
            <a:noFill/>
          </a:ln>
        </p:spPr>
        <p:style>
          <a:lnRef idx="2">
            <a:schemeClr val="accent2">
              <a:shade val="50000"/>
            </a:schemeClr>
          </a:lnRef>
          <a:fillRef idx="1">
            <a:schemeClr val="accent2"/>
          </a:fillRef>
          <a:effectRef idx="0">
            <a:schemeClr val="accent2"/>
          </a:effectRef>
          <a:fontRef idx="minor">
            <a:schemeClr val="lt1"/>
          </a:fontRef>
        </p:style>
        <p:txBody>
          <a:bodyPr wrap="square" rtlCol="0">
            <a:spAutoFit/>
          </a:bodyPr>
          <a:lstStyle/>
          <a:p>
            <a:r>
              <a:rPr lang="zh-CN" altLang="en-US" sz="2400" dirty="0" smtClean="0">
                <a:solidFill>
                  <a:schemeClr val="tx1"/>
                </a:solidFill>
                <a:latin typeface="微软雅黑" pitchFamily="34" charset="-122"/>
                <a:ea typeface="微软雅黑" pitchFamily="34" charset="-122"/>
              </a:rPr>
              <a:t>新保障业务系统：</a:t>
            </a:r>
            <a:endParaRPr lang="en-US" altLang="zh-CN" sz="2400" dirty="0" smtClean="0">
              <a:solidFill>
                <a:schemeClr val="tx1"/>
              </a:solidFill>
              <a:latin typeface="微软雅黑" pitchFamily="34" charset="-122"/>
              <a:ea typeface="微软雅黑" pitchFamily="34" charset="-122"/>
            </a:endParaRPr>
          </a:p>
          <a:p>
            <a:endParaRPr lang="en-US" altLang="zh-CN" sz="2400" dirty="0" smtClean="0">
              <a:solidFill>
                <a:schemeClr val="tx1"/>
              </a:solidFill>
              <a:latin typeface="微软雅黑" pitchFamily="34" charset="-122"/>
              <a:ea typeface="微软雅黑" pitchFamily="34" charset="-122"/>
            </a:endParaRPr>
          </a:p>
          <a:p>
            <a:pPr>
              <a:buFont typeface="Wingdings" pitchFamily="2" charset="2"/>
              <a:buChar char="l"/>
            </a:pPr>
            <a:r>
              <a:rPr lang="zh-CN" altLang="en-US" sz="2400" dirty="0" smtClean="0">
                <a:solidFill>
                  <a:schemeClr val="tx1"/>
                </a:solidFill>
                <a:latin typeface="微软雅黑" pitchFamily="34" charset="-122"/>
                <a:ea typeface="微软雅黑" pitchFamily="34" charset="-122"/>
              </a:rPr>
              <a:t>实现了同北京市医保数据的对接，每月取得一次参保会员的住院信息。</a:t>
            </a:r>
            <a:endParaRPr lang="en-US" altLang="zh-CN" sz="2400" dirty="0" smtClean="0">
              <a:solidFill>
                <a:schemeClr val="tx1"/>
              </a:solidFill>
              <a:latin typeface="微软雅黑" pitchFamily="34" charset="-122"/>
              <a:ea typeface="微软雅黑" pitchFamily="34" charset="-122"/>
            </a:endParaRPr>
          </a:p>
          <a:p>
            <a:pPr>
              <a:buFont typeface="Wingdings" pitchFamily="2" charset="2"/>
              <a:buChar char="l"/>
            </a:pPr>
            <a:endParaRPr lang="en-US" altLang="zh-CN" sz="2400" dirty="0" smtClean="0">
              <a:solidFill>
                <a:schemeClr val="tx1"/>
              </a:solidFill>
              <a:latin typeface="微软雅黑" pitchFamily="34" charset="-122"/>
              <a:ea typeface="微软雅黑" pitchFamily="34" charset="-122"/>
            </a:endParaRPr>
          </a:p>
          <a:p>
            <a:pPr>
              <a:buFont typeface="Wingdings" pitchFamily="2" charset="2"/>
              <a:buChar char="l"/>
            </a:pPr>
            <a:r>
              <a:rPr lang="zh-CN" altLang="en-US" sz="2400" dirty="0" smtClean="0">
                <a:solidFill>
                  <a:schemeClr val="tx1"/>
                </a:solidFill>
                <a:latin typeface="微软雅黑" pitchFamily="34" charset="-122"/>
                <a:ea typeface="微软雅黑" pitchFamily="34" charset="-122"/>
              </a:rPr>
              <a:t>实现了基层使用医保数据自动生成住院、津贴理赔申请单的功能，简化了繁重的人工逐项录入申报工作。</a:t>
            </a:r>
            <a:endParaRPr lang="en-US" altLang="zh-CN" sz="2400" dirty="0" smtClean="0">
              <a:solidFill>
                <a:schemeClr val="tx1"/>
              </a:solidFill>
              <a:latin typeface="微软雅黑" pitchFamily="34" charset="-122"/>
              <a:ea typeface="微软雅黑" pitchFamily="34" charset="-122"/>
            </a:endParaRPr>
          </a:p>
        </p:txBody>
      </p:sp>
      <p:sp>
        <p:nvSpPr>
          <p:cNvPr id="4" name="TextBox 3"/>
          <p:cNvSpPr txBox="1"/>
          <p:nvPr/>
        </p:nvSpPr>
        <p:spPr>
          <a:xfrm>
            <a:off x="467544" y="4941168"/>
            <a:ext cx="8215370" cy="1758613"/>
          </a:xfrm>
          <a:prstGeom prst="horizontalScroll">
            <a:avLst/>
          </a:prstGeom>
        </p:spPr>
        <p:style>
          <a:lnRef idx="1">
            <a:schemeClr val="accent1"/>
          </a:lnRef>
          <a:fillRef idx="3">
            <a:schemeClr val="accent1"/>
          </a:fillRef>
          <a:effectRef idx="2">
            <a:schemeClr val="accent1"/>
          </a:effectRef>
          <a:fontRef idx="minor">
            <a:schemeClr val="lt1"/>
          </a:fontRef>
        </p:style>
        <p:txBody>
          <a:bodyPr wrap="square" rtlCol="0">
            <a:spAutoFit/>
          </a:bodyPr>
          <a:lstStyle/>
          <a:p>
            <a:r>
              <a:rPr lang="zh-CN" altLang="en-US" sz="2000" dirty="0" smtClean="0">
                <a:latin typeface="微软雅黑" pitchFamily="34" charset="-122"/>
                <a:ea typeface="微软雅黑" pitchFamily="34" charset="-122"/>
              </a:rPr>
              <a:t>温馨提示：</a:t>
            </a:r>
            <a:endParaRPr lang="en-US" altLang="zh-CN" sz="2000" dirty="0" smtClean="0">
              <a:latin typeface="微软雅黑" pitchFamily="34" charset="-122"/>
              <a:ea typeface="微软雅黑" pitchFamily="34" charset="-122"/>
            </a:endParaRPr>
          </a:p>
          <a:p>
            <a:r>
              <a:rPr lang="en-US" altLang="zh-CN" sz="2000" dirty="0" smtClean="0">
                <a:latin typeface="微软雅黑" pitchFamily="34" charset="-122"/>
                <a:ea typeface="微软雅黑" pitchFamily="34" charset="-122"/>
              </a:rPr>
              <a:t>                </a:t>
            </a:r>
            <a:r>
              <a:rPr lang="zh-CN" altLang="en-US" sz="2000" dirty="0" smtClean="0">
                <a:latin typeface="微软雅黑" pitchFamily="34" charset="-122"/>
                <a:ea typeface="微软雅黑" pitchFamily="34" charset="-122"/>
              </a:rPr>
              <a:t>住院信息由各医院自行决定何时上传到北京市医保中心，所以在获取有些人员的住院医保信息时会有滞后现象出现，请告知申报会员耐心等待。</a:t>
            </a:r>
            <a:endParaRPr lang="zh-CN" altLang="en-US" sz="2000" dirty="0">
              <a:latin typeface="微软雅黑" pitchFamily="34" charset="-122"/>
              <a:ea typeface="微软雅黑" pitchFamily="34" charset="-122"/>
            </a:endParaRPr>
          </a:p>
        </p:txBody>
      </p:sp>
    </p:spTree>
  </p:cSld>
  <p:clrMapOvr>
    <a:masterClrMapping/>
  </p:clrMapOvr>
  <p:transition spd="med">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strVal val="#ppt_w*0.70"/>
                                          </p:val>
                                        </p:tav>
                                        <p:tav tm="100000">
                                          <p:val>
                                            <p:strVal val="#ppt_w"/>
                                          </p:val>
                                        </p:tav>
                                      </p:tavLst>
                                    </p:anim>
                                    <p:anim calcmode="lin" valueType="num">
                                      <p:cBhvr>
                                        <p:cTn id="8" dur="500" fill="hold"/>
                                        <p:tgtEl>
                                          <p:spTgt spid="4"/>
                                        </p:tgtEl>
                                        <p:attrNameLst>
                                          <p:attrName>ppt_h</p:attrName>
                                        </p:attrNameLst>
                                      </p:cBhvr>
                                      <p:tavLst>
                                        <p:tav tm="0">
                                          <p:val>
                                            <p:strVal val="#ppt_h"/>
                                          </p:val>
                                        </p:tav>
                                        <p:tav tm="100000">
                                          <p:val>
                                            <p:strVal val="#ppt_h"/>
                                          </p:val>
                                        </p:tav>
                                      </p:tavLst>
                                    </p:anim>
                                    <p:animEffect transition="in" filter="fade">
                                      <p:cBhvr>
                                        <p:cTn id="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4800" dirty="0" smtClean="0">
                <a:solidFill>
                  <a:srgbClr val="000000"/>
                </a:solidFill>
                <a:latin typeface="Microsoft YaHei" pitchFamily="34" charset="-122"/>
                <a:ea typeface="Microsoft YaHei" pitchFamily="34" charset="-122"/>
              </a:rPr>
              <a:t>新保障业务系统新特性</a:t>
            </a:r>
            <a:endParaRPr lang="zh-CN" altLang="en-US" dirty="0"/>
          </a:p>
        </p:txBody>
      </p:sp>
      <p:pic>
        <p:nvPicPr>
          <p:cNvPr id="1026" name="Picture 2"/>
          <p:cNvPicPr>
            <a:picLocks noChangeAspect="1" noChangeArrowheads="1"/>
          </p:cNvPicPr>
          <p:nvPr/>
        </p:nvPicPr>
        <p:blipFill>
          <a:blip r:embed="rId2" cstate="print"/>
          <a:srcRect/>
          <a:stretch>
            <a:fillRect/>
          </a:stretch>
        </p:blipFill>
        <p:spPr bwMode="auto">
          <a:xfrm>
            <a:off x="251520" y="2276872"/>
            <a:ext cx="8702339" cy="2520280"/>
          </a:xfrm>
          <a:prstGeom prst="rect">
            <a:avLst/>
          </a:prstGeom>
          <a:noFill/>
          <a:ln w="9525">
            <a:solidFill>
              <a:schemeClr val="accent1">
                <a:lumMod val="50000"/>
              </a:schemeClr>
            </a:solidFill>
            <a:miter lim="800000"/>
            <a:headEnd/>
            <a:tailEnd/>
          </a:ln>
          <a:effectLst>
            <a:outerShdw blurRad="50800" dist="38100" dir="5400000" algn="t" rotWithShape="0">
              <a:prstClr val="black">
                <a:alpha val="40000"/>
              </a:prstClr>
            </a:outerShdw>
          </a:effectLst>
        </p:spPr>
      </p:pic>
      <p:pic>
        <p:nvPicPr>
          <p:cNvPr id="5" name="Picture 3"/>
          <p:cNvPicPr>
            <a:picLocks noChangeAspect="1" noChangeArrowheads="1"/>
          </p:cNvPicPr>
          <p:nvPr/>
        </p:nvPicPr>
        <p:blipFill>
          <a:blip r:embed="rId3" cstate="print"/>
          <a:srcRect/>
          <a:stretch>
            <a:fillRect/>
          </a:stretch>
        </p:blipFill>
        <p:spPr bwMode="auto">
          <a:xfrm>
            <a:off x="251520" y="2564904"/>
            <a:ext cx="8679871" cy="1727052"/>
          </a:xfrm>
          <a:prstGeom prst="rect">
            <a:avLst/>
          </a:prstGeom>
          <a:noFill/>
          <a:ln w="9525">
            <a:solidFill>
              <a:schemeClr val="accent1">
                <a:lumMod val="50000"/>
              </a:schemeClr>
            </a:solidFill>
            <a:miter lim="800000"/>
            <a:headEnd/>
            <a:tailEnd/>
          </a:ln>
          <a:effectLst>
            <a:outerShdw blurRad="50800" dist="38100" dir="5400000" algn="t" rotWithShape="0">
              <a:prstClr val="black">
                <a:alpha val="40000"/>
              </a:prstClr>
            </a:outerShdw>
          </a:effectLst>
        </p:spPr>
      </p:pic>
      <p:pic>
        <p:nvPicPr>
          <p:cNvPr id="1028" name="Picture 4"/>
          <p:cNvPicPr>
            <a:picLocks noChangeAspect="1" noChangeArrowheads="1"/>
          </p:cNvPicPr>
          <p:nvPr/>
        </p:nvPicPr>
        <p:blipFill>
          <a:blip r:embed="rId4" cstate="print"/>
          <a:srcRect/>
          <a:stretch>
            <a:fillRect/>
          </a:stretch>
        </p:blipFill>
        <p:spPr bwMode="auto">
          <a:xfrm>
            <a:off x="251520" y="2348880"/>
            <a:ext cx="8724147" cy="2452262"/>
          </a:xfrm>
          <a:prstGeom prst="rect">
            <a:avLst/>
          </a:prstGeom>
          <a:noFill/>
          <a:ln w="9525">
            <a:solidFill>
              <a:schemeClr val="accent1">
                <a:lumMod val="50000"/>
              </a:schemeClr>
            </a:solidFill>
            <a:miter lim="800000"/>
            <a:headEnd/>
            <a:tailEnd/>
          </a:ln>
          <a:effectLst>
            <a:outerShdw blurRad="50800" dist="38100" dir="5400000" algn="t" rotWithShape="0">
              <a:prstClr val="black">
                <a:alpha val="40000"/>
              </a:prstClr>
            </a:outerShdw>
          </a:effectLst>
        </p:spPr>
      </p:pic>
      <p:pic>
        <p:nvPicPr>
          <p:cNvPr id="3" name="Picture 2"/>
          <p:cNvPicPr>
            <a:picLocks noChangeAspect="1" noChangeArrowheads="1"/>
          </p:cNvPicPr>
          <p:nvPr/>
        </p:nvPicPr>
        <p:blipFill>
          <a:blip r:embed="rId5" cstate="print"/>
          <a:srcRect/>
          <a:stretch>
            <a:fillRect/>
          </a:stretch>
        </p:blipFill>
        <p:spPr bwMode="auto">
          <a:xfrm>
            <a:off x="1259632" y="2420888"/>
            <a:ext cx="6336704" cy="4070891"/>
          </a:xfrm>
          <a:prstGeom prst="rect">
            <a:avLst/>
          </a:prstGeom>
          <a:noFill/>
          <a:ln w="9525">
            <a:solidFill>
              <a:schemeClr val="accent1">
                <a:lumMod val="50000"/>
              </a:schemeClr>
            </a:solidFill>
            <a:miter lim="800000"/>
            <a:headEnd/>
            <a:tailEnd/>
          </a:ln>
          <a:effectLst>
            <a:outerShdw blurRad="50800" dist="38100" dir="5400000" algn="t" rotWithShape="0">
              <a:prstClr val="black">
                <a:alpha val="40000"/>
              </a:prstClr>
            </a:outerShdw>
          </a:effectLst>
        </p:spPr>
      </p:pic>
      <p:sp>
        <p:nvSpPr>
          <p:cNvPr id="7" name="TextBox 6"/>
          <p:cNvSpPr txBox="1"/>
          <p:nvPr/>
        </p:nvSpPr>
        <p:spPr>
          <a:xfrm>
            <a:off x="323528" y="4941168"/>
            <a:ext cx="3096344" cy="510778"/>
          </a:xfrm>
          <a:prstGeom prst="wedgeRoundRectCallout">
            <a:avLst>
              <a:gd name="adj1" fmla="val -3544"/>
              <a:gd name="adj2" fmla="val -129625"/>
              <a:gd name="adj3" fmla="val 16667"/>
            </a:avLst>
          </a:prstGeom>
        </p:spPr>
        <p:style>
          <a:lnRef idx="3">
            <a:schemeClr val="lt1"/>
          </a:lnRef>
          <a:fillRef idx="1">
            <a:schemeClr val="accent1"/>
          </a:fillRef>
          <a:effectRef idx="1">
            <a:schemeClr val="accent1"/>
          </a:effectRef>
          <a:fontRef idx="minor">
            <a:schemeClr val="lt1"/>
          </a:fontRef>
        </p:style>
        <p:txBody>
          <a:bodyPr wrap="square" rtlCol="0">
            <a:spAutoFit/>
          </a:bodyPr>
          <a:lstStyle/>
          <a:p>
            <a:r>
              <a:rPr lang="zh-CN" altLang="en-US" sz="2400" b="1" dirty="0" smtClean="0">
                <a:effectLst>
                  <a:outerShdw blurRad="38100" dist="38100" dir="2700000" algn="tl">
                    <a:srgbClr val="000000">
                      <a:alpha val="43137"/>
                    </a:srgbClr>
                  </a:outerShdw>
                </a:effectLst>
                <a:latin typeface="微软雅黑" pitchFamily="34" charset="-122"/>
                <a:ea typeface="微软雅黑" pitchFamily="34" charset="-122"/>
              </a:rPr>
              <a:t>住院理赔业务主界面</a:t>
            </a:r>
            <a:endParaRPr lang="zh-CN" altLang="en-US" sz="2400" b="1" dirty="0">
              <a:effectLst>
                <a:outerShdw blurRad="38100" dist="38100" dir="2700000" algn="tl">
                  <a:srgbClr val="000000">
                    <a:alpha val="43137"/>
                  </a:srgbClr>
                </a:outerShdw>
              </a:effectLst>
              <a:latin typeface="微软雅黑" pitchFamily="34" charset="-122"/>
              <a:ea typeface="微软雅黑" pitchFamily="34" charset="-122"/>
            </a:endParaRPr>
          </a:p>
        </p:txBody>
      </p:sp>
      <p:sp>
        <p:nvSpPr>
          <p:cNvPr id="8" name="TextBox 7"/>
          <p:cNvSpPr txBox="1"/>
          <p:nvPr/>
        </p:nvSpPr>
        <p:spPr>
          <a:xfrm>
            <a:off x="5220072" y="4581128"/>
            <a:ext cx="3384376" cy="510778"/>
          </a:xfrm>
          <a:prstGeom prst="wedgeRoundRectCallout">
            <a:avLst>
              <a:gd name="adj1" fmla="val -41847"/>
              <a:gd name="adj2" fmla="val -127852"/>
              <a:gd name="adj3" fmla="val 16667"/>
            </a:avLst>
          </a:prstGeom>
        </p:spPr>
        <p:style>
          <a:lnRef idx="3">
            <a:schemeClr val="lt1"/>
          </a:lnRef>
          <a:fillRef idx="1">
            <a:schemeClr val="accent1"/>
          </a:fillRef>
          <a:effectRef idx="1">
            <a:schemeClr val="accent1"/>
          </a:effectRef>
          <a:fontRef idx="minor">
            <a:schemeClr val="lt1"/>
          </a:fontRef>
        </p:style>
        <p:txBody>
          <a:bodyPr wrap="square" rtlCol="0">
            <a:spAutoFit/>
          </a:bodyPr>
          <a:lstStyle/>
          <a:p>
            <a:r>
              <a:rPr lang="zh-CN" altLang="en-US" sz="2400" b="1" dirty="0" smtClean="0">
                <a:effectLst>
                  <a:outerShdw blurRad="38100" dist="38100" dir="2700000" algn="tl">
                    <a:srgbClr val="000000">
                      <a:alpha val="43137"/>
                    </a:srgbClr>
                  </a:outerShdw>
                </a:effectLst>
                <a:latin typeface="微软雅黑" pitchFamily="34" charset="-122"/>
                <a:ea typeface="微软雅黑" pitchFamily="34" charset="-122"/>
              </a:rPr>
              <a:t>住院医保信息查询界面</a:t>
            </a:r>
            <a:endParaRPr lang="zh-CN" altLang="en-US" sz="2400" b="1" dirty="0">
              <a:effectLst>
                <a:outerShdw blurRad="38100" dist="38100" dir="2700000" algn="tl">
                  <a:srgbClr val="000000">
                    <a:alpha val="43137"/>
                  </a:srgbClr>
                </a:outerShdw>
              </a:effectLst>
              <a:latin typeface="微软雅黑" pitchFamily="34" charset="-122"/>
              <a:ea typeface="微软雅黑" pitchFamily="34" charset="-122"/>
            </a:endParaRPr>
          </a:p>
        </p:txBody>
      </p:sp>
      <p:sp>
        <p:nvSpPr>
          <p:cNvPr id="9" name="TextBox 8"/>
          <p:cNvSpPr txBox="1"/>
          <p:nvPr/>
        </p:nvSpPr>
        <p:spPr>
          <a:xfrm>
            <a:off x="4355976" y="5085184"/>
            <a:ext cx="3744416" cy="510778"/>
          </a:xfrm>
          <a:prstGeom prst="wedgeRoundRectCallout">
            <a:avLst>
              <a:gd name="adj1" fmla="val -41847"/>
              <a:gd name="adj2" fmla="val -127852"/>
              <a:gd name="adj3" fmla="val 16667"/>
            </a:avLst>
          </a:prstGeom>
        </p:spPr>
        <p:style>
          <a:lnRef idx="3">
            <a:schemeClr val="lt1"/>
          </a:lnRef>
          <a:fillRef idx="1">
            <a:schemeClr val="accent1"/>
          </a:fillRef>
          <a:effectRef idx="1">
            <a:schemeClr val="accent1"/>
          </a:effectRef>
          <a:fontRef idx="minor">
            <a:schemeClr val="lt1"/>
          </a:fontRef>
        </p:style>
        <p:txBody>
          <a:bodyPr wrap="square" rtlCol="0">
            <a:spAutoFit/>
          </a:bodyPr>
          <a:lstStyle/>
          <a:p>
            <a:r>
              <a:rPr lang="zh-CN" altLang="en-US" sz="2400" b="1" dirty="0" smtClean="0">
                <a:effectLst>
                  <a:outerShdw blurRad="38100" dist="38100" dir="2700000" algn="tl">
                    <a:srgbClr val="000000">
                      <a:alpha val="43137"/>
                    </a:srgbClr>
                  </a:outerShdw>
                </a:effectLst>
                <a:latin typeface="微软雅黑" pitchFamily="34" charset="-122"/>
                <a:ea typeface="微软雅黑" pitchFamily="34" charset="-122"/>
              </a:rPr>
              <a:t>住院理赔申请单自动生成</a:t>
            </a:r>
            <a:endParaRPr lang="zh-CN" altLang="en-US" sz="2400" b="1" dirty="0">
              <a:effectLst>
                <a:outerShdw blurRad="38100" dist="38100" dir="2700000" algn="tl">
                  <a:srgbClr val="000000">
                    <a:alpha val="43137"/>
                  </a:srgbClr>
                </a:outerShdw>
              </a:effectLst>
              <a:latin typeface="微软雅黑" pitchFamily="34" charset="-122"/>
              <a:ea typeface="微软雅黑" pitchFamily="34" charset="-122"/>
            </a:endParaRPr>
          </a:p>
        </p:txBody>
      </p:sp>
      <p:sp>
        <p:nvSpPr>
          <p:cNvPr id="10" name="TextBox 9"/>
          <p:cNvSpPr txBox="1"/>
          <p:nvPr/>
        </p:nvSpPr>
        <p:spPr>
          <a:xfrm>
            <a:off x="4716016" y="2060848"/>
            <a:ext cx="3672408" cy="510778"/>
          </a:xfrm>
          <a:prstGeom prst="wedgeRoundRectCallout">
            <a:avLst>
              <a:gd name="adj1" fmla="val -49162"/>
              <a:gd name="adj2" fmla="val 146883"/>
              <a:gd name="adj3" fmla="val 16667"/>
            </a:avLst>
          </a:prstGeom>
        </p:spPr>
        <p:style>
          <a:lnRef idx="3">
            <a:schemeClr val="lt1"/>
          </a:lnRef>
          <a:fillRef idx="1">
            <a:schemeClr val="accent1"/>
          </a:fillRef>
          <a:effectRef idx="1">
            <a:schemeClr val="accent1"/>
          </a:effectRef>
          <a:fontRef idx="minor">
            <a:schemeClr val="lt1"/>
          </a:fontRef>
        </p:style>
        <p:txBody>
          <a:bodyPr wrap="square" rtlCol="0">
            <a:spAutoFit/>
          </a:bodyPr>
          <a:lstStyle/>
          <a:p>
            <a:r>
              <a:rPr lang="zh-CN" altLang="en-US" sz="2400" b="1" dirty="0" smtClean="0">
                <a:effectLst>
                  <a:outerShdw blurRad="38100" dist="38100" dir="2700000" algn="tl">
                    <a:srgbClr val="000000">
                      <a:alpha val="43137"/>
                    </a:srgbClr>
                  </a:outerShdw>
                </a:effectLst>
                <a:latin typeface="微软雅黑" pitchFamily="34" charset="-122"/>
                <a:ea typeface="微软雅黑" pitchFamily="34" charset="-122"/>
              </a:rPr>
              <a:t>住院理赔申请单详细信息</a:t>
            </a:r>
            <a:endParaRPr lang="zh-CN" altLang="en-US" sz="2400" b="1" dirty="0">
              <a:effectLst>
                <a:outerShdw blurRad="38100" dist="38100" dir="2700000" algn="tl">
                  <a:srgbClr val="000000">
                    <a:alpha val="43137"/>
                  </a:srgbClr>
                </a:outerShdw>
              </a:effectLst>
              <a:latin typeface="微软雅黑" pitchFamily="34" charset="-122"/>
              <a:ea typeface="微软雅黑" pitchFamily="34" charset="-122"/>
            </a:endParaRPr>
          </a:p>
        </p:txBody>
      </p:sp>
    </p:spTree>
  </p:cSld>
  <p:clrMapOvr>
    <a:masterClrMapping/>
  </p:clrMapOvr>
  <p:transition spd="med">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fade">
                                      <p:cBhvr>
                                        <p:cTn id="7" dur="500"/>
                                        <p:tgtEl>
                                          <p:spTgt spid="102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xit" presetSubtype="0" fill="hold" nodeType="clickEffect">
                                  <p:stCondLst>
                                    <p:cond delay="0"/>
                                  </p:stCondLst>
                                  <p:childTnLst>
                                    <p:animEffect transition="out" filter="fade">
                                      <p:cBhvr>
                                        <p:cTn id="15" dur="500"/>
                                        <p:tgtEl>
                                          <p:spTgt spid="1026"/>
                                        </p:tgtEl>
                                      </p:cBhvr>
                                    </p:animEffect>
                                    <p:set>
                                      <p:cBhvr>
                                        <p:cTn id="16" dur="1" fill="hold">
                                          <p:stCondLst>
                                            <p:cond delay="499"/>
                                          </p:stCondLst>
                                        </p:cTn>
                                        <p:tgtEl>
                                          <p:spTgt spid="1026"/>
                                        </p:tgtEl>
                                        <p:attrNameLst>
                                          <p:attrName>style.visibility</p:attrName>
                                        </p:attrNameLst>
                                      </p:cBhvr>
                                      <p:to>
                                        <p:strVal val="hidden"/>
                                      </p:to>
                                    </p:set>
                                  </p:childTnLst>
                                </p:cTn>
                              </p:par>
                              <p:par>
                                <p:cTn id="17" presetID="10" presetClass="exit" presetSubtype="0" fill="hold" grpId="1" nodeType="withEffect">
                                  <p:stCondLst>
                                    <p:cond delay="0"/>
                                  </p:stCondLst>
                                  <p:childTnLst>
                                    <p:animEffect transition="out" filter="fade">
                                      <p:cBhvr>
                                        <p:cTn id="18" dur="500"/>
                                        <p:tgtEl>
                                          <p:spTgt spid="7"/>
                                        </p:tgtEl>
                                      </p:cBhvr>
                                    </p:animEffect>
                                    <p:set>
                                      <p:cBhvr>
                                        <p:cTn id="19" dur="1" fill="hold">
                                          <p:stCondLst>
                                            <p:cond delay="499"/>
                                          </p:stCondLst>
                                        </p:cTn>
                                        <p:tgtEl>
                                          <p:spTgt spid="7"/>
                                        </p:tgtEl>
                                        <p:attrNameLst>
                                          <p:attrName>style.visibility</p:attrName>
                                        </p:attrNameLst>
                                      </p:cBhvr>
                                      <p:to>
                                        <p:strVal val="hidden"/>
                                      </p:to>
                                    </p:set>
                                  </p:childTnLst>
                                </p:cTn>
                              </p:par>
                            </p:childTnLst>
                          </p:cTn>
                        </p:par>
                        <p:par>
                          <p:cTn id="20" fill="hold">
                            <p:stCondLst>
                              <p:cond delay="500"/>
                            </p:stCondLst>
                            <p:childTnLst>
                              <p:par>
                                <p:cTn id="21" presetID="10" presetClass="entr" presetSubtype="0" fill="hold"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500"/>
                                        <p:tgtEl>
                                          <p:spTgt spid="5"/>
                                        </p:tgtEl>
                                      </p:cBhvr>
                                    </p:animEffect>
                                  </p:childTnLst>
                                </p:cTn>
                              </p:par>
                            </p:childTnLst>
                          </p:cTn>
                        </p:par>
                        <p:par>
                          <p:cTn id="24" fill="hold">
                            <p:stCondLst>
                              <p:cond delay="1000"/>
                            </p:stCondLst>
                            <p:childTnLst>
                              <p:par>
                                <p:cTn id="25" presetID="10" presetClass="entr" presetSubtype="0"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5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xit" presetSubtype="0" fill="hold" nodeType="clickEffect">
                                  <p:stCondLst>
                                    <p:cond delay="0"/>
                                  </p:stCondLst>
                                  <p:childTnLst>
                                    <p:animEffect transition="out" filter="fade">
                                      <p:cBhvr>
                                        <p:cTn id="31" dur="500"/>
                                        <p:tgtEl>
                                          <p:spTgt spid="5"/>
                                        </p:tgtEl>
                                      </p:cBhvr>
                                    </p:animEffect>
                                    <p:set>
                                      <p:cBhvr>
                                        <p:cTn id="32" dur="1" fill="hold">
                                          <p:stCondLst>
                                            <p:cond delay="499"/>
                                          </p:stCondLst>
                                        </p:cTn>
                                        <p:tgtEl>
                                          <p:spTgt spid="5"/>
                                        </p:tgtEl>
                                        <p:attrNameLst>
                                          <p:attrName>style.visibility</p:attrName>
                                        </p:attrNameLst>
                                      </p:cBhvr>
                                      <p:to>
                                        <p:strVal val="hidden"/>
                                      </p:to>
                                    </p:set>
                                  </p:childTnLst>
                                </p:cTn>
                              </p:par>
                              <p:par>
                                <p:cTn id="33" presetID="10" presetClass="exit" presetSubtype="0" fill="hold" grpId="1" nodeType="withEffect">
                                  <p:stCondLst>
                                    <p:cond delay="0"/>
                                  </p:stCondLst>
                                  <p:childTnLst>
                                    <p:animEffect transition="out" filter="fade">
                                      <p:cBhvr>
                                        <p:cTn id="34" dur="500"/>
                                        <p:tgtEl>
                                          <p:spTgt spid="8"/>
                                        </p:tgtEl>
                                      </p:cBhvr>
                                    </p:animEffect>
                                    <p:set>
                                      <p:cBhvr>
                                        <p:cTn id="35" dur="1" fill="hold">
                                          <p:stCondLst>
                                            <p:cond delay="499"/>
                                          </p:stCondLst>
                                        </p:cTn>
                                        <p:tgtEl>
                                          <p:spTgt spid="8"/>
                                        </p:tgtEl>
                                        <p:attrNameLst>
                                          <p:attrName>style.visibility</p:attrName>
                                        </p:attrNameLst>
                                      </p:cBhvr>
                                      <p:to>
                                        <p:strVal val="hidden"/>
                                      </p:to>
                                    </p:set>
                                  </p:childTnLst>
                                </p:cTn>
                              </p:par>
                            </p:childTnLst>
                          </p:cTn>
                        </p:par>
                        <p:par>
                          <p:cTn id="36" fill="hold">
                            <p:stCondLst>
                              <p:cond delay="500"/>
                            </p:stCondLst>
                            <p:childTnLst>
                              <p:par>
                                <p:cTn id="37" presetID="10" presetClass="entr" presetSubtype="0" fill="hold" nodeType="afterEffect">
                                  <p:stCondLst>
                                    <p:cond delay="0"/>
                                  </p:stCondLst>
                                  <p:childTnLst>
                                    <p:set>
                                      <p:cBhvr>
                                        <p:cTn id="38" dur="1" fill="hold">
                                          <p:stCondLst>
                                            <p:cond delay="0"/>
                                          </p:stCondLst>
                                        </p:cTn>
                                        <p:tgtEl>
                                          <p:spTgt spid="1028"/>
                                        </p:tgtEl>
                                        <p:attrNameLst>
                                          <p:attrName>style.visibility</p:attrName>
                                        </p:attrNameLst>
                                      </p:cBhvr>
                                      <p:to>
                                        <p:strVal val="visible"/>
                                      </p:to>
                                    </p:set>
                                    <p:animEffect transition="in" filter="fade">
                                      <p:cBhvr>
                                        <p:cTn id="39" dur="500"/>
                                        <p:tgtEl>
                                          <p:spTgt spid="1028"/>
                                        </p:tgtEl>
                                      </p:cBhvr>
                                    </p:animEffect>
                                  </p:childTnLst>
                                </p:cTn>
                              </p:par>
                            </p:childTnLst>
                          </p:cTn>
                        </p:par>
                        <p:par>
                          <p:cTn id="40" fill="hold">
                            <p:stCondLst>
                              <p:cond delay="1000"/>
                            </p:stCondLst>
                            <p:childTnLst>
                              <p:par>
                                <p:cTn id="41" presetID="10" presetClass="entr" presetSubtype="0" fill="hold" grpId="0" nodeType="afterEffect">
                                  <p:stCondLst>
                                    <p:cond delay="0"/>
                                  </p:stCondLst>
                                  <p:childTnLst>
                                    <p:set>
                                      <p:cBhvr>
                                        <p:cTn id="42" dur="1" fill="hold">
                                          <p:stCondLst>
                                            <p:cond delay="0"/>
                                          </p:stCondLst>
                                        </p:cTn>
                                        <p:tgtEl>
                                          <p:spTgt spid="9"/>
                                        </p:tgtEl>
                                        <p:attrNameLst>
                                          <p:attrName>style.visibility</p:attrName>
                                        </p:attrNameLst>
                                      </p:cBhvr>
                                      <p:to>
                                        <p:strVal val="visible"/>
                                      </p:to>
                                    </p:set>
                                    <p:animEffect transition="in" filter="fade">
                                      <p:cBhvr>
                                        <p:cTn id="43" dur="500"/>
                                        <p:tgtEl>
                                          <p:spTgt spid="9"/>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xit" presetSubtype="0" fill="hold" nodeType="clickEffect">
                                  <p:stCondLst>
                                    <p:cond delay="0"/>
                                  </p:stCondLst>
                                  <p:childTnLst>
                                    <p:animEffect transition="out" filter="fade">
                                      <p:cBhvr>
                                        <p:cTn id="47" dur="500"/>
                                        <p:tgtEl>
                                          <p:spTgt spid="1028"/>
                                        </p:tgtEl>
                                      </p:cBhvr>
                                    </p:animEffect>
                                    <p:set>
                                      <p:cBhvr>
                                        <p:cTn id="48" dur="1" fill="hold">
                                          <p:stCondLst>
                                            <p:cond delay="499"/>
                                          </p:stCondLst>
                                        </p:cTn>
                                        <p:tgtEl>
                                          <p:spTgt spid="1028"/>
                                        </p:tgtEl>
                                        <p:attrNameLst>
                                          <p:attrName>style.visibility</p:attrName>
                                        </p:attrNameLst>
                                      </p:cBhvr>
                                      <p:to>
                                        <p:strVal val="hidden"/>
                                      </p:to>
                                    </p:set>
                                  </p:childTnLst>
                                </p:cTn>
                              </p:par>
                              <p:par>
                                <p:cTn id="49" presetID="10" presetClass="exit" presetSubtype="0" fill="hold" grpId="1" nodeType="withEffect">
                                  <p:stCondLst>
                                    <p:cond delay="0"/>
                                  </p:stCondLst>
                                  <p:childTnLst>
                                    <p:animEffect transition="out" filter="fade">
                                      <p:cBhvr>
                                        <p:cTn id="50" dur="500"/>
                                        <p:tgtEl>
                                          <p:spTgt spid="9"/>
                                        </p:tgtEl>
                                      </p:cBhvr>
                                    </p:animEffect>
                                    <p:set>
                                      <p:cBhvr>
                                        <p:cTn id="51" dur="1" fill="hold">
                                          <p:stCondLst>
                                            <p:cond delay="499"/>
                                          </p:stCondLst>
                                        </p:cTn>
                                        <p:tgtEl>
                                          <p:spTgt spid="9"/>
                                        </p:tgtEl>
                                        <p:attrNameLst>
                                          <p:attrName>style.visibility</p:attrName>
                                        </p:attrNameLst>
                                      </p:cBhvr>
                                      <p:to>
                                        <p:strVal val="hidden"/>
                                      </p:to>
                                    </p:set>
                                  </p:childTnLst>
                                </p:cTn>
                              </p:par>
                            </p:childTnLst>
                          </p:cTn>
                        </p:par>
                        <p:par>
                          <p:cTn id="52" fill="hold">
                            <p:stCondLst>
                              <p:cond delay="500"/>
                            </p:stCondLst>
                            <p:childTnLst>
                              <p:par>
                                <p:cTn id="53" presetID="10" presetClass="entr" presetSubtype="0" fill="hold" nodeType="afterEffect">
                                  <p:stCondLst>
                                    <p:cond delay="0"/>
                                  </p:stCondLst>
                                  <p:childTnLst>
                                    <p:set>
                                      <p:cBhvr>
                                        <p:cTn id="54" dur="1" fill="hold">
                                          <p:stCondLst>
                                            <p:cond delay="0"/>
                                          </p:stCondLst>
                                        </p:cTn>
                                        <p:tgtEl>
                                          <p:spTgt spid="3"/>
                                        </p:tgtEl>
                                        <p:attrNameLst>
                                          <p:attrName>style.visibility</p:attrName>
                                        </p:attrNameLst>
                                      </p:cBhvr>
                                      <p:to>
                                        <p:strVal val="visible"/>
                                      </p:to>
                                    </p:set>
                                    <p:animEffect transition="in" filter="fade">
                                      <p:cBhvr>
                                        <p:cTn id="55" dur="500"/>
                                        <p:tgtEl>
                                          <p:spTgt spid="3"/>
                                        </p:tgtEl>
                                      </p:cBhvr>
                                    </p:animEffect>
                                  </p:childTnLst>
                                </p:cTn>
                              </p:par>
                            </p:childTnLst>
                          </p:cTn>
                        </p:par>
                        <p:par>
                          <p:cTn id="56" fill="hold">
                            <p:stCondLst>
                              <p:cond delay="1000"/>
                            </p:stCondLst>
                            <p:childTnLst>
                              <p:par>
                                <p:cTn id="57" presetID="10" presetClass="entr" presetSubtype="0" fill="hold" grpId="0" nodeType="afterEffect">
                                  <p:stCondLst>
                                    <p:cond delay="0"/>
                                  </p:stCondLst>
                                  <p:childTnLst>
                                    <p:set>
                                      <p:cBhvr>
                                        <p:cTn id="58" dur="1" fill="hold">
                                          <p:stCondLst>
                                            <p:cond delay="0"/>
                                          </p:stCondLst>
                                        </p:cTn>
                                        <p:tgtEl>
                                          <p:spTgt spid="10"/>
                                        </p:tgtEl>
                                        <p:attrNameLst>
                                          <p:attrName>style.visibility</p:attrName>
                                        </p:attrNameLst>
                                      </p:cBhvr>
                                      <p:to>
                                        <p:strVal val="visible"/>
                                      </p:to>
                                    </p:set>
                                    <p:animEffect transition="in" filter="fade">
                                      <p:cBhvr>
                                        <p:cTn id="5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4800" dirty="0" smtClean="0">
                <a:solidFill>
                  <a:srgbClr val="000000"/>
                </a:solidFill>
                <a:latin typeface="Microsoft YaHei" pitchFamily="34" charset="-122"/>
                <a:ea typeface="Microsoft YaHei" pitchFamily="34" charset="-122"/>
              </a:rPr>
              <a:t>新保障业务系统新特性</a:t>
            </a:r>
            <a:endParaRPr lang="zh-CN" altLang="en-US" dirty="0"/>
          </a:p>
        </p:txBody>
      </p:sp>
      <p:grpSp>
        <p:nvGrpSpPr>
          <p:cNvPr id="3" name="Group 8"/>
          <p:cNvGrpSpPr>
            <a:grpSpLocks/>
          </p:cNvGrpSpPr>
          <p:nvPr/>
        </p:nvGrpSpPr>
        <p:grpSpPr bwMode="auto">
          <a:xfrm>
            <a:off x="857224" y="3071809"/>
            <a:ext cx="7407372" cy="1000126"/>
            <a:chOff x="1296" y="1851"/>
            <a:chExt cx="2976" cy="378"/>
          </a:xfrm>
          <a:effectLst>
            <a:outerShdw blurRad="50800" dist="38100" dir="2700000" algn="tl" rotWithShape="0">
              <a:prstClr val="black">
                <a:alpha val="40000"/>
              </a:prstClr>
            </a:outerShdw>
          </a:effectLst>
        </p:grpSpPr>
        <p:sp>
          <p:nvSpPr>
            <p:cNvPr id="13" name="AutoShape 9"/>
            <p:cNvSpPr>
              <a:spLocks noChangeArrowheads="1"/>
            </p:cNvSpPr>
            <p:nvPr/>
          </p:nvSpPr>
          <p:spPr bwMode="gray">
            <a:xfrm>
              <a:off x="1536" y="1899"/>
              <a:ext cx="2736" cy="288"/>
            </a:xfrm>
            <a:prstGeom prst="roundRect">
              <a:avLst>
                <a:gd name="adj" fmla="val 16667"/>
              </a:avLst>
            </a:prstGeom>
            <a:gradFill rotWithShape="1">
              <a:gsLst>
                <a:gs pos="0">
                  <a:schemeClr val="accent1"/>
                </a:gs>
                <a:gs pos="50000">
                  <a:schemeClr val="accent1">
                    <a:gamma/>
                    <a:tint val="21176"/>
                    <a:invGamma/>
                  </a:schemeClr>
                </a:gs>
                <a:gs pos="100000">
                  <a:schemeClr val="accent1"/>
                </a:gs>
              </a:gsLst>
              <a:lin ang="5400000" scaled="1"/>
            </a:gradFill>
            <a:ln w="12700" algn="ctr">
              <a:solidFill>
                <a:schemeClr val="bg1"/>
              </a:solidFill>
              <a:round/>
              <a:headEnd/>
              <a:tailEnd/>
            </a:ln>
            <a:effectLst/>
          </p:spPr>
          <p:txBody>
            <a:bodyPr wrap="none" anchor="ctr"/>
            <a:lstStyle/>
            <a:p>
              <a:pPr fontAlgn="auto">
                <a:spcBef>
                  <a:spcPts val="0"/>
                </a:spcBef>
                <a:spcAft>
                  <a:spcPts val="0"/>
                </a:spcAft>
                <a:defRPr/>
              </a:pPr>
              <a:endParaRPr lang="zh-CN" altLang="en-US">
                <a:latin typeface="+mn-lt"/>
                <a:ea typeface="+mn-ea"/>
              </a:endParaRPr>
            </a:p>
          </p:txBody>
        </p:sp>
        <p:sp>
          <p:nvSpPr>
            <p:cNvPr id="14" name="AutoShape 10"/>
            <p:cNvSpPr>
              <a:spLocks noChangeArrowheads="1"/>
            </p:cNvSpPr>
            <p:nvPr/>
          </p:nvSpPr>
          <p:spPr bwMode="gray">
            <a:xfrm>
              <a:off x="1316" y="1851"/>
              <a:ext cx="394" cy="378"/>
            </a:xfrm>
            <a:prstGeom prst="diamond">
              <a:avLst/>
            </a:prstGeom>
            <a:solidFill>
              <a:schemeClr val="accent1"/>
            </a:solidFill>
            <a:ln w="25400" algn="ctr">
              <a:solidFill>
                <a:schemeClr val="bg1"/>
              </a:solidFill>
              <a:miter lim="800000"/>
              <a:headEnd/>
              <a:tailEnd/>
            </a:ln>
          </p:spPr>
          <p:txBody>
            <a:bodyPr wrap="none" anchor="ctr"/>
            <a:lstStyle/>
            <a:p>
              <a:r>
                <a:rPr lang="en-US" altLang="zh-CN" dirty="0" smtClean="0">
                  <a:latin typeface="Calibri" pitchFamily="34" charset="0"/>
                </a:rPr>
                <a:t> 10</a:t>
              </a:r>
              <a:endParaRPr lang="zh-CN" altLang="en-US" dirty="0">
                <a:latin typeface="Calibri" pitchFamily="34" charset="0"/>
              </a:endParaRPr>
            </a:p>
          </p:txBody>
        </p:sp>
        <p:sp>
          <p:nvSpPr>
            <p:cNvPr id="15" name="Text Box 11"/>
            <p:cNvSpPr txBox="1">
              <a:spLocks noChangeArrowheads="1"/>
            </p:cNvSpPr>
            <p:nvPr/>
          </p:nvSpPr>
          <p:spPr bwMode="gray">
            <a:xfrm>
              <a:off x="1680" y="1959"/>
              <a:ext cx="2592" cy="174"/>
            </a:xfrm>
            <a:prstGeom prst="rect">
              <a:avLst/>
            </a:prstGeom>
            <a:noFill/>
            <a:ln w="9525" algn="ctr">
              <a:noFill/>
              <a:miter lim="800000"/>
              <a:headEnd/>
              <a:tailEnd/>
            </a:ln>
          </p:spPr>
          <p:txBody>
            <a:bodyPr wrap="square">
              <a:spAutoFit/>
            </a:bodyPr>
            <a:lstStyle/>
            <a:p>
              <a:pPr eaLnBrk="0" hangingPunct="0"/>
              <a:r>
                <a:rPr lang="zh-CN" altLang="en-US" sz="2400" b="1" dirty="0" smtClean="0">
                  <a:solidFill>
                    <a:srgbClr val="000000"/>
                  </a:solidFill>
                  <a:latin typeface="Calibri" pitchFamily="34" charset="0"/>
                </a:rPr>
                <a:t>减少理赔金发放环节，实现直赔到个人京卡中</a:t>
              </a:r>
              <a:endParaRPr lang="en-US" altLang="zh-CN" sz="2400" b="1" dirty="0">
                <a:solidFill>
                  <a:srgbClr val="000000"/>
                </a:solidFill>
                <a:latin typeface="Calibri" pitchFamily="34" charset="0"/>
              </a:endParaRPr>
            </a:p>
          </p:txBody>
        </p:sp>
        <p:sp>
          <p:nvSpPr>
            <p:cNvPr id="16" name="Text Box 12"/>
            <p:cNvSpPr txBox="1">
              <a:spLocks noChangeArrowheads="1"/>
            </p:cNvSpPr>
            <p:nvPr/>
          </p:nvSpPr>
          <p:spPr bwMode="gray">
            <a:xfrm>
              <a:off x="1296" y="1959"/>
              <a:ext cx="331" cy="174"/>
            </a:xfrm>
            <a:prstGeom prst="rect">
              <a:avLst/>
            </a:prstGeom>
            <a:noFill/>
            <a:ln w="9525" algn="ctr">
              <a:noFill/>
              <a:miter lim="800000"/>
              <a:headEnd/>
              <a:tailEnd/>
            </a:ln>
          </p:spPr>
          <p:txBody>
            <a:bodyPr>
              <a:spAutoFit/>
            </a:bodyPr>
            <a:lstStyle/>
            <a:p>
              <a:pPr algn="ctr" eaLnBrk="0" hangingPunct="0"/>
              <a:endParaRPr lang="en-US" altLang="zh-CN" sz="2400" dirty="0">
                <a:solidFill>
                  <a:schemeClr val="bg1"/>
                </a:solidFill>
                <a:latin typeface="Calibri" pitchFamily="34" charset="0"/>
              </a:endParaRPr>
            </a:p>
          </p:txBody>
        </p:sp>
      </p:grpSp>
    </p:spTree>
  </p:cSld>
  <p:clrMapOvr>
    <a:masterClrMapping/>
  </p:clrMapOvr>
  <p:transition spd="med">
    <p:strips dir="rd"/>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4800" dirty="0" smtClean="0">
                <a:solidFill>
                  <a:srgbClr val="000000"/>
                </a:solidFill>
                <a:latin typeface="Microsoft YaHei" pitchFamily="34" charset="-122"/>
                <a:ea typeface="Microsoft YaHei" pitchFamily="34" charset="-122"/>
              </a:rPr>
              <a:t>新保障业务系统新特性</a:t>
            </a:r>
            <a:endParaRPr lang="zh-CN" altLang="en-US" dirty="0"/>
          </a:p>
        </p:txBody>
      </p:sp>
      <p:sp>
        <p:nvSpPr>
          <p:cNvPr id="5" name="TextBox 4"/>
          <p:cNvSpPr txBox="1"/>
          <p:nvPr/>
        </p:nvSpPr>
        <p:spPr>
          <a:xfrm>
            <a:off x="714348" y="2143116"/>
            <a:ext cx="7572428" cy="369332"/>
          </a:xfrm>
          <a:prstGeom prst="rect">
            <a:avLst/>
          </a:prstGeom>
          <a:noFill/>
        </p:spPr>
        <p:txBody>
          <a:bodyPr wrap="square" rtlCol="0">
            <a:spAutoFit/>
          </a:bodyPr>
          <a:lstStyle/>
          <a:p>
            <a:r>
              <a:rPr lang="en-US" altLang="zh-CN" dirty="0" smtClean="0">
                <a:latin typeface="微软雅黑" pitchFamily="34" charset="-122"/>
                <a:ea typeface="微软雅黑" pitchFamily="34" charset="-122"/>
              </a:rPr>
              <a:t>1.</a:t>
            </a:r>
            <a:r>
              <a:rPr lang="zh-CN" altLang="en-US" dirty="0" smtClean="0">
                <a:latin typeface="微软雅黑" pitchFamily="34" charset="-122"/>
                <a:ea typeface="微软雅黑" pitchFamily="34" charset="-122"/>
              </a:rPr>
              <a:t>全市互助会参保会员持有京卡</a:t>
            </a:r>
            <a:r>
              <a:rPr lang="en-US" altLang="zh-CN" dirty="0" smtClean="0">
                <a:latin typeface="微软雅黑" pitchFamily="34" charset="-122"/>
                <a:ea typeface="微软雅黑" pitchFamily="34" charset="-122"/>
              </a:rPr>
              <a:t>•</a:t>
            </a:r>
            <a:r>
              <a:rPr lang="zh-CN" altLang="en-US" dirty="0" smtClean="0">
                <a:latin typeface="微软雅黑" pitchFamily="34" charset="-122"/>
                <a:ea typeface="微软雅黑" pitchFamily="34" charset="-122"/>
              </a:rPr>
              <a:t>互助服务卡情况：（</a:t>
            </a:r>
            <a:r>
              <a:rPr lang="en-US" altLang="zh-CN" dirty="0" smtClean="0">
                <a:latin typeface="微软雅黑" pitchFamily="34" charset="-122"/>
                <a:ea typeface="微软雅黑" pitchFamily="34" charset="-122"/>
              </a:rPr>
              <a:t>2014</a:t>
            </a:r>
            <a:r>
              <a:rPr lang="zh-CN" altLang="en-US" dirty="0" smtClean="0">
                <a:latin typeface="微软雅黑" pitchFamily="34" charset="-122"/>
                <a:ea typeface="微软雅黑" pitchFamily="34" charset="-122"/>
              </a:rPr>
              <a:t>年</a:t>
            </a:r>
            <a:r>
              <a:rPr lang="en-US" altLang="zh-CN" dirty="0" smtClean="0">
                <a:latin typeface="微软雅黑" pitchFamily="34" charset="-122"/>
                <a:ea typeface="微软雅黑" pitchFamily="34" charset="-122"/>
              </a:rPr>
              <a:t>5</a:t>
            </a:r>
            <a:r>
              <a:rPr lang="zh-CN" altLang="en-US" dirty="0" smtClean="0">
                <a:latin typeface="微软雅黑" pitchFamily="34" charset="-122"/>
                <a:ea typeface="微软雅黑" pitchFamily="34" charset="-122"/>
              </a:rPr>
              <a:t>月数据）</a:t>
            </a:r>
            <a:endParaRPr lang="zh-CN" altLang="en-US" dirty="0">
              <a:latin typeface="微软雅黑" pitchFamily="34" charset="-122"/>
              <a:ea typeface="微软雅黑" pitchFamily="34" charset="-122"/>
            </a:endParaRPr>
          </a:p>
        </p:txBody>
      </p:sp>
      <p:graphicFrame>
        <p:nvGraphicFramePr>
          <p:cNvPr id="6" name="图表 5"/>
          <p:cNvGraphicFramePr/>
          <p:nvPr/>
        </p:nvGraphicFramePr>
        <p:xfrm>
          <a:off x="642910" y="2428868"/>
          <a:ext cx="8001056" cy="4064000"/>
        </p:xfrm>
        <a:graphic>
          <a:graphicData uri="http://schemas.openxmlformats.org/drawingml/2006/chart">
            <c:chart xmlns:c="http://schemas.openxmlformats.org/drawingml/2006/chart" xmlns:r="http://schemas.openxmlformats.org/officeDocument/2006/relationships" r:id="rId3"/>
          </a:graphicData>
        </a:graphic>
      </p:graphicFrame>
      <p:sp>
        <p:nvSpPr>
          <p:cNvPr id="9" name="TextBox 1"/>
          <p:cNvSpPr txBox="1"/>
          <p:nvPr/>
        </p:nvSpPr>
        <p:spPr>
          <a:xfrm>
            <a:off x="5000628" y="5500702"/>
            <a:ext cx="3929090" cy="571504"/>
          </a:xfrm>
          <a:prstGeom prst="rect">
            <a:avLst/>
          </a:prstGeom>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sz="1800" dirty="0">
                <a:latin typeface="微软雅黑" pitchFamily="34" charset="-122"/>
                <a:ea typeface="微软雅黑" pitchFamily="34" charset="-122"/>
              </a:rPr>
              <a:t>互助会参保会员总数：</a:t>
            </a:r>
            <a:r>
              <a:rPr lang="en-US" sz="1800" b="1" dirty="0" smtClean="0">
                <a:latin typeface="微软雅黑" pitchFamily="34" charset="-122"/>
                <a:ea typeface="微软雅黑" pitchFamily="34" charset="-122"/>
              </a:rPr>
              <a:t>148</a:t>
            </a:r>
            <a:r>
              <a:rPr lang="zh-CN" altLang="en-US" sz="1800" dirty="0" smtClean="0">
                <a:latin typeface="微软雅黑" pitchFamily="34" charset="-122"/>
                <a:ea typeface="微软雅黑" pitchFamily="34" charset="-122"/>
              </a:rPr>
              <a:t>万</a:t>
            </a:r>
            <a:r>
              <a:rPr lang="zh-CN" sz="1800" dirty="0" smtClean="0">
                <a:latin typeface="微软雅黑" pitchFamily="34" charset="-122"/>
                <a:ea typeface="微软雅黑" pitchFamily="34" charset="-122"/>
              </a:rPr>
              <a:t>人</a:t>
            </a:r>
            <a:endParaRPr lang="zh-CN" sz="1800" dirty="0">
              <a:latin typeface="微软雅黑" pitchFamily="34" charset="-122"/>
              <a:ea typeface="微软雅黑" pitchFamily="34" charset="-122"/>
            </a:endParaRPr>
          </a:p>
        </p:txBody>
      </p:sp>
    </p:spTree>
  </p:cSld>
  <p:clrMapOvr>
    <a:masterClrMapping/>
  </p:clrMapOvr>
  <p:transition spd="med">
    <p:zoom/>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4800" dirty="0" smtClean="0">
                <a:solidFill>
                  <a:srgbClr val="000000"/>
                </a:solidFill>
                <a:latin typeface="Microsoft YaHei" pitchFamily="34" charset="-122"/>
                <a:ea typeface="Microsoft YaHei" pitchFamily="34" charset="-122"/>
              </a:rPr>
              <a:t>新保障业务系统新特性</a:t>
            </a:r>
            <a:endParaRPr lang="zh-CN" altLang="en-US" dirty="0"/>
          </a:p>
        </p:txBody>
      </p:sp>
      <p:sp>
        <p:nvSpPr>
          <p:cNvPr id="5" name="TextBox 4"/>
          <p:cNvSpPr txBox="1"/>
          <p:nvPr/>
        </p:nvSpPr>
        <p:spPr>
          <a:xfrm>
            <a:off x="714348" y="2143116"/>
            <a:ext cx="7572428" cy="369332"/>
          </a:xfrm>
          <a:prstGeom prst="rect">
            <a:avLst/>
          </a:prstGeom>
          <a:noFill/>
        </p:spPr>
        <p:txBody>
          <a:bodyPr wrap="square" rtlCol="0">
            <a:spAutoFit/>
          </a:bodyPr>
          <a:lstStyle/>
          <a:p>
            <a:r>
              <a:rPr lang="en-US" altLang="zh-CN" dirty="0" smtClean="0">
                <a:latin typeface="微软雅黑" pitchFamily="34" charset="-122"/>
                <a:ea typeface="微软雅黑" pitchFamily="34" charset="-122"/>
              </a:rPr>
              <a:t>2.</a:t>
            </a:r>
            <a:r>
              <a:rPr lang="zh-CN" altLang="en-US" dirty="0" smtClean="0">
                <a:latin typeface="微软雅黑" pitchFamily="34" charset="-122"/>
                <a:ea typeface="微软雅黑" pitchFamily="34" charset="-122"/>
              </a:rPr>
              <a:t>理赔金直赔到个人京卡</a:t>
            </a:r>
            <a:r>
              <a:rPr lang="en-US" altLang="zh-CN" dirty="0" smtClean="0">
                <a:latin typeface="微软雅黑" pitchFamily="34" charset="-122"/>
                <a:ea typeface="微软雅黑" pitchFamily="34" charset="-122"/>
              </a:rPr>
              <a:t>•</a:t>
            </a:r>
            <a:r>
              <a:rPr lang="zh-CN" altLang="en-US" dirty="0" smtClean="0">
                <a:latin typeface="微软雅黑" pitchFamily="34" charset="-122"/>
                <a:ea typeface="微软雅黑" pitchFamily="34" charset="-122"/>
              </a:rPr>
              <a:t>互助服务卡流程</a:t>
            </a:r>
            <a:endParaRPr lang="zh-CN" altLang="en-US" dirty="0">
              <a:latin typeface="微软雅黑" pitchFamily="34" charset="-122"/>
              <a:ea typeface="微软雅黑" pitchFamily="34" charset="-122"/>
            </a:endParaRPr>
          </a:p>
        </p:txBody>
      </p:sp>
      <p:sp>
        <p:nvSpPr>
          <p:cNvPr id="7" name="流程图: 磁盘 6"/>
          <p:cNvSpPr/>
          <p:nvPr/>
        </p:nvSpPr>
        <p:spPr>
          <a:xfrm>
            <a:off x="7286644" y="3286124"/>
            <a:ext cx="1214446" cy="1643074"/>
          </a:xfrm>
          <a:prstGeom prst="flowChartMagneticDisk">
            <a:avLst/>
          </a:prstGeom>
          <a:solidFill>
            <a:schemeClr val="accent2">
              <a:lumMod val="75000"/>
            </a:schemeClr>
          </a:solidFill>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微软雅黑" pitchFamily="34" charset="-122"/>
                <a:ea typeface="微软雅黑" pitchFamily="34" charset="-122"/>
              </a:rPr>
              <a:t>京卡信息库</a:t>
            </a:r>
            <a:endParaRPr lang="zh-CN" altLang="en-US" dirty="0">
              <a:latin typeface="微软雅黑" pitchFamily="34" charset="-122"/>
              <a:ea typeface="微软雅黑" pitchFamily="34" charset="-122"/>
            </a:endParaRPr>
          </a:p>
        </p:txBody>
      </p:sp>
      <p:sp>
        <p:nvSpPr>
          <p:cNvPr id="8" name="圆角矩形 7"/>
          <p:cNvSpPr/>
          <p:nvPr/>
        </p:nvSpPr>
        <p:spPr>
          <a:xfrm>
            <a:off x="1071538" y="2714620"/>
            <a:ext cx="1643074" cy="785818"/>
          </a:xfrm>
          <a:prstGeom prst="roundRect">
            <a:avLst/>
          </a:prstGeom>
          <a:solidFill>
            <a:schemeClr val="accent5"/>
          </a:solidFill>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微软雅黑" pitchFamily="34" charset="-122"/>
                <a:ea typeface="微软雅黑" pitchFamily="34" charset="-122"/>
              </a:rPr>
              <a:t>基层创建理赔申请单</a:t>
            </a:r>
            <a:endParaRPr lang="zh-CN" altLang="en-US" dirty="0">
              <a:latin typeface="微软雅黑" pitchFamily="34" charset="-122"/>
              <a:ea typeface="微软雅黑" pitchFamily="34" charset="-122"/>
            </a:endParaRPr>
          </a:p>
        </p:txBody>
      </p:sp>
      <p:sp>
        <p:nvSpPr>
          <p:cNvPr id="9" name="左箭头 8"/>
          <p:cNvSpPr/>
          <p:nvPr/>
        </p:nvSpPr>
        <p:spPr>
          <a:xfrm>
            <a:off x="3071802" y="3929066"/>
            <a:ext cx="4071966" cy="857256"/>
          </a:xfrm>
          <a:prstGeom prst="leftArrow">
            <a:avLst/>
          </a:prstGeom>
          <a:solidFill>
            <a:srgbClr val="FFC000"/>
          </a:solidFill>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微软雅黑" pitchFamily="34" charset="-122"/>
                <a:ea typeface="微软雅黑" pitchFamily="34" charset="-122"/>
              </a:rPr>
              <a:t>自动取得京卡信息，自动填入</a:t>
            </a:r>
            <a:endParaRPr lang="zh-CN" altLang="en-US" dirty="0">
              <a:latin typeface="微软雅黑" pitchFamily="34" charset="-122"/>
              <a:ea typeface="微软雅黑" pitchFamily="34" charset="-122"/>
            </a:endParaRPr>
          </a:p>
        </p:txBody>
      </p:sp>
      <p:sp>
        <p:nvSpPr>
          <p:cNvPr id="11" name="流程图: 多文档 10"/>
          <p:cNvSpPr/>
          <p:nvPr/>
        </p:nvSpPr>
        <p:spPr>
          <a:xfrm>
            <a:off x="1071538" y="4071942"/>
            <a:ext cx="1785950" cy="857256"/>
          </a:xfrm>
          <a:prstGeom prst="flowChartMultidocument">
            <a:avLst/>
          </a:prstGeom>
          <a:solidFill>
            <a:schemeClr val="accent1">
              <a:lumMod val="40000"/>
              <a:lumOff val="60000"/>
            </a:schemeClr>
          </a:solidFill>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微软雅黑" pitchFamily="34" charset="-122"/>
                <a:ea typeface="微软雅黑" pitchFamily="34" charset="-122"/>
              </a:rPr>
              <a:t>理赔申请单</a:t>
            </a:r>
            <a:endParaRPr lang="zh-CN" altLang="en-US" dirty="0">
              <a:latin typeface="微软雅黑" pitchFamily="34" charset="-122"/>
              <a:ea typeface="微软雅黑" pitchFamily="34" charset="-122"/>
            </a:endParaRPr>
          </a:p>
        </p:txBody>
      </p:sp>
      <p:sp>
        <p:nvSpPr>
          <p:cNvPr id="13" name="圆角矩形 12"/>
          <p:cNvSpPr/>
          <p:nvPr/>
        </p:nvSpPr>
        <p:spPr>
          <a:xfrm>
            <a:off x="714348" y="5572140"/>
            <a:ext cx="2000264" cy="785818"/>
          </a:xfrm>
          <a:prstGeom prst="roundRect">
            <a:avLst/>
          </a:prstGeom>
          <a:solidFill>
            <a:schemeClr val="accent5"/>
          </a:solidFill>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微软雅黑" pitchFamily="34" charset="-122"/>
                <a:ea typeface="微软雅黑" pitchFamily="34" charset="-122"/>
              </a:rPr>
              <a:t>办事处审核理赔单，计算理赔金</a:t>
            </a:r>
            <a:endParaRPr lang="zh-CN" altLang="en-US" dirty="0">
              <a:latin typeface="微软雅黑" pitchFamily="34" charset="-122"/>
              <a:ea typeface="微软雅黑" pitchFamily="34" charset="-122"/>
            </a:endParaRPr>
          </a:p>
        </p:txBody>
      </p:sp>
      <p:sp>
        <p:nvSpPr>
          <p:cNvPr id="14" name="圆角矩形 13"/>
          <p:cNvSpPr/>
          <p:nvPr/>
        </p:nvSpPr>
        <p:spPr>
          <a:xfrm>
            <a:off x="3643306" y="5572140"/>
            <a:ext cx="1500198" cy="785818"/>
          </a:xfrm>
          <a:prstGeom prst="roundRect">
            <a:avLst/>
          </a:prstGeom>
          <a:solidFill>
            <a:schemeClr val="accent5"/>
          </a:solidFill>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微软雅黑" pitchFamily="34" charset="-122"/>
                <a:ea typeface="微软雅黑" pitchFamily="34" charset="-122"/>
              </a:rPr>
              <a:t>银行打款</a:t>
            </a:r>
            <a:endParaRPr lang="zh-CN" altLang="en-US" dirty="0">
              <a:latin typeface="微软雅黑" pitchFamily="34" charset="-122"/>
              <a:ea typeface="微软雅黑" pitchFamily="34" charset="-122"/>
            </a:endParaRPr>
          </a:p>
        </p:txBody>
      </p:sp>
      <p:pic>
        <p:nvPicPr>
          <p:cNvPr id="15" name="图片 11" descr="图片1.png"/>
          <p:cNvPicPr>
            <a:picLocks noChangeAspect="1"/>
          </p:cNvPicPr>
          <p:nvPr/>
        </p:nvPicPr>
        <p:blipFill>
          <a:blip r:embed="rId3" cstate="print"/>
          <a:srcRect/>
          <a:stretch>
            <a:fillRect/>
          </a:stretch>
        </p:blipFill>
        <p:spPr bwMode="auto">
          <a:xfrm>
            <a:off x="6429388" y="5286388"/>
            <a:ext cx="1928826" cy="1329344"/>
          </a:xfrm>
          <a:prstGeom prst="rect">
            <a:avLst/>
          </a:prstGeom>
          <a:noFill/>
          <a:ln w="9525">
            <a:noFill/>
            <a:miter lim="800000"/>
            <a:headEnd/>
            <a:tailEnd/>
          </a:ln>
          <a:effectLst>
            <a:outerShdw blurRad="63500" sx="102000" sy="102000" algn="ctr" rotWithShape="0">
              <a:prstClr val="black">
                <a:alpha val="40000"/>
              </a:prstClr>
            </a:outerShdw>
          </a:effectLst>
        </p:spPr>
      </p:pic>
      <p:sp>
        <p:nvSpPr>
          <p:cNvPr id="16" name="下箭头 15"/>
          <p:cNvSpPr/>
          <p:nvPr/>
        </p:nvSpPr>
        <p:spPr>
          <a:xfrm>
            <a:off x="1785918" y="3571876"/>
            <a:ext cx="285752" cy="428628"/>
          </a:xfrm>
          <a:prstGeom prst="downArrow">
            <a:avLst/>
          </a:prstGeom>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17" name="下箭头 16"/>
          <p:cNvSpPr/>
          <p:nvPr/>
        </p:nvSpPr>
        <p:spPr>
          <a:xfrm>
            <a:off x="1785918" y="5000636"/>
            <a:ext cx="285752" cy="428628"/>
          </a:xfrm>
          <a:prstGeom prst="downArrow">
            <a:avLst/>
          </a:prstGeom>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18" name="右箭头 17"/>
          <p:cNvSpPr/>
          <p:nvPr/>
        </p:nvSpPr>
        <p:spPr>
          <a:xfrm>
            <a:off x="2786050" y="5786454"/>
            <a:ext cx="785818" cy="357190"/>
          </a:xfrm>
          <a:prstGeom prst="rightArrow">
            <a:avLst/>
          </a:prstGeom>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19" name="右箭头 18"/>
          <p:cNvSpPr/>
          <p:nvPr/>
        </p:nvSpPr>
        <p:spPr>
          <a:xfrm>
            <a:off x="5286380" y="5715016"/>
            <a:ext cx="1000132" cy="357190"/>
          </a:xfrm>
          <a:prstGeom prst="rightArrow">
            <a:avLst/>
          </a:prstGeom>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Tree>
  </p:cSld>
  <p:clrMapOvr>
    <a:masterClrMapping/>
  </p:clrMapOvr>
  <p:transition spd="med">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childTnLst>
                          </p:cTn>
                        </p:par>
                        <p:par>
                          <p:cTn id="11" fill="hold">
                            <p:stCondLst>
                              <p:cond delay="500"/>
                            </p:stCondLst>
                            <p:childTnLst>
                              <p:par>
                                <p:cTn id="12" presetID="12" presetClass="entr" presetSubtype="1" fill="hold" grpId="0" nodeType="afterEffect">
                                  <p:stCondLst>
                                    <p:cond delay="0"/>
                                  </p:stCondLst>
                                  <p:childTnLst>
                                    <p:set>
                                      <p:cBhvr>
                                        <p:cTn id="13" dur="1" fill="hold">
                                          <p:stCondLst>
                                            <p:cond delay="0"/>
                                          </p:stCondLst>
                                        </p:cTn>
                                        <p:tgtEl>
                                          <p:spTgt spid="16"/>
                                        </p:tgtEl>
                                        <p:attrNameLst>
                                          <p:attrName>style.visibility</p:attrName>
                                        </p:attrNameLst>
                                      </p:cBhvr>
                                      <p:to>
                                        <p:strVal val="visible"/>
                                      </p:to>
                                    </p:set>
                                    <p:animEffect transition="in" filter="slide(fromTop)">
                                      <p:cBhvr>
                                        <p:cTn id="14" dur="500"/>
                                        <p:tgtEl>
                                          <p:spTgt spid="16"/>
                                        </p:tgtEl>
                                      </p:cBhvr>
                                    </p:animEffect>
                                  </p:childTnLst>
                                </p:cTn>
                              </p:par>
                            </p:childTnLst>
                          </p:cTn>
                        </p:par>
                        <p:par>
                          <p:cTn id="15" fill="hold">
                            <p:stCondLst>
                              <p:cond delay="1000"/>
                            </p:stCondLst>
                            <p:childTnLst>
                              <p:par>
                                <p:cTn id="16" presetID="9" presetClass="entr" presetSubtype="0" fill="hold" grpId="0" nodeType="after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dissolve">
                                      <p:cBhvr>
                                        <p:cTn id="18" dur="500"/>
                                        <p:tgtEl>
                                          <p:spTgt spid="11"/>
                                        </p:tgtEl>
                                      </p:cBhvr>
                                    </p:animEffect>
                                  </p:childTnLst>
                                </p:cTn>
                              </p:par>
                            </p:childTnLst>
                          </p:cTn>
                        </p:par>
                        <p:par>
                          <p:cTn id="19" fill="hold">
                            <p:stCondLst>
                              <p:cond delay="1500"/>
                            </p:stCondLst>
                            <p:childTnLst>
                              <p:par>
                                <p:cTn id="20" presetID="12" presetClass="entr" presetSubtype="2"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slide(fromRight)">
                                      <p:cBhvr>
                                        <p:cTn id="22" dur="500"/>
                                        <p:tgtEl>
                                          <p:spTgt spid="9"/>
                                        </p:tgtEl>
                                      </p:cBhvr>
                                    </p:animEffect>
                                  </p:childTnLst>
                                </p:cTn>
                              </p:par>
                            </p:childTnLst>
                          </p:cTn>
                        </p:par>
                        <p:par>
                          <p:cTn id="23" fill="hold">
                            <p:stCondLst>
                              <p:cond delay="2000"/>
                            </p:stCondLst>
                            <p:childTnLst>
                              <p:par>
                                <p:cTn id="24" presetID="12" presetClass="entr" presetSubtype="1" fill="hold" grpId="0" nodeType="afterEffect">
                                  <p:stCondLst>
                                    <p:cond delay="0"/>
                                  </p:stCondLst>
                                  <p:childTnLst>
                                    <p:set>
                                      <p:cBhvr>
                                        <p:cTn id="25" dur="1" fill="hold">
                                          <p:stCondLst>
                                            <p:cond delay="0"/>
                                          </p:stCondLst>
                                        </p:cTn>
                                        <p:tgtEl>
                                          <p:spTgt spid="17"/>
                                        </p:tgtEl>
                                        <p:attrNameLst>
                                          <p:attrName>style.visibility</p:attrName>
                                        </p:attrNameLst>
                                      </p:cBhvr>
                                      <p:to>
                                        <p:strVal val="visible"/>
                                      </p:to>
                                    </p:set>
                                    <p:animEffect transition="in" filter="slide(fromTop)">
                                      <p:cBhvr>
                                        <p:cTn id="26" dur="500"/>
                                        <p:tgtEl>
                                          <p:spTgt spid="17"/>
                                        </p:tgtEl>
                                      </p:cBhvr>
                                    </p:animEffect>
                                  </p:childTnLst>
                                </p:cTn>
                              </p:par>
                            </p:childTnLst>
                          </p:cTn>
                        </p:par>
                        <p:par>
                          <p:cTn id="27" fill="hold">
                            <p:stCondLst>
                              <p:cond delay="2500"/>
                            </p:stCondLst>
                            <p:childTnLst>
                              <p:par>
                                <p:cTn id="28" presetID="10" presetClass="entr" presetSubtype="0" fill="hold" grpId="0" nodeType="after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fade">
                                      <p:cBhvr>
                                        <p:cTn id="30" dur="500"/>
                                        <p:tgtEl>
                                          <p:spTgt spid="13"/>
                                        </p:tgtEl>
                                      </p:cBhvr>
                                    </p:animEffect>
                                  </p:childTnLst>
                                </p:cTn>
                              </p:par>
                            </p:childTnLst>
                          </p:cTn>
                        </p:par>
                        <p:par>
                          <p:cTn id="31" fill="hold">
                            <p:stCondLst>
                              <p:cond delay="3000"/>
                            </p:stCondLst>
                            <p:childTnLst>
                              <p:par>
                                <p:cTn id="32" presetID="12" presetClass="entr" presetSubtype="8" fill="hold" grpId="0" nodeType="afterEffect">
                                  <p:stCondLst>
                                    <p:cond delay="0"/>
                                  </p:stCondLst>
                                  <p:childTnLst>
                                    <p:set>
                                      <p:cBhvr>
                                        <p:cTn id="33" dur="1" fill="hold">
                                          <p:stCondLst>
                                            <p:cond delay="0"/>
                                          </p:stCondLst>
                                        </p:cTn>
                                        <p:tgtEl>
                                          <p:spTgt spid="18"/>
                                        </p:tgtEl>
                                        <p:attrNameLst>
                                          <p:attrName>style.visibility</p:attrName>
                                        </p:attrNameLst>
                                      </p:cBhvr>
                                      <p:to>
                                        <p:strVal val="visible"/>
                                      </p:to>
                                    </p:set>
                                    <p:animEffect transition="in" filter="slide(fromLeft)">
                                      <p:cBhvr>
                                        <p:cTn id="34" dur="500"/>
                                        <p:tgtEl>
                                          <p:spTgt spid="18"/>
                                        </p:tgtEl>
                                      </p:cBhvr>
                                    </p:animEffect>
                                  </p:childTnLst>
                                </p:cTn>
                              </p:par>
                            </p:childTnLst>
                          </p:cTn>
                        </p:par>
                        <p:par>
                          <p:cTn id="35" fill="hold">
                            <p:stCondLst>
                              <p:cond delay="3500"/>
                            </p:stCondLst>
                            <p:childTnLst>
                              <p:par>
                                <p:cTn id="36" presetID="10" presetClass="entr" presetSubtype="0" fill="hold" grpId="0" nodeType="afterEffect">
                                  <p:stCondLst>
                                    <p:cond delay="0"/>
                                  </p:stCondLst>
                                  <p:childTnLst>
                                    <p:set>
                                      <p:cBhvr>
                                        <p:cTn id="37" dur="1" fill="hold">
                                          <p:stCondLst>
                                            <p:cond delay="0"/>
                                          </p:stCondLst>
                                        </p:cTn>
                                        <p:tgtEl>
                                          <p:spTgt spid="14"/>
                                        </p:tgtEl>
                                        <p:attrNameLst>
                                          <p:attrName>style.visibility</p:attrName>
                                        </p:attrNameLst>
                                      </p:cBhvr>
                                      <p:to>
                                        <p:strVal val="visible"/>
                                      </p:to>
                                    </p:set>
                                    <p:animEffect transition="in" filter="fade">
                                      <p:cBhvr>
                                        <p:cTn id="38" dur="500"/>
                                        <p:tgtEl>
                                          <p:spTgt spid="14"/>
                                        </p:tgtEl>
                                      </p:cBhvr>
                                    </p:animEffect>
                                  </p:childTnLst>
                                </p:cTn>
                              </p:par>
                            </p:childTnLst>
                          </p:cTn>
                        </p:par>
                        <p:par>
                          <p:cTn id="39" fill="hold">
                            <p:stCondLst>
                              <p:cond delay="4000"/>
                            </p:stCondLst>
                            <p:childTnLst>
                              <p:par>
                                <p:cTn id="40" presetID="12" presetClass="entr" presetSubtype="8" fill="hold" grpId="0" nodeType="afterEffect">
                                  <p:stCondLst>
                                    <p:cond delay="0"/>
                                  </p:stCondLst>
                                  <p:childTnLst>
                                    <p:set>
                                      <p:cBhvr>
                                        <p:cTn id="41" dur="1" fill="hold">
                                          <p:stCondLst>
                                            <p:cond delay="0"/>
                                          </p:stCondLst>
                                        </p:cTn>
                                        <p:tgtEl>
                                          <p:spTgt spid="19"/>
                                        </p:tgtEl>
                                        <p:attrNameLst>
                                          <p:attrName>style.visibility</p:attrName>
                                        </p:attrNameLst>
                                      </p:cBhvr>
                                      <p:to>
                                        <p:strVal val="visible"/>
                                      </p:to>
                                    </p:set>
                                    <p:animEffect transition="in" filter="slide(fromLeft)">
                                      <p:cBhvr>
                                        <p:cTn id="42" dur="500"/>
                                        <p:tgtEl>
                                          <p:spTgt spid="19"/>
                                        </p:tgtEl>
                                      </p:cBhvr>
                                    </p:animEffect>
                                  </p:childTnLst>
                                </p:cTn>
                              </p:par>
                            </p:childTnLst>
                          </p:cTn>
                        </p:par>
                        <p:par>
                          <p:cTn id="43" fill="hold">
                            <p:stCondLst>
                              <p:cond delay="4500"/>
                            </p:stCondLst>
                            <p:childTnLst>
                              <p:par>
                                <p:cTn id="44" presetID="10" presetClass="entr" presetSubtype="0" fill="hold" nodeType="afterEffect">
                                  <p:stCondLst>
                                    <p:cond delay="0"/>
                                  </p:stCondLst>
                                  <p:childTnLst>
                                    <p:set>
                                      <p:cBhvr>
                                        <p:cTn id="45" dur="1" fill="hold">
                                          <p:stCondLst>
                                            <p:cond delay="0"/>
                                          </p:stCondLst>
                                        </p:cTn>
                                        <p:tgtEl>
                                          <p:spTgt spid="15"/>
                                        </p:tgtEl>
                                        <p:attrNameLst>
                                          <p:attrName>style.visibility</p:attrName>
                                        </p:attrNameLst>
                                      </p:cBhvr>
                                      <p:to>
                                        <p:strVal val="visible"/>
                                      </p:to>
                                    </p:set>
                                    <p:animEffect transition="in" filter="fade">
                                      <p:cBhvr>
                                        <p:cTn id="46"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1" grpId="0" animBg="1"/>
      <p:bldP spid="13" grpId="0" animBg="1"/>
      <p:bldP spid="14" grpId="0" animBg="1"/>
      <p:bldP spid="16" grpId="0" animBg="1"/>
      <p:bldP spid="17" grpId="0" animBg="1"/>
      <p:bldP spid="18" grpId="0" animBg="1"/>
      <p:bldP spid="19"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4800" dirty="0" smtClean="0">
                <a:solidFill>
                  <a:srgbClr val="000000"/>
                </a:solidFill>
                <a:latin typeface="Microsoft YaHei" pitchFamily="34" charset="-122"/>
                <a:ea typeface="Microsoft YaHei" pitchFamily="34" charset="-122"/>
              </a:rPr>
              <a:t>新保障业务系统新特性</a:t>
            </a:r>
            <a:endParaRPr lang="zh-CN" altLang="en-US" dirty="0"/>
          </a:p>
        </p:txBody>
      </p:sp>
      <p:sp>
        <p:nvSpPr>
          <p:cNvPr id="5" name="TextBox 4"/>
          <p:cNvSpPr txBox="1"/>
          <p:nvPr/>
        </p:nvSpPr>
        <p:spPr>
          <a:xfrm>
            <a:off x="714348" y="2143116"/>
            <a:ext cx="7572428" cy="3139321"/>
          </a:xfrm>
          <a:prstGeom prst="rect">
            <a:avLst/>
          </a:prstGeom>
          <a:noFill/>
        </p:spPr>
        <p:txBody>
          <a:bodyPr wrap="square" rtlCol="0">
            <a:spAutoFit/>
          </a:bodyPr>
          <a:lstStyle/>
          <a:p>
            <a:r>
              <a:rPr lang="en-US" altLang="zh-CN" dirty="0" smtClean="0">
                <a:latin typeface="微软雅黑" pitchFamily="34" charset="-122"/>
                <a:ea typeface="微软雅黑" pitchFamily="34" charset="-122"/>
              </a:rPr>
              <a:t>3.</a:t>
            </a:r>
            <a:r>
              <a:rPr lang="zh-CN" altLang="en-US" dirty="0" smtClean="0">
                <a:latin typeface="微软雅黑" pitchFamily="34" charset="-122"/>
                <a:ea typeface="微软雅黑" pitchFamily="34" charset="-122"/>
              </a:rPr>
              <a:t> 注意事项</a:t>
            </a:r>
            <a:endParaRPr lang="en-US" altLang="zh-CN" dirty="0" smtClean="0">
              <a:latin typeface="微软雅黑" pitchFamily="34" charset="-122"/>
              <a:ea typeface="微软雅黑" pitchFamily="34" charset="-122"/>
            </a:endParaRPr>
          </a:p>
          <a:p>
            <a:endParaRPr lang="en-US" altLang="zh-CN" dirty="0" smtClean="0">
              <a:latin typeface="微软雅黑" pitchFamily="34" charset="-122"/>
              <a:ea typeface="微软雅黑" pitchFamily="34" charset="-122"/>
            </a:endParaRPr>
          </a:p>
          <a:p>
            <a:r>
              <a:rPr lang="en-US" altLang="zh-CN" dirty="0" smtClean="0">
                <a:latin typeface="微软雅黑" pitchFamily="34" charset="-122"/>
                <a:ea typeface="微软雅黑" pitchFamily="34" charset="-122"/>
              </a:rPr>
              <a:t>       1</a:t>
            </a:r>
            <a:r>
              <a:rPr lang="zh-CN" altLang="en-US" dirty="0" smtClean="0">
                <a:latin typeface="微软雅黑" pitchFamily="34" charset="-122"/>
                <a:ea typeface="微软雅黑" pitchFamily="34" charset="-122"/>
              </a:rPr>
              <a:t>）基层申报理赔时，要核实系统自动提取出的京卡信息是否无误。</a:t>
            </a:r>
            <a:endParaRPr lang="en-US" altLang="zh-CN" dirty="0" smtClean="0">
              <a:latin typeface="微软雅黑" pitchFamily="34" charset="-122"/>
              <a:ea typeface="微软雅黑" pitchFamily="34" charset="-122"/>
            </a:endParaRPr>
          </a:p>
          <a:p>
            <a:endParaRPr lang="en-US" altLang="zh-CN" dirty="0" smtClean="0">
              <a:latin typeface="微软雅黑" pitchFamily="34" charset="-122"/>
              <a:ea typeface="微软雅黑" pitchFamily="34" charset="-122"/>
            </a:endParaRPr>
          </a:p>
          <a:p>
            <a:r>
              <a:rPr lang="en-US" altLang="zh-CN" dirty="0" smtClean="0">
                <a:latin typeface="微软雅黑" pitchFamily="34" charset="-122"/>
                <a:ea typeface="微软雅黑" pitchFamily="34" charset="-122"/>
              </a:rPr>
              <a:t>       2</a:t>
            </a:r>
            <a:r>
              <a:rPr lang="zh-CN" altLang="en-US" dirty="0" smtClean="0">
                <a:latin typeface="微软雅黑" pitchFamily="34" charset="-122"/>
                <a:ea typeface="微软雅黑" pitchFamily="34" charset="-122"/>
              </a:rPr>
              <a:t>）本人确实持有京卡，但系统未能自动提取出京卡信息的要核实：</a:t>
            </a:r>
            <a:endParaRPr lang="en-US" altLang="zh-CN" dirty="0" smtClean="0">
              <a:latin typeface="微软雅黑" pitchFamily="34" charset="-122"/>
              <a:ea typeface="微软雅黑" pitchFamily="34" charset="-122"/>
            </a:endParaRPr>
          </a:p>
          <a:p>
            <a:pPr lvl="2">
              <a:buFont typeface="Wingdings" pitchFamily="2" charset="2"/>
              <a:buChar char="u"/>
            </a:pPr>
            <a:r>
              <a:rPr lang="zh-CN" altLang="en-US" dirty="0" smtClean="0">
                <a:latin typeface="微软雅黑" pitchFamily="34" charset="-122"/>
                <a:ea typeface="微软雅黑" pitchFamily="34" charset="-122"/>
              </a:rPr>
              <a:t>互助会和京卡系统中两边的职工信息是否一致（姓名，身份证号）</a:t>
            </a:r>
            <a:endParaRPr lang="en-US" altLang="zh-CN" dirty="0" smtClean="0">
              <a:latin typeface="微软雅黑" pitchFamily="34" charset="-122"/>
              <a:ea typeface="微软雅黑" pitchFamily="34" charset="-122"/>
            </a:endParaRPr>
          </a:p>
          <a:p>
            <a:pPr lvl="2">
              <a:buFont typeface="Wingdings" pitchFamily="2" charset="2"/>
              <a:buChar char="u"/>
            </a:pPr>
            <a:r>
              <a:rPr lang="zh-CN" altLang="en-US" dirty="0" smtClean="0">
                <a:latin typeface="微软雅黑" pitchFamily="34" charset="-122"/>
                <a:ea typeface="微软雅黑" pitchFamily="34" charset="-122"/>
              </a:rPr>
              <a:t>职工信息在京卡系统中是否存在和显示正常。</a:t>
            </a:r>
            <a:endParaRPr lang="en-US" altLang="zh-CN" dirty="0" smtClean="0">
              <a:latin typeface="微软雅黑" pitchFamily="34" charset="-122"/>
              <a:ea typeface="微软雅黑" pitchFamily="34" charset="-122"/>
            </a:endParaRPr>
          </a:p>
          <a:p>
            <a:pPr lvl="2">
              <a:buFont typeface="Wingdings" pitchFamily="2" charset="2"/>
              <a:buChar char="u"/>
            </a:pPr>
            <a:endParaRPr lang="en-US" altLang="zh-CN" dirty="0" smtClean="0">
              <a:latin typeface="微软雅黑" pitchFamily="34" charset="-122"/>
              <a:ea typeface="微软雅黑" pitchFamily="34" charset="-122"/>
            </a:endParaRPr>
          </a:p>
          <a:p>
            <a:pPr lvl="1"/>
            <a:r>
              <a:rPr lang="en-US" altLang="zh-CN" dirty="0" smtClean="0">
                <a:latin typeface="微软雅黑" pitchFamily="34" charset="-122"/>
                <a:ea typeface="微软雅黑" pitchFamily="34" charset="-122"/>
              </a:rPr>
              <a:t>3</a:t>
            </a:r>
            <a:r>
              <a:rPr lang="zh-CN" altLang="en-US" dirty="0" smtClean="0">
                <a:latin typeface="微软雅黑" pitchFamily="34" charset="-122"/>
                <a:ea typeface="微软雅黑" pitchFamily="34" charset="-122"/>
              </a:rPr>
              <a:t>）办事处发送的理赔打款订制短信会在银行打款成功后发出，所以会有一段延迟性。</a:t>
            </a:r>
            <a:endParaRPr lang="en-US" altLang="zh-CN" dirty="0" smtClean="0">
              <a:latin typeface="微软雅黑" pitchFamily="34" charset="-122"/>
              <a:ea typeface="微软雅黑" pitchFamily="34" charset="-122"/>
            </a:endParaRPr>
          </a:p>
        </p:txBody>
      </p:sp>
      <p:pic>
        <p:nvPicPr>
          <p:cNvPr id="1027" name="Picture 3"/>
          <p:cNvPicPr>
            <a:picLocks noChangeAspect="1" noChangeArrowheads="1"/>
          </p:cNvPicPr>
          <p:nvPr/>
        </p:nvPicPr>
        <p:blipFill>
          <a:blip r:embed="rId3" cstate="print"/>
          <a:srcRect/>
          <a:stretch>
            <a:fillRect/>
          </a:stretch>
        </p:blipFill>
        <p:spPr bwMode="auto">
          <a:xfrm>
            <a:off x="683568" y="3140968"/>
            <a:ext cx="7848872" cy="3526975"/>
          </a:xfrm>
          <a:prstGeom prst="rect">
            <a:avLst/>
          </a:prstGeom>
          <a:noFill/>
          <a:ln w="9525">
            <a:solidFill>
              <a:schemeClr val="accent1">
                <a:lumMod val="50000"/>
              </a:schemeClr>
            </a:solidFill>
            <a:miter lim="800000"/>
            <a:headEnd/>
            <a:tailEnd/>
          </a:ln>
          <a:effectLst>
            <a:outerShdw blurRad="50800" dist="38100" dir="5400000" algn="t" rotWithShape="0">
              <a:prstClr val="black">
                <a:alpha val="40000"/>
              </a:prstClr>
            </a:outerShdw>
          </a:effectLst>
        </p:spPr>
      </p:pic>
      <p:sp>
        <p:nvSpPr>
          <p:cNvPr id="6" name="圆角矩形 5"/>
          <p:cNvSpPr/>
          <p:nvPr/>
        </p:nvSpPr>
        <p:spPr>
          <a:xfrm>
            <a:off x="1763688" y="5229200"/>
            <a:ext cx="5688632" cy="360040"/>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med">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iterate type="lt">
                                    <p:tmAbs val="0"/>
                                  </p:iterate>
                                  <p:childTnLst>
                                    <p:set>
                                      <p:cBhvr>
                                        <p:cTn id="6" dur="1" fill="hold">
                                          <p:stCondLst>
                                            <p:cond delay="0"/>
                                          </p:stCondLst>
                                        </p:cTn>
                                        <p:tgtEl>
                                          <p:spTgt spid="1027"/>
                                        </p:tgtEl>
                                        <p:attrNameLst>
                                          <p:attrName>style.visibility</p:attrName>
                                        </p:attrNameLst>
                                      </p:cBhvr>
                                      <p:to>
                                        <p:strVal val="visible"/>
                                      </p:to>
                                    </p:set>
                                  </p:childTnLst>
                                </p:cTn>
                              </p:par>
                            </p:childTnLst>
                          </p:cTn>
                        </p:par>
                        <p:par>
                          <p:cTn id="7" fill="hold">
                            <p:stCondLst>
                              <p:cond delay="0"/>
                            </p:stCondLst>
                            <p:childTnLst>
                              <p:par>
                                <p:cTn id="8" presetID="9" presetClass="entr" presetSubtype="0" fill="hold" grpId="0" nodeType="after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dissolve">
                                      <p:cBhvr>
                                        <p:cTn id="10" dur="5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1" nodeType="clickEffect">
                                  <p:stCondLst>
                                    <p:cond delay="0"/>
                                  </p:stCondLst>
                                  <p:childTnLst>
                                    <p:set>
                                      <p:cBhvr>
                                        <p:cTn id="14" dur="1" fill="hold">
                                          <p:stCondLst>
                                            <p:cond delay="0"/>
                                          </p:stCondLst>
                                        </p:cTn>
                                        <p:tgtEl>
                                          <p:spTgt spid="6"/>
                                        </p:tgtEl>
                                        <p:attrNameLst>
                                          <p:attrName>style.visibility</p:attrName>
                                        </p:attrNameLst>
                                      </p:cBhvr>
                                      <p:to>
                                        <p:strVal val="hidden"/>
                                      </p:to>
                                    </p:set>
                                  </p:childTnLst>
                                </p:cTn>
                              </p:par>
                            </p:childTnLst>
                          </p:cTn>
                        </p:par>
                        <p:par>
                          <p:cTn id="15" fill="hold">
                            <p:stCondLst>
                              <p:cond delay="0"/>
                            </p:stCondLst>
                            <p:childTnLst>
                              <p:par>
                                <p:cTn id="16" presetID="6" presetClass="emph" presetSubtype="0" fill="hold" nodeType="afterEffect">
                                  <p:stCondLst>
                                    <p:cond delay="0"/>
                                  </p:stCondLst>
                                  <p:iterate type="lt">
                                    <p:tmPct val="0"/>
                                  </p:iterate>
                                  <p:childTnLst>
                                    <p:animScale>
                                      <p:cBhvr>
                                        <p:cTn id="17" dur="500" fill="hold"/>
                                        <p:tgtEl>
                                          <p:spTgt spid="1027"/>
                                        </p:tgtEl>
                                      </p:cBhvr>
                                      <p:by x="45000" y="45000"/>
                                    </p:animScale>
                                  </p:childTnLst>
                                </p:cTn>
                              </p:par>
                            </p:childTnLst>
                          </p:cTn>
                        </p:par>
                        <p:par>
                          <p:cTn id="18" fill="hold">
                            <p:stCondLst>
                              <p:cond delay="500"/>
                            </p:stCondLst>
                            <p:childTnLst>
                              <p:par>
                                <p:cTn id="19" presetID="49" presetClass="path" presetSubtype="0" accel="50000" decel="50000" fill="hold" nodeType="afterEffect">
                                  <p:stCondLst>
                                    <p:cond delay="0"/>
                                  </p:stCondLst>
                                  <p:iterate type="lt">
                                    <p:tmPct val="0"/>
                                  </p:iterate>
                                  <p:childTnLst>
                                    <p:animMotion origin="layout" path="M -3.05556E-6 3.7037E-6 L 0.25591 0.14189 " pathEditMode="relative" rAng="0" ptsTypes="AA">
                                      <p:cBhvr>
                                        <p:cTn id="20" dur="500" fill="hold"/>
                                        <p:tgtEl>
                                          <p:spTgt spid="1027"/>
                                        </p:tgtEl>
                                        <p:attrNameLst>
                                          <p:attrName>ppt_x</p:attrName>
                                          <p:attrName>ppt_y</p:attrName>
                                        </p:attrNameLst>
                                      </p:cBhvr>
                                      <p:rCtr x="128" y="7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6" grpId="1"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4800" dirty="0" smtClean="0">
                <a:solidFill>
                  <a:srgbClr val="000000"/>
                </a:solidFill>
                <a:latin typeface="Microsoft YaHei" pitchFamily="34" charset="-122"/>
                <a:ea typeface="Microsoft YaHei" pitchFamily="34" charset="-122"/>
              </a:rPr>
              <a:t>新保障业务系统新特性</a:t>
            </a:r>
            <a:endParaRPr lang="zh-CN" altLang="en-US" dirty="0"/>
          </a:p>
        </p:txBody>
      </p:sp>
      <p:grpSp>
        <p:nvGrpSpPr>
          <p:cNvPr id="3" name="Group 8"/>
          <p:cNvGrpSpPr>
            <a:grpSpLocks/>
          </p:cNvGrpSpPr>
          <p:nvPr/>
        </p:nvGrpSpPr>
        <p:grpSpPr bwMode="auto">
          <a:xfrm>
            <a:off x="857224" y="3071809"/>
            <a:ext cx="7407372" cy="1000126"/>
            <a:chOff x="1296" y="1851"/>
            <a:chExt cx="2976" cy="378"/>
          </a:xfrm>
          <a:effectLst>
            <a:outerShdw blurRad="50800" dist="38100" dir="2700000" algn="tl" rotWithShape="0">
              <a:prstClr val="black">
                <a:alpha val="40000"/>
              </a:prstClr>
            </a:outerShdw>
          </a:effectLst>
        </p:grpSpPr>
        <p:sp>
          <p:nvSpPr>
            <p:cNvPr id="13" name="AutoShape 9"/>
            <p:cNvSpPr>
              <a:spLocks noChangeArrowheads="1"/>
            </p:cNvSpPr>
            <p:nvPr/>
          </p:nvSpPr>
          <p:spPr bwMode="gray">
            <a:xfrm>
              <a:off x="1536" y="1899"/>
              <a:ext cx="2736" cy="288"/>
            </a:xfrm>
            <a:prstGeom prst="roundRect">
              <a:avLst>
                <a:gd name="adj" fmla="val 16667"/>
              </a:avLst>
            </a:prstGeom>
            <a:gradFill rotWithShape="1">
              <a:gsLst>
                <a:gs pos="0">
                  <a:schemeClr val="accent1"/>
                </a:gs>
                <a:gs pos="50000">
                  <a:schemeClr val="accent1">
                    <a:gamma/>
                    <a:tint val="21176"/>
                    <a:invGamma/>
                  </a:schemeClr>
                </a:gs>
                <a:gs pos="100000">
                  <a:schemeClr val="accent1"/>
                </a:gs>
              </a:gsLst>
              <a:lin ang="5400000" scaled="1"/>
            </a:gradFill>
            <a:ln w="12700" algn="ctr">
              <a:solidFill>
                <a:schemeClr val="bg1"/>
              </a:solidFill>
              <a:round/>
              <a:headEnd/>
              <a:tailEnd/>
            </a:ln>
            <a:effectLst/>
          </p:spPr>
          <p:txBody>
            <a:bodyPr wrap="none" anchor="ctr"/>
            <a:lstStyle/>
            <a:p>
              <a:pPr fontAlgn="auto">
                <a:spcBef>
                  <a:spcPts val="0"/>
                </a:spcBef>
                <a:spcAft>
                  <a:spcPts val="0"/>
                </a:spcAft>
                <a:defRPr/>
              </a:pPr>
              <a:endParaRPr lang="zh-CN" altLang="en-US">
                <a:latin typeface="+mn-lt"/>
                <a:ea typeface="+mn-ea"/>
              </a:endParaRPr>
            </a:p>
          </p:txBody>
        </p:sp>
        <p:sp>
          <p:nvSpPr>
            <p:cNvPr id="14" name="AutoShape 10"/>
            <p:cNvSpPr>
              <a:spLocks noChangeArrowheads="1"/>
            </p:cNvSpPr>
            <p:nvPr/>
          </p:nvSpPr>
          <p:spPr bwMode="gray">
            <a:xfrm>
              <a:off x="1316" y="1851"/>
              <a:ext cx="394" cy="378"/>
            </a:xfrm>
            <a:prstGeom prst="diamond">
              <a:avLst/>
            </a:prstGeom>
            <a:solidFill>
              <a:schemeClr val="accent1"/>
            </a:solidFill>
            <a:ln w="25400" algn="ctr">
              <a:solidFill>
                <a:schemeClr val="bg1"/>
              </a:solidFill>
              <a:miter lim="800000"/>
              <a:headEnd/>
              <a:tailEnd/>
            </a:ln>
          </p:spPr>
          <p:txBody>
            <a:bodyPr wrap="none" anchor="ctr"/>
            <a:lstStyle/>
            <a:p>
              <a:r>
                <a:rPr lang="en-US" altLang="zh-CN" dirty="0" smtClean="0">
                  <a:latin typeface="Calibri" pitchFamily="34" charset="0"/>
                </a:rPr>
                <a:t> 11</a:t>
              </a:r>
              <a:endParaRPr lang="zh-CN" altLang="en-US" dirty="0">
                <a:latin typeface="Calibri" pitchFamily="34" charset="0"/>
              </a:endParaRPr>
            </a:p>
          </p:txBody>
        </p:sp>
        <p:sp>
          <p:nvSpPr>
            <p:cNvPr id="15" name="Text Box 11"/>
            <p:cNvSpPr txBox="1">
              <a:spLocks noChangeArrowheads="1"/>
            </p:cNvSpPr>
            <p:nvPr/>
          </p:nvSpPr>
          <p:spPr bwMode="gray">
            <a:xfrm>
              <a:off x="1680" y="1959"/>
              <a:ext cx="2592" cy="174"/>
            </a:xfrm>
            <a:prstGeom prst="rect">
              <a:avLst/>
            </a:prstGeom>
            <a:noFill/>
            <a:ln w="9525" algn="ctr">
              <a:noFill/>
              <a:miter lim="800000"/>
              <a:headEnd/>
              <a:tailEnd/>
            </a:ln>
          </p:spPr>
          <p:txBody>
            <a:bodyPr wrap="square">
              <a:spAutoFit/>
            </a:bodyPr>
            <a:lstStyle/>
            <a:p>
              <a:pPr eaLnBrk="0" hangingPunct="0"/>
              <a:r>
                <a:rPr lang="zh-CN" altLang="en-US" sz="2400" b="1" dirty="0" smtClean="0">
                  <a:solidFill>
                    <a:srgbClr val="000000"/>
                  </a:solidFill>
                  <a:latin typeface="Calibri" pitchFamily="34" charset="0"/>
                </a:rPr>
                <a:t>完善的京卡暖互助类保障计划查询功能</a:t>
              </a:r>
              <a:endParaRPr lang="en-US" altLang="zh-CN" sz="2400" b="1" dirty="0">
                <a:solidFill>
                  <a:srgbClr val="000000"/>
                </a:solidFill>
                <a:latin typeface="Calibri" pitchFamily="34" charset="0"/>
              </a:endParaRPr>
            </a:p>
          </p:txBody>
        </p:sp>
        <p:sp>
          <p:nvSpPr>
            <p:cNvPr id="16" name="Text Box 12"/>
            <p:cNvSpPr txBox="1">
              <a:spLocks noChangeArrowheads="1"/>
            </p:cNvSpPr>
            <p:nvPr/>
          </p:nvSpPr>
          <p:spPr bwMode="gray">
            <a:xfrm>
              <a:off x="1296" y="1959"/>
              <a:ext cx="331" cy="174"/>
            </a:xfrm>
            <a:prstGeom prst="rect">
              <a:avLst/>
            </a:prstGeom>
            <a:noFill/>
            <a:ln w="9525" algn="ctr">
              <a:noFill/>
              <a:miter lim="800000"/>
              <a:headEnd/>
              <a:tailEnd/>
            </a:ln>
          </p:spPr>
          <p:txBody>
            <a:bodyPr>
              <a:spAutoFit/>
            </a:bodyPr>
            <a:lstStyle/>
            <a:p>
              <a:pPr algn="ctr" eaLnBrk="0" hangingPunct="0"/>
              <a:endParaRPr lang="en-US" altLang="zh-CN" sz="2400" dirty="0">
                <a:solidFill>
                  <a:schemeClr val="bg1"/>
                </a:solidFill>
                <a:latin typeface="Calibri" pitchFamily="34" charset="0"/>
              </a:endParaRPr>
            </a:p>
          </p:txBody>
        </p:sp>
      </p:grpSp>
    </p:spTree>
  </p:cSld>
  <p:clrMapOvr>
    <a:masterClrMapping/>
  </p:clrMapOvr>
  <p:transition spd="med">
    <p:strips dir="rd"/>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4800" dirty="0" smtClean="0">
                <a:solidFill>
                  <a:srgbClr val="000000"/>
                </a:solidFill>
                <a:latin typeface="Microsoft YaHei" pitchFamily="34" charset="-122"/>
                <a:ea typeface="Microsoft YaHei" pitchFamily="34" charset="-122"/>
              </a:rPr>
              <a:t>新保障业务系统新特性</a:t>
            </a:r>
            <a:endParaRPr lang="zh-CN" altLang="en-US" dirty="0"/>
          </a:p>
        </p:txBody>
      </p:sp>
      <p:sp>
        <p:nvSpPr>
          <p:cNvPr id="7" name="TextBox 6"/>
          <p:cNvSpPr txBox="1"/>
          <p:nvPr/>
        </p:nvSpPr>
        <p:spPr>
          <a:xfrm>
            <a:off x="539552" y="1988840"/>
            <a:ext cx="8320438" cy="4597003"/>
          </a:xfrm>
          <a:prstGeom prst="roundRect">
            <a:avLst/>
          </a:prstGeom>
          <a:noFill/>
          <a:ln>
            <a:noFill/>
          </a:ln>
        </p:spPr>
        <p:style>
          <a:lnRef idx="2">
            <a:schemeClr val="accent2">
              <a:shade val="50000"/>
            </a:schemeClr>
          </a:lnRef>
          <a:fillRef idx="1">
            <a:schemeClr val="accent2"/>
          </a:fillRef>
          <a:effectRef idx="0">
            <a:schemeClr val="accent2"/>
          </a:effectRef>
          <a:fontRef idx="minor">
            <a:schemeClr val="lt1"/>
          </a:fontRef>
        </p:style>
        <p:txBody>
          <a:bodyPr wrap="square" rtlCol="0">
            <a:spAutoFit/>
          </a:bodyPr>
          <a:lstStyle/>
          <a:p>
            <a:r>
              <a:rPr lang="zh-CN" altLang="en-US" sz="2200" dirty="0" smtClean="0">
                <a:solidFill>
                  <a:schemeClr val="tx1"/>
                </a:solidFill>
                <a:latin typeface="微软雅黑" pitchFamily="34" charset="-122"/>
                <a:ea typeface="微软雅黑" pitchFamily="34" charset="-122"/>
              </a:rPr>
              <a:t>新保障业务系统：</a:t>
            </a:r>
            <a:endParaRPr lang="en-US" altLang="zh-CN" sz="2200" dirty="0" smtClean="0">
              <a:solidFill>
                <a:schemeClr val="tx1"/>
              </a:solidFill>
              <a:latin typeface="微软雅黑" pitchFamily="34" charset="-122"/>
              <a:ea typeface="微软雅黑" pitchFamily="34" charset="-122"/>
            </a:endParaRPr>
          </a:p>
          <a:p>
            <a:endParaRPr lang="en-US" altLang="zh-CN" sz="2200" dirty="0" smtClean="0">
              <a:solidFill>
                <a:schemeClr val="tx1"/>
              </a:solidFill>
              <a:latin typeface="微软雅黑" pitchFamily="34" charset="-122"/>
              <a:ea typeface="微软雅黑" pitchFamily="34" charset="-122"/>
            </a:endParaRPr>
          </a:p>
          <a:p>
            <a:pPr>
              <a:buFont typeface="Wingdings" pitchFamily="2" charset="2"/>
              <a:buChar char="l"/>
            </a:pPr>
            <a:r>
              <a:rPr lang="zh-CN" altLang="en-US" sz="2200" dirty="0" smtClean="0">
                <a:solidFill>
                  <a:schemeClr val="tx1"/>
                </a:solidFill>
                <a:latin typeface="微软雅黑" pitchFamily="34" charset="-122"/>
                <a:ea typeface="微软雅黑" pitchFamily="34" charset="-122"/>
              </a:rPr>
              <a:t>整合了在职职工、新农合医疗互助保障计划和非工意外家财火灾保障计划三大类理赔信息的查询、统计、申办功能。</a:t>
            </a:r>
            <a:endParaRPr lang="en-US" altLang="zh-CN" sz="2200" dirty="0" smtClean="0">
              <a:solidFill>
                <a:schemeClr val="tx1"/>
              </a:solidFill>
              <a:latin typeface="微软雅黑" pitchFamily="34" charset="-122"/>
              <a:ea typeface="微软雅黑" pitchFamily="34" charset="-122"/>
            </a:endParaRPr>
          </a:p>
          <a:p>
            <a:pPr>
              <a:buFont typeface="Wingdings" pitchFamily="2" charset="2"/>
              <a:buChar char="l"/>
            </a:pPr>
            <a:endParaRPr lang="en-US" altLang="zh-CN" sz="2200" dirty="0" smtClean="0">
              <a:solidFill>
                <a:schemeClr val="tx1"/>
              </a:solidFill>
              <a:latin typeface="微软雅黑" pitchFamily="34" charset="-122"/>
              <a:ea typeface="微软雅黑" pitchFamily="34" charset="-122"/>
            </a:endParaRPr>
          </a:p>
          <a:p>
            <a:pPr>
              <a:buFont typeface="Wingdings" pitchFamily="2" charset="2"/>
              <a:buChar char="l"/>
            </a:pPr>
            <a:r>
              <a:rPr lang="zh-CN" altLang="en-US" sz="2200" dirty="0" smtClean="0">
                <a:solidFill>
                  <a:schemeClr val="tx1"/>
                </a:solidFill>
                <a:latin typeface="微软雅黑" pitchFamily="34" charset="-122"/>
                <a:ea typeface="微软雅黑" pitchFamily="34" charset="-122"/>
              </a:rPr>
              <a:t>实现了与三级服务中心京卡信息的实时自动对接功能。</a:t>
            </a:r>
            <a:endParaRPr lang="en-US" altLang="zh-CN" sz="2200" dirty="0" smtClean="0">
              <a:solidFill>
                <a:schemeClr val="tx1"/>
              </a:solidFill>
              <a:latin typeface="微软雅黑" pitchFamily="34" charset="-122"/>
              <a:ea typeface="微软雅黑" pitchFamily="34" charset="-122"/>
            </a:endParaRPr>
          </a:p>
          <a:p>
            <a:pPr>
              <a:buFont typeface="Wingdings" pitchFamily="2" charset="2"/>
              <a:buChar char="l"/>
            </a:pPr>
            <a:endParaRPr lang="en-US" altLang="zh-CN" sz="2200" dirty="0" smtClean="0">
              <a:solidFill>
                <a:schemeClr val="tx1"/>
              </a:solidFill>
              <a:latin typeface="微软雅黑" pitchFamily="34" charset="-122"/>
              <a:ea typeface="微软雅黑" pitchFamily="34" charset="-122"/>
            </a:endParaRPr>
          </a:p>
          <a:p>
            <a:pPr>
              <a:buFont typeface="Wingdings" pitchFamily="2" charset="2"/>
              <a:buChar char="l"/>
            </a:pPr>
            <a:r>
              <a:rPr lang="zh-CN" altLang="en-US" sz="2200" dirty="0" smtClean="0">
                <a:solidFill>
                  <a:schemeClr val="tx1"/>
                </a:solidFill>
                <a:latin typeface="微软雅黑" pitchFamily="34" charset="-122"/>
                <a:ea typeface="微软雅黑" pitchFamily="34" charset="-122"/>
              </a:rPr>
              <a:t>完全按照三级服务中心京卡组织结构生成理赔信息，使得职工归属和查询统计与三级服务中心相一致。</a:t>
            </a:r>
            <a:endParaRPr lang="en-US" altLang="zh-CN" sz="2200" dirty="0" smtClean="0">
              <a:solidFill>
                <a:schemeClr val="tx1"/>
              </a:solidFill>
              <a:latin typeface="微软雅黑" pitchFamily="34" charset="-122"/>
              <a:ea typeface="微软雅黑" pitchFamily="34" charset="-122"/>
            </a:endParaRPr>
          </a:p>
          <a:p>
            <a:pPr>
              <a:buFont typeface="Wingdings" pitchFamily="2" charset="2"/>
              <a:buChar char="l"/>
            </a:pPr>
            <a:endParaRPr lang="en-US" altLang="zh-CN" sz="2200" dirty="0" smtClean="0">
              <a:solidFill>
                <a:schemeClr val="tx1"/>
              </a:solidFill>
              <a:latin typeface="微软雅黑" pitchFamily="34" charset="-122"/>
              <a:ea typeface="微软雅黑" pitchFamily="34" charset="-122"/>
            </a:endParaRPr>
          </a:p>
          <a:p>
            <a:pPr>
              <a:buFont typeface="Wingdings" pitchFamily="2" charset="2"/>
              <a:buChar char="l"/>
            </a:pPr>
            <a:r>
              <a:rPr lang="zh-CN" altLang="en-US" sz="2200" dirty="0" smtClean="0">
                <a:solidFill>
                  <a:schemeClr val="tx1"/>
                </a:solidFill>
                <a:latin typeface="微软雅黑" pitchFamily="34" charset="-122"/>
                <a:ea typeface="微软雅黑" pitchFamily="34" charset="-122"/>
              </a:rPr>
              <a:t>实现了代办处、基层与三级服务中心京卡单位信息的绑定功能，理赔查询统计得以实现。</a:t>
            </a:r>
            <a:endParaRPr lang="en-US" altLang="zh-CN" sz="2200" dirty="0" smtClean="0">
              <a:solidFill>
                <a:schemeClr val="tx1"/>
              </a:solidFill>
              <a:latin typeface="微软雅黑" pitchFamily="34" charset="-122"/>
              <a:ea typeface="微软雅黑" pitchFamily="34" charset="-122"/>
            </a:endParaRPr>
          </a:p>
        </p:txBody>
      </p:sp>
    </p:spTree>
  </p:cSld>
  <p:clrMapOvr>
    <a:masterClrMapping/>
  </p:clrMapOvr>
  <p:transition spd="med">
    <p:zoom/>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4800" dirty="0" smtClean="0">
                <a:solidFill>
                  <a:srgbClr val="000000"/>
                </a:solidFill>
                <a:latin typeface="Microsoft YaHei" pitchFamily="34" charset="-122"/>
                <a:ea typeface="Microsoft YaHei" pitchFamily="34" charset="-122"/>
              </a:rPr>
              <a:t>新保障业务系统新特性</a:t>
            </a:r>
            <a:endParaRPr lang="zh-CN" altLang="en-US" dirty="0"/>
          </a:p>
        </p:txBody>
      </p:sp>
      <p:pic>
        <p:nvPicPr>
          <p:cNvPr id="2050" name="Picture 2"/>
          <p:cNvPicPr>
            <a:picLocks noChangeAspect="1" noChangeArrowheads="1"/>
          </p:cNvPicPr>
          <p:nvPr/>
        </p:nvPicPr>
        <p:blipFill>
          <a:blip r:embed="rId2" cstate="print"/>
          <a:srcRect/>
          <a:stretch>
            <a:fillRect/>
          </a:stretch>
        </p:blipFill>
        <p:spPr bwMode="auto">
          <a:xfrm>
            <a:off x="539552" y="2276872"/>
            <a:ext cx="8064896" cy="3797429"/>
          </a:xfrm>
          <a:prstGeom prst="rect">
            <a:avLst/>
          </a:prstGeom>
          <a:noFill/>
          <a:ln w="9525">
            <a:solidFill>
              <a:schemeClr val="accent1">
                <a:lumMod val="50000"/>
              </a:schemeClr>
            </a:solidFill>
            <a:miter lim="800000"/>
            <a:headEnd/>
            <a:tailEnd/>
          </a:ln>
          <a:effectLst>
            <a:outerShdw blurRad="50800" dist="38100" dir="5400000" algn="t" rotWithShape="0">
              <a:prstClr val="black">
                <a:alpha val="40000"/>
              </a:prstClr>
            </a:outerShdw>
          </a:effectLst>
        </p:spPr>
      </p:pic>
      <p:pic>
        <p:nvPicPr>
          <p:cNvPr id="2055" name="Picture 7"/>
          <p:cNvPicPr>
            <a:picLocks noChangeAspect="1" noChangeArrowheads="1"/>
          </p:cNvPicPr>
          <p:nvPr/>
        </p:nvPicPr>
        <p:blipFill>
          <a:blip r:embed="rId3" cstate="print"/>
          <a:srcRect/>
          <a:stretch>
            <a:fillRect/>
          </a:stretch>
        </p:blipFill>
        <p:spPr bwMode="auto">
          <a:xfrm>
            <a:off x="251520" y="2204864"/>
            <a:ext cx="8585060" cy="3744416"/>
          </a:xfrm>
          <a:prstGeom prst="rect">
            <a:avLst/>
          </a:prstGeom>
          <a:noFill/>
          <a:ln w="9525">
            <a:solidFill>
              <a:schemeClr val="accent1">
                <a:lumMod val="50000"/>
              </a:schemeClr>
            </a:solidFill>
            <a:miter lim="800000"/>
            <a:headEnd/>
            <a:tailEnd/>
          </a:ln>
          <a:effectLst>
            <a:outerShdw blurRad="50800" dist="38100" dir="5400000" algn="t" rotWithShape="0">
              <a:prstClr val="black">
                <a:alpha val="40000"/>
              </a:prstClr>
            </a:outerShdw>
          </a:effectLst>
        </p:spPr>
      </p:pic>
      <p:sp>
        <p:nvSpPr>
          <p:cNvPr id="5" name="TextBox 4"/>
          <p:cNvSpPr txBox="1"/>
          <p:nvPr/>
        </p:nvSpPr>
        <p:spPr>
          <a:xfrm>
            <a:off x="611560" y="5661248"/>
            <a:ext cx="3096344" cy="919401"/>
          </a:xfrm>
          <a:prstGeom prst="wedgeRoundRectCallout">
            <a:avLst>
              <a:gd name="adj1" fmla="val -3842"/>
              <a:gd name="adj2" fmla="val -108528"/>
              <a:gd name="adj3" fmla="val 16667"/>
            </a:avLst>
          </a:prstGeom>
        </p:spPr>
        <p:style>
          <a:lnRef idx="3">
            <a:schemeClr val="lt1"/>
          </a:lnRef>
          <a:fillRef idx="1">
            <a:schemeClr val="accent1"/>
          </a:fillRef>
          <a:effectRef idx="1">
            <a:schemeClr val="accent1"/>
          </a:effectRef>
          <a:fontRef idx="minor">
            <a:schemeClr val="lt1"/>
          </a:fontRef>
        </p:style>
        <p:txBody>
          <a:bodyPr wrap="square" rtlCol="0">
            <a:spAutoFit/>
          </a:bodyPr>
          <a:lstStyle/>
          <a:p>
            <a:r>
              <a:rPr lang="zh-CN" altLang="en-US" sz="2400" b="1" dirty="0" smtClean="0">
                <a:effectLst>
                  <a:outerShdw blurRad="38100" dist="38100" dir="2700000" algn="tl">
                    <a:srgbClr val="000000">
                      <a:alpha val="43137"/>
                    </a:srgbClr>
                  </a:outerShdw>
                </a:effectLst>
                <a:latin typeface="微软雅黑" pitchFamily="34" charset="-122"/>
                <a:ea typeface="微软雅黑" pitchFamily="34" charset="-122"/>
              </a:rPr>
              <a:t>代办处、基层与京卡单位信息绑定界面</a:t>
            </a:r>
            <a:endParaRPr lang="zh-CN" altLang="en-US" sz="2400" b="1" dirty="0">
              <a:effectLst>
                <a:outerShdw blurRad="38100" dist="38100" dir="2700000" algn="tl">
                  <a:srgbClr val="000000">
                    <a:alpha val="43137"/>
                  </a:srgbClr>
                </a:outerShdw>
              </a:effectLst>
              <a:latin typeface="微软雅黑" pitchFamily="34" charset="-122"/>
              <a:ea typeface="微软雅黑" pitchFamily="34" charset="-122"/>
            </a:endParaRPr>
          </a:p>
        </p:txBody>
      </p:sp>
      <p:sp>
        <p:nvSpPr>
          <p:cNvPr id="6" name="TextBox 5"/>
          <p:cNvSpPr txBox="1"/>
          <p:nvPr/>
        </p:nvSpPr>
        <p:spPr>
          <a:xfrm>
            <a:off x="5796136" y="6021288"/>
            <a:ext cx="3024336" cy="510778"/>
          </a:xfrm>
          <a:prstGeom prst="wedgeRoundRectCallout">
            <a:avLst>
              <a:gd name="adj1" fmla="val -35713"/>
              <a:gd name="adj2" fmla="val -128026"/>
              <a:gd name="adj3" fmla="val 16667"/>
            </a:avLst>
          </a:prstGeom>
        </p:spPr>
        <p:style>
          <a:lnRef idx="3">
            <a:schemeClr val="lt1"/>
          </a:lnRef>
          <a:fillRef idx="1">
            <a:schemeClr val="accent1"/>
          </a:fillRef>
          <a:effectRef idx="1">
            <a:schemeClr val="accent1"/>
          </a:effectRef>
          <a:fontRef idx="minor">
            <a:schemeClr val="lt1"/>
          </a:fontRef>
        </p:style>
        <p:txBody>
          <a:bodyPr wrap="square" rtlCol="0">
            <a:spAutoFit/>
          </a:bodyPr>
          <a:lstStyle/>
          <a:p>
            <a:r>
              <a:rPr lang="zh-CN" altLang="en-US" sz="2400" b="1" dirty="0" smtClean="0">
                <a:effectLst>
                  <a:outerShdw blurRad="38100" dist="38100" dir="2700000" algn="tl">
                    <a:srgbClr val="000000">
                      <a:alpha val="43137"/>
                    </a:srgbClr>
                  </a:outerShdw>
                </a:effectLst>
                <a:latin typeface="微软雅黑" pitchFamily="34" charset="-122"/>
                <a:ea typeface="微软雅黑" pitchFamily="34" charset="-122"/>
              </a:rPr>
              <a:t>理赔信息查询主界面</a:t>
            </a:r>
            <a:endParaRPr lang="zh-CN" altLang="en-US" sz="2400" b="1" dirty="0">
              <a:effectLst>
                <a:outerShdw blurRad="38100" dist="38100" dir="2700000" algn="tl">
                  <a:srgbClr val="000000">
                    <a:alpha val="43137"/>
                  </a:srgbClr>
                </a:outerShdw>
              </a:effectLst>
              <a:latin typeface="微软雅黑" pitchFamily="34" charset="-122"/>
              <a:ea typeface="微软雅黑" pitchFamily="34" charset="-122"/>
            </a:endParaRPr>
          </a:p>
        </p:txBody>
      </p:sp>
    </p:spTree>
  </p:cSld>
  <p:clrMapOvr>
    <a:masterClrMapping/>
  </p:clrMapOvr>
  <p:transition spd="med">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fade">
                                      <p:cBhvr>
                                        <p:cTn id="7" dur="500"/>
                                        <p:tgtEl>
                                          <p:spTgt spid="2050"/>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xit" presetSubtype="0" fill="hold" nodeType="clickEffect">
                                  <p:stCondLst>
                                    <p:cond delay="0"/>
                                  </p:stCondLst>
                                  <p:childTnLst>
                                    <p:animEffect transition="out" filter="fade">
                                      <p:cBhvr>
                                        <p:cTn id="15" dur="500"/>
                                        <p:tgtEl>
                                          <p:spTgt spid="2050"/>
                                        </p:tgtEl>
                                      </p:cBhvr>
                                    </p:animEffect>
                                    <p:set>
                                      <p:cBhvr>
                                        <p:cTn id="16" dur="1" fill="hold">
                                          <p:stCondLst>
                                            <p:cond delay="499"/>
                                          </p:stCondLst>
                                        </p:cTn>
                                        <p:tgtEl>
                                          <p:spTgt spid="2050"/>
                                        </p:tgtEl>
                                        <p:attrNameLst>
                                          <p:attrName>style.visibility</p:attrName>
                                        </p:attrNameLst>
                                      </p:cBhvr>
                                      <p:to>
                                        <p:strVal val="hidden"/>
                                      </p:to>
                                    </p:set>
                                  </p:childTnLst>
                                </p:cTn>
                              </p:par>
                              <p:par>
                                <p:cTn id="17" presetID="10" presetClass="exit" presetSubtype="0" fill="hold" grpId="1" nodeType="withEffect">
                                  <p:stCondLst>
                                    <p:cond delay="0"/>
                                  </p:stCondLst>
                                  <p:childTnLst>
                                    <p:animEffect transition="out" filter="fade">
                                      <p:cBhvr>
                                        <p:cTn id="18" dur="500"/>
                                        <p:tgtEl>
                                          <p:spTgt spid="5"/>
                                        </p:tgtEl>
                                      </p:cBhvr>
                                    </p:animEffect>
                                    <p:set>
                                      <p:cBhvr>
                                        <p:cTn id="19" dur="1" fill="hold">
                                          <p:stCondLst>
                                            <p:cond delay="499"/>
                                          </p:stCondLst>
                                        </p:cTn>
                                        <p:tgtEl>
                                          <p:spTgt spid="5"/>
                                        </p:tgtEl>
                                        <p:attrNameLst>
                                          <p:attrName>style.visibility</p:attrName>
                                        </p:attrNameLst>
                                      </p:cBhvr>
                                      <p:to>
                                        <p:strVal val="hidden"/>
                                      </p:to>
                                    </p:set>
                                  </p:childTnLst>
                                </p:cTn>
                              </p:par>
                            </p:childTnLst>
                          </p:cTn>
                        </p:par>
                        <p:par>
                          <p:cTn id="20" fill="hold">
                            <p:stCondLst>
                              <p:cond delay="500"/>
                            </p:stCondLst>
                            <p:childTnLst>
                              <p:par>
                                <p:cTn id="21" presetID="10" presetClass="entr" presetSubtype="0" fill="hold" nodeType="afterEffect">
                                  <p:stCondLst>
                                    <p:cond delay="0"/>
                                  </p:stCondLst>
                                  <p:childTnLst>
                                    <p:set>
                                      <p:cBhvr>
                                        <p:cTn id="22" dur="1" fill="hold">
                                          <p:stCondLst>
                                            <p:cond delay="0"/>
                                          </p:stCondLst>
                                        </p:cTn>
                                        <p:tgtEl>
                                          <p:spTgt spid="2055"/>
                                        </p:tgtEl>
                                        <p:attrNameLst>
                                          <p:attrName>style.visibility</p:attrName>
                                        </p:attrNameLst>
                                      </p:cBhvr>
                                      <p:to>
                                        <p:strVal val="visible"/>
                                      </p:to>
                                    </p:set>
                                    <p:animEffect transition="in" filter="fade">
                                      <p:cBhvr>
                                        <p:cTn id="23" dur="500"/>
                                        <p:tgtEl>
                                          <p:spTgt spid="2055"/>
                                        </p:tgtEl>
                                      </p:cBhvr>
                                    </p:animEffect>
                                  </p:childTnLst>
                                </p:cTn>
                              </p:par>
                            </p:childTnLst>
                          </p:cTn>
                        </p:par>
                        <p:par>
                          <p:cTn id="24" fill="hold">
                            <p:stCondLst>
                              <p:cond delay="1000"/>
                            </p:stCondLst>
                            <p:childTnLst>
                              <p:par>
                                <p:cTn id="25" presetID="10" presetClass="entr" presetSubtype="0" fill="hold" grpId="0" nodeType="after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P spid="6"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39552" y="2636912"/>
            <a:ext cx="8256490" cy="1362456"/>
          </a:xfrm>
        </p:spPr>
        <p:txBody>
          <a:bodyPr/>
          <a:lstStyle/>
          <a:p>
            <a:r>
              <a:rPr lang="zh-CN" altLang="en-US" dirty="0" smtClean="0">
                <a:latin typeface="微软雅黑" pitchFamily="34" charset="-122"/>
                <a:ea typeface="微软雅黑" pitchFamily="34" charset="-122"/>
              </a:rPr>
              <a:t>引言</a:t>
            </a:r>
            <a:r>
              <a:rPr lang="en-US" altLang="zh-CN" dirty="0" smtClean="0">
                <a:latin typeface="微软雅黑" pitchFamily="34" charset="-122"/>
                <a:ea typeface="微软雅黑" pitchFamily="34" charset="-122"/>
              </a:rPr>
              <a:t/>
            </a:r>
            <a:br>
              <a:rPr lang="en-US" altLang="zh-CN" dirty="0" smtClean="0">
                <a:latin typeface="微软雅黑" pitchFamily="34" charset="-122"/>
                <a:ea typeface="微软雅黑" pitchFamily="34" charset="-122"/>
              </a:rPr>
            </a:br>
            <a:r>
              <a:rPr lang="en-US" altLang="zh-CN" dirty="0" smtClean="0">
                <a:latin typeface="微软雅黑" pitchFamily="34" charset="-122"/>
                <a:ea typeface="微软雅黑" pitchFamily="34" charset="-122"/>
              </a:rPr>
              <a:t/>
            </a:r>
            <a:br>
              <a:rPr lang="en-US" altLang="zh-CN" dirty="0" smtClean="0">
                <a:latin typeface="微软雅黑" pitchFamily="34" charset="-122"/>
                <a:ea typeface="微软雅黑" pitchFamily="34" charset="-122"/>
              </a:rPr>
            </a:br>
            <a:r>
              <a:rPr lang="en-US" altLang="zh-CN" dirty="0" smtClean="0">
                <a:latin typeface="微软雅黑" pitchFamily="34" charset="-122"/>
                <a:ea typeface="微软雅黑" pitchFamily="34" charset="-122"/>
              </a:rPr>
              <a:t> </a:t>
            </a:r>
            <a:r>
              <a:rPr lang="zh-CN" altLang="en-US" dirty="0" smtClean="0">
                <a:latin typeface="微软雅黑" pitchFamily="34" charset="-122"/>
                <a:ea typeface="微软雅黑" pitchFamily="34" charset="-122"/>
              </a:rPr>
              <a:t>二、信息化建设发展历程</a:t>
            </a:r>
            <a:endParaRPr lang="zh-CN" altLang="en-US" dirty="0">
              <a:latin typeface="微软雅黑" pitchFamily="34" charset="-122"/>
              <a:ea typeface="微软雅黑" pitchFamily="34" charset="-122"/>
            </a:endParaRPr>
          </a:p>
        </p:txBody>
      </p:sp>
    </p:spTree>
  </p:cSld>
  <p:clrMapOvr>
    <a:masterClrMapping/>
  </p:clrMapOvr>
  <p:transition spd="med">
    <p:wheel spokes="1"/>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4800" dirty="0" smtClean="0">
                <a:solidFill>
                  <a:srgbClr val="000000"/>
                </a:solidFill>
                <a:latin typeface="Microsoft YaHei" pitchFamily="34" charset="-122"/>
                <a:ea typeface="Microsoft YaHei" pitchFamily="34" charset="-122"/>
              </a:rPr>
              <a:t>新保障业务系统新特性</a:t>
            </a:r>
            <a:endParaRPr lang="zh-CN" altLang="en-US" dirty="0"/>
          </a:p>
        </p:txBody>
      </p:sp>
      <p:grpSp>
        <p:nvGrpSpPr>
          <p:cNvPr id="3" name="Group 8"/>
          <p:cNvGrpSpPr>
            <a:grpSpLocks/>
          </p:cNvGrpSpPr>
          <p:nvPr/>
        </p:nvGrpSpPr>
        <p:grpSpPr bwMode="auto">
          <a:xfrm>
            <a:off x="857224" y="3071809"/>
            <a:ext cx="7407372" cy="1000126"/>
            <a:chOff x="1296" y="1851"/>
            <a:chExt cx="2976" cy="378"/>
          </a:xfrm>
          <a:effectLst>
            <a:outerShdw blurRad="50800" dist="38100" dir="2700000" algn="tl" rotWithShape="0">
              <a:prstClr val="black">
                <a:alpha val="40000"/>
              </a:prstClr>
            </a:outerShdw>
          </a:effectLst>
        </p:grpSpPr>
        <p:sp>
          <p:nvSpPr>
            <p:cNvPr id="13" name="AutoShape 9"/>
            <p:cNvSpPr>
              <a:spLocks noChangeArrowheads="1"/>
            </p:cNvSpPr>
            <p:nvPr/>
          </p:nvSpPr>
          <p:spPr bwMode="gray">
            <a:xfrm>
              <a:off x="1536" y="1899"/>
              <a:ext cx="2736" cy="288"/>
            </a:xfrm>
            <a:prstGeom prst="roundRect">
              <a:avLst>
                <a:gd name="adj" fmla="val 16667"/>
              </a:avLst>
            </a:prstGeom>
            <a:gradFill rotWithShape="1">
              <a:gsLst>
                <a:gs pos="0">
                  <a:schemeClr val="accent1"/>
                </a:gs>
                <a:gs pos="50000">
                  <a:schemeClr val="accent1">
                    <a:gamma/>
                    <a:tint val="21176"/>
                    <a:invGamma/>
                  </a:schemeClr>
                </a:gs>
                <a:gs pos="100000">
                  <a:schemeClr val="accent1"/>
                </a:gs>
              </a:gsLst>
              <a:lin ang="5400000" scaled="1"/>
            </a:gradFill>
            <a:ln w="12700" algn="ctr">
              <a:solidFill>
                <a:schemeClr val="bg1"/>
              </a:solidFill>
              <a:round/>
              <a:headEnd/>
              <a:tailEnd/>
            </a:ln>
            <a:effectLst/>
          </p:spPr>
          <p:txBody>
            <a:bodyPr wrap="none" anchor="ctr"/>
            <a:lstStyle/>
            <a:p>
              <a:pPr fontAlgn="auto">
                <a:spcBef>
                  <a:spcPts val="0"/>
                </a:spcBef>
                <a:spcAft>
                  <a:spcPts val="0"/>
                </a:spcAft>
                <a:defRPr/>
              </a:pPr>
              <a:endParaRPr lang="zh-CN" altLang="en-US">
                <a:latin typeface="+mn-lt"/>
                <a:ea typeface="+mn-ea"/>
              </a:endParaRPr>
            </a:p>
          </p:txBody>
        </p:sp>
        <p:sp>
          <p:nvSpPr>
            <p:cNvPr id="14" name="AutoShape 10"/>
            <p:cNvSpPr>
              <a:spLocks noChangeArrowheads="1"/>
            </p:cNvSpPr>
            <p:nvPr/>
          </p:nvSpPr>
          <p:spPr bwMode="gray">
            <a:xfrm>
              <a:off x="1316" y="1851"/>
              <a:ext cx="394" cy="378"/>
            </a:xfrm>
            <a:prstGeom prst="diamond">
              <a:avLst/>
            </a:prstGeom>
            <a:solidFill>
              <a:schemeClr val="accent1"/>
            </a:solidFill>
            <a:ln w="25400" algn="ctr">
              <a:solidFill>
                <a:schemeClr val="bg1"/>
              </a:solidFill>
              <a:miter lim="800000"/>
              <a:headEnd/>
              <a:tailEnd/>
            </a:ln>
          </p:spPr>
          <p:txBody>
            <a:bodyPr wrap="none" anchor="ctr"/>
            <a:lstStyle/>
            <a:p>
              <a:r>
                <a:rPr lang="en-US" altLang="zh-CN" dirty="0" smtClean="0">
                  <a:latin typeface="Calibri" pitchFamily="34" charset="0"/>
                </a:rPr>
                <a:t> 12</a:t>
              </a:r>
              <a:endParaRPr lang="zh-CN" altLang="en-US" dirty="0">
                <a:latin typeface="Calibri" pitchFamily="34" charset="0"/>
              </a:endParaRPr>
            </a:p>
          </p:txBody>
        </p:sp>
        <p:sp>
          <p:nvSpPr>
            <p:cNvPr id="15" name="Text Box 11"/>
            <p:cNvSpPr txBox="1">
              <a:spLocks noChangeArrowheads="1"/>
            </p:cNvSpPr>
            <p:nvPr/>
          </p:nvSpPr>
          <p:spPr bwMode="gray">
            <a:xfrm>
              <a:off x="1680" y="1959"/>
              <a:ext cx="2592" cy="174"/>
            </a:xfrm>
            <a:prstGeom prst="rect">
              <a:avLst/>
            </a:prstGeom>
            <a:noFill/>
            <a:ln w="9525" algn="ctr">
              <a:noFill/>
              <a:miter lim="800000"/>
              <a:headEnd/>
              <a:tailEnd/>
            </a:ln>
          </p:spPr>
          <p:txBody>
            <a:bodyPr wrap="square">
              <a:spAutoFit/>
            </a:bodyPr>
            <a:lstStyle/>
            <a:p>
              <a:pPr eaLnBrk="0" hangingPunct="0"/>
              <a:r>
                <a:rPr lang="zh-CN" altLang="en-US" sz="2400" b="1" dirty="0" smtClean="0">
                  <a:solidFill>
                    <a:srgbClr val="000000"/>
                  </a:solidFill>
                  <a:latin typeface="Calibri" pitchFamily="34" charset="0"/>
                </a:rPr>
                <a:t>严谨规范的信息变更电子审批流程</a:t>
              </a:r>
              <a:endParaRPr lang="en-US" altLang="zh-CN" sz="2400" b="1" dirty="0">
                <a:solidFill>
                  <a:srgbClr val="000000"/>
                </a:solidFill>
                <a:latin typeface="Calibri" pitchFamily="34" charset="0"/>
              </a:endParaRPr>
            </a:p>
          </p:txBody>
        </p:sp>
        <p:sp>
          <p:nvSpPr>
            <p:cNvPr id="16" name="Text Box 12"/>
            <p:cNvSpPr txBox="1">
              <a:spLocks noChangeArrowheads="1"/>
            </p:cNvSpPr>
            <p:nvPr/>
          </p:nvSpPr>
          <p:spPr bwMode="gray">
            <a:xfrm>
              <a:off x="1296" y="1959"/>
              <a:ext cx="331" cy="174"/>
            </a:xfrm>
            <a:prstGeom prst="rect">
              <a:avLst/>
            </a:prstGeom>
            <a:noFill/>
            <a:ln w="9525" algn="ctr">
              <a:noFill/>
              <a:miter lim="800000"/>
              <a:headEnd/>
              <a:tailEnd/>
            </a:ln>
          </p:spPr>
          <p:txBody>
            <a:bodyPr>
              <a:spAutoFit/>
            </a:bodyPr>
            <a:lstStyle/>
            <a:p>
              <a:pPr algn="ctr" eaLnBrk="0" hangingPunct="0"/>
              <a:endParaRPr lang="en-US" altLang="zh-CN" sz="2400" dirty="0">
                <a:solidFill>
                  <a:schemeClr val="bg1"/>
                </a:solidFill>
                <a:latin typeface="Calibri" pitchFamily="34" charset="0"/>
              </a:endParaRPr>
            </a:p>
          </p:txBody>
        </p:sp>
      </p:grpSp>
    </p:spTree>
  </p:cSld>
  <p:clrMapOvr>
    <a:masterClrMapping/>
  </p:clrMapOvr>
  <p:transition spd="med">
    <p:strips dir="rd"/>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4800" dirty="0" smtClean="0">
                <a:solidFill>
                  <a:srgbClr val="000000"/>
                </a:solidFill>
                <a:latin typeface="Microsoft YaHei" pitchFamily="34" charset="-122"/>
                <a:ea typeface="Microsoft YaHei" pitchFamily="34" charset="-122"/>
              </a:rPr>
              <a:t>新保障业务系统新特性</a:t>
            </a:r>
            <a:endParaRPr lang="zh-CN" altLang="en-US" dirty="0"/>
          </a:p>
        </p:txBody>
      </p:sp>
      <p:sp>
        <p:nvSpPr>
          <p:cNvPr id="7" name="TextBox 6"/>
          <p:cNvSpPr txBox="1"/>
          <p:nvPr/>
        </p:nvSpPr>
        <p:spPr>
          <a:xfrm>
            <a:off x="539552" y="1988840"/>
            <a:ext cx="8320438" cy="3098721"/>
          </a:xfrm>
          <a:prstGeom prst="roundRect">
            <a:avLst/>
          </a:prstGeom>
          <a:noFill/>
          <a:ln>
            <a:noFill/>
          </a:ln>
        </p:spPr>
        <p:style>
          <a:lnRef idx="2">
            <a:schemeClr val="accent2">
              <a:shade val="50000"/>
            </a:schemeClr>
          </a:lnRef>
          <a:fillRef idx="1">
            <a:schemeClr val="accent2"/>
          </a:fillRef>
          <a:effectRef idx="0">
            <a:schemeClr val="accent2"/>
          </a:effectRef>
          <a:fontRef idx="minor">
            <a:schemeClr val="lt1"/>
          </a:fontRef>
        </p:style>
        <p:txBody>
          <a:bodyPr wrap="square" rtlCol="0">
            <a:spAutoFit/>
          </a:bodyPr>
          <a:lstStyle/>
          <a:p>
            <a:r>
              <a:rPr lang="zh-CN" altLang="en-US" sz="2200" dirty="0" smtClean="0">
                <a:solidFill>
                  <a:schemeClr val="tx1"/>
                </a:solidFill>
                <a:latin typeface="微软雅黑" pitchFamily="34" charset="-122"/>
                <a:ea typeface="微软雅黑" pitchFamily="34" charset="-122"/>
              </a:rPr>
              <a:t>新保障业务系统对会员信息修改、会员调动、保单提前续转申请等：</a:t>
            </a:r>
            <a:endParaRPr lang="en-US" altLang="zh-CN" sz="2200" dirty="0" smtClean="0">
              <a:solidFill>
                <a:schemeClr val="tx1"/>
              </a:solidFill>
              <a:latin typeface="微软雅黑" pitchFamily="34" charset="-122"/>
              <a:ea typeface="微软雅黑" pitchFamily="34" charset="-122"/>
            </a:endParaRPr>
          </a:p>
          <a:p>
            <a:endParaRPr lang="en-US" altLang="zh-CN" sz="2200" dirty="0" smtClean="0">
              <a:solidFill>
                <a:schemeClr val="tx1"/>
              </a:solidFill>
              <a:latin typeface="微软雅黑" pitchFamily="34" charset="-122"/>
              <a:ea typeface="微软雅黑" pitchFamily="34" charset="-122"/>
            </a:endParaRPr>
          </a:p>
          <a:p>
            <a:pPr>
              <a:buFont typeface="Wingdings" pitchFamily="2" charset="2"/>
              <a:buChar char="l"/>
            </a:pPr>
            <a:r>
              <a:rPr lang="zh-CN" altLang="en-US" sz="2200" dirty="0" smtClean="0">
                <a:solidFill>
                  <a:schemeClr val="tx1"/>
                </a:solidFill>
                <a:latin typeface="微软雅黑" pitchFamily="34" charset="-122"/>
                <a:ea typeface="微软雅黑" pitchFamily="34" charset="-122"/>
              </a:rPr>
              <a:t>实现了电子申请和电子审批流程；</a:t>
            </a:r>
            <a:endParaRPr lang="en-US" altLang="zh-CN" sz="2200" dirty="0" smtClean="0">
              <a:solidFill>
                <a:schemeClr val="tx1"/>
              </a:solidFill>
              <a:latin typeface="微软雅黑" pitchFamily="34" charset="-122"/>
              <a:ea typeface="微软雅黑" pitchFamily="34" charset="-122"/>
            </a:endParaRPr>
          </a:p>
          <a:p>
            <a:pPr>
              <a:buFont typeface="Wingdings" pitchFamily="2" charset="2"/>
              <a:buChar char="l"/>
            </a:pPr>
            <a:endParaRPr lang="en-US" altLang="zh-CN" sz="2200" dirty="0" smtClean="0">
              <a:solidFill>
                <a:schemeClr val="tx1"/>
              </a:solidFill>
              <a:latin typeface="微软雅黑" pitchFamily="34" charset="-122"/>
              <a:ea typeface="微软雅黑" pitchFamily="34" charset="-122"/>
            </a:endParaRPr>
          </a:p>
          <a:p>
            <a:pPr>
              <a:buFont typeface="Wingdings" pitchFamily="2" charset="2"/>
              <a:buChar char="l"/>
            </a:pPr>
            <a:r>
              <a:rPr lang="zh-CN" altLang="en-US" sz="2200" dirty="0" smtClean="0">
                <a:solidFill>
                  <a:schemeClr val="tx1"/>
                </a:solidFill>
                <a:latin typeface="微软雅黑" pitchFamily="34" charset="-122"/>
                <a:ea typeface="微软雅黑" pitchFamily="34" charset="-122"/>
              </a:rPr>
              <a:t>实现了申请、审批留痕和倒查机制；</a:t>
            </a:r>
            <a:endParaRPr lang="en-US" altLang="zh-CN" sz="2200" dirty="0" smtClean="0">
              <a:solidFill>
                <a:schemeClr val="tx1"/>
              </a:solidFill>
              <a:latin typeface="微软雅黑" pitchFamily="34" charset="-122"/>
              <a:ea typeface="微软雅黑" pitchFamily="34" charset="-122"/>
            </a:endParaRPr>
          </a:p>
          <a:p>
            <a:pPr>
              <a:buFont typeface="Wingdings" pitchFamily="2" charset="2"/>
              <a:buChar char="l"/>
            </a:pPr>
            <a:endParaRPr lang="en-US" altLang="zh-CN" sz="2200" dirty="0" smtClean="0">
              <a:solidFill>
                <a:schemeClr val="tx1"/>
              </a:solidFill>
              <a:latin typeface="微软雅黑" pitchFamily="34" charset="-122"/>
              <a:ea typeface="微软雅黑" pitchFamily="34" charset="-122"/>
            </a:endParaRPr>
          </a:p>
          <a:p>
            <a:pPr>
              <a:buFont typeface="Wingdings" pitchFamily="2" charset="2"/>
              <a:buChar char="l"/>
            </a:pPr>
            <a:r>
              <a:rPr lang="zh-CN" altLang="en-US" sz="2200" dirty="0" smtClean="0">
                <a:solidFill>
                  <a:schemeClr val="tx1"/>
                </a:solidFill>
                <a:latin typeface="微软雅黑" pitchFamily="34" charset="-122"/>
                <a:ea typeface="微软雅黑" pitchFamily="34" charset="-122"/>
              </a:rPr>
              <a:t>实现了严谨性规范性。</a:t>
            </a:r>
            <a:endParaRPr lang="en-US" altLang="zh-CN" sz="2200" dirty="0" smtClean="0">
              <a:solidFill>
                <a:schemeClr val="tx1"/>
              </a:solidFill>
              <a:latin typeface="微软雅黑" pitchFamily="34" charset="-122"/>
              <a:ea typeface="微软雅黑" pitchFamily="34" charset="-122"/>
            </a:endParaRPr>
          </a:p>
        </p:txBody>
      </p:sp>
    </p:spTree>
  </p:cSld>
  <p:clrMapOvr>
    <a:masterClrMapping/>
  </p:clrMapOvr>
  <p:transition spd="med">
    <p:zoom/>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4800" dirty="0" smtClean="0">
                <a:solidFill>
                  <a:srgbClr val="000000"/>
                </a:solidFill>
                <a:latin typeface="Microsoft YaHei" pitchFamily="34" charset="-122"/>
                <a:ea typeface="Microsoft YaHei" pitchFamily="34" charset="-122"/>
              </a:rPr>
              <a:t>新保障业务系统新特性</a:t>
            </a:r>
            <a:endParaRPr lang="zh-CN" altLang="en-US" dirty="0"/>
          </a:p>
        </p:txBody>
      </p:sp>
      <p:sp>
        <p:nvSpPr>
          <p:cNvPr id="7" name="TextBox 6"/>
          <p:cNvSpPr txBox="1"/>
          <p:nvPr/>
        </p:nvSpPr>
        <p:spPr>
          <a:xfrm>
            <a:off x="539552" y="1988840"/>
            <a:ext cx="8320438" cy="4154984"/>
          </a:xfrm>
          <a:prstGeom prst="rect">
            <a:avLst/>
          </a:prstGeom>
          <a:noFill/>
          <a:ln>
            <a:noFill/>
          </a:ln>
        </p:spPr>
        <p:style>
          <a:lnRef idx="2">
            <a:schemeClr val="accent2">
              <a:shade val="50000"/>
            </a:schemeClr>
          </a:lnRef>
          <a:fillRef idx="1">
            <a:schemeClr val="accent2"/>
          </a:fillRef>
          <a:effectRef idx="0">
            <a:schemeClr val="accent2"/>
          </a:effectRef>
          <a:fontRef idx="minor">
            <a:schemeClr val="lt1"/>
          </a:fontRef>
        </p:style>
        <p:txBody>
          <a:bodyPr wrap="square" rtlCol="0">
            <a:spAutoFit/>
          </a:bodyPr>
          <a:lstStyle/>
          <a:p>
            <a:pPr marL="457200" indent="-457200"/>
            <a:r>
              <a:rPr lang="en-US" altLang="zh-CN" sz="2200" b="1"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latin typeface="微软雅黑" pitchFamily="34" charset="-122"/>
                <a:ea typeface="微软雅黑" pitchFamily="34" charset="-122"/>
              </a:rPr>
              <a:t>1.</a:t>
            </a:r>
            <a:r>
              <a:rPr lang="zh-CN" altLang="en-US" sz="2200" b="1"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latin typeface="微软雅黑" pitchFamily="34" charset="-122"/>
                <a:ea typeface="微软雅黑" pitchFamily="34" charset="-122"/>
              </a:rPr>
              <a:t>会员信息修改</a:t>
            </a:r>
            <a:endParaRPr lang="en-US" altLang="zh-CN" sz="2200" b="1"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latin typeface="微软雅黑" pitchFamily="34" charset="-122"/>
              <a:ea typeface="微软雅黑" pitchFamily="34" charset="-122"/>
            </a:endParaRPr>
          </a:p>
          <a:p>
            <a:pPr marL="457200" indent="-457200">
              <a:buAutoNum type="arabicPeriod"/>
            </a:pPr>
            <a:endParaRPr lang="en-US" altLang="zh-CN" sz="2200" dirty="0" smtClean="0">
              <a:solidFill>
                <a:schemeClr val="tx1"/>
              </a:solidFill>
              <a:latin typeface="微软雅黑" pitchFamily="34" charset="-122"/>
              <a:ea typeface="微软雅黑" pitchFamily="34" charset="-122"/>
            </a:endParaRPr>
          </a:p>
          <a:p>
            <a:pPr marL="457200" indent="-457200">
              <a:buFont typeface="Wingdings" pitchFamily="2" charset="2"/>
              <a:buChar char="l"/>
            </a:pPr>
            <a:r>
              <a:rPr lang="zh-CN" altLang="en-US" sz="2000" dirty="0" smtClean="0">
                <a:solidFill>
                  <a:schemeClr val="tx1"/>
                </a:solidFill>
                <a:latin typeface="微软雅黑" pitchFamily="34" charset="-122"/>
                <a:ea typeface="微软雅黑" pitchFamily="34" charset="-122"/>
              </a:rPr>
              <a:t>会员姓名修改</a:t>
            </a:r>
            <a:r>
              <a:rPr lang="en-US" altLang="zh-CN" sz="2000" dirty="0" smtClean="0">
                <a:solidFill>
                  <a:schemeClr val="tx1"/>
                </a:solidFill>
                <a:latin typeface="微软雅黑" pitchFamily="34" charset="-122"/>
                <a:ea typeface="微软雅黑" pitchFamily="34" charset="-122"/>
              </a:rPr>
              <a:t>—</a:t>
            </a:r>
            <a:r>
              <a:rPr lang="zh-CN" altLang="en-US" sz="2000" dirty="0" smtClean="0">
                <a:solidFill>
                  <a:schemeClr val="tx1"/>
                </a:solidFill>
                <a:latin typeface="微软雅黑" pitchFamily="34" charset="-122"/>
                <a:ea typeface="微软雅黑" pitchFamily="34" charset="-122"/>
              </a:rPr>
              <a:t>由基层直接修改；</a:t>
            </a:r>
            <a:endParaRPr lang="en-US" altLang="zh-CN" sz="2000" dirty="0" smtClean="0">
              <a:solidFill>
                <a:schemeClr val="tx1"/>
              </a:solidFill>
              <a:latin typeface="微软雅黑" pitchFamily="34" charset="-122"/>
              <a:ea typeface="微软雅黑" pitchFamily="34" charset="-122"/>
            </a:endParaRPr>
          </a:p>
          <a:p>
            <a:pPr marL="457200" indent="-457200">
              <a:buFont typeface="Wingdings" pitchFamily="2" charset="2"/>
              <a:buChar char="l"/>
            </a:pPr>
            <a:endParaRPr lang="en-US" altLang="zh-CN" sz="2000" dirty="0" smtClean="0">
              <a:solidFill>
                <a:schemeClr val="tx1"/>
              </a:solidFill>
              <a:latin typeface="微软雅黑" pitchFamily="34" charset="-122"/>
              <a:ea typeface="微软雅黑" pitchFamily="34" charset="-122"/>
            </a:endParaRPr>
          </a:p>
          <a:p>
            <a:pPr marL="457200" indent="-457200">
              <a:buFont typeface="Wingdings" pitchFamily="2" charset="2"/>
              <a:buChar char="l"/>
            </a:pPr>
            <a:r>
              <a:rPr lang="zh-CN" altLang="en-US" sz="2000" dirty="0" smtClean="0">
                <a:solidFill>
                  <a:schemeClr val="tx1"/>
                </a:solidFill>
                <a:latin typeface="微软雅黑" pitchFamily="34" charset="-122"/>
                <a:ea typeface="微软雅黑" pitchFamily="34" charset="-122"/>
              </a:rPr>
              <a:t>会员身份证修改</a:t>
            </a:r>
            <a:r>
              <a:rPr lang="en-US" altLang="zh-CN" sz="2000" dirty="0" smtClean="0">
                <a:solidFill>
                  <a:schemeClr val="tx1"/>
                </a:solidFill>
                <a:latin typeface="微软雅黑" pitchFamily="34" charset="-122"/>
                <a:ea typeface="微软雅黑" pitchFamily="34" charset="-122"/>
              </a:rPr>
              <a:t>—</a:t>
            </a:r>
            <a:r>
              <a:rPr lang="zh-CN" altLang="en-US" sz="2000" dirty="0" smtClean="0">
                <a:solidFill>
                  <a:schemeClr val="tx1"/>
                </a:solidFill>
                <a:latin typeface="微软雅黑" pitchFamily="34" charset="-122"/>
                <a:ea typeface="微软雅黑" pitchFamily="34" charset="-122"/>
              </a:rPr>
              <a:t>由基层创建修改电子申请单，办事处审批修改。</a:t>
            </a:r>
            <a:endParaRPr lang="en-US" altLang="zh-CN" sz="2000" dirty="0" smtClean="0">
              <a:solidFill>
                <a:schemeClr val="tx1"/>
              </a:solidFill>
              <a:latin typeface="微软雅黑" pitchFamily="34" charset="-122"/>
              <a:ea typeface="微软雅黑" pitchFamily="34" charset="-122"/>
            </a:endParaRPr>
          </a:p>
          <a:p>
            <a:pPr marL="457200" indent="-457200">
              <a:buFont typeface="Wingdings" pitchFamily="2" charset="2"/>
              <a:buChar char="l"/>
            </a:pPr>
            <a:endParaRPr lang="en-US" altLang="zh-CN" sz="2000" dirty="0" smtClean="0">
              <a:solidFill>
                <a:schemeClr val="tx1"/>
              </a:solidFill>
              <a:latin typeface="微软雅黑" pitchFamily="34" charset="-122"/>
              <a:ea typeface="微软雅黑" pitchFamily="34" charset="-122"/>
            </a:endParaRPr>
          </a:p>
          <a:p>
            <a:pPr marL="457200" indent="-457200">
              <a:buFont typeface="Wingdings" pitchFamily="2" charset="2"/>
              <a:buChar char="l"/>
            </a:pPr>
            <a:r>
              <a:rPr lang="zh-CN" altLang="en-US" sz="2000" dirty="0" smtClean="0">
                <a:solidFill>
                  <a:schemeClr val="tx1"/>
                </a:solidFill>
                <a:latin typeface="微软雅黑" pitchFamily="34" charset="-122"/>
                <a:ea typeface="微软雅黑" pitchFamily="34" charset="-122"/>
              </a:rPr>
              <a:t>会员姓名、身份证同时修改</a:t>
            </a:r>
            <a:r>
              <a:rPr lang="en-US" altLang="zh-CN" sz="2000" dirty="0" smtClean="0">
                <a:solidFill>
                  <a:schemeClr val="tx1"/>
                </a:solidFill>
                <a:latin typeface="微软雅黑" pitchFamily="34" charset="-122"/>
                <a:ea typeface="微软雅黑" pitchFamily="34" charset="-122"/>
              </a:rPr>
              <a:t>—</a:t>
            </a:r>
            <a:r>
              <a:rPr lang="zh-CN" altLang="en-US" sz="2000" dirty="0" smtClean="0">
                <a:solidFill>
                  <a:schemeClr val="tx1"/>
                </a:solidFill>
                <a:latin typeface="微软雅黑" pitchFamily="34" charset="-122"/>
                <a:ea typeface="微软雅黑" pitchFamily="34" charset="-122"/>
              </a:rPr>
              <a:t>由基层创建修改电子申请单，办事处审批修改。</a:t>
            </a:r>
            <a:endParaRPr lang="en-US" altLang="zh-CN" sz="2000" dirty="0" smtClean="0">
              <a:solidFill>
                <a:schemeClr val="tx1"/>
              </a:solidFill>
              <a:latin typeface="微软雅黑" pitchFamily="34" charset="-122"/>
              <a:ea typeface="微软雅黑" pitchFamily="34" charset="-122"/>
            </a:endParaRPr>
          </a:p>
          <a:p>
            <a:pPr marL="457200" indent="-457200">
              <a:buFont typeface="Wingdings" pitchFamily="2" charset="2"/>
              <a:buChar char="l"/>
            </a:pPr>
            <a:endParaRPr lang="en-US" altLang="zh-CN" sz="2000" dirty="0" smtClean="0">
              <a:solidFill>
                <a:schemeClr val="tx1"/>
              </a:solidFill>
              <a:latin typeface="微软雅黑" pitchFamily="34" charset="-122"/>
              <a:ea typeface="微软雅黑" pitchFamily="34" charset="-122"/>
            </a:endParaRPr>
          </a:p>
          <a:p>
            <a:pPr marL="457200" indent="-457200">
              <a:buFont typeface="Wingdings" pitchFamily="2" charset="2"/>
              <a:buChar char="l"/>
            </a:pPr>
            <a:r>
              <a:rPr lang="zh-CN" altLang="en-US" sz="2000" dirty="0" smtClean="0">
                <a:solidFill>
                  <a:schemeClr val="tx1"/>
                </a:solidFill>
                <a:latin typeface="微软雅黑" pitchFamily="34" charset="-122"/>
                <a:ea typeface="微软雅黑" pitchFamily="34" charset="-122"/>
              </a:rPr>
              <a:t>会员姓名或身份证修改后的六个月内，再次提出任何一项修改，新系统都会要求基层创建修改电子申请单，并提示录入原因和打印电子申请单，申请单押章后与电子申请单一同上报办事处，由办事处审批修改。</a:t>
            </a:r>
            <a:endParaRPr lang="en-US" altLang="zh-CN" sz="2000" dirty="0" smtClean="0">
              <a:solidFill>
                <a:schemeClr val="tx1"/>
              </a:solidFill>
              <a:latin typeface="微软雅黑" pitchFamily="34" charset="-122"/>
              <a:ea typeface="微软雅黑" pitchFamily="34" charset="-122"/>
            </a:endParaRPr>
          </a:p>
        </p:txBody>
      </p:sp>
    </p:spTree>
  </p:cSld>
  <p:clrMapOvr>
    <a:masterClrMapping/>
  </p:clrMapOvr>
  <p:transition spd="med">
    <p:zoom/>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4800" dirty="0" smtClean="0">
                <a:solidFill>
                  <a:srgbClr val="000000"/>
                </a:solidFill>
                <a:latin typeface="Microsoft YaHei" pitchFamily="34" charset="-122"/>
                <a:ea typeface="Microsoft YaHei" pitchFamily="34" charset="-122"/>
              </a:rPr>
              <a:t>新保障业务系统新特性</a:t>
            </a:r>
            <a:endParaRPr lang="zh-CN" altLang="en-US" dirty="0"/>
          </a:p>
        </p:txBody>
      </p:sp>
      <p:sp>
        <p:nvSpPr>
          <p:cNvPr id="7" name="TextBox 6"/>
          <p:cNvSpPr txBox="1"/>
          <p:nvPr/>
        </p:nvSpPr>
        <p:spPr>
          <a:xfrm>
            <a:off x="539552" y="1988840"/>
            <a:ext cx="8320438" cy="4597003"/>
          </a:xfrm>
          <a:prstGeom prst="roundRect">
            <a:avLst/>
          </a:prstGeom>
          <a:noFill/>
          <a:ln>
            <a:noFill/>
          </a:ln>
        </p:spPr>
        <p:style>
          <a:lnRef idx="2">
            <a:schemeClr val="accent2">
              <a:shade val="50000"/>
            </a:schemeClr>
          </a:lnRef>
          <a:fillRef idx="1">
            <a:schemeClr val="accent2"/>
          </a:fillRef>
          <a:effectRef idx="0">
            <a:schemeClr val="accent2"/>
          </a:effectRef>
          <a:fontRef idx="minor">
            <a:schemeClr val="lt1"/>
          </a:fontRef>
        </p:style>
        <p:txBody>
          <a:bodyPr wrap="square" rtlCol="0">
            <a:spAutoFit/>
          </a:bodyPr>
          <a:lstStyle/>
          <a:p>
            <a:pPr marL="457200" indent="-457200"/>
            <a:r>
              <a:rPr lang="en-US" altLang="zh-CN" sz="2200" b="1"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latin typeface="微软雅黑" pitchFamily="34" charset="-122"/>
                <a:ea typeface="微软雅黑" pitchFamily="34" charset="-122"/>
              </a:rPr>
              <a:t>2.</a:t>
            </a:r>
            <a:r>
              <a:rPr lang="zh-CN" altLang="en-US" sz="2200" b="1"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latin typeface="微软雅黑" pitchFamily="34" charset="-122"/>
                <a:ea typeface="微软雅黑" pitchFamily="34" charset="-122"/>
              </a:rPr>
              <a:t>会员调动</a:t>
            </a:r>
            <a:endParaRPr lang="en-US" altLang="zh-CN" sz="2200" b="1"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latin typeface="微软雅黑" pitchFamily="34" charset="-122"/>
              <a:ea typeface="微软雅黑" pitchFamily="34" charset="-122"/>
            </a:endParaRPr>
          </a:p>
          <a:p>
            <a:pPr marL="457200" indent="-457200">
              <a:buAutoNum type="arabicPeriod"/>
            </a:pPr>
            <a:endParaRPr lang="en-US" altLang="zh-CN" sz="2200" dirty="0" smtClean="0">
              <a:solidFill>
                <a:schemeClr val="tx1"/>
              </a:solidFill>
              <a:latin typeface="微软雅黑" pitchFamily="34" charset="-122"/>
              <a:ea typeface="微软雅黑" pitchFamily="34" charset="-122"/>
            </a:endParaRPr>
          </a:p>
          <a:p>
            <a:pPr marL="457200" indent="-457200">
              <a:buFont typeface="Wingdings" pitchFamily="2" charset="2"/>
              <a:buChar char="l"/>
            </a:pPr>
            <a:r>
              <a:rPr lang="zh-CN" altLang="en-US" sz="2000" dirty="0" smtClean="0">
                <a:solidFill>
                  <a:schemeClr val="tx1"/>
                </a:solidFill>
                <a:latin typeface="微软雅黑" pitchFamily="34" charset="-122"/>
                <a:ea typeface="微软雅黑" pitchFamily="34" charset="-122"/>
              </a:rPr>
              <a:t>会员调入调出申请</a:t>
            </a:r>
            <a:r>
              <a:rPr lang="en-US" altLang="zh-CN" sz="2000" dirty="0" smtClean="0">
                <a:solidFill>
                  <a:schemeClr val="tx1"/>
                </a:solidFill>
                <a:latin typeface="微软雅黑" pitchFamily="34" charset="-122"/>
                <a:ea typeface="微软雅黑" pitchFamily="34" charset="-122"/>
              </a:rPr>
              <a:t>—</a:t>
            </a:r>
            <a:r>
              <a:rPr lang="zh-CN" altLang="en-US" sz="2000" dirty="0" smtClean="0">
                <a:solidFill>
                  <a:schemeClr val="tx1"/>
                </a:solidFill>
                <a:latin typeface="微软雅黑" pitchFamily="34" charset="-122"/>
                <a:ea typeface="微软雅黑" pitchFamily="34" charset="-122"/>
              </a:rPr>
              <a:t>由提出的基层创建调入、调出电子申请。（我申请）</a:t>
            </a:r>
            <a:endParaRPr lang="en-US" altLang="zh-CN" sz="2000" dirty="0" smtClean="0">
              <a:solidFill>
                <a:schemeClr val="tx1"/>
              </a:solidFill>
              <a:latin typeface="微软雅黑" pitchFamily="34" charset="-122"/>
              <a:ea typeface="微软雅黑" pitchFamily="34" charset="-122"/>
            </a:endParaRPr>
          </a:p>
          <a:p>
            <a:pPr marL="457200" indent="-457200">
              <a:buFont typeface="Wingdings" pitchFamily="2" charset="2"/>
              <a:buChar char="l"/>
            </a:pPr>
            <a:endParaRPr lang="en-US" altLang="zh-CN" sz="2000" dirty="0" smtClean="0">
              <a:solidFill>
                <a:schemeClr val="tx1"/>
              </a:solidFill>
              <a:latin typeface="微软雅黑" pitchFamily="34" charset="-122"/>
              <a:ea typeface="微软雅黑" pitchFamily="34" charset="-122"/>
            </a:endParaRPr>
          </a:p>
          <a:p>
            <a:pPr marL="457200" indent="-457200">
              <a:buFont typeface="Wingdings" pitchFamily="2" charset="2"/>
              <a:buChar char="l"/>
            </a:pPr>
            <a:r>
              <a:rPr lang="zh-CN" altLang="en-US" sz="2000" dirty="0" smtClean="0">
                <a:solidFill>
                  <a:schemeClr val="tx1"/>
                </a:solidFill>
                <a:latin typeface="微软雅黑" pitchFamily="34" charset="-122"/>
                <a:ea typeface="微软雅黑" pitchFamily="34" charset="-122"/>
              </a:rPr>
              <a:t>会员调入审核</a:t>
            </a:r>
            <a:r>
              <a:rPr lang="en-US" altLang="zh-CN" sz="2000" dirty="0" smtClean="0">
                <a:solidFill>
                  <a:schemeClr val="tx1"/>
                </a:solidFill>
                <a:latin typeface="微软雅黑" pitchFamily="34" charset="-122"/>
                <a:ea typeface="微软雅黑" pitchFamily="34" charset="-122"/>
              </a:rPr>
              <a:t>—</a:t>
            </a:r>
            <a:r>
              <a:rPr lang="zh-CN" altLang="en-US" sz="2000" dirty="0" smtClean="0">
                <a:solidFill>
                  <a:schemeClr val="tx1"/>
                </a:solidFill>
                <a:latin typeface="微软雅黑" pitchFamily="34" charset="-122"/>
                <a:ea typeface="微软雅黑" pitchFamily="34" charset="-122"/>
              </a:rPr>
              <a:t>由会员所在原基层或所属代办处核实审批是否同意调出。（我申请，对方审核）</a:t>
            </a:r>
            <a:endParaRPr lang="en-US" altLang="zh-CN" sz="2000" dirty="0" smtClean="0">
              <a:solidFill>
                <a:schemeClr val="tx1"/>
              </a:solidFill>
              <a:latin typeface="微软雅黑" pitchFamily="34" charset="-122"/>
              <a:ea typeface="微软雅黑" pitchFamily="34" charset="-122"/>
            </a:endParaRPr>
          </a:p>
          <a:p>
            <a:pPr marL="457200" indent="-457200">
              <a:buFont typeface="Wingdings" pitchFamily="2" charset="2"/>
              <a:buChar char="l"/>
            </a:pPr>
            <a:endParaRPr lang="en-US" altLang="zh-CN" sz="2000" dirty="0" smtClean="0">
              <a:solidFill>
                <a:schemeClr val="tx1"/>
              </a:solidFill>
              <a:latin typeface="微软雅黑" pitchFamily="34" charset="-122"/>
              <a:ea typeface="微软雅黑" pitchFamily="34" charset="-122"/>
            </a:endParaRPr>
          </a:p>
          <a:p>
            <a:pPr marL="457200" indent="-457200">
              <a:buFont typeface="Wingdings" pitchFamily="2" charset="2"/>
              <a:buChar char="l"/>
            </a:pPr>
            <a:r>
              <a:rPr lang="zh-CN" altLang="en-US" sz="2000" dirty="0" smtClean="0">
                <a:solidFill>
                  <a:schemeClr val="tx1"/>
                </a:solidFill>
                <a:latin typeface="微软雅黑" pitchFamily="34" charset="-122"/>
                <a:ea typeface="微软雅黑" pitchFamily="34" charset="-122"/>
              </a:rPr>
              <a:t>会员调出审核</a:t>
            </a:r>
            <a:r>
              <a:rPr lang="en-US" altLang="zh-CN" sz="2000" dirty="0" smtClean="0">
                <a:solidFill>
                  <a:schemeClr val="tx1"/>
                </a:solidFill>
                <a:latin typeface="微软雅黑" pitchFamily="34" charset="-122"/>
                <a:ea typeface="微软雅黑" pitchFamily="34" charset="-122"/>
              </a:rPr>
              <a:t>—</a:t>
            </a:r>
            <a:r>
              <a:rPr lang="zh-CN" altLang="en-US" sz="2000" dirty="0" smtClean="0">
                <a:solidFill>
                  <a:schemeClr val="tx1"/>
                </a:solidFill>
                <a:latin typeface="微软雅黑" pitchFamily="34" charset="-122"/>
                <a:ea typeface="微软雅黑" pitchFamily="34" charset="-122"/>
              </a:rPr>
              <a:t>由会员所在基层直接创建电子调出申请后新系统自动审核通过。（我申请，即通过）</a:t>
            </a:r>
            <a:endParaRPr lang="en-US" altLang="zh-CN" sz="2000" dirty="0" smtClean="0">
              <a:solidFill>
                <a:schemeClr val="tx1"/>
              </a:solidFill>
              <a:latin typeface="微软雅黑" pitchFamily="34" charset="-122"/>
              <a:ea typeface="微软雅黑" pitchFamily="34" charset="-122"/>
            </a:endParaRPr>
          </a:p>
          <a:p>
            <a:pPr marL="457200" indent="-457200">
              <a:buFont typeface="Wingdings" pitchFamily="2" charset="2"/>
              <a:buChar char="l"/>
            </a:pPr>
            <a:endParaRPr lang="en-US" altLang="zh-CN" sz="2000" dirty="0" smtClean="0">
              <a:solidFill>
                <a:schemeClr val="tx1"/>
              </a:solidFill>
              <a:latin typeface="微软雅黑" pitchFamily="34" charset="-122"/>
              <a:ea typeface="微软雅黑" pitchFamily="34" charset="-122"/>
            </a:endParaRPr>
          </a:p>
          <a:p>
            <a:pPr marL="457200" indent="-457200">
              <a:buFont typeface="Wingdings" pitchFamily="2" charset="2"/>
              <a:buChar char="l"/>
            </a:pPr>
            <a:r>
              <a:rPr lang="zh-CN" altLang="en-US" sz="2000" dirty="0" smtClean="0">
                <a:solidFill>
                  <a:schemeClr val="tx1"/>
                </a:solidFill>
                <a:latin typeface="微软雅黑" pitchFamily="34" charset="-122"/>
                <a:ea typeface="微软雅黑" pitchFamily="34" charset="-122"/>
              </a:rPr>
              <a:t>会员调入审核无人处理</a:t>
            </a:r>
            <a:r>
              <a:rPr lang="en-US" altLang="zh-CN" sz="2000" dirty="0" smtClean="0">
                <a:solidFill>
                  <a:schemeClr val="tx1"/>
                </a:solidFill>
                <a:latin typeface="微软雅黑" pitchFamily="34" charset="-122"/>
                <a:ea typeface="微软雅黑" pitchFamily="34" charset="-122"/>
              </a:rPr>
              <a:t>5</a:t>
            </a:r>
            <a:r>
              <a:rPr lang="zh-CN" altLang="en-US" sz="2000" dirty="0" smtClean="0">
                <a:solidFill>
                  <a:schemeClr val="tx1"/>
                </a:solidFill>
                <a:latin typeface="微软雅黑" pitchFamily="34" charset="-122"/>
                <a:ea typeface="微软雅黑" pitchFamily="34" charset="-122"/>
              </a:rPr>
              <a:t>日后，新系统自动完成审核通过，会员完成调动。</a:t>
            </a:r>
            <a:endParaRPr lang="en-US" altLang="zh-CN" sz="2000" dirty="0" smtClean="0">
              <a:solidFill>
                <a:schemeClr val="tx1"/>
              </a:solidFill>
              <a:latin typeface="微软雅黑" pitchFamily="34" charset="-122"/>
              <a:ea typeface="微软雅黑" pitchFamily="34" charset="-122"/>
            </a:endParaRPr>
          </a:p>
        </p:txBody>
      </p:sp>
    </p:spTree>
  </p:cSld>
  <p:clrMapOvr>
    <a:masterClrMapping/>
  </p:clrMapOvr>
  <p:transition spd="med">
    <p:zoom/>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4800" dirty="0" smtClean="0">
                <a:solidFill>
                  <a:srgbClr val="000000"/>
                </a:solidFill>
                <a:latin typeface="Microsoft YaHei" pitchFamily="34" charset="-122"/>
                <a:ea typeface="Microsoft YaHei" pitchFamily="34" charset="-122"/>
              </a:rPr>
              <a:t>新保障业务系统新特性</a:t>
            </a:r>
            <a:endParaRPr lang="zh-CN" altLang="en-US" dirty="0"/>
          </a:p>
        </p:txBody>
      </p:sp>
      <p:pic>
        <p:nvPicPr>
          <p:cNvPr id="3074" name="Picture 2"/>
          <p:cNvPicPr>
            <a:picLocks noChangeAspect="1" noChangeArrowheads="1"/>
          </p:cNvPicPr>
          <p:nvPr/>
        </p:nvPicPr>
        <p:blipFill>
          <a:blip r:embed="rId3" cstate="print"/>
          <a:srcRect/>
          <a:stretch>
            <a:fillRect/>
          </a:stretch>
        </p:blipFill>
        <p:spPr bwMode="auto">
          <a:xfrm>
            <a:off x="323528" y="2276872"/>
            <a:ext cx="8385805" cy="1872208"/>
          </a:xfrm>
          <a:prstGeom prst="rect">
            <a:avLst/>
          </a:prstGeom>
          <a:noFill/>
          <a:ln w="9525">
            <a:solidFill>
              <a:schemeClr val="accent1">
                <a:lumMod val="50000"/>
              </a:schemeClr>
            </a:solidFill>
            <a:miter lim="800000"/>
            <a:headEnd/>
            <a:tailEnd/>
          </a:ln>
          <a:effectLst>
            <a:outerShdw blurRad="50800" dist="38100" dir="5400000" algn="t" rotWithShape="0">
              <a:prstClr val="black">
                <a:alpha val="40000"/>
              </a:prstClr>
            </a:outerShdw>
          </a:effectLst>
        </p:spPr>
      </p:pic>
      <p:pic>
        <p:nvPicPr>
          <p:cNvPr id="3075" name="Picture 3"/>
          <p:cNvPicPr>
            <a:picLocks noChangeAspect="1" noChangeArrowheads="1"/>
          </p:cNvPicPr>
          <p:nvPr/>
        </p:nvPicPr>
        <p:blipFill>
          <a:blip r:embed="rId4" cstate="print"/>
          <a:srcRect/>
          <a:stretch>
            <a:fillRect/>
          </a:stretch>
        </p:blipFill>
        <p:spPr bwMode="auto">
          <a:xfrm>
            <a:off x="755576" y="2132856"/>
            <a:ext cx="7677150" cy="3848100"/>
          </a:xfrm>
          <a:prstGeom prst="rect">
            <a:avLst/>
          </a:prstGeom>
          <a:noFill/>
          <a:ln w="9525">
            <a:solidFill>
              <a:schemeClr val="accent1">
                <a:lumMod val="50000"/>
              </a:schemeClr>
            </a:solidFill>
            <a:miter lim="800000"/>
            <a:headEnd/>
            <a:tailEnd/>
          </a:ln>
          <a:effectLst>
            <a:outerShdw blurRad="50800" dist="38100" dir="5400000" algn="t" rotWithShape="0">
              <a:prstClr val="black">
                <a:alpha val="40000"/>
              </a:prstClr>
            </a:outerShdw>
          </a:effectLst>
        </p:spPr>
      </p:pic>
      <p:sp>
        <p:nvSpPr>
          <p:cNvPr id="5" name="TextBox 4"/>
          <p:cNvSpPr txBox="1"/>
          <p:nvPr/>
        </p:nvSpPr>
        <p:spPr>
          <a:xfrm>
            <a:off x="251520" y="4293096"/>
            <a:ext cx="3096344" cy="510778"/>
          </a:xfrm>
          <a:prstGeom prst="wedgeRoundRectCallout">
            <a:avLst>
              <a:gd name="adj1" fmla="val -3842"/>
              <a:gd name="adj2" fmla="val -108528"/>
              <a:gd name="adj3" fmla="val 16667"/>
            </a:avLst>
          </a:prstGeom>
        </p:spPr>
        <p:style>
          <a:lnRef idx="3">
            <a:schemeClr val="lt1"/>
          </a:lnRef>
          <a:fillRef idx="1">
            <a:schemeClr val="accent1"/>
          </a:fillRef>
          <a:effectRef idx="1">
            <a:schemeClr val="accent1"/>
          </a:effectRef>
          <a:fontRef idx="minor">
            <a:schemeClr val="lt1"/>
          </a:fontRef>
        </p:style>
        <p:txBody>
          <a:bodyPr wrap="square" rtlCol="0">
            <a:spAutoFit/>
          </a:bodyPr>
          <a:lstStyle/>
          <a:p>
            <a:r>
              <a:rPr lang="zh-CN" altLang="en-US" sz="2400" b="1" dirty="0" smtClean="0">
                <a:effectLst>
                  <a:outerShdw blurRad="38100" dist="38100" dir="2700000" algn="tl">
                    <a:srgbClr val="000000">
                      <a:alpha val="43137"/>
                    </a:srgbClr>
                  </a:outerShdw>
                </a:effectLst>
                <a:latin typeface="微软雅黑" pitchFamily="34" charset="-122"/>
                <a:ea typeface="微软雅黑" pitchFamily="34" charset="-122"/>
              </a:rPr>
              <a:t>会员调动管理主界面</a:t>
            </a:r>
            <a:endParaRPr lang="zh-CN" altLang="en-US" sz="2400" b="1" dirty="0">
              <a:effectLst>
                <a:outerShdw blurRad="38100" dist="38100" dir="2700000" algn="tl">
                  <a:srgbClr val="000000">
                    <a:alpha val="43137"/>
                  </a:srgbClr>
                </a:outerShdw>
              </a:effectLst>
              <a:latin typeface="微软雅黑" pitchFamily="34" charset="-122"/>
              <a:ea typeface="微软雅黑" pitchFamily="34" charset="-122"/>
            </a:endParaRPr>
          </a:p>
        </p:txBody>
      </p:sp>
      <p:sp>
        <p:nvSpPr>
          <p:cNvPr id="6" name="TextBox 5"/>
          <p:cNvSpPr txBox="1"/>
          <p:nvPr/>
        </p:nvSpPr>
        <p:spPr>
          <a:xfrm>
            <a:off x="4716016" y="5733256"/>
            <a:ext cx="3024336" cy="919401"/>
          </a:xfrm>
          <a:prstGeom prst="wedgeRoundRectCallout">
            <a:avLst>
              <a:gd name="adj1" fmla="val -4873"/>
              <a:gd name="adj2" fmla="val -91789"/>
              <a:gd name="adj3" fmla="val 16667"/>
            </a:avLst>
          </a:prstGeom>
        </p:spPr>
        <p:style>
          <a:lnRef idx="3">
            <a:schemeClr val="lt1"/>
          </a:lnRef>
          <a:fillRef idx="1">
            <a:schemeClr val="accent1"/>
          </a:fillRef>
          <a:effectRef idx="1">
            <a:schemeClr val="accent1"/>
          </a:effectRef>
          <a:fontRef idx="minor">
            <a:schemeClr val="lt1"/>
          </a:fontRef>
        </p:style>
        <p:txBody>
          <a:bodyPr wrap="square" rtlCol="0">
            <a:spAutoFit/>
          </a:bodyPr>
          <a:lstStyle/>
          <a:p>
            <a:r>
              <a:rPr lang="zh-CN" altLang="en-US" sz="2400" b="1" dirty="0" smtClean="0">
                <a:effectLst>
                  <a:outerShdw blurRad="38100" dist="38100" dir="2700000" algn="tl">
                    <a:srgbClr val="000000">
                      <a:alpha val="43137"/>
                    </a:srgbClr>
                  </a:outerShdw>
                </a:effectLst>
                <a:latin typeface="微软雅黑" pitchFamily="34" charset="-122"/>
                <a:ea typeface="微软雅黑" pitchFamily="34" charset="-122"/>
              </a:rPr>
              <a:t>会员调入、调出申请创建界面</a:t>
            </a:r>
            <a:endParaRPr lang="zh-CN" altLang="en-US" sz="2400" b="1" dirty="0">
              <a:effectLst>
                <a:outerShdw blurRad="38100" dist="38100" dir="2700000" algn="tl">
                  <a:srgbClr val="000000">
                    <a:alpha val="43137"/>
                  </a:srgbClr>
                </a:outerShdw>
              </a:effectLst>
              <a:latin typeface="微软雅黑" pitchFamily="34" charset="-122"/>
              <a:ea typeface="微软雅黑" pitchFamily="34" charset="-122"/>
            </a:endParaRPr>
          </a:p>
        </p:txBody>
      </p:sp>
    </p:spTree>
  </p:cSld>
  <p:clrMapOvr>
    <a:masterClrMapping/>
  </p:clrMapOvr>
  <p:transition spd="med">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074"/>
                                        </p:tgtEl>
                                        <p:attrNameLst>
                                          <p:attrName>style.visibility</p:attrName>
                                        </p:attrNameLst>
                                      </p:cBhvr>
                                      <p:to>
                                        <p:strVal val="visible"/>
                                      </p:to>
                                    </p:set>
                                    <p:animEffect transition="in" filter="fade">
                                      <p:cBhvr>
                                        <p:cTn id="7" dur="500"/>
                                        <p:tgtEl>
                                          <p:spTgt spid="307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xit" presetSubtype="0" fill="hold" nodeType="clickEffect">
                                  <p:stCondLst>
                                    <p:cond delay="0"/>
                                  </p:stCondLst>
                                  <p:childTnLst>
                                    <p:animEffect transition="out" filter="fade">
                                      <p:cBhvr>
                                        <p:cTn id="15" dur="500"/>
                                        <p:tgtEl>
                                          <p:spTgt spid="3074"/>
                                        </p:tgtEl>
                                      </p:cBhvr>
                                    </p:animEffect>
                                    <p:set>
                                      <p:cBhvr>
                                        <p:cTn id="16" dur="1" fill="hold">
                                          <p:stCondLst>
                                            <p:cond delay="499"/>
                                          </p:stCondLst>
                                        </p:cTn>
                                        <p:tgtEl>
                                          <p:spTgt spid="3074"/>
                                        </p:tgtEl>
                                        <p:attrNameLst>
                                          <p:attrName>style.visibility</p:attrName>
                                        </p:attrNameLst>
                                      </p:cBhvr>
                                      <p:to>
                                        <p:strVal val="hidden"/>
                                      </p:to>
                                    </p:set>
                                  </p:childTnLst>
                                </p:cTn>
                              </p:par>
                              <p:par>
                                <p:cTn id="17" presetID="10" presetClass="exit" presetSubtype="0" fill="hold" grpId="1" nodeType="withEffect">
                                  <p:stCondLst>
                                    <p:cond delay="0"/>
                                  </p:stCondLst>
                                  <p:childTnLst>
                                    <p:animEffect transition="out" filter="fade">
                                      <p:cBhvr>
                                        <p:cTn id="18" dur="500"/>
                                        <p:tgtEl>
                                          <p:spTgt spid="5"/>
                                        </p:tgtEl>
                                      </p:cBhvr>
                                    </p:animEffect>
                                    <p:set>
                                      <p:cBhvr>
                                        <p:cTn id="19" dur="1" fill="hold">
                                          <p:stCondLst>
                                            <p:cond delay="499"/>
                                          </p:stCondLst>
                                        </p:cTn>
                                        <p:tgtEl>
                                          <p:spTgt spid="5"/>
                                        </p:tgtEl>
                                        <p:attrNameLst>
                                          <p:attrName>style.visibility</p:attrName>
                                        </p:attrNameLst>
                                      </p:cBhvr>
                                      <p:to>
                                        <p:strVal val="hidden"/>
                                      </p:to>
                                    </p:set>
                                  </p:childTnLst>
                                </p:cTn>
                              </p:par>
                            </p:childTnLst>
                          </p:cTn>
                        </p:par>
                        <p:par>
                          <p:cTn id="20" fill="hold">
                            <p:stCondLst>
                              <p:cond delay="500"/>
                            </p:stCondLst>
                            <p:childTnLst>
                              <p:par>
                                <p:cTn id="21" presetID="10" presetClass="entr" presetSubtype="0" fill="hold" nodeType="afterEffect">
                                  <p:stCondLst>
                                    <p:cond delay="0"/>
                                  </p:stCondLst>
                                  <p:childTnLst>
                                    <p:set>
                                      <p:cBhvr>
                                        <p:cTn id="22" dur="1" fill="hold">
                                          <p:stCondLst>
                                            <p:cond delay="0"/>
                                          </p:stCondLst>
                                        </p:cTn>
                                        <p:tgtEl>
                                          <p:spTgt spid="3075"/>
                                        </p:tgtEl>
                                        <p:attrNameLst>
                                          <p:attrName>style.visibility</p:attrName>
                                        </p:attrNameLst>
                                      </p:cBhvr>
                                      <p:to>
                                        <p:strVal val="visible"/>
                                      </p:to>
                                    </p:set>
                                    <p:animEffect transition="in" filter="fade">
                                      <p:cBhvr>
                                        <p:cTn id="23" dur="500"/>
                                        <p:tgtEl>
                                          <p:spTgt spid="3075"/>
                                        </p:tgtEl>
                                      </p:cBhvr>
                                    </p:animEffect>
                                  </p:childTnLst>
                                </p:cTn>
                              </p:par>
                            </p:childTnLst>
                          </p:cTn>
                        </p:par>
                        <p:par>
                          <p:cTn id="24" fill="hold">
                            <p:stCondLst>
                              <p:cond delay="1000"/>
                            </p:stCondLst>
                            <p:childTnLst>
                              <p:par>
                                <p:cTn id="25" presetID="10" presetClass="entr" presetSubtype="0" fill="hold" grpId="0" nodeType="after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P spid="6" grpId="0"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4800" dirty="0" smtClean="0">
                <a:solidFill>
                  <a:srgbClr val="000000"/>
                </a:solidFill>
                <a:latin typeface="Microsoft YaHei" pitchFamily="34" charset="-122"/>
                <a:ea typeface="Microsoft YaHei" pitchFamily="34" charset="-122"/>
              </a:rPr>
              <a:t>新保障业务系统新特性</a:t>
            </a:r>
            <a:endParaRPr lang="zh-CN" altLang="en-US" dirty="0"/>
          </a:p>
        </p:txBody>
      </p:sp>
      <p:sp>
        <p:nvSpPr>
          <p:cNvPr id="7" name="TextBox 6"/>
          <p:cNvSpPr txBox="1"/>
          <p:nvPr/>
        </p:nvSpPr>
        <p:spPr>
          <a:xfrm>
            <a:off x="539552" y="1988840"/>
            <a:ext cx="8320438" cy="2553891"/>
          </a:xfrm>
          <a:prstGeom prst="roundRect">
            <a:avLst/>
          </a:prstGeom>
          <a:noFill/>
          <a:ln>
            <a:noFill/>
          </a:ln>
        </p:spPr>
        <p:style>
          <a:lnRef idx="2">
            <a:schemeClr val="accent2">
              <a:shade val="50000"/>
            </a:schemeClr>
          </a:lnRef>
          <a:fillRef idx="1">
            <a:schemeClr val="accent2"/>
          </a:fillRef>
          <a:effectRef idx="0">
            <a:schemeClr val="accent2"/>
          </a:effectRef>
          <a:fontRef idx="minor">
            <a:schemeClr val="lt1"/>
          </a:fontRef>
        </p:style>
        <p:txBody>
          <a:bodyPr wrap="square" rtlCol="0">
            <a:spAutoFit/>
          </a:bodyPr>
          <a:lstStyle/>
          <a:p>
            <a:pPr marL="457200" indent="-457200"/>
            <a:r>
              <a:rPr lang="en-US" altLang="zh-CN" sz="2200" b="1"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latin typeface="微软雅黑" pitchFamily="34" charset="-122"/>
                <a:ea typeface="微软雅黑" pitchFamily="34" charset="-122"/>
              </a:rPr>
              <a:t>3.</a:t>
            </a:r>
            <a:r>
              <a:rPr lang="zh-CN" altLang="en-US" sz="2200" b="1"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latin typeface="微软雅黑" pitchFamily="34" charset="-122"/>
                <a:ea typeface="微软雅黑" pitchFamily="34" charset="-122"/>
              </a:rPr>
              <a:t>保单提前续转申请</a:t>
            </a:r>
            <a:r>
              <a:rPr lang="en-US" altLang="zh-CN" sz="2200" dirty="0" smtClean="0">
                <a:solidFill>
                  <a:schemeClr val="tx1"/>
                </a:solidFill>
                <a:latin typeface="微软雅黑" pitchFamily="34" charset="-122"/>
                <a:ea typeface="微软雅黑" pitchFamily="34" charset="-122"/>
              </a:rPr>
              <a:t>	</a:t>
            </a:r>
          </a:p>
          <a:p>
            <a:pPr marL="457200" indent="-457200">
              <a:buAutoNum type="arabicPeriod"/>
            </a:pPr>
            <a:endParaRPr lang="en-US" altLang="zh-CN" sz="2200" dirty="0" smtClean="0">
              <a:solidFill>
                <a:schemeClr val="tx1"/>
              </a:solidFill>
              <a:latin typeface="微软雅黑" pitchFamily="34" charset="-122"/>
              <a:ea typeface="微软雅黑" pitchFamily="34" charset="-122"/>
            </a:endParaRPr>
          </a:p>
          <a:p>
            <a:pPr marL="457200" indent="-457200">
              <a:buFont typeface="Wingdings" pitchFamily="2" charset="2"/>
              <a:buChar char="l"/>
            </a:pPr>
            <a:r>
              <a:rPr lang="zh-CN" altLang="en-US" sz="2000" dirty="0" smtClean="0">
                <a:solidFill>
                  <a:schemeClr val="tx1"/>
                </a:solidFill>
                <a:latin typeface="微软雅黑" pitchFamily="34" charset="-122"/>
                <a:ea typeface="微软雅黑" pitchFamily="34" charset="-122"/>
              </a:rPr>
              <a:t>由提出的基层创建电子申请单。</a:t>
            </a:r>
            <a:endParaRPr lang="en-US" altLang="zh-CN" sz="2000" dirty="0" smtClean="0">
              <a:solidFill>
                <a:schemeClr val="tx1"/>
              </a:solidFill>
              <a:latin typeface="微软雅黑" pitchFamily="34" charset="-122"/>
              <a:ea typeface="微软雅黑" pitchFamily="34" charset="-122"/>
            </a:endParaRPr>
          </a:p>
          <a:p>
            <a:pPr marL="457200" indent="-457200">
              <a:buFont typeface="Wingdings" pitchFamily="2" charset="2"/>
              <a:buChar char="l"/>
            </a:pPr>
            <a:endParaRPr lang="en-US" altLang="zh-CN" sz="2000" dirty="0" smtClean="0">
              <a:solidFill>
                <a:schemeClr val="tx1"/>
              </a:solidFill>
              <a:latin typeface="微软雅黑" pitchFamily="34" charset="-122"/>
              <a:ea typeface="微软雅黑" pitchFamily="34" charset="-122"/>
            </a:endParaRPr>
          </a:p>
          <a:p>
            <a:pPr marL="457200" indent="-457200">
              <a:buFont typeface="Wingdings" pitchFamily="2" charset="2"/>
              <a:buChar char="l"/>
            </a:pPr>
            <a:r>
              <a:rPr lang="zh-CN" altLang="en-US" sz="2000" dirty="0" smtClean="0">
                <a:solidFill>
                  <a:schemeClr val="tx1"/>
                </a:solidFill>
                <a:latin typeface="微软雅黑" pitchFamily="34" charset="-122"/>
                <a:ea typeface="微软雅黑" pitchFamily="34" charset="-122"/>
              </a:rPr>
              <a:t>由基层打印出电子申请单押章后与电子申请单一同上报办事处。</a:t>
            </a:r>
            <a:endParaRPr lang="en-US" altLang="zh-CN" sz="2000" dirty="0" smtClean="0">
              <a:solidFill>
                <a:schemeClr val="tx1"/>
              </a:solidFill>
              <a:latin typeface="微软雅黑" pitchFamily="34" charset="-122"/>
              <a:ea typeface="微软雅黑" pitchFamily="34" charset="-122"/>
            </a:endParaRPr>
          </a:p>
          <a:p>
            <a:pPr marL="457200" indent="-457200">
              <a:buFont typeface="Wingdings" pitchFamily="2" charset="2"/>
              <a:buChar char="l"/>
            </a:pPr>
            <a:endParaRPr lang="en-US" altLang="zh-CN" sz="2000" dirty="0" smtClean="0">
              <a:solidFill>
                <a:schemeClr val="tx1"/>
              </a:solidFill>
              <a:latin typeface="微软雅黑" pitchFamily="34" charset="-122"/>
              <a:ea typeface="微软雅黑" pitchFamily="34" charset="-122"/>
            </a:endParaRPr>
          </a:p>
          <a:p>
            <a:pPr marL="457200" indent="-457200">
              <a:buFont typeface="Wingdings" pitchFamily="2" charset="2"/>
              <a:buChar char="l"/>
            </a:pPr>
            <a:r>
              <a:rPr lang="zh-CN" altLang="en-US" sz="2000" dirty="0" smtClean="0">
                <a:solidFill>
                  <a:schemeClr val="tx1"/>
                </a:solidFill>
                <a:latin typeface="微软雅黑" pitchFamily="34" charset="-122"/>
                <a:ea typeface="微软雅黑" pitchFamily="34" charset="-122"/>
              </a:rPr>
              <a:t>由办事处审批。</a:t>
            </a:r>
            <a:endParaRPr lang="en-US" altLang="zh-CN" sz="2000" dirty="0" smtClean="0">
              <a:solidFill>
                <a:schemeClr val="tx1"/>
              </a:solidFill>
              <a:latin typeface="微软雅黑" pitchFamily="34" charset="-122"/>
              <a:ea typeface="微软雅黑" pitchFamily="34" charset="-122"/>
            </a:endParaRPr>
          </a:p>
        </p:txBody>
      </p:sp>
    </p:spTree>
  </p:cSld>
  <p:clrMapOvr>
    <a:masterClrMapping/>
  </p:clrMapOvr>
  <p:transition spd="med">
    <p:zoom/>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4800" dirty="0" smtClean="0">
                <a:solidFill>
                  <a:srgbClr val="000000"/>
                </a:solidFill>
                <a:latin typeface="Microsoft YaHei" pitchFamily="34" charset="-122"/>
                <a:ea typeface="Microsoft YaHei" pitchFamily="34" charset="-122"/>
              </a:rPr>
              <a:t>新保障业务系统新特性</a:t>
            </a:r>
            <a:endParaRPr lang="zh-CN" altLang="en-US" dirty="0"/>
          </a:p>
        </p:txBody>
      </p:sp>
      <p:pic>
        <p:nvPicPr>
          <p:cNvPr id="4098" name="Picture 2"/>
          <p:cNvPicPr>
            <a:picLocks noChangeAspect="1" noChangeArrowheads="1"/>
          </p:cNvPicPr>
          <p:nvPr/>
        </p:nvPicPr>
        <p:blipFill>
          <a:blip r:embed="rId3" cstate="print"/>
          <a:srcRect/>
          <a:stretch>
            <a:fillRect/>
          </a:stretch>
        </p:blipFill>
        <p:spPr bwMode="auto">
          <a:xfrm>
            <a:off x="323528" y="2276872"/>
            <a:ext cx="8504802" cy="2016224"/>
          </a:xfrm>
          <a:prstGeom prst="rect">
            <a:avLst/>
          </a:prstGeom>
          <a:noFill/>
          <a:ln w="9525">
            <a:solidFill>
              <a:schemeClr val="accent1">
                <a:lumMod val="50000"/>
              </a:schemeClr>
            </a:solidFill>
            <a:miter lim="800000"/>
            <a:headEnd/>
            <a:tailEnd/>
          </a:ln>
          <a:effectLst>
            <a:outerShdw blurRad="50800" dist="38100" dir="5400000" algn="t" rotWithShape="0">
              <a:prstClr val="black">
                <a:alpha val="40000"/>
              </a:prstClr>
            </a:outerShdw>
          </a:effectLst>
        </p:spPr>
      </p:pic>
      <p:pic>
        <p:nvPicPr>
          <p:cNvPr id="4099" name="Picture 3"/>
          <p:cNvPicPr>
            <a:picLocks noChangeAspect="1" noChangeArrowheads="1"/>
          </p:cNvPicPr>
          <p:nvPr/>
        </p:nvPicPr>
        <p:blipFill>
          <a:blip r:embed="rId4" cstate="print"/>
          <a:srcRect/>
          <a:stretch>
            <a:fillRect/>
          </a:stretch>
        </p:blipFill>
        <p:spPr bwMode="auto">
          <a:xfrm>
            <a:off x="251520" y="2276872"/>
            <a:ext cx="8640960" cy="2413017"/>
          </a:xfrm>
          <a:prstGeom prst="rect">
            <a:avLst/>
          </a:prstGeom>
          <a:noFill/>
          <a:ln w="9525">
            <a:solidFill>
              <a:schemeClr val="accent1">
                <a:lumMod val="50000"/>
              </a:schemeClr>
            </a:solidFill>
            <a:miter lim="800000"/>
            <a:headEnd/>
            <a:tailEnd/>
          </a:ln>
          <a:effectLst>
            <a:outerShdw blurRad="50800" dist="38100" dir="5400000" algn="t" rotWithShape="0">
              <a:prstClr val="black">
                <a:alpha val="40000"/>
              </a:prstClr>
            </a:outerShdw>
          </a:effectLst>
        </p:spPr>
      </p:pic>
      <p:pic>
        <p:nvPicPr>
          <p:cNvPr id="4100" name="Picture 4"/>
          <p:cNvPicPr>
            <a:picLocks noChangeAspect="1" noChangeArrowheads="1"/>
          </p:cNvPicPr>
          <p:nvPr/>
        </p:nvPicPr>
        <p:blipFill>
          <a:blip r:embed="rId5" cstate="print"/>
          <a:srcRect/>
          <a:stretch>
            <a:fillRect/>
          </a:stretch>
        </p:blipFill>
        <p:spPr bwMode="auto">
          <a:xfrm>
            <a:off x="827584" y="2276872"/>
            <a:ext cx="7467600" cy="3467100"/>
          </a:xfrm>
          <a:prstGeom prst="rect">
            <a:avLst/>
          </a:prstGeom>
          <a:noFill/>
          <a:ln w="9525">
            <a:solidFill>
              <a:schemeClr val="accent1">
                <a:lumMod val="50000"/>
              </a:schemeClr>
            </a:solidFill>
            <a:miter lim="800000"/>
            <a:headEnd/>
            <a:tailEnd/>
          </a:ln>
          <a:effectLst>
            <a:outerShdw blurRad="50800" dist="38100" dir="5400000" algn="t" rotWithShape="0">
              <a:prstClr val="black">
                <a:alpha val="40000"/>
              </a:prstClr>
            </a:outerShdw>
          </a:effectLst>
        </p:spPr>
      </p:pic>
      <p:sp>
        <p:nvSpPr>
          <p:cNvPr id="6" name="TextBox 5"/>
          <p:cNvSpPr txBox="1"/>
          <p:nvPr/>
        </p:nvSpPr>
        <p:spPr>
          <a:xfrm>
            <a:off x="251520" y="4437112"/>
            <a:ext cx="3096344" cy="919401"/>
          </a:xfrm>
          <a:prstGeom prst="wedgeRoundRectCallout">
            <a:avLst>
              <a:gd name="adj1" fmla="val -3842"/>
              <a:gd name="adj2" fmla="val -108528"/>
              <a:gd name="adj3" fmla="val 16667"/>
            </a:avLst>
          </a:prstGeom>
        </p:spPr>
        <p:style>
          <a:lnRef idx="3">
            <a:schemeClr val="lt1"/>
          </a:lnRef>
          <a:fillRef idx="1">
            <a:schemeClr val="accent1"/>
          </a:fillRef>
          <a:effectRef idx="1">
            <a:schemeClr val="accent1"/>
          </a:effectRef>
          <a:fontRef idx="minor">
            <a:schemeClr val="lt1"/>
          </a:fontRef>
        </p:style>
        <p:txBody>
          <a:bodyPr wrap="square" rtlCol="0">
            <a:spAutoFit/>
          </a:bodyPr>
          <a:lstStyle/>
          <a:p>
            <a:r>
              <a:rPr lang="zh-CN" altLang="en-US" sz="2400" b="1" dirty="0" smtClean="0">
                <a:effectLst>
                  <a:outerShdw blurRad="38100" dist="38100" dir="2700000" algn="tl">
                    <a:srgbClr val="000000">
                      <a:alpha val="43137"/>
                    </a:srgbClr>
                  </a:outerShdw>
                </a:effectLst>
                <a:latin typeface="微软雅黑" pitchFamily="34" charset="-122"/>
                <a:ea typeface="微软雅黑" pitchFamily="34" charset="-122"/>
              </a:rPr>
              <a:t>保单提前续转申请管理主界面</a:t>
            </a:r>
            <a:endParaRPr lang="zh-CN" altLang="en-US" sz="2400" b="1" dirty="0">
              <a:effectLst>
                <a:outerShdw blurRad="38100" dist="38100" dir="2700000" algn="tl">
                  <a:srgbClr val="000000">
                    <a:alpha val="43137"/>
                  </a:srgbClr>
                </a:outerShdw>
              </a:effectLst>
              <a:latin typeface="微软雅黑" pitchFamily="34" charset="-122"/>
              <a:ea typeface="微软雅黑" pitchFamily="34" charset="-122"/>
            </a:endParaRPr>
          </a:p>
        </p:txBody>
      </p:sp>
      <p:sp>
        <p:nvSpPr>
          <p:cNvPr id="7" name="TextBox 6"/>
          <p:cNvSpPr txBox="1"/>
          <p:nvPr/>
        </p:nvSpPr>
        <p:spPr>
          <a:xfrm>
            <a:off x="2123728" y="4797152"/>
            <a:ext cx="3096344" cy="919401"/>
          </a:xfrm>
          <a:prstGeom prst="wedgeRoundRectCallout">
            <a:avLst>
              <a:gd name="adj1" fmla="val -3842"/>
              <a:gd name="adj2" fmla="val -108528"/>
              <a:gd name="adj3" fmla="val 16667"/>
            </a:avLst>
          </a:prstGeom>
        </p:spPr>
        <p:style>
          <a:lnRef idx="3">
            <a:schemeClr val="lt1"/>
          </a:lnRef>
          <a:fillRef idx="1">
            <a:schemeClr val="accent1"/>
          </a:fillRef>
          <a:effectRef idx="1">
            <a:schemeClr val="accent1"/>
          </a:effectRef>
          <a:fontRef idx="minor">
            <a:schemeClr val="lt1"/>
          </a:fontRef>
        </p:style>
        <p:txBody>
          <a:bodyPr wrap="square" rtlCol="0">
            <a:spAutoFit/>
          </a:bodyPr>
          <a:lstStyle/>
          <a:p>
            <a:r>
              <a:rPr lang="zh-CN" altLang="en-US" sz="2400" b="1" dirty="0" smtClean="0">
                <a:effectLst>
                  <a:outerShdw blurRad="38100" dist="38100" dir="2700000" algn="tl">
                    <a:srgbClr val="000000">
                      <a:alpha val="43137"/>
                    </a:srgbClr>
                  </a:outerShdw>
                </a:effectLst>
                <a:latin typeface="微软雅黑" pitchFamily="34" charset="-122"/>
                <a:ea typeface="微软雅黑" pitchFamily="34" charset="-122"/>
              </a:rPr>
              <a:t>查询、选择将要提前续转的保单</a:t>
            </a:r>
            <a:endParaRPr lang="zh-CN" altLang="en-US" sz="2400" b="1" dirty="0">
              <a:effectLst>
                <a:outerShdw blurRad="38100" dist="38100" dir="2700000" algn="tl">
                  <a:srgbClr val="000000">
                    <a:alpha val="43137"/>
                  </a:srgbClr>
                </a:outerShdw>
              </a:effectLst>
              <a:latin typeface="微软雅黑" pitchFamily="34" charset="-122"/>
              <a:ea typeface="微软雅黑" pitchFamily="34" charset="-122"/>
            </a:endParaRPr>
          </a:p>
        </p:txBody>
      </p:sp>
      <p:sp>
        <p:nvSpPr>
          <p:cNvPr id="8" name="TextBox 7"/>
          <p:cNvSpPr txBox="1"/>
          <p:nvPr/>
        </p:nvSpPr>
        <p:spPr>
          <a:xfrm>
            <a:off x="5580112" y="5949280"/>
            <a:ext cx="2736304" cy="510778"/>
          </a:xfrm>
          <a:prstGeom prst="wedgeRoundRectCallout">
            <a:avLst>
              <a:gd name="adj1" fmla="val -40391"/>
              <a:gd name="adj2" fmla="val -147129"/>
              <a:gd name="adj3" fmla="val 16667"/>
            </a:avLst>
          </a:prstGeom>
        </p:spPr>
        <p:style>
          <a:lnRef idx="3">
            <a:schemeClr val="lt1"/>
          </a:lnRef>
          <a:fillRef idx="1">
            <a:schemeClr val="accent1"/>
          </a:fillRef>
          <a:effectRef idx="1">
            <a:schemeClr val="accent1"/>
          </a:effectRef>
          <a:fontRef idx="minor">
            <a:schemeClr val="lt1"/>
          </a:fontRef>
        </p:style>
        <p:txBody>
          <a:bodyPr wrap="square" rtlCol="0">
            <a:spAutoFit/>
          </a:bodyPr>
          <a:lstStyle/>
          <a:p>
            <a:r>
              <a:rPr lang="zh-CN" altLang="en-US" sz="2400" b="1" dirty="0" smtClean="0">
                <a:effectLst>
                  <a:outerShdw blurRad="38100" dist="38100" dir="2700000" algn="tl">
                    <a:srgbClr val="000000">
                      <a:alpha val="43137"/>
                    </a:srgbClr>
                  </a:outerShdw>
                </a:effectLst>
                <a:latin typeface="微软雅黑" pitchFamily="34" charset="-122"/>
                <a:ea typeface="微软雅黑" pitchFamily="34" charset="-122"/>
              </a:rPr>
              <a:t>查看核实生成申请</a:t>
            </a:r>
            <a:endParaRPr lang="zh-CN" altLang="en-US" sz="2400" b="1" dirty="0">
              <a:effectLst>
                <a:outerShdw blurRad="38100" dist="38100" dir="2700000" algn="tl">
                  <a:srgbClr val="000000">
                    <a:alpha val="43137"/>
                  </a:srgbClr>
                </a:outerShdw>
              </a:effectLst>
              <a:latin typeface="微软雅黑" pitchFamily="34" charset="-122"/>
              <a:ea typeface="微软雅黑" pitchFamily="34" charset="-122"/>
            </a:endParaRPr>
          </a:p>
        </p:txBody>
      </p:sp>
    </p:spTree>
  </p:cSld>
  <p:clrMapOvr>
    <a:masterClrMapping/>
  </p:clrMapOvr>
  <p:transition spd="med">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098"/>
                                        </p:tgtEl>
                                        <p:attrNameLst>
                                          <p:attrName>style.visibility</p:attrName>
                                        </p:attrNameLst>
                                      </p:cBhvr>
                                      <p:to>
                                        <p:strVal val="visible"/>
                                      </p:to>
                                    </p:set>
                                    <p:animEffect transition="in" filter="fade">
                                      <p:cBhvr>
                                        <p:cTn id="7" dur="500"/>
                                        <p:tgtEl>
                                          <p:spTgt spid="409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xit" presetSubtype="0" fill="hold" nodeType="clickEffect">
                                  <p:stCondLst>
                                    <p:cond delay="0"/>
                                  </p:stCondLst>
                                  <p:childTnLst>
                                    <p:animEffect transition="out" filter="fade">
                                      <p:cBhvr>
                                        <p:cTn id="15" dur="500"/>
                                        <p:tgtEl>
                                          <p:spTgt spid="4098"/>
                                        </p:tgtEl>
                                      </p:cBhvr>
                                    </p:animEffect>
                                    <p:set>
                                      <p:cBhvr>
                                        <p:cTn id="16" dur="1" fill="hold">
                                          <p:stCondLst>
                                            <p:cond delay="499"/>
                                          </p:stCondLst>
                                        </p:cTn>
                                        <p:tgtEl>
                                          <p:spTgt spid="4098"/>
                                        </p:tgtEl>
                                        <p:attrNameLst>
                                          <p:attrName>style.visibility</p:attrName>
                                        </p:attrNameLst>
                                      </p:cBhvr>
                                      <p:to>
                                        <p:strVal val="hidden"/>
                                      </p:to>
                                    </p:set>
                                  </p:childTnLst>
                                </p:cTn>
                              </p:par>
                              <p:par>
                                <p:cTn id="17" presetID="10" presetClass="exit" presetSubtype="0" fill="hold" grpId="1" nodeType="withEffect">
                                  <p:stCondLst>
                                    <p:cond delay="0"/>
                                  </p:stCondLst>
                                  <p:childTnLst>
                                    <p:animEffect transition="out" filter="fade">
                                      <p:cBhvr>
                                        <p:cTn id="18" dur="500"/>
                                        <p:tgtEl>
                                          <p:spTgt spid="6"/>
                                        </p:tgtEl>
                                      </p:cBhvr>
                                    </p:animEffect>
                                    <p:set>
                                      <p:cBhvr>
                                        <p:cTn id="19" dur="1" fill="hold">
                                          <p:stCondLst>
                                            <p:cond delay="499"/>
                                          </p:stCondLst>
                                        </p:cTn>
                                        <p:tgtEl>
                                          <p:spTgt spid="6"/>
                                        </p:tgtEl>
                                        <p:attrNameLst>
                                          <p:attrName>style.visibility</p:attrName>
                                        </p:attrNameLst>
                                      </p:cBhvr>
                                      <p:to>
                                        <p:strVal val="hidden"/>
                                      </p:to>
                                    </p:set>
                                  </p:childTnLst>
                                </p:cTn>
                              </p:par>
                            </p:childTnLst>
                          </p:cTn>
                        </p:par>
                        <p:par>
                          <p:cTn id="20" fill="hold">
                            <p:stCondLst>
                              <p:cond delay="500"/>
                            </p:stCondLst>
                            <p:childTnLst>
                              <p:par>
                                <p:cTn id="21" presetID="10" presetClass="entr" presetSubtype="0" fill="hold" nodeType="afterEffect">
                                  <p:stCondLst>
                                    <p:cond delay="0"/>
                                  </p:stCondLst>
                                  <p:childTnLst>
                                    <p:set>
                                      <p:cBhvr>
                                        <p:cTn id="22" dur="1" fill="hold">
                                          <p:stCondLst>
                                            <p:cond delay="0"/>
                                          </p:stCondLst>
                                        </p:cTn>
                                        <p:tgtEl>
                                          <p:spTgt spid="4099"/>
                                        </p:tgtEl>
                                        <p:attrNameLst>
                                          <p:attrName>style.visibility</p:attrName>
                                        </p:attrNameLst>
                                      </p:cBhvr>
                                      <p:to>
                                        <p:strVal val="visible"/>
                                      </p:to>
                                    </p:set>
                                    <p:animEffect transition="in" filter="fade">
                                      <p:cBhvr>
                                        <p:cTn id="23" dur="500"/>
                                        <p:tgtEl>
                                          <p:spTgt spid="4099"/>
                                        </p:tgtEl>
                                      </p:cBhvr>
                                    </p:animEffect>
                                  </p:childTnLst>
                                </p:cTn>
                              </p:par>
                            </p:childTnLst>
                          </p:cTn>
                        </p:par>
                        <p:par>
                          <p:cTn id="24" fill="hold">
                            <p:stCondLst>
                              <p:cond delay="1000"/>
                            </p:stCondLst>
                            <p:childTnLst>
                              <p:par>
                                <p:cTn id="25" presetID="10" presetClass="entr" presetSubtype="0"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xit" presetSubtype="0" fill="hold" nodeType="clickEffect">
                                  <p:stCondLst>
                                    <p:cond delay="0"/>
                                  </p:stCondLst>
                                  <p:childTnLst>
                                    <p:animEffect transition="out" filter="fade">
                                      <p:cBhvr>
                                        <p:cTn id="31" dur="500"/>
                                        <p:tgtEl>
                                          <p:spTgt spid="4099"/>
                                        </p:tgtEl>
                                      </p:cBhvr>
                                    </p:animEffect>
                                    <p:set>
                                      <p:cBhvr>
                                        <p:cTn id="32" dur="1" fill="hold">
                                          <p:stCondLst>
                                            <p:cond delay="499"/>
                                          </p:stCondLst>
                                        </p:cTn>
                                        <p:tgtEl>
                                          <p:spTgt spid="4099"/>
                                        </p:tgtEl>
                                        <p:attrNameLst>
                                          <p:attrName>style.visibility</p:attrName>
                                        </p:attrNameLst>
                                      </p:cBhvr>
                                      <p:to>
                                        <p:strVal val="hidden"/>
                                      </p:to>
                                    </p:set>
                                  </p:childTnLst>
                                </p:cTn>
                              </p:par>
                              <p:par>
                                <p:cTn id="33" presetID="10" presetClass="exit" presetSubtype="0" fill="hold" grpId="1" nodeType="withEffect">
                                  <p:stCondLst>
                                    <p:cond delay="0"/>
                                  </p:stCondLst>
                                  <p:childTnLst>
                                    <p:animEffect transition="out" filter="fade">
                                      <p:cBhvr>
                                        <p:cTn id="34" dur="500"/>
                                        <p:tgtEl>
                                          <p:spTgt spid="7"/>
                                        </p:tgtEl>
                                      </p:cBhvr>
                                    </p:animEffect>
                                    <p:set>
                                      <p:cBhvr>
                                        <p:cTn id="35" dur="1" fill="hold">
                                          <p:stCondLst>
                                            <p:cond delay="499"/>
                                          </p:stCondLst>
                                        </p:cTn>
                                        <p:tgtEl>
                                          <p:spTgt spid="7"/>
                                        </p:tgtEl>
                                        <p:attrNameLst>
                                          <p:attrName>style.visibility</p:attrName>
                                        </p:attrNameLst>
                                      </p:cBhvr>
                                      <p:to>
                                        <p:strVal val="hidden"/>
                                      </p:to>
                                    </p:set>
                                  </p:childTnLst>
                                </p:cTn>
                              </p:par>
                            </p:childTnLst>
                          </p:cTn>
                        </p:par>
                        <p:par>
                          <p:cTn id="36" fill="hold">
                            <p:stCondLst>
                              <p:cond delay="500"/>
                            </p:stCondLst>
                            <p:childTnLst>
                              <p:par>
                                <p:cTn id="37" presetID="10" presetClass="entr" presetSubtype="0" fill="hold" nodeType="afterEffect">
                                  <p:stCondLst>
                                    <p:cond delay="0"/>
                                  </p:stCondLst>
                                  <p:childTnLst>
                                    <p:set>
                                      <p:cBhvr>
                                        <p:cTn id="38" dur="1" fill="hold">
                                          <p:stCondLst>
                                            <p:cond delay="0"/>
                                          </p:stCondLst>
                                        </p:cTn>
                                        <p:tgtEl>
                                          <p:spTgt spid="4100"/>
                                        </p:tgtEl>
                                        <p:attrNameLst>
                                          <p:attrName>style.visibility</p:attrName>
                                        </p:attrNameLst>
                                      </p:cBhvr>
                                      <p:to>
                                        <p:strVal val="visible"/>
                                      </p:to>
                                    </p:set>
                                    <p:animEffect transition="in" filter="fade">
                                      <p:cBhvr>
                                        <p:cTn id="39" dur="500"/>
                                        <p:tgtEl>
                                          <p:spTgt spid="4100"/>
                                        </p:tgtEl>
                                      </p:cBhvr>
                                    </p:animEffect>
                                  </p:childTnLst>
                                </p:cTn>
                              </p:par>
                            </p:childTnLst>
                          </p:cTn>
                        </p:par>
                        <p:par>
                          <p:cTn id="40" fill="hold">
                            <p:stCondLst>
                              <p:cond delay="1000"/>
                            </p:stCondLst>
                            <p:childTnLst>
                              <p:par>
                                <p:cTn id="41" presetID="10" presetClass="entr" presetSubtype="0" fill="hold" grpId="0" nodeType="afterEffect">
                                  <p:stCondLst>
                                    <p:cond delay="0"/>
                                  </p:stCondLst>
                                  <p:childTnLst>
                                    <p:set>
                                      <p:cBhvr>
                                        <p:cTn id="42" dur="1" fill="hold">
                                          <p:stCondLst>
                                            <p:cond delay="0"/>
                                          </p:stCondLst>
                                        </p:cTn>
                                        <p:tgtEl>
                                          <p:spTgt spid="8"/>
                                        </p:tgtEl>
                                        <p:attrNameLst>
                                          <p:attrName>style.visibility</p:attrName>
                                        </p:attrNameLst>
                                      </p:cBhvr>
                                      <p:to>
                                        <p:strVal val="visible"/>
                                      </p:to>
                                    </p:set>
                                    <p:animEffect transition="in" filter="fade">
                                      <p:cBhvr>
                                        <p:cTn id="4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6" grpId="1" animBg="1"/>
      <p:bldP spid="7" grpId="0" animBg="1"/>
      <p:bldP spid="7" grpId="1" animBg="1"/>
      <p:bldP spid="8" grpId="0" animBg="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71472" y="2428868"/>
            <a:ext cx="8256490" cy="1643074"/>
          </a:xfrm>
        </p:spPr>
        <p:txBody>
          <a:bodyPr/>
          <a:lstStyle/>
          <a:p>
            <a:pPr algn="ctr"/>
            <a:r>
              <a:rPr lang="zh-CN" altLang="en-US" dirty="0" smtClean="0">
                <a:latin typeface="微软雅黑" pitchFamily="34" charset="-122"/>
                <a:ea typeface="微软雅黑" pitchFamily="34" charset="-122"/>
              </a:rPr>
              <a:t>新保障业务系统</a:t>
            </a:r>
            <a:r>
              <a:rPr altLang="zh-CN" dirty="0" smtClean="0">
                <a:latin typeface="微软雅黑" pitchFamily="34" charset="-122"/>
                <a:ea typeface="微软雅黑" pitchFamily="34" charset="-122"/>
              </a:rPr>
              <a:t/>
            </a:r>
            <a:br>
              <a:rPr altLang="zh-CN" dirty="0" smtClean="0">
                <a:latin typeface="微软雅黑" pitchFamily="34" charset="-122"/>
                <a:ea typeface="微软雅黑" pitchFamily="34" charset="-122"/>
              </a:rPr>
            </a:br>
            <a:r>
              <a:rPr altLang="zh-CN" dirty="0" smtClean="0">
                <a:latin typeface="微软雅黑" pitchFamily="34" charset="-122"/>
                <a:ea typeface="微软雅黑" pitchFamily="34" charset="-122"/>
              </a:rPr>
              <a:t>            </a:t>
            </a:r>
            <a:r>
              <a:rPr altLang="zh-CN" sz="4400" dirty="0" smtClean="0">
                <a:latin typeface="微软雅黑" pitchFamily="34" charset="-122"/>
                <a:ea typeface="微软雅黑" pitchFamily="34" charset="-122"/>
              </a:rPr>
              <a:t>——</a:t>
            </a:r>
            <a:r>
              <a:rPr lang="zh-CN" altLang="en-US" sz="4400" dirty="0" smtClean="0">
                <a:latin typeface="微软雅黑" pitchFamily="34" charset="-122"/>
                <a:ea typeface="微软雅黑" pitchFamily="34" charset="-122"/>
              </a:rPr>
              <a:t>启用推进安排计划</a:t>
            </a:r>
            <a:endParaRPr lang="zh-CN" altLang="en-US" sz="4400" dirty="0">
              <a:latin typeface="微软雅黑" pitchFamily="34" charset="-122"/>
              <a:ea typeface="微软雅黑" pitchFamily="34" charset="-122"/>
            </a:endParaRPr>
          </a:p>
        </p:txBody>
      </p:sp>
    </p:spTree>
  </p:cSld>
  <p:clrMapOvr>
    <a:masterClrMapping/>
  </p:clrMapOvr>
  <p:transition spd="med">
    <p:wheel spokes="1"/>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主要时间节点</a:t>
            </a:r>
            <a:endParaRPr lang="zh-CN" altLang="en-US" dirty="0"/>
          </a:p>
        </p:txBody>
      </p:sp>
      <p:sp>
        <p:nvSpPr>
          <p:cNvPr id="7" name="TextBox 6"/>
          <p:cNvSpPr txBox="1"/>
          <p:nvPr/>
        </p:nvSpPr>
        <p:spPr>
          <a:xfrm>
            <a:off x="539552" y="1988840"/>
            <a:ext cx="8320438" cy="3847862"/>
          </a:xfrm>
          <a:prstGeom prst="roundRect">
            <a:avLst/>
          </a:prstGeom>
          <a:noFill/>
          <a:ln>
            <a:noFill/>
          </a:ln>
        </p:spPr>
        <p:style>
          <a:lnRef idx="2">
            <a:schemeClr val="accent2">
              <a:shade val="50000"/>
            </a:schemeClr>
          </a:lnRef>
          <a:fillRef idx="1">
            <a:schemeClr val="accent2"/>
          </a:fillRef>
          <a:effectRef idx="0">
            <a:schemeClr val="accent2"/>
          </a:effectRef>
          <a:fontRef idx="minor">
            <a:schemeClr val="lt1"/>
          </a:fontRef>
        </p:style>
        <p:txBody>
          <a:bodyPr wrap="square" rtlCol="0">
            <a:spAutoFit/>
          </a:bodyPr>
          <a:lstStyle/>
          <a:p>
            <a:pPr marL="457200" indent="-457200">
              <a:buAutoNum type="arabicPeriod"/>
            </a:pPr>
            <a:r>
              <a:rPr lang="zh-CN" altLang="en-US" sz="2200" dirty="0" smtClean="0">
                <a:solidFill>
                  <a:schemeClr val="tx1"/>
                </a:solidFill>
                <a:latin typeface="微软雅黑" pitchFamily="34" charset="-122"/>
                <a:ea typeface="微软雅黑" pitchFamily="34" charset="-122"/>
              </a:rPr>
              <a:t>拟定</a:t>
            </a:r>
            <a:r>
              <a:rPr lang="en-US" altLang="zh-CN" sz="2200" dirty="0" smtClean="0">
                <a:solidFill>
                  <a:schemeClr val="tx1"/>
                </a:solidFill>
                <a:latin typeface="微软雅黑" pitchFamily="34" charset="-122"/>
                <a:ea typeface="微软雅黑" pitchFamily="34" charset="-122"/>
              </a:rPr>
              <a:t>6</a:t>
            </a:r>
            <a:r>
              <a:rPr lang="zh-CN" altLang="en-US" sz="2200" dirty="0" smtClean="0">
                <a:solidFill>
                  <a:schemeClr val="tx1"/>
                </a:solidFill>
                <a:latin typeface="微软雅黑" pitchFamily="34" charset="-122"/>
                <a:ea typeface="微软雅黑" pitchFamily="34" charset="-122"/>
              </a:rPr>
              <a:t>月底，对</a:t>
            </a:r>
            <a:r>
              <a:rPr lang="en-US" altLang="zh-CN" sz="2200" dirty="0" smtClean="0">
                <a:solidFill>
                  <a:schemeClr val="tx1"/>
                </a:solidFill>
                <a:latin typeface="微软雅黑" pitchFamily="34" charset="-122"/>
                <a:ea typeface="微软雅黑" pitchFamily="34" charset="-122"/>
              </a:rPr>
              <a:t>16</a:t>
            </a:r>
            <a:r>
              <a:rPr lang="zh-CN" altLang="en-US" sz="2200" dirty="0" smtClean="0">
                <a:solidFill>
                  <a:schemeClr val="tx1"/>
                </a:solidFill>
                <a:latin typeface="微软雅黑" pitchFamily="34" charset="-122"/>
                <a:ea typeface="微软雅黑" pitchFamily="34" charset="-122"/>
              </a:rPr>
              <a:t>家试点代办处进行新系统实操培训。</a:t>
            </a:r>
            <a:endParaRPr lang="en-US" altLang="zh-CN" sz="2200" dirty="0" smtClean="0">
              <a:solidFill>
                <a:schemeClr val="tx1"/>
              </a:solidFill>
              <a:latin typeface="微软雅黑" pitchFamily="34" charset="-122"/>
              <a:ea typeface="微软雅黑" pitchFamily="34" charset="-122"/>
            </a:endParaRPr>
          </a:p>
          <a:p>
            <a:pPr marL="457200" indent="-457200">
              <a:buAutoNum type="arabicPeriod"/>
            </a:pPr>
            <a:endParaRPr lang="en-US" altLang="zh-CN" sz="2200" dirty="0" smtClean="0">
              <a:solidFill>
                <a:schemeClr val="tx1"/>
              </a:solidFill>
              <a:latin typeface="微软雅黑" pitchFamily="34" charset="-122"/>
              <a:ea typeface="微软雅黑" pitchFamily="34" charset="-122"/>
            </a:endParaRPr>
          </a:p>
          <a:p>
            <a:pPr marL="457200" indent="-457200">
              <a:buFontTx/>
              <a:buAutoNum type="arabicPeriod"/>
            </a:pPr>
            <a:r>
              <a:rPr lang="en-US" altLang="zh-CN" sz="2200" dirty="0" smtClean="0">
                <a:solidFill>
                  <a:schemeClr val="tx1"/>
                </a:solidFill>
                <a:latin typeface="微软雅黑" pitchFamily="34" charset="-122"/>
                <a:ea typeface="微软雅黑" pitchFamily="34" charset="-122"/>
              </a:rPr>
              <a:t>7</a:t>
            </a:r>
            <a:r>
              <a:rPr lang="zh-CN" altLang="en-US" sz="2200" dirty="0" smtClean="0">
                <a:solidFill>
                  <a:schemeClr val="tx1"/>
                </a:solidFill>
                <a:latin typeface="微软雅黑" pitchFamily="34" charset="-122"/>
                <a:ea typeface="微软雅黑" pitchFamily="34" charset="-122"/>
              </a:rPr>
              <a:t>月</a:t>
            </a:r>
            <a:r>
              <a:rPr lang="en-US" altLang="zh-CN" sz="2200" dirty="0" smtClean="0">
                <a:solidFill>
                  <a:schemeClr val="tx1"/>
                </a:solidFill>
                <a:latin typeface="微软雅黑" pitchFamily="34" charset="-122"/>
                <a:ea typeface="微软雅黑" pitchFamily="34" charset="-122"/>
              </a:rPr>
              <a:t>1</a:t>
            </a:r>
            <a:r>
              <a:rPr lang="zh-CN" altLang="en-US" sz="2200" dirty="0" smtClean="0">
                <a:solidFill>
                  <a:schemeClr val="tx1"/>
                </a:solidFill>
                <a:latin typeface="微软雅黑" pitchFamily="34" charset="-122"/>
                <a:ea typeface="微软雅黑" pitchFamily="34" charset="-122"/>
              </a:rPr>
              <a:t>日，</a:t>
            </a:r>
            <a:r>
              <a:rPr lang="en-US" altLang="zh-CN" sz="2200" dirty="0" smtClean="0">
                <a:solidFill>
                  <a:schemeClr val="tx1"/>
                </a:solidFill>
                <a:latin typeface="微软雅黑" pitchFamily="34" charset="-122"/>
                <a:ea typeface="微软雅黑" pitchFamily="34" charset="-122"/>
              </a:rPr>
              <a:t>16</a:t>
            </a:r>
            <a:r>
              <a:rPr lang="zh-CN" altLang="en-US" sz="2200" dirty="0" smtClean="0">
                <a:solidFill>
                  <a:schemeClr val="tx1"/>
                </a:solidFill>
                <a:latin typeface="微软雅黑" pitchFamily="34" charset="-122"/>
                <a:ea typeface="微软雅黑" pitchFamily="34" charset="-122"/>
              </a:rPr>
              <a:t>家试点代办处新老系统开始并行使用。</a:t>
            </a:r>
            <a:endParaRPr lang="en-US" altLang="zh-CN" sz="2200" dirty="0" smtClean="0">
              <a:solidFill>
                <a:schemeClr val="tx1"/>
              </a:solidFill>
              <a:latin typeface="微软雅黑" pitchFamily="34" charset="-122"/>
              <a:ea typeface="微软雅黑" pitchFamily="34" charset="-122"/>
            </a:endParaRPr>
          </a:p>
          <a:p>
            <a:pPr marL="457200" indent="-457200">
              <a:buFontTx/>
              <a:buAutoNum type="arabicPeriod"/>
            </a:pPr>
            <a:endParaRPr lang="en-US" altLang="zh-CN" sz="2200" dirty="0" smtClean="0">
              <a:solidFill>
                <a:schemeClr val="tx1"/>
              </a:solidFill>
              <a:latin typeface="微软雅黑" pitchFamily="34" charset="-122"/>
              <a:ea typeface="微软雅黑" pitchFamily="34" charset="-122"/>
            </a:endParaRPr>
          </a:p>
          <a:p>
            <a:pPr marL="457200" indent="-457200">
              <a:buFontTx/>
              <a:buAutoNum type="arabicPeriod"/>
            </a:pPr>
            <a:r>
              <a:rPr lang="zh-CN" altLang="en-US" sz="2200" dirty="0" smtClean="0">
                <a:solidFill>
                  <a:schemeClr val="tx1"/>
                </a:solidFill>
                <a:latin typeface="微软雅黑" pitchFamily="34" charset="-122"/>
                <a:ea typeface="微软雅黑" pitchFamily="34" charset="-122"/>
              </a:rPr>
              <a:t>拟定</a:t>
            </a:r>
            <a:r>
              <a:rPr lang="en-US" altLang="zh-CN" sz="2200" dirty="0" smtClean="0">
                <a:solidFill>
                  <a:schemeClr val="tx1"/>
                </a:solidFill>
                <a:latin typeface="微软雅黑" pitchFamily="34" charset="-122"/>
                <a:ea typeface="微软雅黑" pitchFamily="34" charset="-122"/>
              </a:rPr>
              <a:t>7</a:t>
            </a:r>
            <a:r>
              <a:rPr lang="zh-CN" altLang="en-US" sz="2200" dirty="0" smtClean="0">
                <a:solidFill>
                  <a:schemeClr val="tx1"/>
                </a:solidFill>
                <a:latin typeface="微软雅黑" pitchFamily="34" charset="-122"/>
                <a:ea typeface="微软雅黑" pitchFamily="34" charset="-122"/>
              </a:rPr>
              <a:t>月中旬，对全市代办处分多批次进行新系统实操培训。</a:t>
            </a:r>
            <a:endParaRPr lang="en-US" altLang="zh-CN" sz="2200" dirty="0" smtClean="0">
              <a:solidFill>
                <a:schemeClr val="tx1"/>
              </a:solidFill>
              <a:latin typeface="微软雅黑" pitchFamily="34" charset="-122"/>
              <a:ea typeface="微软雅黑" pitchFamily="34" charset="-122"/>
            </a:endParaRPr>
          </a:p>
          <a:p>
            <a:pPr marL="457200" indent="-457200">
              <a:buFontTx/>
              <a:buAutoNum type="arabicPeriod"/>
            </a:pPr>
            <a:endParaRPr lang="en-US" altLang="zh-CN" sz="2200" dirty="0" smtClean="0">
              <a:solidFill>
                <a:schemeClr val="tx1"/>
              </a:solidFill>
              <a:latin typeface="微软雅黑" pitchFamily="34" charset="-122"/>
              <a:ea typeface="微软雅黑" pitchFamily="34" charset="-122"/>
            </a:endParaRPr>
          </a:p>
          <a:p>
            <a:pPr marL="457200" indent="-457200">
              <a:buFontTx/>
              <a:buAutoNum type="arabicPeriod"/>
            </a:pPr>
            <a:r>
              <a:rPr lang="en-US" altLang="zh-CN" sz="2200" dirty="0" smtClean="0">
                <a:solidFill>
                  <a:schemeClr val="tx1"/>
                </a:solidFill>
                <a:latin typeface="微软雅黑" pitchFamily="34" charset="-122"/>
                <a:ea typeface="微软雅黑" pitchFamily="34" charset="-122"/>
              </a:rPr>
              <a:t>7</a:t>
            </a:r>
            <a:r>
              <a:rPr lang="zh-CN" altLang="en-US" sz="2200" dirty="0" smtClean="0">
                <a:solidFill>
                  <a:schemeClr val="tx1"/>
                </a:solidFill>
                <a:latin typeface="微软雅黑" pitchFamily="34" charset="-122"/>
                <a:ea typeface="微软雅黑" pitchFamily="34" charset="-122"/>
              </a:rPr>
              <a:t>月</a:t>
            </a:r>
            <a:r>
              <a:rPr lang="en-US" altLang="zh-CN" sz="2200" dirty="0" smtClean="0">
                <a:solidFill>
                  <a:schemeClr val="tx1"/>
                </a:solidFill>
                <a:latin typeface="微软雅黑" pitchFamily="34" charset="-122"/>
                <a:ea typeface="微软雅黑" pitchFamily="34" charset="-122"/>
              </a:rPr>
              <a:t>29</a:t>
            </a:r>
            <a:r>
              <a:rPr lang="zh-CN" altLang="en-US" sz="2200" dirty="0" smtClean="0">
                <a:solidFill>
                  <a:schemeClr val="tx1"/>
                </a:solidFill>
                <a:latin typeface="微软雅黑" pitchFamily="34" charset="-122"/>
                <a:ea typeface="微软雅黑" pitchFamily="34" charset="-122"/>
              </a:rPr>
              <a:t>日，为最后一天结算全市各代办处所有在途业务时间点。（</a:t>
            </a:r>
            <a:r>
              <a:rPr lang="en-US" altLang="zh-CN" sz="2200" dirty="0" smtClean="0">
                <a:solidFill>
                  <a:schemeClr val="tx1"/>
                </a:solidFill>
                <a:latin typeface="微软雅黑" pitchFamily="34" charset="-122"/>
                <a:ea typeface="微软雅黑" pitchFamily="34" charset="-122"/>
              </a:rPr>
              <a:t>7</a:t>
            </a:r>
            <a:r>
              <a:rPr lang="zh-CN" altLang="en-US" sz="2200" dirty="0" smtClean="0">
                <a:solidFill>
                  <a:schemeClr val="tx1"/>
                </a:solidFill>
                <a:latin typeface="微软雅黑" pitchFamily="34" charset="-122"/>
                <a:ea typeface="微软雅黑" pitchFamily="34" charset="-122"/>
              </a:rPr>
              <a:t>月</a:t>
            </a:r>
            <a:r>
              <a:rPr lang="en-US" altLang="zh-CN" sz="2200" dirty="0" smtClean="0">
                <a:solidFill>
                  <a:schemeClr val="tx1"/>
                </a:solidFill>
                <a:latin typeface="微软雅黑" pitchFamily="34" charset="-122"/>
                <a:ea typeface="微软雅黑" pitchFamily="34" charset="-122"/>
              </a:rPr>
              <a:t>29</a:t>
            </a:r>
            <a:r>
              <a:rPr lang="zh-CN" altLang="en-US" sz="2200" dirty="0" smtClean="0">
                <a:solidFill>
                  <a:schemeClr val="tx1"/>
                </a:solidFill>
                <a:latin typeface="微软雅黑" pitchFamily="34" charset="-122"/>
                <a:ea typeface="微软雅黑" pitchFamily="34" charset="-122"/>
              </a:rPr>
              <a:t>日前必须办理完所有在途业务，即打印生效）</a:t>
            </a:r>
            <a:endParaRPr lang="en-US" altLang="zh-CN" sz="2200" dirty="0" smtClean="0">
              <a:solidFill>
                <a:schemeClr val="tx1"/>
              </a:solidFill>
              <a:latin typeface="微软雅黑" pitchFamily="34" charset="-122"/>
              <a:ea typeface="微软雅黑" pitchFamily="34" charset="-122"/>
            </a:endParaRPr>
          </a:p>
          <a:p>
            <a:pPr marL="457200" indent="-457200">
              <a:buFontTx/>
              <a:buAutoNum type="arabicPeriod"/>
            </a:pPr>
            <a:endParaRPr lang="en-US" altLang="zh-CN" sz="2200" dirty="0" smtClean="0">
              <a:solidFill>
                <a:schemeClr val="tx1"/>
              </a:solidFill>
              <a:latin typeface="微软雅黑" pitchFamily="34" charset="-122"/>
              <a:ea typeface="微软雅黑" pitchFamily="34" charset="-122"/>
            </a:endParaRPr>
          </a:p>
          <a:p>
            <a:pPr marL="457200" indent="-457200">
              <a:buFontTx/>
              <a:buAutoNum type="arabicPeriod"/>
            </a:pPr>
            <a:r>
              <a:rPr lang="en-US" altLang="zh-CN" sz="2200" dirty="0" smtClean="0">
                <a:solidFill>
                  <a:schemeClr val="tx1"/>
                </a:solidFill>
                <a:latin typeface="微软雅黑" pitchFamily="34" charset="-122"/>
                <a:ea typeface="微软雅黑" pitchFamily="34" charset="-122"/>
              </a:rPr>
              <a:t>8</a:t>
            </a:r>
            <a:r>
              <a:rPr lang="zh-CN" altLang="en-US" sz="2200" dirty="0" smtClean="0">
                <a:solidFill>
                  <a:schemeClr val="tx1"/>
                </a:solidFill>
                <a:latin typeface="微软雅黑" pitchFamily="34" charset="-122"/>
                <a:ea typeface="微软雅黑" pitchFamily="34" charset="-122"/>
              </a:rPr>
              <a:t>月</a:t>
            </a:r>
            <a:r>
              <a:rPr lang="en-US" altLang="zh-CN" sz="2200" dirty="0" smtClean="0">
                <a:solidFill>
                  <a:schemeClr val="tx1"/>
                </a:solidFill>
                <a:latin typeface="微软雅黑" pitchFamily="34" charset="-122"/>
                <a:ea typeface="微软雅黑" pitchFamily="34" charset="-122"/>
              </a:rPr>
              <a:t>4</a:t>
            </a:r>
            <a:r>
              <a:rPr lang="zh-CN" altLang="en-US" sz="2200" dirty="0" smtClean="0">
                <a:solidFill>
                  <a:schemeClr val="tx1"/>
                </a:solidFill>
                <a:latin typeface="微软雅黑" pitchFamily="34" charset="-122"/>
                <a:ea typeface="微软雅黑" pitchFamily="34" charset="-122"/>
              </a:rPr>
              <a:t>日，全市启用新系统，老系统停用仅供查询使用。</a:t>
            </a:r>
            <a:endParaRPr lang="en-US" altLang="zh-CN" sz="2200" dirty="0" smtClean="0">
              <a:solidFill>
                <a:schemeClr val="tx1"/>
              </a:solidFill>
              <a:latin typeface="微软雅黑" pitchFamily="34" charset="-122"/>
              <a:ea typeface="微软雅黑" pitchFamily="34" charset="-122"/>
            </a:endParaRPr>
          </a:p>
        </p:txBody>
      </p:sp>
    </p:spTree>
  </p:cSld>
  <p:clrMapOvr>
    <a:masterClrMapping/>
  </p:clrMapOvr>
  <p:transition spd="med">
    <p:zoom/>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业务数据迁移事项</a:t>
            </a:r>
            <a:endParaRPr lang="zh-CN" altLang="en-US" dirty="0"/>
          </a:p>
        </p:txBody>
      </p:sp>
      <p:sp>
        <p:nvSpPr>
          <p:cNvPr id="7" name="TextBox 6"/>
          <p:cNvSpPr txBox="1"/>
          <p:nvPr/>
        </p:nvSpPr>
        <p:spPr>
          <a:xfrm>
            <a:off x="539552" y="1988840"/>
            <a:ext cx="8320438" cy="3098721"/>
          </a:xfrm>
          <a:prstGeom prst="roundRect">
            <a:avLst/>
          </a:prstGeom>
          <a:noFill/>
          <a:ln>
            <a:noFill/>
          </a:ln>
        </p:spPr>
        <p:style>
          <a:lnRef idx="2">
            <a:schemeClr val="accent2">
              <a:shade val="50000"/>
            </a:schemeClr>
          </a:lnRef>
          <a:fillRef idx="1">
            <a:schemeClr val="accent2"/>
          </a:fillRef>
          <a:effectRef idx="0">
            <a:schemeClr val="accent2"/>
          </a:effectRef>
          <a:fontRef idx="minor">
            <a:schemeClr val="lt1"/>
          </a:fontRef>
        </p:style>
        <p:txBody>
          <a:bodyPr wrap="square" rtlCol="0">
            <a:spAutoFit/>
          </a:bodyPr>
          <a:lstStyle/>
          <a:p>
            <a:pPr marL="457200" indent="-457200"/>
            <a:r>
              <a:rPr lang="zh-CN" altLang="en-US" sz="2200" dirty="0" smtClean="0">
                <a:solidFill>
                  <a:schemeClr val="tx1"/>
                </a:solidFill>
                <a:latin typeface="微软雅黑" pitchFamily="34" charset="-122"/>
                <a:ea typeface="微软雅黑" pitchFamily="34" charset="-122"/>
              </a:rPr>
              <a:t>全市各代办处、基层：</a:t>
            </a:r>
          </a:p>
          <a:p>
            <a:pPr marL="457200" indent="-457200"/>
            <a:endParaRPr lang="en-US" altLang="zh-CN" sz="2200" dirty="0" smtClean="0">
              <a:solidFill>
                <a:schemeClr val="tx1"/>
              </a:solidFill>
              <a:latin typeface="微软雅黑" pitchFamily="34" charset="-122"/>
              <a:ea typeface="微软雅黑" pitchFamily="34" charset="-122"/>
            </a:endParaRPr>
          </a:p>
          <a:p>
            <a:pPr marL="457200" indent="-457200"/>
            <a:r>
              <a:rPr lang="zh-CN" altLang="en-US" sz="2200" dirty="0" smtClean="0">
                <a:solidFill>
                  <a:schemeClr val="tx1"/>
                </a:solidFill>
                <a:latin typeface="微软雅黑" pitchFamily="34" charset="-122"/>
                <a:ea typeface="微软雅黑" pitchFamily="34" charset="-122"/>
              </a:rPr>
              <a:t>	        到</a:t>
            </a:r>
            <a:r>
              <a:rPr lang="en-US" altLang="zh-CN" sz="2200" dirty="0" smtClean="0">
                <a:solidFill>
                  <a:schemeClr val="tx1"/>
                </a:solidFill>
                <a:latin typeface="微软雅黑" pitchFamily="34" charset="-122"/>
                <a:ea typeface="微软雅黑" pitchFamily="34" charset="-122"/>
              </a:rPr>
              <a:t>7</a:t>
            </a:r>
            <a:r>
              <a:rPr lang="zh-CN" altLang="en-US" sz="2200" dirty="0" smtClean="0">
                <a:solidFill>
                  <a:schemeClr val="tx1"/>
                </a:solidFill>
                <a:latin typeface="微软雅黑" pitchFamily="34" charset="-122"/>
                <a:ea typeface="微软雅黑" pitchFamily="34" charset="-122"/>
              </a:rPr>
              <a:t>月</a:t>
            </a:r>
            <a:r>
              <a:rPr lang="en-US" altLang="zh-CN" sz="2200" dirty="0" smtClean="0">
                <a:solidFill>
                  <a:schemeClr val="tx1"/>
                </a:solidFill>
                <a:latin typeface="微软雅黑" pitchFamily="34" charset="-122"/>
                <a:ea typeface="微软雅黑" pitchFamily="34" charset="-122"/>
              </a:rPr>
              <a:t>29</a:t>
            </a:r>
            <a:r>
              <a:rPr lang="zh-CN" altLang="en-US" sz="2200" dirty="0" smtClean="0">
                <a:solidFill>
                  <a:schemeClr val="tx1"/>
                </a:solidFill>
                <a:latin typeface="微软雅黑" pitchFamily="34" charset="-122"/>
                <a:ea typeface="微软雅黑" pitchFamily="34" charset="-122"/>
              </a:rPr>
              <a:t>日止，全市代办处、基层的所有业务必须全部办理完成，无在途业务。即</a:t>
            </a:r>
            <a:r>
              <a:rPr lang="en-US" altLang="zh-CN" sz="2200" dirty="0" smtClean="0">
                <a:solidFill>
                  <a:schemeClr val="tx1"/>
                </a:solidFill>
                <a:latin typeface="微软雅黑" pitchFamily="34" charset="-122"/>
                <a:ea typeface="微软雅黑" pitchFamily="34" charset="-122"/>
              </a:rPr>
              <a:t>7</a:t>
            </a:r>
            <a:r>
              <a:rPr lang="zh-CN" altLang="en-US" sz="2200" dirty="0" smtClean="0">
                <a:solidFill>
                  <a:schemeClr val="tx1"/>
                </a:solidFill>
                <a:latin typeface="微软雅黑" pitchFamily="34" charset="-122"/>
                <a:ea typeface="微软雅黑" pitchFamily="34" charset="-122"/>
              </a:rPr>
              <a:t>份月业务和</a:t>
            </a:r>
            <a:r>
              <a:rPr lang="en-US" altLang="zh-CN" sz="2200" dirty="0" smtClean="0">
                <a:solidFill>
                  <a:schemeClr val="tx1"/>
                </a:solidFill>
                <a:latin typeface="微软雅黑" pitchFamily="34" charset="-122"/>
                <a:ea typeface="微软雅黑" pitchFamily="34" charset="-122"/>
              </a:rPr>
              <a:t>8</a:t>
            </a:r>
            <a:r>
              <a:rPr lang="zh-CN" altLang="en-US" sz="2200" dirty="0" smtClean="0">
                <a:solidFill>
                  <a:schemeClr val="tx1"/>
                </a:solidFill>
                <a:latin typeface="微软雅黑" pitchFamily="34" charset="-122"/>
                <a:ea typeface="微软雅黑" pitchFamily="34" charset="-122"/>
              </a:rPr>
              <a:t>月份业务要么在</a:t>
            </a:r>
            <a:r>
              <a:rPr lang="en-US" altLang="zh-CN" sz="2200" dirty="0" smtClean="0">
                <a:solidFill>
                  <a:schemeClr val="tx1"/>
                </a:solidFill>
                <a:latin typeface="微软雅黑" pitchFamily="34" charset="-122"/>
                <a:ea typeface="微软雅黑" pitchFamily="34" charset="-122"/>
              </a:rPr>
              <a:t>7</a:t>
            </a:r>
            <a:r>
              <a:rPr lang="zh-CN" altLang="en-US" sz="2200" dirty="0" smtClean="0">
                <a:solidFill>
                  <a:schemeClr val="tx1"/>
                </a:solidFill>
                <a:latin typeface="微软雅黑" pitchFamily="34" charset="-122"/>
                <a:ea typeface="微软雅黑" pitchFamily="34" charset="-122"/>
              </a:rPr>
              <a:t>月</a:t>
            </a:r>
            <a:r>
              <a:rPr lang="en-US" altLang="zh-CN" sz="2200" dirty="0" smtClean="0">
                <a:solidFill>
                  <a:schemeClr val="tx1"/>
                </a:solidFill>
                <a:latin typeface="微软雅黑" pitchFamily="34" charset="-122"/>
                <a:ea typeface="微软雅黑" pitchFamily="34" charset="-122"/>
              </a:rPr>
              <a:t>29</a:t>
            </a:r>
            <a:r>
              <a:rPr lang="zh-CN" altLang="en-US" sz="2200" dirty="0" smtClean="0">
                <a:solidFill>
                  <a:schemeClr val="tx1"/>
                </a:solidFill>
                <a:latin typeface="微软雅黑" pitchFamily="34" charset="-122"/>
                <a:ea typeface="微软雅黑" pitchFamily="34" charset="-122"/>
              </a:rPr>
              <a:t>日前办理完成，或</a:t>
            </a:r>
            <a:r>
              <a:rPr lang="en-US" altLang="zh-CN" sz="2200" dirty="0" smtClean="0">
                <a:solidFill>
                  <a:schemeClr val="tx1"/>
                </a:solidFill>
                <a:latin typeface="微软雅黑" pitchFamily="34" charset="-122"/>
                <a:ea typeface="微软雅黑" pitchFamily="34" charset="-122"/>
              </a:rPr>
              <a:t>8</a:t>
            </a:r>
            <a:r>
              <a:rPr lang="zh-CN" altLang="en-US" sz="2200" dirty="0" smtClean="0">
                <a:solidFill>
                  <a:schemeClr val="tx1"/>
                </a:solidFill>
                <a:latin typeface="微软雅黑" pitchFamily="34" charset="-122"/>
                <a:ea typeface="微软雅黑" pitchFamily="34" charset="-122"/>
              </a:rPr>
              <a:t>月份业务等到</a:t>
            </a:r>
            <a:r>
              <a:rPr lang="en-US" altLang="zh-CN" sz="2200" dirty="0" smtClean="0">
                <a:solidFill>
                  <a:schemeClr val="tx1"/>
                </a:solidFill>
                <a:latin typeface="微软雅黑" pitchFamily="34" charset="-122"/>
                <a:ea typeface="微软雅黑" pitchFamily="34" charset="-122"/>
              </a:rPr>
              <a:t>8</a:t>
            </a:r>
            <a:r>
              <a:rPr lang="zh-CN" altLang="en-US" sz="2200" dirty="0" smtClean="0">
                <a:solidFill>
                  <a:schemeClr val="tx1"/>
                </a:solidFill>
                <a:latin typeface="微软雅黑" pitchFamily="34" charset="-122"/>
                <a:ea typeface="微软雅黑" pitchFamily="34" charset="-122"/>
              </a:rPr>
              <a:t>月</a:t>
            </a:r>
            <a:r>
              <a:rPr lang="en-US" altLang="zh-CN" sz="2200" dirty="0" smtClean="0">
                <a:solidFill>
                  <a:schemeClr val="tx1"/>
                </a:solidFill>
                <a:latin typeface="微软雅黑" pitchFamily="34" charset="-122"/>
                <a:ea typeface="微软雅黑" pitchFamily="34" charset="-122"/>
              </a:rPr>
              <a:t>4</a:t>
            </a:r>
            <a:r>
              <a:rPr lang="zh-CN" altLang="en-US" sz="2200" dirty="0" smtClean="0">
                <a:solidFill>
                  <a:schemeClr val="tx1"/>
                </a:solidFill>
                <a:latin typeface="微软雅黑" pitchFamily="34" charset="-122"/>
                <a:ea typeface="微软雅黑" pitchFamily="34" charset="-122"/>
              </a:rPr>
              <a:t>日开始在新系统中进行录入办理。如实在无法结算完成在途业务，那么进入新系统后的在途业务将被全部删除，需要重新在新系统中录入。</a:t>
            </a:r>
            <a:endParaRPr lang="en-US" altLang="zh-CN" sz="2200" dirty="0" smtClean="0">
              <a:solidFill>
                <a:schemeClr val="tx1"/>
              </a:solidFill>
              <a:latin typeface="微软雅黑" pitchFamily="34" charset="-122"/>
              <a:ea typeface="微软雅黑" pitchFamily="34" charset="-122"/>
            </a:endParaRPr>
          </a:p>
        </p:txBody>
      </p:sp>
    </p:spTree>
  </p:cSld>
  <p:clrMapOvr>
    <a:masterClrMapping/>
  </p:clrMapOvr>
  <p:transition spd="med">
    <p:zoom/>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圆角矩形 25"/>
          <p:cNvSpPr/>
          <p:nvPr/>
        </p:nvSpPr>
        <p:spPr>
          <a:xfrm>
            <a:off x="2123729" y="2276872"/>
            <a:ext cx="5832648" cy="720080"/>
          </a:xfrm>
          <a:prstGeom prst="roundRect">
            <a:avLst/>
          </a:prstGeom>
        </p:spPr>
        <p:style>
          <a:lnRef idx="1">
            <a:schemeClr val="accent2"/>
          </a:lnRef>
          <a:fillRef idx="2">
            <a:schemeClr val="accent2"/>
          </a:fillRef>
          <a:effectRef idx="1">
            <a:schemeClr val="accent2"/>
          </a:effectRef>
          <a:fontRef idx="minor">
            <a:schemeClr val="dk1"/>
          </a:fontRef>
        </p:style>
        <p:txBody>
          <a:bodyPr rtlCol="0" anchor="ctr"/>
          <a:lstStyle/>
          <a:p>
            <a:r>
              <a:rPr lang="zh-CN" altLang="en-US" sz="1400" dirty="0" smtClean="0">
                <a:latin typeface="微软雅黑" pitchFamily="34" charset="-122"/>
                <a:ea typeface="微软雅黑" pitchFamily="34" charset="-122"/>
              </a:rPr>
              <a:t>   全新网络版</a:t>
            </a:r>
            <a:r>
              <a:rPr lang="en-US" altLang="zh-CN" sz="1400" dirty="0" smtClean="0">
                <a:latin typeface="微软雅黑" pitchFamily="34" charset="-122"/>
                <a:ea typeface="微软雅黑" pitchFamily="34" charset="-122"/>
              </a:rPr>
              <a:t>—</a:t>
            </a:r>
            <a:r>
              <a:rPr lang="zh-CN" altLang="en-US" sz="1400" dirty="0" smtClean="0">
                <a:latin typeface="微软雅黑" pitchFamily="34" charset="-122"/>
                <a:ea typeface="微软雅黑" pitchFamily="34" charset="-122"/>
              </a:rPr>
              <a:t>实现了服务器集群运行，全新软件架构与功能完善。</a:t>
            </a:r>
            <a:endParaRPr lang="zh-CN" altLang="en-US" sz="1400" dirty="0">
              <a:latin typeface="微软雅黑" pitchFamily="34" charset="-122"/>
              <a:ea typeface="微软雅黑" pitchFamily="34" charset="-122"/>
            </a:endParaRPr>
          </a:p>
        </p:txBody>
      </p:sp>
      <p:sp>
        <p:nvSpPr>
          <p:cNvPr id="4" name="Rectangle 2"/>
          <p:cNvSpPr>
            <a:spLocks noGrp="1" noChangeArrowheads="1"/>
          </p:cNvSpPr>
          <p:nvPr>
            <p:ph type="title"/>
          </p:nvPr>
        </p:nvSpPr>
        <p:spPr>
          <a:xfrm>
            <a:off x="142844" y="762000"/>
            <a:ext cx="8786874" cy="914400"/>
          </a:xfrm>
        </p:spPr>
        <p:txBody>
          <a:bodyPr>
            <a:normAutofit fontScale="90000"/>
          </a:bodyPr>
          <a:lstStyle/>
          <a:p>
            <a:r>
              <a:rPr lang="zh-CN" altLang="en-US" sz="5400" dirty="0" smtClean="0">
                <a:solidFill>
                  <a:srgbClr val="000000"/>
                </a:solidFill>
                <a:latin typeface="Microsoft YaHei" pitchFamily="34" charset="-122"/>
                <a:ea typeface="Microsoft YaHei" pitchFamily="34" charset="-122"/>
              </a:rPr>
              <a:t>北京办事处信息化建设发展历程</a:t>
            </a:r>
            <a:endParaRPr lang="zh-CN" altLang="en-US" sz="5400" dirty="0">
              <a:solidFill>
                <a:srgbClr val="000000"/>
              </a:solidFill>
              <a:latin typeface="Microsoft YaHei" pitchFamily="34" charset="-122"/>
              <a:ea typeface="Microsoft YaHei" pitchFamily="34" charset="-122"/>
            </a:endParaRPr>
          </a:p>
        </p:txBody>
      </p:sp>
      <p:sp>
        <p:nvSpPr>
          <p:cNvPr id="8" name="圆角矩形 7"/>
          <p:cNvSpPr/>
          <p:nvPr/>
        </p:nvSpPr>
        <p:spPr>
          <a:xfrm>
            <a:off x="2123729" y="5085184"/>
            <a:ext cx="5832648" cy="720080"/>
          </a:xfrm>
          <a:prstGeom prst="roundRect">
            <a:avLst/>
          </a:prstGeom>
        </p:spPr>
        <p:style>
          <a:lnRef idx="1">
            <a:schemeClr val="accent2"/>
          </a:lnRef>
          <a:fillRef idx="2">
            <a:schemeClr val="accent2"/>
          </a:fillRef>
          <a:effectRef idx="1">
            <a:schemeClr val="accent2"/>
          </a:effectRef>
          <a:fontRef idx="minor">
            <a:schemeClr val="dk1"/>
          </a:fontRef>
        </p:style>
        <p:txBody>
          <a:bodyPr rtlCol="0" anchor="ctr"/>
          <a:lstStyle/>
          <a:p>
            <a:r>
              <a:rPr lang="zh-CN" altLang="en-US" sz="1400" dirty="0" smtClean="0">
                <a:latin typeface="微软雅黑" pitchFamily="34" charset="-122"/>
                <a:ea typeface="微软雅黑" pitchFamily="34" charset="-122"/>
              </a:rPr>
              <a:t>   住院医疗单机版</a:t>
            </a:r>
            <a:r>
              <a:rPr lang="en-US" altLang="zh-CN" sz="1400" dirty="0" smtClean="0">
                <a:latin typeface="微软雅黑" pitchFamily="34" charset="-122"/>
                <a:ea typeface="微软雅黑" pitchFamily="34" charset="-122"/>
              </a:rPr>
              <a:t>—</a:t>
            </a:r>
            <a:r>
              <a:rPr lang="zh-CN" altLang="en-US" sz="1400" dirty="0" smtClean="0">
                <a:latin typeface="微软雅黑" pitchFamily="34" charset="-122"/>
                <a:ea typeface="微软雅黑" pitchFamily="34" charset="-122"/>
              </a:rPr>
              <a:t>为新推出的住院险提供计算机管理，单机版弊端依</a:t>
            </a:r>
            <a:endParaRPr lang="en-US" altLang="zh-CN" sz="1400" dirty="0" smtClean="0">
              <a:latin typeface="微软雅黑" pitchFamily="34" charset="-122"/>
              <a:ea typeface="微软雅黑" pitchFamily="34" charset="-122"/>
            </a:endParaRPr>
          </a:p>
          <a:p>
            <a:r>
              <a:rPr lang="en-US" altLang="zh-CN" sz="1400" dirty="0" smtClean="0">
                <a:latin typeface="微软雅黑" pitchFamily="34" charset="-122"/>
                <a:ea typeface="微软雅黑" pitchFamily="34" charset="-122"/>
              </a:rPr>
              <a:t>                               </a:t>
            </a:r>
            <a:r>
              <a:rPr lang="zh-CN" altLang="en-US" sz="1400" dirty="0" smtClean="0">
                <a:latin typeface="微软雅黑" pitchFamily="34" charset="-122"/>
                <a:ea typeface="微软雅黑" pitchFamily="34" charset="-122"/>
              </a:rPr>
              <a:t>旧存在。</a:t>
            </a:r>
            <a:endParaRPr lang="zh-CN" altLang="en-US" sz="1400" dirty="0">
              <a:latin typeface="微软雅黑" pitchFamily="34" charset="-122"/>
              <a:ea typeface="微软雅黑" pitchFamily="34" charset="-122"/>
            </a:endParaRPr>
          </a:p>
        </p:txBody>
      </p:sp>
      <p:sp>
        <p:nvSpPr>
          <p:cNvPr id="9" name="圆角矩形 8"/>
          <p:cNvSpPr/>
          <p:nvPr/>
        </p:nvSpPr>
        <p:spPr>
          <a:xfrm>
            <a:off x="2123729" y="4149080"/>
            <a:ext cx="5832648" cy="720080"/>
          </a:xfrm>
          <a:prstGeom prst="roundRect">
            <a:avLst/>
          </a:prstGeom>
        </p:spPr>
        <p:style>
          <a:lnRef idx="1">
            <a:schemeClr val="accent2"/>
          </a:lnRef>
          <a:fillRef idx="2">
            <a:schemeClr val="accent2"/>
          </a:fillRef>
          <a:effectRef idx="1">
            <a:schemeClr val="accent2"/>
          </a:effectRef>
          <a:fontRef idx="minor">
            <a:schemeClr val="dk1"/>
          </a:fontRef>
        </p:style>
        <p:txBody>
          <a:bodyPr rtlCol="0" anchor="ctr"/>
          <a:lstStyle/>
          <a:p>
            <a:r>
              <a:rPr lang="zh-CN" altLang="en-US" sz="1400" dirty="0" smtClean="0">
                <a:latin typeface="微软雅黑" pitchFamily="34" charset="-122"/>
                <a:ea typeface="微软雅黑" pitchFamily="34" charset="-122"/>
              </a:rPr>
              <a:t>   网络版</a:t>
            </a:r>
            <a:r>
              <a:rPr lang="en-US" altLang="zh-CN" sz="1400" dirty="0" smtClean="0">
                <a:latin typeface="微软雅黑" pitchFamily="34" charset="-122"/>
                <a:ea typeface="微软雅黑" pitchFamily="34" charset="-122"/>
              </a:rPr>
              <a:t>—</a:t>
            </a:r>
            <a:r>
              <a:rPr lang="zh-CN" altLang="en-US" sz="1400" dirty="0" smtClean="0">
                <a:latin typeface="微软雅黑" pitchFamily="34" charset="-122"/>
                <a:ea typeface="微软雅黑" pitchFamily="34" charset="-122"/>
              </a:rPr>
              <a:t>实现网络化管理，无需要安装，信息集中存放，实时共享，</a:t>
            </a:r>
            <a:endParaRPr lang="en-US" altLang="zh-CN" sz="1400" dirty="0" smtClean="0">
              <a:latin typeface="微软雅黑" pitchFamily="34" charset="-122"/>
              <a:ea typeface="微软雅黑" pitchFamily="34" charset="-122"/>
            </a:endParaRPr>
          </a:p>
          <a:p>
            <a:r>
              <a:rPr lang="en-US" altLang="zh-CN" sz="1400" dirty="0" smtClean="0">
                <a:latin typeface="微软雅黑" pitchFamily="34" charset="-122"/>
                <a:ea typeface="微软雅黑" pitchFamily="34" charset="-122"/>
              </a:rPr>
              <a:t>                 </a:t>
            </a:r>
            <a:r>
              <a:rPr lang="zh-CN" altLang="en-US" sz="1400" dirty="0" smtClean="0">
                <a:latin typeface="微软雅黑" pitchFamily="34" charset="-122"/>
                <a:ea typeface="微软雅黑" pitchFamily="34" charset="-122"/>
              </a:rPr>
              <a:t>整合了两个单机版的所有功能。</a:t>
            </a:r>
            <a:endParaRPr lang="zh-CN" altLang="en-US" sz="1400" dirty="0">
              <a:latin typeface="微软雅黑" pitchFamily="34" charset="-122"/>
              <a:ea typeface="微软雅黑" pitchFamily="34" charset="-122"/>
            </a:endParaRPr>
          </a:p>
        </p:txBody>
      </p:sp>
      <p:sp>
        <p:nvSpPr>
          <p:cNvPr id="11" name="圆角矩形 10"/>
          <p:cNvSpPr/>
          <p:nvPr/>
        </p:nvSpPr>
        <p:spPr>
          <a:xfrm>
            <a:off x="2123729" y="3212976"/>
            <a:ext cx="5832648" cy="720080"/>
          </a:xfrm>
          <a:prstGeom prst="roundRect">
            <a:avLst/>
          </a:prstGeom>
        </p:spPr>
        <p:style>
          <a:lnRef idx="1">
            <a:schemeClr val="accent2"/>
          </a:lnRef>
          <a:fillRef idx="2">
            <a:schemeClr val="accent2"/>
          </a:fillRef>
          <a:effectRef idx="1">
            <a:schemeClr val="accent2"/>
          </a:effectRef>
          <a:fontRef idx="minor">
            <a:schemeClr val="dk1"/>
          </a:fontRef>
        </p:style>
        <p:txBody>
          <a:bodyPr rtlCol="0" anchor="ctr"/>
          <a:lstStyle/>
          <a:p>
            <a:r>
              <a:rPr lang="zh-CN" altLang="en-US" sz="1400" dirty="0" smtClean="0">
                <a:latin typeface="微软雅黑" pitchFamily="34" charset="-122"/>
                <a:ea typeface="微软雅黑" pitchFamily="34" charset="-122"/>
              </a:rPr>
              <a:t>   网络版 京卡医疗理赔模块</a:t>
            </a:r>
            <a:r>
              <a:rPr lang="en-US" altLang="zh-CN" sz="1400" dirty="0" smtClean="0">
                <a:latin typeface="微软雅黑" pitchFamily="34" charset="-122"/>
                <a:ea typeface="微软雅黑" pitchFamily="34" charset="-122"/>
              </a:rPr>
              <a:t>—</a:t>
            </a:r>
            <a:r>
              <a:rPr lang="zh-CN" altLang="en-US" sz="1400" dirty="0" smtClean="0">
                <a:latin typeface="微软雅黑" pitchFamily="34" charset="-122"/>
                <a:ea typeface="微软雅黑" pitchFamily="34" charset="-122"/>
              </a:rPr>
              <a:t>实现了多元信息共享，自上而下理赔。服</a:t>
            </a:r>
            <a:endParaRPr lang="en-US" altLang="zh-CN" sz="1400" dirty="0" smtClean="0">
              <a:latin typeface="微软雅黑" pitchFamily="34" charset="-122"/>
              <a:ea typeface="微软雅黑" pitchFamily="34" charset="-122"/>
            </a:endParaRPr>
          </a:p>
          <a:p>
            <a:r>
              <a:rPr lang="en-US" altLang="zh-CN" sz="1400" dirty="0" smtClean="0">
                <a:latin typeface="微软雅黑" pitchFamily="34" charset="-122"/>
                <a:ea typeface="微软雅黑" pitchFamily="34" charset="-122"/>
              </a:rPr>
              <a:t>                                              </a:t>
            </a:r>
            <a:r>
              <a:rPr lang="zh-CN" altLang="en-US" sz="1400" dirty="0" smtClean="0">
                <a:latin typeface="微软雅黑" pitchFamily="34" charset="-122"/>
                <a:ea typeface="微软雅黑" pitchFamily="34" charset="-122"/>
              </a:rPr>
              <a:t>务器性能和软件架构稳定性开始降低。</a:t>
            </a:r>
            <a:endParaRPr lang="zh-CN" altLang="en-US" sz="1400" dirty="0">
              <a:latin typeface="微软雅黑" pitchFamily="34" charset="-122"/>
              <a:ea typeface="微软雅黑" pitchFamily="34" charset="-122"/>
            </a:endParaRPr>
          </a:p>
        </p:txBody>
      </p:sp>
      <p:sp>
        <p:nvSpPr>
          <p:cNvPr id="19" name="燕尾形 18"/>
          <p:cNvSpPr/>
          <p:nvPr/>
        </p:nvSpPr>
        <p:spPr>
          <a:xfrm rot="16200000">
            <a:off x="1017388" y="4679356"/>
            <a:ext cx="1368152" cy="1027679"/>
          </a:xfrm>
          <a:prstGeom prst="chevron">
            <a:avLst/>
          </a:prstGeom>
        </p:spPr>
        <p:style>
          <a:lnRef idx="1">
            <a:schemeClr val="accent3"/>
          </a:lnRef>
          <a:fillRef idx="3">
            <a:schemeClr val="accent3"/>
          </a:fillRef>
          <a:effectRef idx="2">
            <a:schemeClr val="accent3"/>
          </a:effectRef>
          <a:fontRef idx="minor">
            <a:schemeClr val="lt1"/>
          </a:fontRef>
        </p:style>
        <p:txBody>
          <a:bodyPr vert="eaVert" rtlCol="0" anchor="ctr" anchorCtr="1"/>
          <a:lstStyle/>
          <a:p>
            <a:r>
              <a:rPr lang="en-US" altLang="zh-CN" sz="1400" dirty="0" smtClean="0">
                <a:solidFill>
                  <a:schemeClr val="bg1"/>
                </a:solidFill>
                <a:latin typeface="微软雅黑" pitchFamily="34" charset="-122"/>
                <a:ea typeface="微软雅黑" pitchFamily="34" charset="-122"/>
              </a:rPr>
              <a:t>2004</a:t>
            </a:r>
            <a:r>
              <a:rPr lang="zh-CN" altLang="en-US" sz="1400" dirty="0" smtClean="0">
                <a:solidFill>
                  <a:schemeClr val="bg1"/>
                </a:solidFill>
                <a:latin typeface="微软雅黑" pitchFamily="34" charset="-122"/>
                <a:ea typeface="微软雅黑" pitchFamily="34" charset="-122"/>
              </a:rPr>
              <a:t>年</a:t>
            </a:r>
            <a:endParaRPr lang="zh-CN" altLang="en-US" sz="1400" dirty="0">
              <a:solidFill>
                <a:schemeClr val="bg1"/>
              </a:solidFill>
              <a:latin typeface="微软雅黑" pitchFamily="34" charset="-122"/>
              <a:ea typeface="微软雅黑" pitchFamily="34" charset="-122"/>
            </a:endParaRPr>
          </a:p>
        </p:txBody>
      </p:sp>
      <p:sp>
        <p:nvSpPr>
          <p:cNvPr id="17" name="圆角矩形 16"/>
          <p:cNvSpPr/>
          <p:nvPr/>
        </p:nvSpPr>
        <p:spPr>
          <a:xfrm>
            <a:off x="1979713" y="5949280"/>
            <a:ext cx="5976664" cy="720080"/>
          </a:xfrm>
          <a:prstGeom prst="roundRect">
            <a:avLst/>
          </a:prstGeom>
        </p:spPr>
        <p:style>
          <a:lnRef idx="1">
            <a:schemeClr val="accent2"/>
          </a:lnRef>
          <a:fillRef idx="2">
            <a:schemeClr val="accent2"/>
          </a:fillRef>
          <a:effectRef idx="1">
            <a:schemeClr val="accent2"/>
          </a:effectRef>
          <a:fontRef idx="minor">
            <a:schemeClr val="dk1"/>
          </a:fontRef>
        </p:style>
        <p:txBody>
          <a:bodyPr rtlCol="0" anchor="ctr"/>
          <a:lstStyle/>
          <a:p>
            <a:r>
              <a:rPr lang="zh-CN" altLang="en-US" sz="1400" dirty="0" smtClean="0">
                <a:latin typeface="微软雅黑" pitchFamily="34" charset="-122"/>
                <a:ea typeface="微软雅黑" pitchFamily="34" charset="-122"/>
              </a:rPr>
              <a:t>      单机版</a:t>
            </a:r>
            <a:r>
              <a:rPr lang="en-US" altLang="zh-CN" sz="1400" dirty="0" smtClean="0">
                <a:latin typeface="微软雅黑" pitchFamily="34" charset="-122"/>
                <a:ea typeface="微软雅黑" pitchFamily="34" charset="-122"/>
              </a:rPr>
              <a:t>—</a:t>
            </a:r>
            <a:r>
              <a:rPr lang="zh-CN" altLang="en-US" sz="1400" dirty="0" smtClean="0">
                <a:latin typeface="微软雅黑" pitchFamily="34" charset="-122"/>
                <a:ea typeface="微软雅黑" pitchFamily="34" charset="-122"/>
              </a:rPr>
              <a:t>实现了计算机管理，一机一库，大量安装，信息无法互联共</a:t>
            </a:r>
            <a:endParaRPr lang="en-US" altLang="zh-CN" sz="1400" dirty="0" smtClean="0">
              <a:latin typeface="微软雅黑" pitchFamily="34" charset="-122"/>
              <a:ea typeface="微软雅黑" pitchFamily="34" charset="-122"/>
            </a:endParaRPr>
          </a:p>
          <a:p>
            <a:r>
              <a:rPr lang="en-US" altLang="zh-CN" sz="1400" dirty="0" smtClean="0">
                <a:latin typeface="微软雅黑" pitchFamily="34" charset="-122"/>
                <a:ea typeface="微软雅黑" pitchFamily="34" charset="-122"/>
              </a:rPr>
              <a:t>                     </a:t>
            </a:r>
            <a:r>
              <a:rPr lang="zh-CN" altLang="en-US" sz="1400" dirty="0" smtClean="0">
                <a:latin typeface="微软雅黑" pitchFamily="34" charset="-122"/>
                <a:ea typeface="微软雅黑" pitchFamily="34" charset="-122"/>
              </a:rPr>
              <a:t>享，</a:t>
            </a:r>
            <a:r>
              <a:rPr lang="en-US" altLang="zh-CN" sz="1400" dirty="0" smtClean="0">
                <a:latin typeface="微软雅黑" pitchFamily="34" charset="-122"/>
                <a:ea typeface="微软雅黑" pitchFamily="34" charset="-122"/>
              </a:rPr>
              <a:t>U</a:t>
            </a:r>
            <a:r>
              <a:rPr lang="zh-CN" altLang="en-US" sz="1400" dirty="0" smtClean="0">
                <a:latin typeface="微软雅黑" pitchFamily="34" charset="-122"/>
                <a:ea typeface="微软雅黑" pitchFamily="34" charset="-122"/>
              </a:rPr>
              <a:t>盘交换信息。</a:t>
            </a:r>
            <a:endParaRPr lang="zh-CN" altLang="en-US" sz="1400" dirty="0">
              <a:latin typeface="微软雅黑" pitchFamily="34" charset="-122"/>
              <a:ea typeface="微软雅黑" pitchFamily="34" charset="-122"/>
            </a:endParaRPr>
          </a:p>
        </p:txBody>
      </p:sp>
      <p:sp>
        <p:nvSpPr>
          <p:cNvPr id="18" name="五边形 17"/>
          <p:cNvSpPr/>
          <p:nvPr/>
        </p:nvSpPr>
        <p:spPr>
          <a:xfrm rot="16200000">
            <a:off x="1089396" y="5543453"/>
            <a:ext cx="1224138" cy="1027679"/>
          </a:xfrm>
          <a:prstGeom prst="homePlate">
            <a:avLst/>
          </a:prstGeom>
        </p:spPr>
        <p:style>
          <a:lnRef idx="1">
            <a:schemeClr val="accent3"/>
          </a:lnRef>
          <a:fillRef idx="3">
            <a:schemeClr val="accent3"/>
          </a:fillRef>
          <a:effectRef idx="2">
            <a:schemeClr val="accent3"/>
          </a:effectRef>
          <a:fontRef idx="minor">
            <a:schemeClr val="lt1"/>
          </a:fontRef>
        </p:style>
        <p:txBody>
          <a:bodyPr vert="eaVert" rtlCol="0" anchor="ctr" anchorCtr="1"/>
          <a:lstStyle/>
          <a:p>
            <a:r>
              <a:rPr lang="en-US" altLang="zh-CN" sz="1400" dirty="0" smtClean="0">
                <a:latin typeface="微软雅黑" pitchFamily="34" charset="-122"/>
                <a:ea typeface="微软雅黑" pitchFamily="34" charset="-122"/>
              </a:rPr>
              <a:t>2003</a:t>
            </a:r>
            <a:r>
              <a:rPr lang="zh-CN" altLang="en-US" sz="1400" dirty="0" smtClean="0">
                <a:latin typeface="微软雅黑" pitchFamily="34" charset="-122"/>
                <a:ea typeface="微软雅黑" pitchFamily="34" charset="-122"/>
              </a:rPr>
              <a:t>年</a:t>
            </a:r>
            <a:endParaRPr lang="zh-CN" altLang="en-US" sz="1400" dirty="0">
              <a:latin typeface="微软雅黑" pitchFamily="34" charset="-122"/>
              <a:ea typeface="微软雅黑" pitchFamily="34" charset="-122"/>
            </a:endParaRPr>
          </a:p>
        </p:txBody>
      </p:sp>
      <p:sp>
        <p:nvSpPr>
          <p:cNvPr id="23" name="燕尾形 22"/>
          <p:cNvSpPr/>
          <p:nvPr/>
        </p:nvSpPr>
        <p:spPr>
          <a:xfrm rot="16200000">
            <a:off x="1017390" y="3743253"/>
            <a:ext cx="1368152" cy="1027679"/>
          </a:xfrm>
          <a:prstGeom prst="chevron">
            <a:avLst/>
          </a:prstGeom>
        </p:spPr>
        <p:style>
          <a:lnRef idx="1">
            <a:schemeClr val="accent3"/>
          </a:lnRef>
          <a:fillRef idx="3">
            <a:schemeClr val="accent3"/>
          </a:fillRef>
          <a:effectRef idx="2">
            <a:schemeClr val="accent3"/>
          </a:effectRef>
          <a:fontRef idx="minor">
            <a:schemeClr val="lt1"/>
          </a:fontRef>
        </p:style>
        <p:txBody>
          <a:bodyPr vert="eaVert" rtlCol="0" anchor="ctr" anchorCtr="1"/>
          <a:lstStyle/>
          <a:p>
            <a:r>
              <a:rPr lang="en-US" altLang="zh-CN" sz="1400" dirty="0" smtClean="0">
                <a:solidFill>
                  <a:schemeClr val="bg1"/>
                </a:solidFill>
                <a:latin typeface="微软雅黑" pitchFamily="34" charset="-122"/>
                <a:ea typeface="微软雅黑" pitchFamily="34" charset="-122"/>
              </a:rPr>
              <a:t>2005</a:t>
            </a:r>
            <a:r>
              <a:rPr lang="zh-CN" altLang="en-US" sz="1400" dirty="0" smtClean="0">
                <a:solidFill>
                  <a:schemeClr val="bg1"/>
                </a:solidFill>
                <a:latin typeface="微软雅黑" pitchFamily="34" charset="-122"/>
                <a:ea typeface="微软雅黑" pitchFamily="34" charset="-122"/>
              </a:rPr>
              <a:t>年</a:t>
            </a:r>
            <a:endParaRPr lang="zh-CN" altLang="en-US" sz="1400" dirty="0">
              <a:solidFill>
                <a:schemeClr val="bg1"/>
              </a:solidFill>
              <a:latin typeface="微软雅黑" pitchFamily="34" charset="-122"/>
              <a:ea typeface="微软雅黑" pitchFamily="34" charset="-122"/>
            </a:endParaRPr>
          </a:p>
        </p:txBody>
      </p:sp>
      <p:sp>
        <p:nvSpPr>
          <p:cNvPr id="24" name="燕尾形 23"/>
          <p:cNvSpPr/>
          <p:nvPr/>
        </p:nvSpPr>
        <p:spPr>
          <a:xfrm rot="16200000">
            <a:off x="1017389" y="2807149"/>
            <a:ext cx="1368152" cy="1027679"/>
          </a:xfrm>
          <a:prstGeom prst="chevron">
            <a:avLst/>
          </a:prstGeom>
        </p:spPr>
        <p:style>
          <a:lnRef idx="1">
            <a:schemeClr val="accent3"/>
          </a:lnRef>
          <a:fillRef idx="3">
            <a:schemeClr val="accent3"/>
          </a:fillRef>
          <a:effectRef idx="2">
            <a:schemeClr val="accent3"/>
          </a:effectRef>
          <a:fontRef idx="minor">
            <a:schemeClr val="lt1"/>
          </a:fontRef>
        </p:style>
        <p:txBody>
          <a:bodyPr vert="eaVert" rtlCol="0" anchor="ctr" anchorCtr="1"/>
          <a:lstStyle/>
          <a:p>
            <a:r>
              <a:rPr lang="en-US" altLang="zh-CN" sz="1400" dirty="0" smtClean="0">
                <a:solidFill>
                  <a:schemeClr val="bg1"/>
                </a:solidFill>
                <a:latin typeface="微软雅黑" pitchFamily="34" charset="-122"/>
                <a:ea typeface="微软雅黑" pitchFamily="34" charset="-122"/>
              </a:rPr>
              <a:t>2012</a:t>
            </a:r>
            <a:r>
              <a:rPr lang="zh-CN" altLang="en-US" sz="1400" dirty="0" smtClean="0">
                <a:solidFill>
                  <a:schemeClr val="bg1"/>
                </a:solidFill>
                <a:latin typeface="微软雅黑" pitchFamily="34" charset="-122"/>
                <a:ea typeface="微软雅黑" pitchFamily="34" charset="-122"/>
              </a:rPr>
              <a:t>年</a:t>
            </a:r>
            <a:endParaRPr lang="zh-CN" altLang="en-US" sz="1400" dirty="0">
              <a:solidFill>
                <a:schemeClr val="bg1"/>
              </a:solidFill>
              <a:latin typeface="微软雅黑" pitchFamily="34" charset="-122"/>
              <a:ea typeface="微软雅黑" pitchFamily="34" charset="-122"/>
            </a:endParaRPr>
          </a:p>
        </p:txBody>
      </p:sp>
      <p:sp>
        <p:nvSpPr>
          <p:cNvPr id="25" name="燕尾形 24"/>
          <p:cNvSpPr/>
          <p:nvPr/>
        </p:nvSpPr>
        <p:spPr>
          <a:xfrm rot="16200000">
            <a:off x="1017389" y="1871046"/>
            <a:ext cx="1368152" cy="1027679"/>
          </a:xfrm>
          <a:prstGeom prst="chevron">
            <a:avLst/>
          </a:prstGeom>
        </p:spPr>
        <p:style>
          <a:lnRef idx="1">
            <a:schemeClr val="accent3"/>
          </a:lnRef>
          <a:fillRef idx="3">
            <a:schemeClr val="accent3"/>
          </a:fillRef>
          <a:effectRef idx="2">
            <a:schemeClr val="accent3"/>
          </a:effectRef>
          <a:fontRef idx="minor">
            <a:schemeClr val="lt1"/>
          </a:fontRef>
        </p:style>
        <p:txBody>
          <a:bodyPr vert="eaVert" rtlCol="0" anchor="ctr" anchorCtr="1"/>
          <a:lstStyle/>
          <a:p>
            <a:r>
              <a:rPr lang="en-US" altLang="zh-CN" sz="1400" dirty="0" smtClean="0">
                <a:solidFill>
                  <a:schemeClr val="bg1"/>
                </a:solidFill>
                <a:latin typeface="微软雅黑" pitchFamily="34" charset="-122"/>
                <a:ea typeface="微软雅黑" pitchFamily="34" charset="-122"/>
              </a:rPr>
              <a:t>2014</a:t>
            </a:r>
            <a:r>
              <a:rPr lang="zh-CN" altLang="en-US" sz="1400" dirty="0" smtClean="0">
                <a:solidFill>
                  <a:schemeClr val="bg1"/>
                </a:solidFill>
                <a:latin typeface="微软雅黑" pitchFamily="34" charset="-122"/>
                <a:ea typeface="微软雅黑" pitchFamily="34" charset="-122"/>
              </a:rPr>
              <a:t>年</a:t>
            </a:r>
            <a:endParaRPr lang="zh-CN" altLang="en-US" sz="1400" dirty="0">
              <a:solidFill>
                <a:schemeClr val="bg1"/>
              </a:solidFill>
              <a:latin typeface="微软雅黑" pitchFamily="34" charset="-122"/>
              <a:ea typeface="微软雅黑" pitchFamily="34" charset="-122"/>
            </a:endParaRPr>
          </a:p>
        </p:txBody>
      </p:sp>
    </p:spTree>
  </p:cSld>
  <p:clrMapOvr>
    <a:masterClrMapping/>
  </p:clrMapOvr>
  <p:transition spd="med">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1000" fill="hold"/>
                                        <p:tgtEl>
                                          <p:spTgt spid="18"/>
                                        </p:tgtEl>
                                        <p:attrNameLst>
                                          <p:attrName>ppt_x</p:attrName>
                                        </p:attrNameLst>
                                      </p:cBhvr>
                                      <p:tavLst>
                                        <p:tav tm="0">
                                          <p:val>
                                            <p:strVal val="#ppt_x"/>
                                          </p:val>
                                        </p:tav>
                                        <p:tav tm="100000">
                                          <p:val>
                                            <p:strVal val="#ppt_x"/>
                                          </p:val>
                                        </p:tav>
                                      </p:tavLst>
                                    </p:anim>
                                    <p:anim calcmode="lin" valueType="num">
                                      <p:cBhvr additive="base">
                                        <p:cTn id="8" dur="1000" fill="hold"/>
                                        <p:tgtEl>
                                          <p:spTgt spid="18"/>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40" presetClass="entr" presetSubtype="0" fill="hold" grpId="0" nodeType="afterEffect">
                                  <p:stCondLst>
                                    <p:cond delay="0"/>
                                  </p:stCondLst>
                                  <p:iterate type="lt">
                                    <p:tmPct val="10000"/>
                                  </p:iterate>
                                  <p:childTnLst>
                                    <p:set>
                                      <p:cBhvr>
                                        <p:cTn id="11" dur="1" fill="hold">
                                          <p:stCondLst>
                                            <p:cond delay="0"/>
                                          </p:stCondLst>
                                        </p:cTn>
                                        <p:tgtEl>
                                          <p:spTgt spid="17"/>
                                        </p:tgtEl>
                                        <p:attrNameLst>
                                          <p:attrName>style.visibility</p:attrName>
                                        </p:attrNameLst>
                                      </p:cBhvr>
                                      <p:to>
                                        <p:strVal val="visible"/>
                                      </p:to>
                                    </p:set>
                                    <p:animEffect transition="in" filter="fade">
                                      <p:cBhvr>
                                        <p:cTn id="12" dur="500"/>
                                        <p:tgtEl>
                                          <p:spTgt spid="17"/>
                                        </p:tgtEl>
                                      </p:cBhvr>
                                    </p:animEffect>
                                    <p:anim calcmode="lin" valueType="num">
                                      <p:cBhvr>
                                        <p:cTn id="13" dur="500" fill="hold"/>
                                        <p:tgtEl>
                                          <p:spTgt spid="17"/>
                                        </p:tgtEl>
                                        <p:attrNameLst>
                                          <p:attrName>ppt_x</p:attrName>
                                        </p:attrNameLst>
                                      </p:cBhvr>
                                      <p:tavLst>
                                        <p:tav tm="0">
                                          <p:val>
                                            <p:strVal val="#ppt_x-.1"/>
                                          </p:val>
                                        </p:tav>
                                        <p:tav tm="100000">
                                          <p:val>
                                            <p:strVal val="#ppt_x"/>
                                          </p:val>
                                        </p:tav>
                                      </p:tavLst>
                                    </p:anim>
                                    <p:anim calcmode="lin" valueType="num">
                                      <p:cBhvr>
                                        <p:cTn id="14" dur="500" fill="hold"/>
                                        <p:tgtEl>
                                          <p:spTgt spid="17"/>
                                        </p:tgtEl>
                                        <p:attrNameLst>
                                          <p:attrName>ppt_y</p:attrName>
                                        </p:attrNameLst>
                                      </p:cBhvr>
                                      <p:tavLst>
                                        <p:tav tm="0">
                                          <p:val>
                                            <p:strVal val="#ppt_y"/>
                                          </p:val>
                                        </p:tav>
                                        <p:tav tm="100000">
                                          <p:val>
                                            <p:strVal val="#ppt_y"/>
                                          </p:val>
                                        </p:tav>
                                      </p:tavLst>
                                    </p:anim>
                                  </p:childTnLst>
                                </p:cTn>
                              </p:par>
                            </p:childTnLst>
                          </p:cTn>
                        </p:par>
                        <p:par>
                          <p:cTn id="15" fill="hold">
                            <p:stCondLst>
                              <p:cond delay="3400"/>
                            </p:stCondLst>
                            <p:childTnLst>
                              <p:par>
                                <p:cTn id="16" presetID="2" presetClass="entr" presetSubtype="4" fill="hold" grpId="0" nodeType="afterEffect">
                                  <p:stCondLst>
                                    <p:cond delay="0"/>
                                  </p:stCondLst>
                                  <p:childTnLst>
                                    <p:set>
                                      <p:cBhvr>
                                        <p:cTn id="17" dur="1" fill="hold">
                                          <p:stCondLst>
                                            <p:cond delay="0"/>
                                          </p:stCondLst>
                                        </p:cTn>
                                        <p:tgtEl>
                                          <p:spTgt spid="19"/>
                                        </p:tgtEl>
                                        <p:attrNameLst>
                                          <p:attrName>style.visibility</p:attrName>
                                        </p:attrNameLst>
                                      </p:cBhvr>
                                      <p:to>
                                        <p:strVal val="visible"/>
                                      </p:to>
                                    </p:set>
                                    <p:anim calcmode="lin" valueType="num">
                                      <p:cBhvr additive="base">
                                        <p:cTn id="18" dur="500" fill="hold"/>
                                        <p:tgtEl>
                                          <p:spTgt spid="19"/>
                                        </p:tgtEl>
                                        <p:attrNameLst>
                                          <p:attrName>ppt_x</p:attrName>
                                        </p:attrNameLst>
                                      </p:cBhvr>
                                      <p:tavLst>
                                        <p:tav tm="0">
                                          <p:val>
                                            <p:strVal val="#ppt_x"/>
                                          </p:val>
                                        </p:tav>
                                        <p:tav tm="100000">
                                          <p:val>
                                            <p:strVal val="#ppt_x"/>
                                          </p:val>
                                        </p:tav>
                                      </p:tavLst>
                                    </p:anim>
                                    <p:anim calcmode="lin" valueType="num">
                                      <p:cBhvr additive="base">
                                        <p:cTn id="19" dur="500" fill="hold"/>
                                        <p:tgtEl>
                                          <p:spTgt spid="19"/>
                                        </p:tgtEl>
                                        <p:attrNameLst>
                                          <p:attrName>ppt_y</p:attrName>
                                        </p:attrNameLst>
                                      </p:cBhvr>
                                      <p:tavLst>
                                        <p:tav tm="0">
                                          <p:val>
                                            <p:strVal val="1+#ppt_h/2"/>
                                          </p:val>
                                        </p:tav>
                                        <p:tav tm="100000">
                                          <p:val>
                                            <p:strVal val="#ppt_y"/>
                                          </p:val>
                                        </p:tav>
                                      </p:tavLst>
                                    </p:anim>
                                  </p:childTnLst>
                                </p:cTn>
                              </p:par>
                            </p:childTnLst>
                          </p:cTn>
                        </p:par>
                        <p:par>
                          <p:cTn id="20" fill="hold">
                            <p:stCondLst>
                              <p:cond delay="3900"/>
                            </p:stCondLst>
                            <p:childTnLst>
                              <p:par>
                                <p:cTn id="21" presetID="40" presetClass="entr" presetSubtype="0" fill="hold" grpId="0" nodeType="afterEffect">
                                  <p:stCondLst>
                                    <p:cond delay="0"/>
                                  </p:stCondLst>
                                  <p:iterate type="lt">
                                    <p:tmPct val="10000"/>
                                  </p:iterate>
                                  <p:childTnLst>
                                    <p:set>
                                      <p:cBhvr>
                                        <p:cTn id="22" dur="1" fill="hold">
                                          <p:stCondLst>
                                            <p:cond delay="0"/>
                                          </p:stCondLst>
                                        </p:cTn>
                                        <p:tgtEl>
                                          <p:spTgt spid="8"/>
                                        </p:tgtEl>
                                        <p:attrNameLst>
                                          <p:attrName>style.visibility</p:attrName>
                                        </p:attrNameLst>
                                      </p:cBhvr>
                                      <p:to>
                                        <p:strVal val="visible"/>
                                      </p:to>
                                    </p:set>
                                    <p:animEffect transition="in" filter="fade">
                                      <p:cBhvr>
                                        <p:cTn id="23" dur="500"/>
                                        <p:tgtEl>
                                          <p:spTgt spid="8"/>
                                        </p:tgtEl>
                                      </p:cBhvr>
                                    </p:animEffect>
                                    <p:anim calcmode="lin" valueType="num">
                                      <p:cBhvr>
                                        <p:cTn id="24" dur="500" fill="hold"/>
                                        <p:tgtEl>
                                          <p:spTgt spid="8"/>
                                        </p:tgtEl>
                                        <p:attrNameLst>
                                          <p:attrName>ppt_x</p:attrName>
                                        </p:attrNameLst>
                                      </p:cBhvr>
                                      <p:tavLst>
                                        <p:tav tm="0">
                                          <p:val>
                                            <p:strVal val="#ppt_x-.1"/>
                                          </p:val>
                                        </p:tav>
                                        <p:tav tm="100000">
                                          <p:val>
                                            <p:strVal val="#ppt_x"/>
                                          </p:val>
                                        </p:tav>
                                      </p:tavLst>
                                    </p:anim>
                                    <p:anim calcmode="lin" valueType="num">
                                      <p:cBhvr>
                                        <p:cTn id="25" dur="500" fill="hold"/>
                                        <p:tgtEl>
                                          <p:spTgt spid="8"/>
                                        </p:tgtEl>
                                        <p:attrNameLst>
                                          <p:attrName>ppt_y</p:attrName>
                                        </p:attrNameLst>
                                      </p:cBhvr>
                                      <p:tavLst>
                                        <p:tav tm="0">
                                          <p:val>
                                            <p:strVal val="#ppt_y"/>
                                          </p:val>
                                        </p:tav>
                                        <p:tav tm="100000">
                                          <p:val>
                                            <p:strVal val="#ppt_y"/>
                                          </p:val>
                                        </p:tav>
                                      </p:tavLst>
                                    </p:anim>
                                  </p:childTnLst>
                                </p:cTn>
                              </p:par>
                            </p:childTnLst>
                          </p:cTn>
                        </p:par>
                        <p:par>
                          <p:cTn id="26" fill="hold">
                            <p:stCondLst>
                              <p:cond delay="6050"/>
                            </p:stCondLst>
                            <p:childTnLst>
                              <p:par>
                                <p:cTn id="27" presetID="2" presetClass="entr" presetSubtype="4" fill="hold" grpId="0" nodeType="afterEffect">
                                  <p:stCondLst>
                                    <p:cond delay="0"/>
                                  </p:stCondLst>
                                  <p:childTnLst>
                                    <p:set>
                                      <p:cBhvr>
                                        <p:cTn id="28" dur="1" fill="hold">
                                          <p:stCondLst>
                                            <p:cond delay="0"/>
                                          </p:stCondLst>
                                        </p:cTn>
                                        <p:tgtEl>
                                          <p:spTgt spid="23"/>
                                        </p:tgtEl>
                                        <p:attrNameLst>
                                          <p:attrName>style.visibility</p:attrName>
                                        </p:attrNameLst>
                                      </p:cBhvr>
                                      <p:to>
                                        <p:strVal val="visible"/>
                                      </p:to>
                                    </p:set>
                                    <p:anim calcmode="lin" valueType="num">
                                      <p:cBhvr additive="base">
                                        <p:cTn id="29" dur="500" fill="hold"/>
                                        <p:tgtEl>
                                          <p:spTgt spid="23"/>
                                        </p:tgtEl>
                                        <p:attrNameLst>
                                          <p:attrName>ppt_x</p:attrName>
                                        </p:attrNameLst>
                                      </p:cBhvr>
                                      <p:tavLst>
                                        <p:tav tm="0">
                                          <p:val>
                                            <p:strVal val="#ppt_x"/>
                                          </p:val>
                                        </p:tav>
                                        <p:tav tm="100000">
                                          <p:val>
                                            <p:strVal val="#ppt_x"/>
                                          </p:val>
                                        </p:tav>
                                      </p:tavLst>
                                    </p:anim>
                                    <p:anim calcmode="lin" valueType="num">
                                      <p:cBhvr additive="base">
                                        <p:cTn id="30" dur="500" fill="hold"/>
                                        <p:tgtEl>
                                          <p:spTgt spid="23"/>
                                        </p:tgtEl>
                                        <p:attrNameLst>
                                          <p:attrName>ppt_y</p:attrName>
                                        </p:attrNameLst>
                                      </p:cBhvr>
                                      <p:tavLst>
                                        <p:tav tm="0">
                                          <p:val>
                                            <p:strVal val="1+#ppt_h/2"/>
                                          </p:val>
                                        </p:tav>
                                        <p:tav tm="100000">
                                          <p:val>
                                            <p:strVal val="#ppt_y"/>
                                          </p:val>
                                        </p:tav>
                                      </p:tavLst>
                                    </p:anim>
                                  </p:childTnLst>
                                </p:cTn>
                              </p:par>
                            </p:childTnLst>
                          </p:cTn>
                        </p:par>
                        <p:par>
                          <p:cTn id="31" fill="hold">
                            <p:stCondLst>
                              <p:cond delay="6550"/>
                            </p:stCondLst>
                            <p:childTnLst>
                              <p:par>
                                <p:cTn id="32" presetID="40" presetClass="entr" presetSubtype="0" fill="hold" grpId="0" nodeType="afterEffect">
                                  <p:stCondLst>
                                    <p:cond delay="0"/>
                                  </p:stCondLst>
                                  <p:iterate type="lt">
                                    <p:tmPct val="10000"/>
                                  </p:iterate>
                                  <p:childTnLst>
                                    <p:set>
                                      <p:cBhvr>
                                        <p:cTn id="33" dur="1" fill="hold">
                                          <p:stCondLst>
                                            <p:cond delay="0"/>
                                          </p:stCondLst>
                                        </p:cTn>
                                        <p:tgtEl>
                                          <p:spTgt spid="9"/>
                                        </p:tgtEl>
                                        <p:attrNameLst>
                                          <p:attrName>style.visibility</p:attrName>
                                        </p:attrNameLst>
                                      </p:cBhvr>
                                      <p:to>
                                        <p:strVal val="visible"/>
                                      </p:to>
                                    </p:set>
                                    <p:animEffect transition="in" filter="fade">
                                      <p:cBhvr>
                                        <p:cTn id="34" dur="500"/>
                                        <p:tgtEl>
                                          <p:spTgt spid="9"/>
                                        </p:tgtEl>
                                      </p:cBhvr>
                                    </p:animEffect>
                                    <p:anim calcmode="lin" valueType="num">
                                      <p:cBhvr>
                                        <p:cTn id="35" dur="500" fill="hold"/>
                                        <p:tgtEl>
                                          <p:spTgt spid="9"/>
                                        </p:tgtEl>
                                        <p:attrNameLst>
                                          <p:attrName>ppt_x</p:attrName>
                                        </p:attrNameLst>
                                      </p:cBhvr>
                                      <p:tavLst>
                                        <p:tav tm="0">
                                          <p:val>
                                            <p:strVal val="#ppt_x-.1"/>
                                          </p:val>
                                        </p:tav>
                                        <p:tav tm="100000">
                                          <p:val>
                                            <p:strVal val="#ppt_x"/>
                                          </p:val>
                                        </p:tav>
                                      </p:tavLst>
                                    </p:anim>
                                    <p:anim calcmode="lin" valueType="num">
                                      <p:cBhvr>
                                        <p:cTn id="36" dur="500" fill="hold"/>
                                        <p:tgtEl>
                                          <p:spTgt spid="9"/>
                                        </p:tgtEl>
                                        <p:attrNameLst>
                                          <p:attrName>ppt_y</p:attrName>
                                        </p:attrNameLst>
                                      </p:cBhvr>
                                      <p:tavLst>
                                        <p:tav tm="0">
                                          <p:val>
                                            <p:strVal val="#ppt_y"/>
                                          </p:val>
                                        </p:tav>
                                        <p:tav tm="100000">
                                          <p:val>
                                            <p:strVal val="#ppt_y"/>
                                          </p:val>
                                        </p:tav>
                                      </p:tavLst>
                                    </p:anim>
                                  </p:childTnLst>
                                </p:cTn>
                              </p:par>
                            </p:childTnLst>
                          </p:cTn>
                        </p:par>
                        <p:par>
                          <p:cTn id="37" fill="hold">
                            <p:stCondLst>
                              <p:cond delay="9200"/>
                            </p:stCondLst>
                            <p:childTnLst>
                              <p:par>
                                <p:cTn id="38" presetID="2" presetClass="entr" presetSubtype="4" fill="hold" grpId="0" nodeType="afterEffect">
                                  <p:stCondLst>
                                    <p:cond delay="0"/>
                                  </p:stCondLst>
                                  <p:childTnLst>
                                    <p:set>
                                      <p:cBhvr>
                                        <p:cTn id="39" dur="1" fill="hold">
                                          <p:stCondLst>
                                            <p:cond delay="0"/>
                                          </p:stCondLst>
                                        </p:cTn>
                                        <p:tgtEl>
                                          <p:spTgt spid="24"/>
                                        </p:tgtEl>
                                        <p:attrNameLst>
                                          <p:attrName>style.visibility</p:attrName>
                                        </p:attrNameLst>
                                      </p:cBhvr>
                                      <p:to>
                                        <p:strVal val="visible"/>
                                      </p:to>
                                    </p:set>
                                    <p:anim calcmode="lin" valueType="num">
                                      <p:cBhvr additive="base">
                                        <p:cTn id="40" dur="500" fill="hold"/>
                                        <p:tgtEl>
                                          <p:spTgt spid="24"/>
                                        </p:tgtEl>
                                        <p:attrNameLst>
                                          <p:attrName>ppt_x</p:attrName>
                                        </p:attrNameLst>
                                      </p:cBhvr>
                                      <p:tavLst>
                                        <p:tav tm="0">
                                          <p:val>
                                            <p:strVal val="#ppt_x"/>
                                          </p:val>
                                        </p:tav>
                                        <p:tav tm="100000">
                                          <p:val>
                                            <p:strVal val="#ppt_x"/>
                                          </p:val>
                                        </p:tav>
                                      </p:tavLst>
                                    </p:anim>
                                    <p:anim calcmode="lin" valueType="num">
                                      <p:cBhvr additive="base">
                                        <p:cTn id="41" dur="500" fill="hold"/>
                                        <p:tgtEl>
                                          <p:spTgt spid="24"/>
                                        </p:tgtEl>
                                        <p:attrNameLst>
                                          <p:attrName>ppt_y</p:attrName>
                                        </p:attrNameLst>
                                      </p:cBhvr>
                                      <p:tavLst>
                                        <p:tav tm="0">
                                          <p:val>
                                            <p:strVal val="1+#ppt_h/2"/>
                                          </p:val>
                                        </p:tav>
                                        <p:tav tm="100000">
                                          <p:val>
                                            <p:strVal val="#ppt_y"/>
                                          </p:val>
                                        </p:tav>
                                      </p:tavLst>
                                    </p:anim>
                                  </p:childTnLst>
                                </p:cTn>
                              </p:par>
                            </p:childTnLst>
                          </p:cTn>
                        </p:par>
                        <p:par>
                          <p:cTn id="42" fill="hold">
                            <p:stCondLst>
                              <p:cond delay="9700"/>
                            </p:stCondLst>
                            <p:childTnLst>
                              <p:par>
                                <p:cTn id="43" presetID="40" presetClass="entr" presetSubtype="0" fill="hold" grpId="0" nodeType="afterEffect">
                                  <p:stCondLst>
                                    <p:cond delay="0"/>
                                  </p:stCondLst>
                                  <p:iterate type="lt">
                                    <p:tmPct val="10000"/>
                                  </p:iterate>
                                  <p:childTnLst>
                                    <p:set>
                                      <p:cBhvr>
                                        <p:cTn id="44" dur="1" fill="hold">
                                          <p:stCondLst>
                                            <p:cond delay="0"/>
                                          </p:stCondLst>
                                        </p:cTn>
                                        <p:tgtEl>
                                          <p:spTgt spid="11"/>
                                        </p:tgtEl>
                                        <p:attrNameLst>
                                          <p:attrName>style.visibility</p:attrName>
                                        </p:attrNameLst>
                                      </p:cBhvr>
                                      <p:to>
                                        <p:strVal val="visible"/>
                                      </p:to>
                                    </p:set>
                                    <p:animEffect transition="in" filter="fade">
                                      <p:cBhvr>
                                        <p:cTn id="45" dur="500"/>
                                        <p:tgtEl>
                                          <p:spTgt spid="11"/>
                                        </p:tgtEl>
                                      </p:cBhvr>
                                    </p:animEffect>
                                    <p:anim calcmode="lin" valueType="num">
                                      <p:cBhvr>
                                        <p:cTn id="46" dur="500" fill="hold"/>
                                        <p:tgtEl>
                                          <p:spTgt spid="11"/>
                                        </p:tgtEl>
                                        <p:attrNameLst>
                                          <p:attrName>ppt_x</p:attrName>
                                        </p:attrNameLst>
                                      </p:cBhvr>
                                      <p:tavLst>
                                        <p:tav tm="0">
                                          <p:val>
                                            <p:strVal val="#ppt_x-.1"/>
                                          </p:val>
                                        </p:tav>
                                        <p:tav tm="100000">
                                          <p:val>
                                            <p:strVal val="#ppt_x"/>
                                          </p:val>
                                        </p:tav>
                                      </p:tavLst>
                                    </p:anim>
                                    <p:anim calcmode="lin" valueType="num">
                                      <p:cBhvr>
                                        <p:cTn id="47" dur="500" fill="hold"/>
                                        <p:tgtEl>
                                          <p:spTgt spid="11"/>
                                        </p:tgtEl>
                                        <p:attrNameLst>
                                          <p:attrName>ppt_y</p:attrName>
                                        </p:attrNameLst>
                                      </p:cBhvr>
                                      <p:tavLst>
                                        <p:tav tm="0">
                                          <p:val>
                                            <p:strVal val="#ppt_y"/>
                                          </p:val>
                                        </p:tav>
                                        <p:tav tm="100000">
                                          <p:val>
                                            <p:strVal val="#ppt_y"/>
                                          </p:val>
                                        </p:tav>
                                      </p:tavLst>
                                    </p:anim>
                                  </p:childTnLst>
                                </p:cTn>
                              </p:par>
                            </p:childTnLst>
                          </p:cTn>
                        </p:par>
                        <p:par>
                          <p:cTn id="48" fill="hold">
                            <p:stCondLst>
                              <p:cond delay="12500"/>
                            </p:stCondLst>
                            <p:childTnLst>
                              <p:par>
                                <p:cTn id="49" presetID="2" presetClass="entr" presetSubtype="4" fill="hold" grpId="0" nodeType="afterEffect">
                                  <p:stCondLst>
                                    <p:cond delay="0"/>
                                  </p:stCondLst>
                                  <p:childTnLst>
                                    <p:set>
                                      <p:cBhvr>
                                        <p:cTn id="50" dur="1" fill="hold">
                                          <p:stCondLst>
                                            <p:cond delay="0"/>
                                          </p:stCondLst>
                                        </p:cTn>
                                        <p:tgtEl>
                                          <p:spTgt spid="25"/>
                                        </p:tgtEl>
                                        <p:attrNameLst>
                                          <p:attrName>style.visibility</p:attrName>
                                        </p:attrNameLst>
                                      </p:cBhvr>
                                      <p:to>
                                        <p:strVal val="visible"/>
                                      </p:to>
                                    </p:set>
                                    <p:anim calcmode="lin" valueType="num">
                                      <p:cBhvr additive="base">
                                        <p:cTn id="51" dur="500" fill="hold"/>
                                        <p:tgtEl>
                                          <p:spTgt spid="25"/>
                                        </p:tgtEl>
                                        <p:attrNameLst>
                                          <p:attrName>ppt_x</p:attrName>
                                        </p:attrNameLst>
                                      </p:cBhvr>
                                      <p:tavLst>
                                        <p:tav tm="0">
                                          <p:val>
                                            <p:strVal val="#ppt_x"/>
                                          </p:val>
                                        </p:tav>
                                        <p:tav tm="100000">
                                          <p:val>
                                            <p:strVal val="#ppt_x"/>
                                          </p:val>
                                        </p:tav>
                                      </p:tavLst>
                                    </p:anim>
                                    <p:anim calcmode="lin" valueType="num">
                                      <p:cBhvr additive="base">
                                        <p:cTn id="52" dur="500" fill="hold"/>
                                        <p:tgtEl>
                                          <p:spTgt spid="25"/>
                                        </p:tgtEl>
                                        <p:attrNameLst>
                                          <p:attrName>ppt_y</p:attrName>
                                        </p:attrNameLst>
                                      </p:cBhvr>
                                      <p:tavLst>
                                        <p:tav tm="0">
                                          <p:val>
                                            <p:strVal val="1+#ppt_h/2"/>
                                          </p:val>
                                        </p:tav>
                                        <p:tav tm="100000">
                                          <p:val>
                                            <p:strVal val="#ppt_y"/>
                                          </p:val>
                                        </p:tav>
                                      </p:tavLst>
                                    </p:anim>
                                  </p:childTnLst>
                                </p:cTn>
                              </p:par>
                            </p:childTnLst>
                          </p:cTn>
                        </p:par>
                        <p:par>
                          <p:cTn id="53" fill="hold">
                            <p:stCondLst>
                              <p:cond delay="13000"/>
                            </p:stCondLst>
                            <p:childTnLst>
                              <p:par>
                                <p:cTn id="54" presetID="40" presetClass="entr" presetSubtype="0" fill="hold" grpId="0" nodeType="afterEffect">
                                  <p:stCondLst>
                                    <p:cond delay="0"/>
                                  </p:stCondLst>
                                  <p:iterate type="lt">
                                    <p:tmPct val="10000"/>
                                  </p:iterate>
                                  <p:childTnLst>
                                    <p:set>
                                      <p:cBhvr>
                                        <p:cTn id="55" dur="1" fill="hold">
                                          <p:stCondLst>
                                            <p:cond delay="0"/>
                                          </p:stCondLst>
                                        </p:cTn>
                                        <p:tgtEl>
                                          <p:spTgt spid="26"/>
                                        </p:tgtEl>
                                        <p:attrNameLst>
                                          <p:attrName>style.visibility</p:attrName>
                                        </p:attrNameLst>
                                      </p:cBhvr>
                                      <p:to>
                                        <p:strVal val="visible"/>
                                      </p:to>
                                    </p:set>
                                    <p:animEffect transition="in" filter="fade">
                                      <p:cBhvr>
                                        <p:cTn id="56" dur="500"/>
                                        <p:tgtEl>
                                          <p:spTgt spid="26"/>
                                        </p:tgtEl>
                                      </p:cBhvr>
                                    </p:animEffect>
                                    <p:anim calcmode="lin" valueType="num">
                                      <p:cBhvr>
                                        <p:cTn id="57" dur="500" fill="hold"/>
                                        <p:tgtEl>
                                          <p:spTgt spid="26"/>
                                        </p:tgtEl>
                                        <p:attrNameLst>
                                          <p:attrName>ppt_x</p:attrName>
                                        </p:attrNameLst>
                                      </p:cBhvr>
                                      <p:tavLst>
                                        <p:tav tm="0">
                                          <p:val>
                                            <p:strVal val="#ppt_x-.1"/>
                                          </p:val>
                                        </p:tav>
                                        <p:tav tm="100000">
                                          <p:val>
                                            <p:strVal val="#ppt_x"/>
                                          </p:val>
                                        </p:tav>
                                      </p:tavLst>
                                    </p:anim>
                                    <p:anim calcmode="lin" valueType="num">
                                      <p:cBhvr>
                                        <p:cTn id="58" dur="500" fill="hold"/>
                                        <p:tgtEl>
                                          <p:spTgt spid="2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8" grpId="0" animBg="1"/>
      <p:bldP spid="9" grpId="0" animBg="1"/>
      <p:bldP spid="11" grpId="0" animBg="1"/>
      <p:bldP spid="19" grpId="0" animBg="1"/>
      <p:bldP spid="17" grpId="0" animBg="1"/>
      <p:bldP spid="18" grpId="0" animBg="1"/>
      <p:bldP spid="23" grpId="0" animBg="1"/>
      <p:bldP spid="24" grpId="0" animBg="1"/>
      <p:bldP spid="25" grpId="0" animBg="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71472" y="2428868"/>
            <a:ext cx="8256490" cy="1643074"/>
          </a:xfrm>
        </p:spPr>
        <p:txBody>
          <a:bodyPr/>
          <a:lstStyle/>
          <a:p>
            <a:pPr algn="ctr"/>
            <a:r>
              <a:rPr lang="zh-CN" altLang="en-US" sz="4400" dirty="0" smtClean="0">
                <a:latin typeface="微软雅黑" pitchFamily="34" charset="-122"/>
                <a:ea typeface="微软雅黑" pitchFamily="34" charset="-122"/>
              </a:rPr>
              <a:t>感谢您对职工</a:t>
            </a:r>
            <a:br>
              <a:rPr lang="zh-CN" altLang="en-US" sz="4400" dirty="0" smtClean="0">
                <a:latin typeface="微软雅黑" pitchFamily="34" charset="-122"/>
                <a:ea typeface="微软雅黑" pitchFamily="34" charset="-122"/>
              </a:rPr>
            </a:br>
            <a:r>
              <a:rPr lang="zh-CN" altLang="en-US" sz="4400" dirty="0" smtClean="0">
                <a:latin typeface="微软雅黑" pitchFamily="34" charset="-122"/>
                <a:ea typeface="微软雅黑" pitchFamily="34" charset="-122"/>
              </a:rPr>
              <a:t>互助保障事业的大力支持！</a:t>
            </a:r>
            <a:endParaRPr lang="zh-CN" altLang="en-US" sz="4400" dirty="0">
              <a:latin typeface="微软雅黑" pitchFamily="34" charset="-122"/>
              <a:ea typeface="微软雅黑" pitchFamily="34" charset="-122"/>
            </a:endParaRPr>
          </a:p>
        </p:txBody>
      </p:sp>
      <p:pic>
        <p:nvPicPr>
          <p:cNvPr id="3" name="Picture 5" descr="tp"/>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785786" y="1357298"/>
            <a:ext cx="1071570" cy="985131"/>
          </a:xfrm>
          <a:prstGeom prst="rect">
            <a:avLst/>
          </a:prstGeom>
          <a:noFill/>
          <a:ln w="9525">
            <a:noFill/>
            <a:miter lim="800000"/>
            <a:headEnd/>
            <a:tailEnd/>
          </a:ln>
        </p:spPr>
      </p:pic>
      <p:sp>
        <p:nvSpPr>
          <p:cNvPr id="5" name="标题 1"/>
          <p:cNvSpPr txBox="1">
            <a:spLocks/>
          </p:cNvSpPr>
          <p:nvPr/>
        </p:nvSpPr>
        <p:spPr>
          <a:xfrm>
            <a:off x="3203848" y="4293096"/>
            <a:ext cx="2736304" cy="634962"/>
          </a:xfrm>
          <a:prstGeom prst="rect">
            <a:avLst/>
          </a:prstGeom>
          <a:ln>
            <a:noFill/>
          </a:ln>
        </p:spPr>
        <p:txBody>
          <a:bodyPr vert="horz" lIns="0" tIns="0" rIns="0" bIns="0" anchor="b">
            <a:noAutofit/>
            <a:scene3d>
              <a:camera prst="orthographicFront"/>
              <a:lightRig rig="freezing" dir="t">
                <a:rot lat="0" lon="0" rev="5640000"/>
              </a:lightRig>
            </a:scene3d>
            <a:sp3d prstMaterial="flat">
              <a:bevelT w="38100" h="38100"/>
            </a:sp3d>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altLang="zh-CN" sz="2400" b="1" i="0" u="none" strike="noStrike" kern="1200" cap="none" spc="0" normalizeH="0" baseline="0" noProof="0" dirty="0" smtClean="0">
                <a:ln w="635">
                  <a:noFill/>
                </a:ln>
                <a:solidFill>
                  <a:schemeClr val="accent4">
                    <a:tint val="90000"/>
                    <a:satMod val="125000"/>
                  </a:schemeClr>
                </a:solidFill>
                <a:effectLst>
                  <a:outerShdw blurRad="38100" dist="25400" dir="5400000" algn="tl" rotWithShape="0">
                    <a:srgbClr val="000000">
                      <a:alpha val="43000"/>
                    </a:srgbClr>
                  </a:outerShdw>
                </a:effectLst>
                <a:uLnTx/>
                <a:uFillTx/>
                <a:latin typeface="微软雅黑" pitchFamily="34" charset="-122"/>
                <a:ea typeface="微软雅黑" pitchFamily="34" charset="-122"/>
                <a:cs typeface="+mj-cs"/>
              </a:rPr>
              <a:t>2014</a:t>
            </a:r>
            <a:r>
              <a:rPr kumimoji="0" lang="zh-CN" altLang="en-US" sz="2400" b="1" i="0" u="none" strike="noStrike" kern="1200" cap="none" spc="0" normalizeH="0" baseline="0" noProof="0" dirty="0" smtClean="0">
                <a:ln w="635">
                  <a:noFill/>
                </a:ln>
                <a:solidFill>
                  <a:schemeClr val="accent4">
                    <a:tint val="90000"/>
                    <a:satMod val="125000"/>
                  </a:schemeClr>
                </a:solidFill>
                <a:effectLst>
                  <a:outerShdw blurRad="38100" dist="25400" dir="5400000" algn="tl" rotWithShape="0">
                    <a:srgbClr val="000000">
                      <a:alpha val="43000"/>
                    </a:srgbClr>
                  </a:outerShdw>
                </a:effectLst>
                <a:uLnTx/>
                <a:uFillTx/>
                <a:latin typeface="微软雅黑" pitchFamily="34" charset="-122"/>
                <a:ea typeface="微软雅黑" pitchFamily="34" charset="-122"/>
                <a:cs typeface="+mj-cs"/>
              </a:rPr>
              <a:t>年</a:t>
            </a:r>
            <a:r>
              <a:rPr kumimoji="0" lang="en-US" altLang="zh-CN" sz="2400" b="1" i="0" u="none" strike="noStrike" kern="1200" cap="none" spc="0" normalizeH="0" baseline="0" noProof="0" dirty="0" smtClean="0">
                <a:ln w="635">
                  <a:noFill/>
                </a:ln>
                <a:solidFill>
                  <a:schemeClr val="accent4">
                    <a:tint val="90000"/>
                    <a:satMod val="125000"/>
                  </a:schemeClr>
                </a:solidFill>
                <a:effectLst>
                  <a:outerShdw blurRad="38100" dist="25400" dir="5400000" algn="tl" rotWithShape="0">
                    <a:srgbClr val="000000">
                      <a:alpha val="43000"/>
                    </a:srgbClr>
                  </a:outerShdw>
                </a:effectLst>
                <a:uLnTx/>
                <a:uFillTx/>
                <a:latin typeface="微软雅黑" pitchFamily="34" charset="-122"/>
                <a:ea typeface="微软雅黑" pitchFamily="34" charset="-122"/>
                <a:cs typeface="+mj-cs"/>
              </a:rPr>
              <a:t>6</a:t>
            </a:r>
            <a:r>
              <a:rPr kumimoji="0" lang="zh-CN" altLang="en-US" sz="2400" b="1" i="0" u="none" strike="noStrike" kern="1200" cap="none" spc="0" normalizeH="0" baseline="0" noProof="0" dirty="0" smtClean="0">
                <a:ln w="635">
                  <a:noFill/>
                </a:ln>
                <a:solidFill>
                  <a:schemeClr val="accent4">
                    <a:tint val="90000"/>
                    <a:satMod val="125000"/>
                  </a:schemeClr>
                </a:solidFill>
                <a:effectLst>
                  <a:outerShdw blurRad="38100" dist="25400" dir="5400000" algn="tl" rotWithShape="0">
                    <a:srgbClr val="000000">
                      <a:alpha val="43000"/>
                    </a:srgbClr>
                  </a:outerShdw>
                </a:effectLst>
                <a:uLnTx/>
                <a:uFillTx/>
                <a:latin typeface="微软雅黑" pitchFamily="34" charset="-122"/>
                <a:ea typeface="微软雅黑" pitchFamily="34" charset="-122"/>
                <a:cs typeface="+mj-cs"/>
              </a:rPr>
              <a:t>月</a:t>
            </a:r>
            <a:endParaRPr kumimoji="0" lang="zh-CN" altLang="en-US" sz="2400" b="1" i="0" u="none" strike="noStrike" kern="1200" cap="none" spc="0" normalizeH="0" baseline="0" noProof="0" dirty="0">
              <a:ln w="635">
                <a:noFill/>
              </a:ln>
              <a:solidFill>
                <a:schemeClr val="accent4">
                  <a:tint val="90000"/>
                  <a:satMod val="125000"/>
                </a:schemeClr>
              </a:solidFill>
              <a:effectLst>
                <a:outerShdw blurRad="38100" dist="25400" dir="5400000" algn="tl" rotWithShape="0">
                  <a:srgbClr val="000000">
                    <a:alpha val="43000"/>
                  </a:srgbClr>
                </a:outerShdw>
              </a:effectLst>
              <a:uLnTx/>
              <a:uFillTx/>
              <a:latin typeface="微软雅黑" pitchFamily="34" charset="-122"/>
              <a:ea typeface="微软雅黑" pitchFamily="34" charset="-122"/>
              <a:cs typeface="+mj-cs"/>
            </a:endParaRPr>
          </a:p>
        </p:txBody>
      </p:sp>
    </p:spTree>
  </p:cSld>
  <p:clrMapOvr>
    <a:masterClrMapping/>
  </p:clrMapOvr>
  <p:transition spd="med">
    <p:split orient="ver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Bottom)">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12" presetClass="entr" presetSubtype="4"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slide(fromBottom)">
                                      <p:cBhvr>
                                        <p:cTn id="1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39552" y="2636912"/>
            <a:ext cx="8256490" cy="1362456"/>
          </a:xfrm>
        </p:spPr>
        <p:txBody>
          <a:bodyPr/>
          <a:lstStyle/>
          <a:p>
            <a:r>
              <a:rPr lang="zh-CN" altLang="en-US" dirty="0" smtClean="0">
                <a:latin typeface="微软雅黑" pitchFamily="34" charset="-122"/>
                <a:ea typeface="微软雅黑" pitchFamily="34" charset="-122"/>
              </a:rPr>
              <a:t>引言</a:t>
            </a:r>
            <a:r>
              <a:rPr lang="en-US" altLang="zh-CN" dirty="0" smtClean="0">
                <a:latin typeface="微软雅黑" pitchFamily="34" charset="-122"/>
                <a:ea typeface="微软雅黑" pitchFamily="34" charset="-122"/>
              </a:rPr>
              <a:t/>
            </a:r>
            <a:br>
              <a:rPr lang="en-US" altLang="zh-CN" dirty="0" smtClean="0">
                <a:latin typeface="微软雅黑" pitchFamily="34" charset="-122"/>
                <a:ea typeface="微软雅黑" pitchFamily="34" charset="-122"/>
              </a:rPr>
            </a:br>
            <a:r>
              <a:rPr lang="en-US" altLang="zh-CN" dirty="0" smtClean="0">
                <a:latin typeface="微软雅黑" pitchFamily="34" charset="-122"/>
                <a:ea typeface="微软雅黑" pitchFamily="34" charset="-122"/>
              </a:rPr>
              <a:t/>
            </a:r>
            <a:br>
              <a:rPr lang="en-US" altLang="zh-CN" dirty="0" smtClean="0">
                <a:latin typeface="微软雅黑" pitchFamily="34" charset="-122"/>
                <a:ea typeface="微软雅黑" pitchFamily="34" charset="-122"/>
              </a:rPr>
            </a:br>
            <a:r>
              <a:rPr lang="en-US" altLang="zh-CN" dirty="0" smtClean="0">
                <a:latin typeface="微软雅黑" pitchFamily="34" charset="-122"/>
                <a:ea typeface="微软雅黑" pitchFamily="34" charset="-122"/>
              </a:rPr>
              <a:t>     </a:t>
            </a:r>
            <a:r>
              <a:rPr lang="zh-CN" altLang="en-US" dirty="0" smtClean="0">
                <a:latin typeface="微软雅黑" pitchFamily="34" charset="-122"/>
                <a:ea typeface="微软雅黑" pitchFamily="34" charset="-122"/>
              </a:rPr>
              <a:t>三、存在的问题</a:t>
            </a:r>
            <a:endParaRPr lang="zh-CN" altLang="en-US" dirty="0">
              <a:latin typeface="微软雅黑" pitchFamily="34" charset="-122"/>
              <a:ea typeface="微软雅黑" pitchFamily="34" charset="-122"/>
            </a:endParaRPr>
          </a:p>
        </p:txBody>
      </p:sp>
    </p:spTree>
  </p:cSld>
  <p:clrMapOvr>
    <a:masterClrMapping/>
  </p:clrMapOvr>
  <p:transition spd="med">
    <p:wheel spokes="1"/>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57158" y="857232"/>
            <a:ext cx="8352928" cy="5857916"/>
          </a:xfrm>
        </p:spPr>
        <p:txBody>
          <a:bodyPr>
            <a:noAutofit/>
          </a:bodyPr>
          <a:lstStyle/>
          <a:p>
            <a:pPr lvl="0">
              <a:buClr>
                <a:schemeClr val="tx1"/>
              </a:buClr>
              <a:buFont typeface="Wingdings" pitchFamily="2" charset="2"/>
              <a:buChar char="l"/>
            </a:pPr>
            <a:r>
              <a:rPr lang="zh-CN" altLang="zh-CN" sz="2400" dirty="0" smtClean="0">
                <a:latin typeface="微软雅黑" pitchFamily="34" charset="-122"/>
                <a:ea typeface="微软雅黑" pitchFamily="34" charset="-122"/>
              </a:rPr>
              <a:t>在数据处理能力上</a:t>
            </a:r>
            <a:r>
              <a:rPr lang="en-US" altLang="zh-CN" sz="2400" dirty="0" smtClean="0">
                <a:latin typeface="微软雅黑" pitchFamily="34" charset="-122"/>
                <a:ea typeface="微软雅黑" pitchFamily="34" charset="-122"/>
              </a:rPr>
              <a:t>,</a:t>
            </a:r>
            <a:r>
              <a:rPr lang="zh-CN" altLang="zh-CN" sz="2400" dirty="0" smtClean="0">
                <a:latin typeface="微软雅黑" pitchFamily="34" charset="-122"/>
                <a:ea typeface="微软雅黑" pitchFamily="34" charset="-122"/>
              </a:rPr>
              <a:t>应用服务器和数据库服务器已经不能满足目前的大数据量处理要求，</a:t>
            </a:r>
            <a:r>
              <a:rPr lang="zh-CN" altLang="en-US" sz="2400" dirty="0" smtClean="0">
                <a:latin typeface="微软雅黑" pitchFamily="34" charset="-122"/>
                <a:ea typeface="微软雅黑" pitchFamily="34" charset="-122"/>
              </a:rPr>
              <a:t>各项</a:t>
            </a:r>
            <a:r>
              <a:rPr lang="zh-CN" altLang="zh-CN" sz="2400" dirty="0" smtClean="0">
                <a:latin typeface="微软雅黑" pitchFamily="34" charset="-122"/>
                <a:ea typeface="微软雅黑" pitchFamily="34" charset="-122"/>
              </a:rPr>
              <a:t>业务办理响应很慢。</a:t>
            </a:r>
            <a:endParaRPr lang="en-US" altLang="zh-CN" sz="2400" dirty="0" smtClean="0">
              <a:latin typeface="微软雅黑" pitchFamily="34" charset="-122"/>
              <a:ea typeface="微软雅黑" pitchFamily="34" charset="-122"/>
            </a:endParaRPr>
          </a:p>
          <a:p>
            <a:pPr lvl="0">
              <a:buClr>
                <a:schemeClr val="tx1"/>
              </a:buClr>
              <a:buFont typeface="Wingdings" pitchFamily="2" charset="2"/>
              <a:buChar char="l"/>
            </a:pPr>
            <a:endParaRPr lang="zh-CN" altLang="zh-CN" sz="2400" dirty="0" smtClean="0">
              <a:latin typeface="微软雅黑" pitchFamily="34" charset="-122"/>
              <a:ea typeface="微软雅黑" pitchFamily="34" charset="-122"/>
            </a:endParaRPr>
          </a:p>
          <a:p>
            <a:pPr>
              <a:buClr>
                <a:schemeClr val="tx1"/>
              </a:buClr>
              <a:buFont typeface="Wingdings" pitchFamily="2" charset="2"/>
              <a:buChar char="l"/>
            </a:pPr>
            <a:r>
              <a:rPr lang="zh-CN" altLang="zh-CN" sz="2400" dirty="0" smtClean="0">
                <a:latin typeface="微软雅黑" pitchFamily="34" charset="-122"/>
                <a:ea typeface="微软雅黑" pitchFamily="34" charset="-122"/>
              </a:rPr>
              <a:t>在可用性上</a:t>
            </a:r>
            <a:r>
              <a:rPr lang="en-US" altLang="zh-CN" sz="2400" dirty="0" smtClean="0">
                <a:latin typeface="微软雅黑" pitchFamily="34" charset="-122"/>
                <a:ea typeface="微软雅黑" pitchFamily="34" charset="-122"/>
              </a:rPr>
              <a:t>,</a:t>
            </a:r>
            <a:r>
              <a:rPr lang="zh-CN" altLang="zh-CN" sz="2400" dirty="0" smtClean="0">
                <a:latin typeface="微软雅黑" pitchFamily="34" charset="-122"/>
                <a:ea typeface="微软雅黑" pitchFamily="34" charset="-122"/>
              </a:rPr>
              <a:t>目前</a:t>
            </a:r>
            <a:r>
              <a:rPr lang="zh-CN" altLang="en-US" sz="2400" dirty="0" smtClean="0">
                <a:latin typeface="微软雅黑" pitchFamily="34" charset="-122"/>
                <a:ea typeface="微软雅黑" pitchFamily="34" charset="-122"/>
              </a:rPr>
              <a:t>的</a:t>
            </a:r>
            <a:r>
              <a:rPr lang="zh-CN" altLang="zh-CN" sz="2400" dirty="0" smtClean="0">
                <a:latin typeface="微软雅黑" pitchFamily="34" charset="-122"/>
                <a:ea typeface="微软雅黑" pitchFamily="34" charset="-122"/>
              </a:rPr>
              <a:t>应用服务器、数据库服务器都是单台设备，没有设备故障预警和备份恢复机制。</a:t>
            </a:r>
            <a:endParaRPr lang="en-US" altLang="zh-CN" sz="2400" dirty="0" smtClean="0">
              <a:latin typeface="微软雅黑" pitchFamily="34" charset="-122"/>
              <a:ea typeface="微软雅黑" pitchFamily="34" charset="-122"/>
            </a:endParaRPr>
          </a:p>
          <a:p>
            <a:pPr>
              <a:buClr>
                <a:schemeClr val="tx1"/>
              </a:buClr>
              <a:buFont typeface="Wingdings" pitchFamily="2" charset="2"/>
              <a:buChar char="l"/>
            </a:pPr>
            <a:endParaRPr lang="en-US" altLang="zh-CN" sz="2400" dirty="0" smtClean="0">
              <a:latin typeface="微软雅黑" pitchFamily="34" charset="-122"/>
              <a:ea typeface="微软雅黑" pitchFamily="34" charset="-122"/>
            </a:endParaRPr>
          </a:p>
          <a:p>
            <a:pPr>
              <a:buClr>
                <a:schemeClr val="tx1"/>
              </a:buClr>
              <a:buFont typeface="Wingdings" pitchFamily="2" charset="2"/>
              <a:buChar char="l"/>
            </a:pPr>
            <a:r>
              <a:rPr lang="zh-CN" altLang="en-US" sz="2400" dirty="0" smtClean="0">
                <a:latin typeface="微软雅黑" pitchFamily="34" charset="-122"/>
                <a:ea typeface="微软雅黑" pitchFamily="34" charset="-122"/>
              </a:rPr>
              <a:t>业务</a:t>
            </a:r>
            <a:r>
              <a:rPr lang="zh-CN" altLang="zh-CN" sz="2400" dirty="0" smtClean="0">
                <a:latin typeface="微软雅黑" pitchFamily="34" charset="-122"/>
                <a:ea typeface="微软雅黑" pitchFamily="34" charset="-122"/>
              </a:rPr>
              <a:t>功能不够完善和全面，此外</a:t>
            </a:r>
            <a:r>
              <a:rPr lang="zh-CN" altLang="en-US" sz="2400" dirty="0" smtClean="0">
                <a:latin typeface="微软雅黑" pitchFamily="34" charset="-122"/>
                <a:ea typeface="微软雅黑" pitchFamily="34" charset="-122"/>
              </a:rPr>
              <a:t>业务</a:t>
            </a:r>
            <a:r>
              <a:rPr lang="zh-CN" altLang="zh-CN" sz="2400" dirty="0" smtClean="0">
                <a:latin typeface="微软雅黑" pitchFamily="34" charset="-122"/>
                <a:ea typeface="微软雅黑" pitchFamily="34" charset="-122"/>
              </a:rPr>
              <a:t>系统原有的一些问题和缺陷也需要解决，更多灵活丰富的查询统计功能有待补充。</a:t>
            </a:r>
            <a:endParaRPr lang="en-US" altLang="zh-CN" sz="2400" dirty="0" smtClean="0">
              <a:latin typeface="微软雅黑" pitchFamily="34" charset="-122"/>
              <a:ea typeface="微软雅黑" pitchFamily="34" charset="-122"/>
            </a:endParaRPr>
          </a:p>
          <a:p>
            <a:pPr>
              <a:buClr>
                <a:schemeClr val="tx1"/>
              </a:buClr>
              <a:buFont typeface="Wingdings" pitchFamily="2" charset="2"/>
              <a:buChar char="l"/>
            </a:pPr>
            <a:endParaRPr lang="en-US" altLang="zh-CN" sz="2400" dirty="0" smtClean="0">
              <a:latin typeface="微软雅黑" pitchFamily="34" charset="-122"/>
              <a:ea typeface="微软雅黑" pitchFamily="34" charset="-122"/>
            </a:endParaRPr>
          </a:p>
          <a:p>
            <a:pPr>
              <a:buClr>
                <a:schemeClr val="tx1"/>
              </a:buClr>
              <a:buFont typeface="Wingdings" pitchFamily="2" charset="2"/>
              <a:buChar char="l"/>
            </a:pPr>
            <a:r>
              <a:rPr lang="zh-CN" altLang="en-US" sz="2400" dirty="0" smtClean="0">
                <a:solidFill>
                  <a:srgbClr val="000000"/>
                </a:solidFill>
                <a:latin typeface="微软雅黑" pitchFamily="34" charset="-122"/>
                <a:ea typeface="微软雅黑" pitchFamily="34" charset="-122"/>
              </a:rPr>
              <a:t>软硬件整体架构日趋老旧，维护成本和难度日趋增高。</a:t>
            </a:r>
            <a:endParaRPr lang="en-US" altLang="zh-CN" sz="2400" dirty="0" smtClean="0">
              <a:solidFill>
                <a:srgbClr val="000000"/>
              </a:solidFill>
              <a:latin typeface="微软雅黑" pitchFamily="34" charset="-122"/>
              <a:ea typeface="微软雅黑" pitchFamily="34" charset="-122"/>
            </a:endParaRPr>
          </a:p>
          <a:p>
            <a:pPr>
              <a:buClr>
                <a:schemeClr val="tx1"/>
              </a:buClr>
              <a:buFont typeface="Wingdings" pitchFamily="2" charset="2"/>
              <a:buChar char="l"/>
            </a:pPr>
            <a:endParaRPr lang="en-US" altLang="zh-CN" sz="2400" dirty="0" smtClean="0">
              <a:latin typeface="微软雅黑" pitchFamily="34" charset="-122"/>
              <a:ea typeface="微软雅黑" pitchFamily="34" charset="-122"/>
            </a:endParaRPr>
          </a:p>
          <a:p>
            <a:pPr>
              <a:buClr>
                <a:schemeClr val="tx1"/>
              </a:buClr>
              <a:buFont typeface="Wingdings" pitchFamily="2" charset="2"/>
              <a:buChar char="l"/>
            </a:pPr>
            <a:r>
              <a:rPr lang="zh-CN" altLang="en-US" sz="2400" dirty="0" smtClean="0">
                <a:latin typeface="微软雅黑" pitchFamily="34" charset="-122"/>
                <a:ea typeface="微软雅黑" pitchFamily="34" charset="-122"/>
              </a:rPr>
              <a:t>在登录</a:t>
            </a:r>
            <a:r>
              <a:rPr lang="zh-CN" altLang="zh-CN" sz="2400" dirty="0" smtClean="0">
                <a:latin typeface="微软雅黑" pitchFamily="34" charset="-122"/>
                <a:ea typeface="微软雅黑" pitchFamily="34" charset="-122"/>
              </a:rPr>
              <a:t>身份认证</a:t>
            </a:r>
            <a:r>
              <a:rPr lang="zh-CN" altLang="en-US" sz="2400" dirty="0" smtClean="0">
                <a:latin typeface="微软雅黑" pitchFamily="34" charset="-122"/>
                <a:ea typeface="微软雅黑" pitchFamily="34" charset="-122"/>
              </a:rPr>
              <a:t>上，目前</a:t>
            </a:r>
            <a:r>
              <a:rPr lang="zh-CN" altLang="zh-CN" sz="2400" dirty="0" smtClean="0">
                <a:latin typeface="微软雅黑" pitchFamily="34" charset="-122"/>
                <a:ea typeface="微软雅黑" pitchFamily="34" charset="-122"/>
              </a:rPr>
              <a:t>采用账户</a:t>
            </a:r>
            <a:r>
              <a:rPr lang="en-US" altLang="zh-CN" sz="2400" dirty="0" smtClean="0">
                <a:latin typeface="微软雅黑" pitchFamily="34" charset="-122"/>
                <a:ea typeface="微软雅黑" pitchFamily="34" charset="-122"/>
              </a:rPr>
              <a:t>+</a:t>
            </a:r>
            <a:r>
              <a:rPr lang="zh-CN" altLang="zh-CN" sz="2400" dirty="0" smtClean="0">
                <a:latin typeface="微软雅黑" pitchFamily="34" charset="-122"/>
                <a:ea typeface="微软雅黑" pitchFamily="34" charset="-122"/>
              </a:rPr>
              <a:t>密码方式，</a:t>
            </a:r>
            <a:r>
              <a:rPr lang="zh-CN" altLang="en-US" sz="2400" dirty="0" smtClean="0">
                <a:latin typeface="微软雅黑" pitchFamily="34" charset="-122"/>
                <a:ea typeface="微软雅黑" pitchFamily="34" charset="-122"/>
              </a:rPr>
              <a:t>存在</a:t>
            </a:r>
            <a:r>
              <a:rPr lang="zh-CN" altLang="zh-CN" sz="2400" dirty="0" smtClean="0">
                <a:latin typeface="微软雅黑" pitchFamily="34" charset="-122"/>
                <a:ea typeface="微软雅黑" pitchFamily="34" charset="-122"/>
              </a:rPr>
              <a:t>一定程度上</a:t>
            </a:r>
            <a:r>
              <a:rPr lang="zh-CN" altLang="en-US" sz="2400" dirty="0" smtClean="0">
                <a:latin typeface="微软雅黑" pitchFamily="34" charset="-122"/>
                <a:ea typeface="微软雅黑" pitchFamily="34" charset="-122"/>
              </a:rPr>
              <a:t>的</a:t>
            </a:r>
            <a:r>
              <a:rPr lang="zh-CN" altLang="zh-CN" sz="2400" dirty="0" smtClean="0">
                <a:latin typeface="微软雅黑" pitchFamily="34" charset="-122"/>
                <a:ea typeface="微软雅黑" pitchFamily="34" charset="-122"/>
              </a:rPr>
              <a:t>安全隐患。</a:t>
            </a:r>
            <a:endParaRPr lang="zh-CN" altLang="en-US" sz="2400" dirty="0">
              <a:latin typeface="微软雅黑" pitchFamily="34" charset="-122"/>
              <a:ea typeface="微软雅黑" pitchFamily="34" charset="-122"/>
            </a:endParaRPr>
          </a:p>
        </p:txBody>
      </p:sp>
    </p:spTree>
  </p:cSld>
  <p:clrMapOvr>
    <a:masterClrMapping/>
  </p:clrMapOvr>
  <p:transition spd="med">
    <p:zoom/>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71472" y="2428868"/>
            <a:ext cx="8256490" cy="1362456"/>
          </a:xfrm>
        </p:spPr>
        <p:txBody>
          <a:bodyPr/>
          <a:lstStyle/>
          <a:p>
            <a:pPr algn="ctr"/>
            <a:r>
              <a:rPr lang="zh-CN" altLang="en-US" dirty="0" smtClean="0">
                <a:latin typeface="微软雅黑" pitchFamily="34" charset="-122"/>
                <a:ea typeface="微软雅黑" pitchFamily="34" charset="-122"/>
              </a:rPr>
              <a:t>新保障业务系统</a:t>
            </a:r>
            <a:r>
              <a:rPr altLang="zh-CN" dirty="0" smtClean="0">
                <a:latin typeface="微软雅黑" pitchFamily="34" charset="-122"/>
                <a:ea typeface="微软雅黑" pitchFamily="34" charset="-122"/>
              </a:rPr>
              <a:t/>
            </a:r>
            <a:br>
              <a:rPr altLang="zh-CN" dirty="0" smtClean="0">
                <a:latin typeface="微软雅黑" pitchFamily="34" charset="-122"/>
                <a:ea typeface="微软雅黑" pitchFamily="34" charset="-122"/>
              </a:rPr>
            </a:br>
            <a:r>
              <a:rPr altLang="zh-CN" dirty="0" smtClean="0">
                <a:latin typeface="微软雅黑" pitchFamily="34" charset="-122"/>
                <a:ea typeface="微软雅黑" pitchFamily="34" charset="-122"/>
              </a:rPr>
              <a:t>            ——</a:t>
            </a:r>
            <a:r>
              <a:rPr lang="zh-CN" altLang="en-US" dirty="0" smtClean="0">
                <a:latin typeface="微软雅黑" pitchFamily="34" charset="-122"/>
                <a:ea typeface="微软雅黑" pitchFamily="34" charset="-122"/>
              </a:rPr>
              <a:t>概述</a:t>
            </a:r>
            <a:endParaRPr lang="zh-CN" altLang="en-US" dirty="0">
              <a:latin typeface="微软雅黑" pitchFamily="34" charset="-122"/>
              <a:ea typeface="微软雅黑" pitchFamily="34" charset="-122"/>
            </a:endParaRPr>
          </a:p>
        </p:txBody>
      </p:sp>
    </p:spTree>
  </p:cSld>
  <p:clrMapOvr>
    <a:masterClrMapping/>
  </p:clrMapOvr>
  <p:transition spd="med">
    <p:wheel spokes="1"/>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txDef>
      <a:spPr>
        <a:no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a:spPr>
      <a:bodyPr wrap="square" rtlCol="0">
        <a:spAutoFit/>
      </a:bodyPr>
      <a:lstStyle>
        <a:defPPr algn="ctr">
          <a:spcBef>
            <a:spcPct val="0"/>
          </a:spcBef>
          <a:defRPr sz="2800" b="1" dirty="0" smtClean="0">
            <a:ln w="635">
              <a:noFill/>
            </a:ln>
            <a:solidFill>
              <a:schemeClr val="accent4">
                <a:tint val="90000"/>
                <a:satMod val="125000"/>
              </a:schemeClr>
            </a:solidFill>
            <a:effectLst>
              <a:outerShdw blurRad="38100" dist="25400" dir="5400000" algn="tl" rotWithShape="0">
                <a:srgbClr val="000000">
                  <a:alpha val="43000"/>
                </a:srgbClr>
              </a:outerShdw>
            </a:effectLst>
            <a:latin typeface="微软雅黑" pitchFamily="34" charset="-122"/>
            <a:ea typeface="微软雅黑" pitchFamily="34" charset="-122"/>
            <a:cs typeface="+mj-cs"/>
          </a:defRPr>
        </a:defPPr>
      </a:lstStyle>
    </a:txDef>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3395</TotalTime>
  <Words>2349</Words>
  <Application>Microsoft Office PowerPoint</Application>
  <PresentationFormat>全屏显示(4:3)</PresentationFormat>
  <Paragraphs>337</Paragraphs>
  <Slides>60</Slides>
  <Notes>27</Notes>
  <HiddenSlides>0</HiddenSlides>
  <MMClips>0</MMClips>
  <ScaleCrop>false</ScaleCrop>
  <HeadingPairs>
    <vt:vector size="4" baseType="variant">
      <vt:variant>
        <vt:lpstr>主题</vt:lpstr>
      </vt:variant>
      <vt:variant>
        <vt:i4>1</vt:i4>
      </vt:variant>
      <vt:variant>
        <vt:lpstr>幻灯片标题</vt:lpstr>
      </vt:variant>
      <vt:variant>
        <vt:i4>60</vt:i4>
      </vt:variant>
    </vt:vector>
  </HeadingPairs>
  <TitlesOfParts>
    <vt:vector size="61" baseType="lpstr">
      <vt:lpstr>Flow</vt:lpstr>
      <vt:lpstr>幻灯片 1</vt:lpstr>
      <vt:lpstr>引言      一、信息化发展现状</vt:lpstr>
      <vt:lpstr>数据篇</vt:lpstr>
      <vt:lpstr>软硬件篇</vt:lpstr>
      <vt:lpstr>引言   二、信息化建设发展历程</vt:lpstr>
      <vt:lpstr>北京办事处信息化建设发展历程</vt:lpstr>
      <vt:lpstr>引言       三、存在的问题</vt:lpstr>
      <vt:lpstr>幻灯片 8</vt:lpstr>
      <vt:lpstr>新保障业务系统             ——概述</vt:lpstr>
      <vt:lpstr>新保障业务系统概述</vt:lpstr>
      <vt:lpstr>新保障业务系统             ——使用环境</vt:lpstr>
      <vt:lpstr>新保障业务系统使用环境</vt:lpstr>
      <vt:lpstr>新保障业务系统             ——主要模块</vt:lpstr>
      <vt:lpstr>新保障业务系统主要模块</vt:lpstr>
      <vt:lpstr>新保障业务系统           ——新特性</vt:lpstr>
      <vt:lpstr>新保障业务系统新特性</vt:lpstr>
      <vt:lpstr>新保障业务系统新特性</vt:lpstr>
      <vt:lpstr>新保障业务系统新特性</vt:lpstr>
      <vt:lpstr>新保障业务系统新特性</vt:lpstr>
      <vt:lpstr>新保障业务系统新特性</vt:lpstr>
      <vt:lpstr>新保障业务系统新特性</vt:lpstr>
      <vt:lpstr>新保障业务系统新特性</vt:lpstr>
      <vt:lpstr>新保障业务系统新特性</vt:lpstr>
      <vt:lpstr>新保障业务系统新特性</vt:lpstr>
      <vt:lpstr>新保障业务系统新特性</vt:lpstr>
      <vt:lpstr>新保障业务系统新特性</vt:lpstr>
      <vt:lpstr>新保障业务系统新特性</vt:lpstr>
      <vt:lpstr>新保障业务系统新特性</vt:lpstr>
      <vt:lpstr>新保障业务系统新特性</vt:lpstr>
      <vt:lpstr>新保障业务系统新特性</vt:lpstr>
      <vt:lpstr>新保障业务系统新特性</vt:lpstr>
      <vt:lpstr>新保障业务系统新特性</vt:lpstr>
      <vt:lpstr>新保障业务系统新特性</vt:lpstr>
      <vt:lpstr>新保障业务系统新特性</vt:lpstr>
      <vt:lpstr>新保障业务系统新特性</vt:lpstr>
      <vt:lpstr>新保障业务系统新特性</vt:lpstr>
      <vt:lpstr>新保障业务系统新特性</vt:lpstr>
      <vt:lpstr>新保障业务系统新特性</vt:lpstr>
      <vt:lpstr>新保障业务系统新特性</vt:lpstr>
      <vt:lpstr>新保障业务系统新特性</vt:lpstr>
      <vt:lpstr>新保障业务系统新特性</vt:lpstr>
      <vt:lpstr>新保障业务系统新特性</vt:lpstr>
      <vt:lpstr>新保障业务系统新特性</vt:lpstr>
      <vt:lpstr>新保障业务系统新特性</vt:lpstr>
      <vt:lpstr>新保障业务系统新特性</vt:lpstr>
      <vt:lpstr>新保障业务系统新特性</vt:lpstr>
      <vt:lpstr>新保障业务系统新特性</vt:lpstr>
      <vt:lpstr>新保障业务系统新特性</vt:lpstr>
      <vt:lpstr>新保障业务系统新特性</vt:lpstr>
      <vt:lpstr>新保障业务系统新特性</vt:lpstr>
      <vt:lpstr>新保障业务系统新特性</vt:lpstr>
      <vt:lpstr>新保障业务系统新特性</vt:lpstr>
      <vt:lpstr>新保障业务系统新特性</vt:lpstr>
      <vt:lpstr>新保障业务系统新特性</vt:lpstr>
      <vt:lpstr>新保障业务系统新特性</vt:lpstr>
      <vt:lpstr>新保障业务系统新特性</vt:lpstr>
      <vt:lpstr>新保障业务系统             ——启用推进安排计划</vt:lpstr>
      <vt:lpstr>主要时间节点</vt:lpstr>
      <vt:lpstr>业务数据迁移事项</vt:lpstr>
      <vt:lpstr>感谢您对职工 互助保障事业的大力支持！</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何刚</dc:creator>
  <cp:lastModifiedBy>何刚</cp:lastModifiedBy>
  <cp:revision>712</cp:revision>
  <dcterms:created xsi:type="dcterms:W3CDTF">2014-05-29T01:11:32Z</dcterms:created>
  <dcterms:modified xsi:type="dcterms:W3CDTF">2014-06-10T06:07:32Z</dcterms:modified>
</cp:coreProperties>
</file>